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4" r:id="rId2"/>
    <p:sldId id="279" r:id="rId3"/>
    <p:sldId id="281" r:id="rId4"/>
    <p:sldId id="273" r:id="rId5"/>
    <p:sldId id="257" r:id="rId6"/>
    <p:sldId id="269" r:id="rId7"/>
    <p:sldId id="266" r:id="rId8"/>
    <p:sldId id="260" r:id="rId9"/>
    <p:sldId id="259" r:id="rId10"/>
    <p:sldId id="283" r:id="rId11"/>
    <p:sldId id="285" r:id="rId12"/>
    <p:sldId id="286" r:id="rId13"/>
    <p:sldId id="287" r:id="rId14"/>
    <p:sldId id="288" r:id="rId15"/>
    <p:sldId id="289" r:id="rId16"/>
    <p:sldId id="290" r:id="rId17"/>
    <p:sldId id="292" r:id="rId18"/>
    <p:sldId id="293" r:id="rId19"/>
    <p:sldId id="291" r:id="rId20"/>
    <p:sldId id="294" r:id="rId21"/>
    <p:sldId id="296" r:id="rId22"/>
    <p:sldId id="295" r:id="rId23"/>
    <p:sldId id="297" r:id="rId2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61AF"/>
    <a:srgbClr val="CDCD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12" y="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0" y="1"/>
            <a:ext cx="12192000" cy="18446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1800">
              <a:solidFill>
                <a:srgbClr val="FFFFFF"/>
              </a:solidFill>
            </a:endParaRPr>
          </a:p>
        </p:txBody>
      </p:sp>
      <p:pic>
        <p:nvPicPr>
          <p:cNvPr id="5" name="图片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图片 12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9968" y="1989140"/>
            <a:ext cx="2863851" cy="552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图片 11"/>
          <p:cNvPicPr>
            <a:picLocks noChangeAspect="1"/>
          </p:cNvPicPr>
          <p:nvPr userDrawn="1"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6" y="1989140"/>
            <a:ext cx="2865967" cy="552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组合 12"/>
          <p:cNvGrpSpPr/>
          <p:nvPr userDrawn="1"/>
        </p:nvGrpSpPr>
        <p:grpSpPr bwMode="auto">
          <a:xfrm>
            <a:off x="3740152" y="352430"/>
            <a:ext cx="4948767" cy="1149351"/>
            <a:chOff x="2700338" y="352425"/>
            <a:chExt cx="3976767" cy="1230313"/>
          </a:xfrm>
        </p:grpSpPr>
        <p:pic>
          <p:nvPicPr>
            <p:cNvPr id="9" name="图片 6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00338" y="352425"/>
              <a:ext cx="1228725" cy="1230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图片 7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936" y="358998"/>
              <a:ext cx="2159000" cy="693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图片 15"/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9935" y="1109927"/>
              <a:ext cx="2707170" cy="300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2578" name="标题占位符 1"/>
          <p:cNvSpPr>
            <a:spLocks noGrp="1"/>
          </p:cNvSpPr>
          <p:nvPr>
            <p:ph type="ctrTitle"/>
          </p:nvPr>
        </p:nvSpPr>
        <p:spPr>
          <a:xfrm>
            <a:off x="863420" y="2815344"/>
            <a:ext cx="10465163" cy="1333736"/>
          </a:xfrm>
        </p:spPr>
        <p:txBody>
          <a:bodyPr/>
          <a:lstStyle>
            <a:lvl1pPr algn="ctr">
              <a:defRPr sz="5000" smtClean="0">
                <a:solidFill>
                  <a:srgbClr val="FFFF00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</a:lstStyle>
          <a:p>
            <a:pPr lvl="0"/>
            <a:r>
              <a:rPr lang="zh-CN" altLang="en-US" noProof="0" dirty="0"/>
              <a:t>单击此处编辑母版标题样式</a:t>
            </a:r>
          </a:p>
        </p:txBody>
      </p:sp>
      <p:sp>
        <p:nvSpPr>
          <p:cNvPr id="152579" name="文本占位符 2"/>
          <p:cNvSpPr>
            <a:spLocks noGrp="1"/>
          </p:cNvSpPr>
          <p:nvPr>
            <p:ph type="subTitle" idx="1"/>
          </p:nvPr>
        </p:nvSpPr>
        <p:spPr>
          <a:xfrm>
            <a:off x="1828799" y="4365104"/>
            <a:ext cx="8534400" cy="576064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 sz="300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noProof="0" dirty="0"/>
              <a:t>单击此处编辑母版副标题样式</a:t>
            </a:r>
          </a:p>
        </p:txBody>
      </p:sp>
      <p:sp>
        <p:nvSpPr>
          <p:cNvPr id="12" name="日期占位符 3"/>
          <p:cNvSpPr>
            <a:spLocks noGrp="1"/>
          </p:cNvSpPr>
          <p:nvPr userDrawn="1">
            <p:ph type="dt" sz="half" idx="10"/>
          </p:nvPr>
        </p:nvSpPr>
        <p:spPr>
          <a:xfrm>
            <a:off x="609600" y="6245228"/>
            <a:ext cx="2844800" cy="476251"/>
          </a:xfr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F41BC4C-56E0-480D-A217-31A55005EAC8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2025/4/3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3" name="页脚占位符 4"/>
          <p:cNvSpPr>
            <a:spLocks noGrp="1"/>
          </p:cNvSpPr>
          <p:nvPr userDrawn="1">
            <p:ph type="ftr" sz="quarter" idx="11"/>
          </p:nvPr>
        </p:nvSpPr>
        <p:spPr>
          <a:xfrm>
            <a:off x="4165600" y="6245228"/>
            <a:ext cx="3860800" cy="476251"/>
          </a:xfr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4" name="灯片编号占位符 5"/>
          <p:cNvSpPr>
            <a:spLocks noGrp="1"/>
          </p:cNvSpPr>
          <p:nvPr userDrawn="1">
            <p:ph type="sldNum" sz="quarter" idx="12"/>
          </p:nvPr>
        </p:nvSpPr>
        <p:spPr>
          <a:xfrm>
            <a:off x="8737600" y="6245228"/>
            <a:ext cx="28448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25730E-14E0-41DD-84F6-F427170C0F4A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940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3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42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FBCEE-71F8-48F1-ADD3-3CD30B7C532A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2025/4/3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C0364-313C-4906-B96D-13D14A5E679F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4203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22B10-0D78-4C99-BAA6-BE01830B9018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2025/4/3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C9A96-AE30-459F-AC64-973E72ED8B3C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7908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7432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42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BA89B-EF28-409B-8C3F-9FE5645DDD99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2025/4/3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B1339-BA5C-4A3D-A6A5-36E8784817DF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5860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533F8-FAF9-49E6-99CE-A0A5E2061796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2025/4/3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774CE-412D-4987-B878-8752691B823B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8268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27051" y="332656"/>
            <a:ext cx="10972800" cy="649288"/>
          </a:xfrm>
        </p:spPr>
        <p:txBody>
          <a:bodyPr/>
          <a:lstStyle>
            <a:lvl1pPr>
              <a:defRPr sz="440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891" indent="-342891">
              <a:buFont typeface="Wingdings" panose="05000000000000000000" pitchFamily="2" charset="2"/>
              <a:buChar char="Ø"/>
              <a:defRPr sz="32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1pPr>
            <a:lvl2pPr marL="743355" indent="-286166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2pPr>
            <a:lvl3pPr marL="1142971" indent="-228594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3pPr>
            <a:lvl4pPr marL="1600160" indent="-228594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4pPr>
            <a:lvl5pPr marL="2057349" indent="-228594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4FE35-0BD6-48C5-9ECF-3A6F7E57D4DB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2025/4/3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CC292-9B22-4983-8A99-39931C934B8C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7427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4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C44D9-0B87-41FA-B4A5-0D4FCD46A9D3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2025/4/3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38B2E-9CED-40E1-B37B-750316D6658E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8697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C610E-05C7-4ECA-825F-E89E583776D7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2025/4/3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968AD-D64C-4047-B5E6-EE43D21B0C00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7636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6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73" y="1535116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FD89B-7A2A-4D06-9C0C-7EFFBF96F239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2025/4/3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09904-4B81-4DF8-AB16-CAD6E012FA5F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220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BDAC5-50EA-4288-B794-545C2451FBC3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2025/4/3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DD909-660F-4371-BD37-F47C1D1BAD5F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0521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230FE-B2A6-4B93-B67F-F1BA2F3FE1E8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2025/4/3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15623-90B5-4FA0-A9DF-C1153E0E051D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6562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5" y="273052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6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49CD9-4EAE-4BBF-A499-A708DE11D98B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2025/4/3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ED89D-8C57-4559-9520-D806D438B6F9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0005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图片 10"/>
          <p:cNvPicPr>
            <a:picLocks noChangeAspect="1"/>
          </p:cNvPicPr>
          <p:nvPr userDrawn="1"/>
        </p:nvPicPr>
        <p:blipFill>
          <a:blip r:embed="rId1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85101" y="6309320"/>
            <a:ext cx="4725927" cy="452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标题占位符 1"/>
          <p:cNvSpPr>
            <a:spLocks noGrp="1"/>
          </p:cNvSpPr>
          <p:nvPr>
            <p:ph type="title"/>
          </p:nvPr>
        </p:nvSpPr>
        <p:spPr bwMode="auto">
          <a:xfrm>
            <a:off x="527051" y="187325"/>
            <a:ext cx="109728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9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558800" y="131445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4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5EFE5A8-223D-4EF7-B3C7-AD8AE9C60803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2025/4/3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4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4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72AC8B-D329-4850-BBD7-9E284035BB92}" type="slidenum">
              <a:rPr lang="zh-CN" altLang="en-US"/>
              <a:t>‹#›</a:t>
            </a:fld>
            <a:endParaRPr lang="zh-CN" altLang="en-US"/>
          </a:p>
        </p:txBody>
      </p:sp>
      <p:pic>
        <p:nvPicPr>
          <p:cNvPr id="1033" name="图片 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8252" y="333379"/>
            <a:ext cx="165946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矩形 1"/>
          <p:cNvSpPr/>
          <p:nvPr userDrawn="1"/>
        </p:nvSpPr>
        <p:spPr>
          <a:xfrm>
            <a:off x="0" y="188915"/>
            <a:ext cx="12192000" cy="6678612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609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j-lt"/>
          <a:ea typeface="黑体" panose="02010609060101010101" pitchFamily="2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alibri" panose="020F0502020204030204" pitchFamily="34" charset="0"/>
          <a:ea typeface="黑体" panose="02010609060101010101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alibri" panose="020F0502020204030204" pitchFamily="34" charset="0"/>
          <a:ea typeface="黑体" panose="02010609060101010101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alibri" panose="020F0502020204030204" pitchFamily="34" charset="0"/>
          <a:ea typeface="黑体" panose="02010609060101010101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alibri" panose="020F0502020204030204" pitchFamily="34" charset="0"/>
          <a:ea typeface="黑体" panose="02010609060101010101" pitchFamily="2" charset="-122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黑体" panose="02010609060101010101" pitchFamily="2" charset="-122"/>
          <a:cs typeface="+mn-cs"/>
        </a:defRPr>
      </a:lvl1pPr>
      <a:lvl2pPr marL="743355" indent="-286166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n"/>
        <a:defRPr kern="1200">
          <a:solidFill>
            <a:schemeClr val="tx1"/>
          </a:solidFill>
          <a:latin typeface="+mn-lt"/>
          <a:ea typeface="黑体" panose="02010609060101010101" pitchFamily="2" charset="-122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u"/>
        <a:defRPr sz="1600" kern="1200">
          <a:solidFill>
            <a:schemeClr val="tx1"/>
          </a:solidFill>
          <a:latin typeface="+mn-lt"/>
          <a:ea typeface="黑体" panose="02010609060101010101" pitchFamily="2" charset="-122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黑体" panose="02010609060101010101" pitchFamily="2" charset="-122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黑体" panose="02010609060101010101" pitchFamily="2" charset="-122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272884" y="3948208"/>
            <a:ext cx="56759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rgbClr val="FFFF00"/>
                </a:solidFill>
              </a:rPr>
              <a:t>自信＋稳定地努力；</a:t>
            </a:r>
            <a:endParaRPr lang="en-US" altLang="zh-CN" sz="4800" b="1" dirty="0">
              <a:solidFill>
                <a:srgbClr val="FFFF00"/>
              </a:solidFill>
            </a:endParaRPr>
          </a:p>
          <a:p>
            <a:r>
              <a:rPr lang="zh-CN" altLang="en-US" sz="4800" b="1" dirty="0">
                <a:solidFill>
                  <a:srgbClr val="FFFF00"/>
                </a:solidFill>
              </a:rPr>
              <a:t>自强＋有效地努力；</a:t>
            </a:r>
            <a:endParaRPr lang="en-US" altLang="zh-CN" sz="4800" b="1" dirty="0">
              <a:solidFill>
                <a:srgbClr val="FFFF00"/>
              </a:solidFill>
            </a:endParaRPr>
          </a:p>
          <a:p>
            <a:r>
              <a:rPr lang="zh-CN" altLang="en-US" sz="4800" b="1" dirty="0">
                <a:solidFill>
                  <a:srgbClr val="FFFF00"/>
                </a:solidFill>
              </a:rPr>
              <a:t>自救＋忘我地努力。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03249" y="2846458"/>
            <a:ext cx="108166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400" b="1" dirty="0">
                <a:solidFill>
                  <a:srgbClr val="FFFF00"/>
                </a:solidFill>
              </a:rPr>
              <a:t>所谓能耐，就是既有能力又能忍耐。</a:t>
            </a:r>
            <a:endParaRPr lang="en-US" altLang="zh-CN" sz="5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268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53674" y="3067260"/>
            <a:ext cx="1109899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333" b="1" dirty="0">
                <a:solidFill>
                  <a:srgbClr val="FFFF00"/>
                </a:solidFill>
              </a:rPr>
              <a:t>         破茧成蝶，只需要一朵花开的时间。但是每一只美丽的蝴蝶都要经得住时间的考验。</a:t>
            </a:r>
            <a:endParaRPr lang="zh-CN" altLang="en-US" sz="48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853397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75615" y="2978050"/>
            <a:ext cx="1123280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rgbClr val="FFFF00"/>
                </a:solidFill>
              </a:rPr>
              <a:t>         人勤春来早，功到秋华实。世间万事，无不是一分耕耘一分收获，一分勤勉一分丰盈。你流下的每一滴汗里，都藏着你的未来</a:t>
            </a:r>
            <a:r>
              <a:rPr lang="zh-CN" altLang="en-US" sz="4800" dirty="0"/>
              <a:t> </a:t>
            </a:r>
            <a:r>
              <a:rPr lang="zh-CN" altLang="en-US" sz="4800" b="1" dirty="0">
                <a:solidFill>
                  <a:srgbClr val="FFFF00"/>
                </a:solidFill>
              </a:rPr>
              <a:t>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21550450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31371" y="3067260"/>
            <a:ext cx="1144467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FF00"/>
                </a:solidFill>
              </a:rPr>
              <a:t>         所谓运气，不过是时机来了，而你已做好充分的准备去驾驭。日子越过越好的人，往往有类似的生活智慧：扬在脸上的笑容、流淌在血液里的骨气、藏在心中的梦想</a:t>
            </a:r>
            <a:r>
              <a:rPr lang="en-US" altLang="zh-CN" sz="4400" b="1" dirty="0">
                <a:solidFill>
                  <a:srgbClr val="FFFF00"/>
                </a:solidFill>
              </a:rPr>
              <a:t>……</a:t>
            </a:r>
            <a:endParaRPr lang="zh-CN" altLang="en-US" sz="44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14735731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43606" y="3680578"/>
            <a:ext cx="110989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rgbClr val="FFFF00"/>
                </a:solidFill>
              </a:rPr>
              <a:t>每一个迎风向前的人，都是自己的英雄。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自强不息，厚德载物。</a:t>
            </a:r>
          </a:p>
        </p:txBody>
      </p:sp>
    </p:spTree>
    <p:extLst>
      <p:ext uri="{BB962C8B-B14F-4D97-AF65-F5344CB8AC3E}">
        <p14:creationId xmlns:p14="http://schemas.microsoft.com/office/powerpoint/2010/main" val="26906841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54034" y="2944597"/>
            <a:ext cx="11098990" cy="2554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333" b="1" dirty="0">
                <a:solidFill>
                  <a:srgbClr val="FFFF00"/>
                </a:solidFill>
              </a:rPr>
              <a:t>         人，不需要有那么多过人之处，能扛住事便是才华横溢。</a:t>
            </a:r>
            <a:endParaRPr lang="zh-CN" altLang="en-US" sz="48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654827" y="1177644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4253345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01253" y="3100714"/>
            <a:ext cx="110989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b="1" dirty="0">
                <a:solidFill>
                  <a:srgbClr val="FFFF00"/>
                </a:solidFill>
              </a:rPr>
              <a:t>今天是世界睡眠日，大家好梦。</a:t>
            </a:r>
            <a:endParaRPr lang="en-US" altLang="zh-CN" sz="4800" b="1" dirty="0">
              <a:solidFill>
                <a:srgbClr val="FFFF00"/>
              </a:solidFill>
            </a:endParaRPr>
          </a:p>
          <a:p>
            <a:pPr algn="ctr"/>
            <a:r>
              <a:rPr lang="zh-CN" altLang="en-US" sz="4800" b="1" dirty="0">
                <a:solidFill>
                  <a:srgbClr val="FFFF00"/>
                </a:solidFill>
              </a:rPr>
              <a:t>晚安，玛卡巴卡。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12364617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01253" y="3100714"/>
            <a:ext cx="1109899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000" b="1" dirty="0">
                <a:solidFill>
                  <a:srgbClr val="FFFF00"/>
                </a:solidFill>
              </a:rPr>
              <a:t>少年，你有着无尽的潜力和可能，不要被平庸所困，不要被安逸所诱。你要用你的热血和汗水，去书写属于你的青春篇章。你要用你的毅力和智慧，去攻克前进道路上的每一个难关。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40685119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01253" y="3100714"/>
            <a:ext cx="110989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b="1" dirty="0">
                <a:solidFill>
                  <a:srgbClr val="FFFF00"/>
                </a:solidFill>
              </a:rPr>
              <a:t>同是寒窗苦读，怎愿甘居人后。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36014691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01253" y="3100714"/>
            <a:ext cx="110989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b="1" dirty="0">
                <a:solidFill>
                  <a:srgbClr val="FFFF00"/>
                </a:solidFill>
              </a:rPr>
              <a:t>关关难过关关过，长路漫漫且灿灿。听闻少年二字，应与平庸相斥，加油！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26857669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01253" y="3100714"/>
            <a:ext cx="1109899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b="1" dirty="0">
                <a:solidFill>
                  <a:srgbClr val="FFFF00"/>
                </a:solidFill>
              </a:rPr>
              <a:t>须知少时凌云志，曾许人间第一流。每一滴汗水，都是成功的种子，努力耕耘，必将硕果累累。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211847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46410" y="3089563"/>
            <a:ext cx="109170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rgbClr val="FFFF00"/>
                </a:solidFill>
              </a:rPr>
              <a:t>        人远比自己想象的要坚强，特别是当你回头看看的时候，你会发现自己走了一段自己都没想到的路。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22348961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01253" y="3100714"/>
            <a:ext cx="110989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b="1" dirty="0">
                <a:solidFill>
                  <a:srgbClr val="FFFF00"/>
                </a:solidFill>
              </a:rPr>
              <a:t>作业考试化，考试高考化。将平时考试当高考，高考考试当平时。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34107288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01253" y="3100714"/>
            <a:ext cx="110989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b="1" dirty="0">
                <a:solidFill>
                  <a:srgbClr val="FFFF00"/>
                </a:solidFill>
              </a:rPr>
              <a:t>作业考试化，考试高考化。将平时考试当高考，高考考试当平时。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32505954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01253" y="3100714"/>
            <a:ext cx="1109899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b="1" dirty="0">
                <a:solidFill>
                  <a:srgbClr val="FFFF00"/>
                </a:solidFill>
              </a:rPr>
              <a:t>致一模：人难我难，我不畏难；人易我易，不能大意</a:t>
            </a:r>
            <a:endParaRPr lang="en-US" altLang="zh-CN" sz="4800" b="1" dirty="0">
              <a:solidFill>
                <a:srgbClr val="FFFF00"/>
              </a:solidFill>
            </a:endParaRPr>
          </a:p>
          <a:p>
            <a:pPr algn="ctr"/>
            <a:r>
              <a:rPr lang="en-US" altLang="zh-CN" sz="4800" b="1" dirty="0">
                <a:solidFill>
                  <a:srgbClr val="FFFF00"/>
                </a:solidFill>
              </a:rPr>
              <a:t>——</a:t>
            </a:r>
            <a:r>
              <a:rPr lang="zh-CN" altLang="en-US" sz="4800" b="1" dirty="0">
                <a:solidFill>
                  <a:srgbClr val="FFFF00"/>
                </a:solidFill>
              </a:rPr>
              <a:t>氟老大</a:t>
            </a:r>
            <a:r>
              <a:rPr lang="zh-CN" altLang="en-US" sz="4800" b="1" dirty="0">
                <a:solidFill>
                  <a:schemeClr val="accent6">
                    <a:lumMod val="25000"/>
                    <a:lumOff val="75000"/>
                  </a:schemeClr>
                </a:solidFill>
              </a:rPr>
              <a:t>（一模前放出来）</a:t>
            </a:r>
          </a:p>
          <a:p>
            <a:pPr algn="ctr"/>
            <a:endParaRPr lang="zh-CN" altLang="en-US" sz="48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23149394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文本框 1"/>
              <p:cNvSpPr txBox="1"/>
              <p:nvPr/>
            </p:nvSpPr>
            <p:spPr>
              <a:xfrm>
                <a:off x="886190" y="2663569"/>
                <a:ext cx="11098990" cy="37856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4400" b="1" dirty="0">
                    <a:solidFill>
                      <a:srgbClr val="FFFF00"/>
                    </a:solidFill>
                  </a:rPr>
                  <a:t>致三角函数：</a:t>
                </a:r>
                <a:endParaRPr lang="en-US" altLang="zh-CN" sz="4400" b="1" dirty="0">
                  <a:solidFill>
                    <a:srgbClr val="FFFF00"/>
                  </a:solidFill>
                </a:endParaRPr>
              </a:p>
              <a:p>
                <a:r>
                  <a:rPr lang="en-US" altLang="zh-CN" sz="2800" b="1" dirty="0">
                    <a:solidFill>
                      <a:srgbClr val="FFFF00"/>
                    </a:solidFill>
                  </a:rPr>
                  <a:t>1.</a:t>
                </a:r>
                <a:r>
                  <a:rPr lang="zh-CN" altLang="en-US" sz="2800" b="1" dirty="0">
                    <a:solidFill>
                      <a:srgbClr val="FFFF00"/>
                    </a:solidFill>
                  </a:rPr>
                  <a:t>审题：注意一题两问</a:t>
                </a:r>
              </a:p>
              <a:p>
                <a:r>
                  <a:rPr lang="en-US" altLang="zh-CN" sz="2800" b="1" dirty="0">
                    <a:solidFill>
                      <a:srgbClr val="FFFF00"/>
                    </a:solidFill>
                  </a:rPr>
                  <a:t>2.</a:t>
                </a:r>
                <a:r>
                  <a:rPr lang="zh-CN" altLang="en-US" sz="2800" b="1" dirty="0">
                    <a:solidFill>
                      <a:srgbClr val="FFFF00"/>
                    </a:solidFill>
                  </a:rPr>
                  <a:t>∵三角形</a:t>
                </a:r>
                <a:r>
                  <a:rPr lang="en-US" altLang="zh-CN" sz="2800" b="1" dirty="0">
                    <a:solidFill>
                      <a:srgbClr val="FFFF00"/>
                    </a:solidFill>
                  </a:rPr>
                  <a:t>ABC</a:t>
                </a:r>
                <a:r>
                  <a:rPr lang="zh-CN" altLang="en-US" sz="2800" b="1" dirty="0">
                    <a:solidFill>
                      <a:srgbClr val="FFFF00"/>
                    </a:solidFill>
                  </a:rPr>
                  <a:t>∴</a:t>
                </a:r>
                <a:r>
                  <a:rPr lang="en-US" altLang="zh-CN" sz="2800" b="1" dirty="0">
                    <a:solidFill>
                      <a:srgbClr val="FFFF00"/>
                    </a:solidFill>
                  </a:rPr>
                  <a:t>0&lt;B&lt;</a:t>
                </a:r>
                <a14:m>
                  <m:oMath xmlns:m="http://schemas.openxmlformats.org/officeDocument/2006/math">
                    <m:r>
                      <a:rPr lang="zh-CN" altLang="en-US" sz="2800" b="1" i="1" dirty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𝝅</m:t>
                    </m:r>
                  </m:oMath>
                </a14:m>
                <a:r>
                  <a:rPr lang="zh-CN" altLang="en-US" sz="2800" b="1" dirty="0">
                    <a:solidFill>
                      <a:srgbClr val="FFFF00"/>
                    </a:solidFill>
                  </a:rPr>
                  <a:t>∴</a:t>
                </a:r>
                <a:r>
                  <a:rPr lang="en-US" altLang="zh-CN" sz="2800" b="1" dirty="0" err="1">
                    <a:solidFill>
                      <a:srgbClr val="FFFF00"/>
                    </a:solidFill>
                  </a:rPr>
                  <a:t>sinB</a:t>
                </a:r>
                <a:r>
                  <a:rPr lang="en-US" altLang="zh-CN" sz="2800" b="1" dirty="0">
                    <a:solidFill>
                      <a:srgbClr val="FFFF00"/>
                    </a:solidFill>
                  </a:rPr>
                  <a:t>&gt;0</a:t>
                </a:r>
                <a:r>
                  <a:rPr lang="zh-CN" altLang="en-US" sz="2800" b="1" dirty="0">
                    <a:solidFill>
                      <a:srgbClr val="FFFF00"/>
                    </a:solidFill>
                  </a:rPr>
                  <a:t>∴（消掉</a:t>
                </a:r>
                <a:r>
                  <a:rPr lang="en-US" altLang="zh-CN" sz="2800" b="1" dirty="0" err="1">
                    <a:solidFill>
                      <a:srgbClr val="FFFF00"/>
                    </a:solidFill>
                  </a:rPr>
                  <a:t>sinB</a:t>
                </a:r>
                <a:r>
                  <a:rPr lang="zh-CN" altLang="en-US" sz="2800" b="1" dirty="0">
                    <a:solidFill>
                      <a:srgbClr val="FFFF00"/>
                    </a:solidFill>
                  </a:rPr>
                  <a:t>）</a:t>
                </a:r>
                <a:endParaRPr lang="en-US" altLang="zh-CN" sz="2800" b="1" dirty="0">
                  <a:solidFill>
                    <a:srgbClr val="FFFF00"/>
                  </a:solidFill>
                </a:endParaRPr>
              </a:p>
              <a:p>
                <a:r>
                  <a:rPr lang="en-US" altLang="zh-CN" sz="2800" b="1" dirty="0">
                    <a:solidFill>
                      <a:srgbClr val="FFFF00"/>
                    </a:solidFill>
                  </a:rPr>
                  <a:t>3.</a:t>
                </a:r>
                <a:r>
                  <a:rPr lang="zh-CN" altLang="en-US" sz="2800" b="1" dirty="0">
                    <a:solidFill>
                      <a:srgbClr val="FFFF00"/>
                    </a:solidFill>
                  </a:rPr>
                  <a:t>∵三角形</a:t>
                </a:r>
                <a:r>
                  <a:rPr lang="en-US" altLang="zh-CN" sz="2800" b="1" dirty="0">
                    <a:solidFill>
                      <a:srgbClr val="FFFF00"/>
                    </a:solidFill>
                  </a:rPr>
                  <a:t>ABC</a:t>
                </a:r>
                <a:r>
                  <a:rPr lang="zh-CN" altLang="en-US" sz="2800" b="1" dirty="0">
                    <a:solidFill>
                      <a:srgbClr val="FFFF00"/>
                    </a:solidFill>
                  </a:rPr>
                  <a:t>∴</a:t>
                </a:r>
                <a:r>
                  <a:rPr lang="en-US" altLang="zh-CN" sz="2800" b="1" dirty="0">
                    <a:solidFill>
                      <a:srgbClr val="FFFF00"/>
                    </a:solidFill>
                  </a:rPr>
                  <a:t>A+B+C=</a:t>
                </a:r>
                <a14:m>
                  <m:oMath xmlns:m="http://schemas.openxmlformats.org/officeDocument/2006/math">
                    <m:r>
                      <a:rPr lang="zh-CN" altLang="en-US" sz="2800" b="1" i="1" dirty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𝝅</m:t>
                    </m:r>
                  </m:oMath>
                </a14:m>
                <a:r>
                  <a:rPr lang="zh-CN" altLang="en-US" sz="2800" b="1" dirty="0">
                    <a:solidFill>
                      <a:srgbClr val="FFFF00"/>
                    </a:solidFill>
                  </a:rPr>
                  <a:t>∴</a:t>
                </a:r>
                <a:r>
                  <a:rPr lang="en-US" altLang="zh-CN" sz="2800" b="1" dirty="0">
                    <a:solidFill>
                      <a:srgbClr val="FFFF00"/>
                    </a:solidFill>
                  </a:rPr>
                  <a:t>cos</a:t>
                </a:r>
                <a:r>
                  <a:rPr lang="zh-CN" altLang="en-US" sz="2800" b="1" dirty="0">
                    <a:solidFill>
                      <a:srgbClr val="FFFF00"/>
                    </a:solidFill>
                  </a:rPr>
                  <a:t>（</a:t>
                </a:r>
                <a:r>
                  <a:rPr lang="en-US" altLang="zh-CN" sz="2800" b="1" dirty="0">
                    <a:solidFill>
                      <a:srgbClr val="FFFF00"/>
                    </a:solidFill>
                  </a:rPr>
                  <a:t>B+C</a:t>
                </a:r>
                <a:r>
                  <a:rPr lang="zh-CN" altLang="en-US" sz="2800" b="1" dirty="0">
                    <a:solidFill>
                      <a:srgbClr val="FFFF00"/>
                    </a:solidFill>
                  </a:rPr>
                  <a:t>）</a:t>
                </a:r>
                <a:r>
                  <a:rPr lang="en-US" altLang="zh-CN" sz="2800" b="1" dirty="0">
                    <a:solidFill>
                      <a:srgbClr val="FFFF00"/>
                    </a:solidFill>
                  </a:rPr>
                  <a:t>=cos</a:t>
                </a:r>
                <a:r>
                  <a:rPr lang="zh-CN" altLang="en-US" sz="2800" b="1" dirty="0">
                    <a:solidFill>
                      <a:srgbClr val="FFFF00"/>
                    </a:solidFill>
                  </a:rPr>
                  <a:t>（</a:t>
                </a:r>
                <a14:m>
                  <m:oMath xmlns:m="http://schemas.openxmlformats.org/officeDocument/2006/math">
                    <m:r>
                      <a:rPr lang="zh-CN" altLang="en-US" sz="2800" b="1" i="1" dirty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𝝅</m:t>
                    </m:r>
                  </m:oMath>
                </a14:m>
                <a:r>
                  <a:rPr lang="en-US" altLang="zh-CN" sz="2800" b="1" dirty="0">
                    <a:solidFill>
                      <a:srgbClr val="FFFF00"/>
                    </a:solidFill>
                  </a:rPr>
                  <a:t>-A</a:t>
                </a:r>
                <a:r>
                  <a:rPr lang="zh-CN" altLang="en-US" sz="2800" b="1" dirty="0">
                    <a:solidFill>
                      <a:srgbClr val="FFFF00"/>
                    </a:solidFill>
                  </a:rPr>
                  <a:t>）</a:t>
                </a:r>
                <a:r>
                  <a:rPr lang="en-US" altLang="zh-CN" sz="2800" b="1" dirty="0">
                    <a:solidFill>
                      <a:srgbClr val="FFFF00"/>
                    </a:solidFill>
                  </a:rPr>
                  <a:t>=-</a:t>
                </a:r>
                <a:r>
                  <a:rPr lang="en-US" altLang="zh-CN" sz="2800" b="1" dirty="0" err="1">
                    <a:solidFill>
                      <a:srgbClr val="FFFF00"/>
                    </a:solidFill>
                  </a:rPr>
                  <a:t>cosA</a:t>
                </a:r>
                <a:endParaRPr lang="en-US" altLang="zh-CN" sz="2800" b="1" dirty="0">
                  <a:solidFill>
                    <a:srgbClr val="FFFF00"/>
                  </a:solidFill>
                </a:endParaRPr>
              </a:p>
              <a:p>
                <a:r>
                  <a:rPr lang="en-US" altLang="zh-CN" sz="2800" b="1" dirty="0">
                    <a:solidFill>
                      <a:srgbClr val="FFFF00"/>
                    </a:solidFill>
                  </a:rPr>
                  <a:t>4.……</a:t>
                </a:r>
                <a:r>
                  <a:rPr lang="zh-CN" altLang="en-US" sz="2800" b="1" dirty="0">
                    <a:solidFill>
                      <a:srgbClr val="FFFF00"/>
                    </a:solidFill>
                  </a:rPr>
                  <a:t>（</a:t>
                </a:r>
                <a:r>
                  <a:rPr lang="en-US" altLang="zh-CN" sz="2800" b="1" dirty="0">
                    <a:solidFill>
                      <a:srgbClr val="FFFF00"/>
                    </a:solidFill>
                  </a:rPr>
                  <a:t>k</a:t>
                </a:r>
                <a:r>
                  <a:rPr lang="zh-CN" altLang="en-US" sz="2800" b="1" dirty="0">
                    <a:solidFill>
                      <a:srgbClr val="FFFF00"/>
                    </a:solidFill>
                  </a:rPr>
                  <a:t>∈</a:t>
                </a:r>
                <a:r>
                  <a:rPr lang="en-US" altLang="zh-CN" sz="2800" b="1" dirty="0">
                    <a:solidFill>
                      <a:srgbClr val="FFFF00"/>
                    </a:solidFill>
                  </a:rPr>
                  <a:t>Z</a:t>
                </a:r>
                <a:r>
                  <a:rPr lang="zh-CN" altLang="en-US" sz="2800" b="1" dirty="0">
                    <a:solidFill>
                      <a:srgbClr val="FFFF00"/>
                    </a:solidFill>
                  </a:rPr>
                  <a:t>）</a:t>
                </a:r>
                <a:endParaRPr lang="en-US" altLang="zh-CN" sz="2800" b="1" dirty="0">
                  <a:solidFill>
                    <a:srgbClr val="FFFF00"/>
                  </a:solidFill>
                </a:endParaRPr>
              </a:p>
              <a:p>
                <a:r>
                  <a:rPr lang="en-US" altLang="zh-CN" sz="2800" b="1" dirty="0">
                    <a:solidFill>
                      <a:srgbClr val="FFFF00"/>
                    </a:solidFill>
                  </a:rPr>
                  <a:t>5.</a:t>
                </a:r>
                <a:r>
                  <a:rPr lang="zh-CN" altLang="en-US" sz="2800" b="1" dirty="0">
                    <a:solidFill>
                      <a:srgbClr val="FFFF00"/>
                    </a:solidFill>
                  </a:rPr>
                  <a:t>用正弦余弦定理之前要写∵三角形</a:t>
                </a:r>
                <a:r>
                  <a:rPr lang="en-US" altLang="zh-CN" sz="2800" b="1" dirty="0">
                    <a:solidFill>
                      <a:srgbClr val="FFFF00"/>
                    </a:solidFill>
                  </a:rPr>
                  <a:t>ABC</a:t>
                </a:r>
                <a:r>
                  <a:rPr lang="zh-CN" altLang="en-US" sz="2800" b="1" dirty="0">
                    <a:solidFill>
                      <a:srgbClr val="FFFF00"/>
                    </a:solidFill>
                  </a:rPr>
                  <a:t>∴原始公式</a:t>
                </a:r>
                <a:endParaRPr lang="en-US" altLang="zh-CN" sz="2800" b="1" dirty="0">
                  <a:solidFill>
                    <a:srgbClr val="FFFF00"/>
                  </a:solidFill>
                </a:endParaRPr>
              </a:p>
              <a:p>
                <a:r>
                  <a:rPr lang="en-US" altLang="zh-CN" sz="2800" b="1" dirty="0">
                    <a:solidFill>
                      <a:srgbClr val="FFFF00"/>
                    </a:solidFill>
                  </a:rPr>
                  <a:t>6.</a:t>
                </a:r>
                <a:r>
                  <a:rPr lang="zh-CN" altLang="en-US" sz="2800" b="1" dirty="0">
                    <a:solidFill>
                      <a:srgbClr val="FFFF00"/>
                    </a:solidFill>
                  </a:rPr>
                  <a:t> 最值、闭区间值域要写何时取到</a:t>
                </a:r>
                <a:endParaRPr lang="en-US" altLang="zh-CN" sz="2800" b="1" dirty="0">
                  <a:solidFill>
                    <a:srgbClr val="FFFF00"/>
                  </a:solidFill>
                </a:endParaRPr>
              </a:p>
              <a:p>
                <a:r>
                  <a:rPr lang="en-US" altLang="zh-CN" sz="2800" b="1" dirty="0">
                    <a:solidFill>
                      <a:srgbClr val="FFFF00"/>
                    </a:solidFill>
                  </a:rPr>
                  <a:t>7.</a:t>
                </a:r>
                <a:r>
                  <a:rPr lang="zh-CN" altLang="en-US" sz="2800" b="1" dirty="0">
                    <a:solidFill>
                      <a:srgbClr val="FFFF00"/>
                    </a:solidFill>
                  </a:rPr>
                  <a:t>单调区间是区间不写∈</a:t>
                </a:r>
                <a:endParaRPr lang="zh-CN" altLang="en-US" sz="3600" b="1" dirty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2" name="文本框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190" y="2663569"/>
                <a:ext cx="11098990" cy="3785652"/>
              </a:xfrm>
              <a:prstGeom prst="rect">
                <a:avLst/>
              </a:prstGeom>
              <a:blipFill>
                <a:blip r:embed="rId2"/>
                <a:stretch>
                  <a:fillRect l="-1098" t="-4348" b="-386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文本框 4"/>
          <p:cNvSpPr txBox="1"/>
          <p:nvPr/>
        </p:nvSpPr>
        <p:spPr>
          <a:xfrm>
            <a:off x="4161034" y="1290660"/>
            <a:ext cx="82402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记得检验！代值检验！防错检验！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08DB963D-1935-4136-90F3-807041DCA8A8}"/>
              </a:ext>
            </a:extLst>
          </p:cNvPr>
          <p:cNvSpPr txBox="1"/>
          <p:nvPr/>
        </p:nvSpPr>
        <p:spPr>
          <a:xfrm>
            <a:off x="3200401" y="1955683"/>
            <a:ext cx="6832315" cy="707886"/>
          </a:xfrm>
          <a:prstGeom prst="rect">
            <a:avLst/>
          </a:prstGeom>
          <a:solidFill>
            <a:srgbClr val="0461AF"/>
          </a:solidFill>
          <a:ln>
            <a:solidFill>
              <a:srgbClr val="0461AF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4000" dirty="0">
                <a:solidFill>
                  <a:srgbClr val="CDCDCD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题目千万道    稳住是王道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D27E6D62-FB08-4F20-AABA-873368CC1546}"/>
              </a:ext>
            </a:extLst>
          </p:cNvPr>
          <p:cNvSpPr txBox="1"/>
          <p:nvPr/>
        </p:nvSpPr>
        <p:spPr>
          <a:xfrm>
            <a:off x="5400782" y="6088266"/>
            <a:ext cx="6791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语文英语提分</a:t>
            </a:r>
            <a:r>
              <a:rPr lang="zh-CN" altLang="en-US" b="1" dirty="0">
                <a:solidFill>
                  <a:srgbClr val="FF0000"/>
                </a:solidFill>
              </a:rPr>
              <a:t>很难</a:t>
            </a:r>
            <a:r>
              <a:rPr lang="zh-CN" altLang="en-US" dirty="0">
                <a:solidFill>
                  <a:schemeClr val="bg1"/>
                </a:solidFill>
              </a:rPr>
              <a:t>，选课升档也</a:t>
            </a:r>
            <a:r>
              <a:rPr lang="zh-CN" altLang="en-US" b="1" dirty="0">
                <a:solidFill>
                  <a:srgbClr val="FF0000"/>
                </a:solidFill>
              </a:rPr>
              <a:t>很难</a:t>
            </a:r>
            <a:r>
              <a:rPr lang="zh-CN" altLang="en-US" dirty="0">
                <a:solidFill>
                  <a:schemeClr val="bg1"/>
                </a:solidFill>
              </a:rPr>
              <a:t>，但是三角函数扣分</a:t>
            </a:r>
            <a:r>
              <a:rPr lang="zh-CN" altLang="en-US" b="1" dirty="0">
                <a:solidFill>
                  <a:srgbClr val="FF0000"/>
                </a:solidFill>
              </a:rPr>
              <a:t>很容易</a:t>
            </a:r>
          </a:p>
        </p:txBody>
      </p:sp>
    </p:spTree>
    <p:extLst>
      <p:ext uri="{BB962C8B-B14F-4D97-AF65-F5344CB8AC3E}">
        <p14:creationId xmlns:p14="http://schemas.microsoft.com/office/powerpoint/2010/main" val="1775093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00851" y="2944595"/>
            <a:ext cx="1147519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rgbClr val="FFFF00"/>
                </a:solidFill>
              </a:rPr>
              <a:t>       </a:t>
            </a:r>
            <a:r>
              <a:rPr lang="zh-CN" altLang="en-US" sz="4800" dirty="0"/>
              <a:t> </a:t>
            </a:r>
            <a:r>
              <a:rPr lang="zh-CN" altLang="en-US" sz="4800" b="1" dirty="0">
                <a:solidFill>
                  <a:srgbClr val="FFFF00"/>
                </a:solidFill>
              </a:rPr>
              <a:t>常听人说，年轻就是资本，因为年轻，所以有无限的可能。这句话，我只同意一半。年轻不是资本，年轻又努力才会成为资本。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40797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53674" y="3067260"/>
            <a:ext cx="11098990" cy="2554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333" b="1" dirty="0">
                <a:solidFill>
                  <a:srgbClr val="FFFF00"/>
                </a:solidFill>
              </a:rPr>
              <a:t>        有时向前迈一步真的很难，但一旦你跨了出去，你可能会发现，那是你做过的最好的决定。</a:t>
            </a:r>
            <a:endParaRPr lang="zh-CN" altLang="en-US" sz="48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517973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62734" y="3062908"/>
            <a:ext cx="1131331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/>
            <a:r>
              <a:rPr lang="zh-CN" altLang="en-US" sz="4800" b="1" dirty="0">
                <a:solidFill>
                  <a:srgbClr val="FFFF00"/>
                </a:solidFill>
                <a:latin typeface="Calibri"/>
                <a:ea typeface="宋体" panose="02010600030101010101" pitchFamily="2" charset="-122"/>
              </a:rPr>
              <a:t>         人生不是攀岩的过程，而是从种子长成大树的过程，这个过程必须经历风吹雨打和不知道的考验，而只有这样成长成的大树才无坚不摧。</a:t>
            </a:r>
            <a:r>
              <a:rPr lang="en-US" altLang="zh-CN" sz="4800" b="1" dirty="0">
                <a:solidFill>
                  <a:srgbClr val="FFFF00"/>
                </a:solidFill>
                <a:latin typeface="Calibri"/>
                <a:ea typeface="宋体" panose="02010600030101010101" pitchFamily="2" charset="-122"/>
              </a:rPr>
              <a:t>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2855527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38266" y="3428450"/>
            <a:ext cx="108370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400" b="1" dirty="0">
                <a:solidFill>
                  <a:srgbClr val="FFFF00"/>
                </a:solidFill>
              </a:rPr>
              <a:t>         梦想可以天花乱坠，理想需要我们一步一个脚印。</a:t>
            </a:r>
            <a:endParaRPr lang="en-US" altLang="zh-CN" sz="54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1531764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67108" y="3399346"/>
            <a:ext cx="1131157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400" b="1" dirty="0">
                <a:solidFill>
                  <a:srgbClr val="FFFF00"/>
                </a:solidFill>
              </a:rPr>
              <a:t>         请相信：现在的你站在什么位置并不重要，重要的是前进的方向。</a:t>
            </a:r>
            <a:endParaRPr lang="en-US" altLang="zh-CN" sz="54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1357384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82416" y="3051759"/>
            <a:ext cx="113486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rgbClr val="FFFF00"/>
                </a:solidFill>
              </a:rPr>
              <a:t>         世界上那些最轻易的事情中，拖延时间最不费力。每一天的努力，只是为了让远方变得更近一些。</a:t>
            </a:r>
            <a:r>
              <a:rPr lang="en-US" altLang="zh-CN" sz="4800" b="1" dirty="0">
                <a:solidFill>
                  <a:srgbClr val="FFFF00"/>
                </a:solidFill>
              </a:rPr>
              <a:t>                                              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3779893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26419" y="3573417"/>
            <a:ext cx="115615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rgbClr val="FFFF00"/>
                </a:solidFill>
                <a:latin typeface="+mn-ea"/>
              </a:rPr>
              <a:t>优秀的人不是天生卓越，而是对自己负责。</a:t>
            </a:r>
            <a:endParaRPr lang="en-US" altLang="zh-CN" sz="4800" b="1" dirty="0">
              <a:solidFill>
                <a:srgbClr val="FFFF00"/>
              </a:solidFill>
              <a:latin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1302685415"/>
      </p:ext>
    </p:extLst>
  </p:cSld>
  <p:clrMapOvr>
    <a:masterClrMapping/>
  </p:clrMapOvr>
</p:sld>
</file>

<file path=ppt/theme/theme1.xml><?xml version="1.0" encoding="utf-8"?>
<a:theme xmlns:a="http://schemas.openxmlformats.org/drawingml/2006/main" name="北京锐得PPT公司专业制作">
  <a:themeElements>
    <a:clrScheme name="Office 主题 1">
      <a:dk1>
        <a:srgbClr val="000000"/>
      </a:dk1>
      <a:lt1>
        <a:srgbClr val="FFFFFF"/>
      </a:lt1>
      <a:dk2>
        <a:srgbClr val="FF9933"/>
      </a:dk2>
      <a:lt2>
        <a:srgbClr val="DCDCDC"/>
      </a:lt2>
      <a:accent1>
        <a:srgbClr val="0066CC"/>
      </a:accent1>
      <a:accent2>
        <a:srgbClr val="003366"/>
      </a:accent2>
      <a:accent3>
        <a:srgbClr val="FFFFFF"/>
      </a:accent3>
      <a:accent4>
        <a:srgbClr val="000000"/>
      </a:accent4>
      <a:accent5>
        <a:srgbClr val="AAB8E2"/>
      </a:accent5>
      <a:accent6>
        <a:srgbClr val="002D5C"/>
      </a:accent6>
      <a:hlink>
        <a:srgbClr val="0099FF"/>
      </a:hlink>
      <a:folHlink>
        <a:srgbClr val="0066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主题 1">
        <a:dk1>
          <a:srgbClr val="000000"/>
        </a:dk1>
        <a:lt1>
          <a:srgbClr val="FFFFFF"/>
        </a:lt1>
        <a:dk2>
          <a:srgbClr val="E73B05"/>
        </a:dk2>
        <a:lt2>
          <a:srgbClr val="DCDCDC"/>
        </a:lt2>
        <a:accent1>
          <a:srgbClr val="B40000"/>
        </a:accent1>
        <a:accent2>
          <a:srgbClr val="1A63BC"/>
        </a:accent2>
        <a:accent3>
          <a:srgbClr val="FFFFFF"/>
        </a:accent3>
        <a:accent4>
          <a:srgbClr val="000000"/>
        </a:accent4>
        <a:accent5>
          <a:srgbClr val="D6AAAA"/>
        </a:accent5>
        <a:accent6>
          <a:srgbClr val="1659AA"/>
        </a:accent6>
        <a:hlink>
          <a:srgbClr val="47721C"/>
        </a:hlink>
        <a:folHlink>
          <a:srgbClr val="E2830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2">
        <a:dk1>
          <a:srgbClr val="000000"/>
        </a:dk1>
        <a:lt1>
          <a:srgbClr val="FFFFFF"/>
        </a:lt1>
        <a:dk2>
          <a:srgbClr val="E8AC04"/>
        </a:dk2>
        <a:lt2>
          <a:srgbClr val="DCDCDC"/>
        </a:lt2>
        <a:accent1>
          <a:srgbClr val="053275"/>
        </a:accent1>
        <a:accent2>
          <a:srgbClr val="1759A9"/>
        </a:accent2>
        <a:accent3>
          <a:srgbClr val="FFFFFF"/>
        </a:accent3>
        <a:accent4>
          <a:srgbClr val="000000"/>
        </a:accent4>
        <a:accent5>
          <a:srgbClr val="AAADBD"/>
        </a:accent5>
        <a:accent6>
          <a:srgbClr val="145099"/>
        </a:accent6>
        <a:hlink>
          <a:srgbClr val="0077DA"/>
        </a:hlink>
        <a:folHlink>
          <a:srgbClr val="53A9F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1">
        <a:dk1>
          <a:srgbClr val="000000"/>
        </a:dk1>
        <a:lt1>
          <a:srgbClr val="FFFFFF"/>
        </a:lt1>
        <a:dk2>
          <a:srgbClr val="FF9933"/>
        </a:dk2>
        <a:lt2>
          <a:srgbClr val="DCDCDC"/>
        </a:lt2>
        <a:accent1>
          <a:srgbClr val="0066CC"/>
        </a:accent1>
        <a:accent2>
          <a:srgbClr val="003366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002D5C"/>
        </a:accent6>
        <a:hlink>
          <a:srgbClr val="0099FF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855</Words>
  <Application>Microsoft Office PowerPoint</Application>
  <PresentationFormat>宽屏</PresentationFormat>
  <Paragraphs>60</Paragraphs>
  <Slides>23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2" baseType="lpstr">
      <vt:lpstr>黑体</vt:lpstr>
      <vt:lpstr>华文行楷</vt:lpstr>
      <vt:lpstr>宋体</vt:lpstr>
      <vt:lpstr>Arial</vt:lpstr>
      <vt:lpstr>Calibri</vt:lpstr>
      <vt:lpstr>Cambria Math</vt:lpstr>
      <vt:lpstr>Times New Roman</vt:lpstr>
      <vt:lpstr>Wingdings</vt:lpstr>
      <vt:lpstr>北京锐得PPT公司专业制作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HiteVision</cp:lastModifiedBy>
  <cp:revision>59</cp:revision>
  <dcterms:created xsi:type="dcterms:W3CDTF">2023-09-11T05:39:44Z</dcterms:created>
  <dcterms:modified xsi:type="dcterms:W3CDTF">2025-04-03T09:58:53Z</dcterms:modified>
</cp:coreProperties>
</file>