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5" r:id="rId3"/>
    <p:sldId id="263" r:id="rId4"/>
    <p:sldId id="256" r:id="rId5"/>
    <p:sldId id="257" r:id="rId6"/>
    <p:sldId id="258" r:id="rId7"/>
    <p:sldId id="259" r:id="rId8"/>
    <p:sldId id="260" r:id="rId9"/>
    <p:sldId id="261" r:id="rId10"/>
    <p:sldId id="262" r:id="rId11"/>
    <p:sldId id="266" r:id="rId12"/>
    <p:sldId id="267" r:id="rId13"/>
    <p:sldId id="268" r:id="rId14"/>
    <p:sldId id="269"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59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C769383-1441-FEDF-ABE6-29A1B9322EF0}"/>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3EC8D826-1D2F-04EE-CB37-A7E15A2F3E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7DE5E096-120A-3C0B-A3DB-63585E965ED1}"/>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5" name="页脚占位符 4">
            <a:extLst>
              <a:ext uri="{FF2B5EF4-FFF2-40B4-BE49-F238E27FC236}">
                <a16:creationId xmlns:a16="http://schemas.microsoft.com/office/drawing/2014/main" id="{7BEAB2F5-2659-850A-C09B-E1BF428CBE0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4004C212-90E6-B496-6FF2-03396C541A9D}"/>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36629022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C5338EE-2EE0-705E-A01E-ECCD206B82A8}"/>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079F59C6-C165-FE17-23A4-DC5C9B0D5186}"/>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D7D356C2-48D6-F97F-A997-73499F53FD55}"/>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5" name="页脚占位符 4">
            <a:extLst>
              <a:ext uri="{FF2B5EF4-FFF2-40B4-BE49-F238E27FC236}">
                <a16:creationId xmlns:a16="http://schemas.microsoft.com/office/drawing/2014/main" id="{211DC77E-E5D7-DB3C-65AE-A8BEF5A0E6A7}"/>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BA2E826C-DB25-D25A-C2A4-349B0C3BCB66}"/>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1004842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F2720893-75A5-0DD0-3483-6DA4CD23FC8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C4C50667-1046-4B2A-4D35-31A717EBD1F0}"/>
              </a:ext>
            </a:extLst>
          </p:cNvPr>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F3A7BEBC-D357-AF29-61F8-40F55D6674D1}"/>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5" name="页脚占位符 4">
            <a:extLst>
              <a:ext uri="{FF2B5EF4-FFF2-40B4-BE49-F238E27FC236}">
                <a16:creationId xmlns:a16="http://schemas.microsoft.com/office/drawing/2014/main" id="{7116C756-3AFB-7BE4-8C78-4F547203A90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D159B3B1-4B46-AAA2-78C7-106EB10C6AFF}"/>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1946055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8006610-BE96-067F-F160-62B8980F73A7}"/>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FEB68546-9E62-E9E1-18D0-428CF31CB8F7}"/>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CF61188D-FED6-94C5-EDBD-4E6F69FC92EC}"/>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5" name="页脚占位符 4">
            <a:extLst>
              <a:ext uri="{FF2B5EF4-FFF2-40B4-BE49-F238E27FC236}">
                <a16:creationId xmlns:a16="http://schemas.microsoft.com/office/drawing/2014/main" id="{C5A654DE-06B6-35DC-2D3D-B3655B7C58BF}"/>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EF27D29-9BDE-D2D7-FDF9-65AE3222A265}"/>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3647705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E8B7FA-4DA3-CD09-BFF2-184CCE08411F}"/>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D13A691-9E44-271D-F21D-43E14CE683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66859903-5D42-FA45-C797-2EF916ABACCC}"/>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5" name="页脚占位符 4">
            <a:extLst>
              <a:ext uri="{FF2B5EF4-FFF2-40B4-BE49-F238E27FC236}">
                <a16:creationId xmlns:a16="http://schemas.microsoft.com/office/drawing/2014/main" id="{EC10D795-DD84-74EF-671D-945629876EB6}"/>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7408447-2899-62A5-91E1-FEB4F3FA8D5F}"/>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2463002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F4A0099-0843-BC82-E00C-859229E7A10D}"/>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555CC14-6386-DA5B-CB17-558E03C54663}"/>
              </a:ext>
            </a:extLst>
          </p:cNvPr>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434B4B41-27E6-027F-AFB1-CF24553DF2A2}"/>
              </a:ext>
            </a:extLst>
          </p:cNvPr>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71E0D4B6-0799-D7CD-0848-DD74ECBEB004}"/>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6" name="页脚占位符 5">
            <a:extLst>
              <a:ext uri="{FF2B5EF4-FFF2-40B4-BE49-F238E27FC236}">
                <a16:creationId xmlns:a16="http://schemas.microsoft.com/office/drawing/2014/main" id="{AFFD84E8-93A1-485E-0F01-3DD6812544AA}"/>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590FAF0D-D362-A5DA-88BB-7F67625674C2}"/>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2411292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582350E-538E-02BC-D3BA-63A6EEA0BD1E}"/>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A339199E-9A3C-E62C-99FF-9FCE972D62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EDDF30E0-D40B-190A-3AA9-D640DEA659B9}"/>
              </a:ext>
            </a:extLst>
          </p:cNvPr>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EEBF771E-1A51-5401-129C-719A5A8C37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A2CCA688-8648-BB3B-3FAE-06BC763AE8D9}"/>
              </a:ext>
            </a:extLst>
          </p:cNvPr>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917D86A1-58CD-5B65-E5F5-B797456E2AD2}"/>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8" name="页脚占位符 7">
            <a:extLst>
              <a:ext uri="{FF2B5EF4-FFF2-40B4-BE49-F238E27FC236}">
                <a16:creationId xmlns:a16="http://schemas.microsoft.com/office/drawing/2014/main" id="{5C2D5865-A730-4907-0023-E3A27CF16AE0}"/>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34F60D2F-60A2-6F08-63B7-1D8CC7C4B8A4}"/>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1540681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88A046-2BC2-890F-48A8-E52EA50F5A26}"/>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45C8FC15-748B-DA02-E247-E992049C1B9B}"/>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4" name="页脚占位符 3">
            <a:extLst>
              <a:ext uri="{FF2B5EF4-FFF2-40B4-BE49-F238E27FC236}">
                <a16:creationId xmlns:a16="http://schemas.microsoft.com/office/drawing/2014/main" id="{598496B1-453B-5D44-E8B1-C2F55794B063}"/>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9AC2854E-7819-8DD9-9F1C-221B2F451183}"/>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1853256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14D07478-7E04-202C-2662-FBCDE5748922}"/>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3" name="页脚占位符 2">
            <a:extLst>
              <a:ext uri="{FF2B5EF4-FFF2-40B4-BE49-F238E27FC236}">
                <a16:creationId xmlns:a16="http://schemas.microsoft.com/office/drawing/2014/main" id="{A5E5137D-DFBF-A419-5CC6-0C83BD1C9279}"/>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B9F489DA-7B5F-784C-6E8E-F57E2B949506}"/>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1239505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70BD1EF-9027-AA36-7104-9AAF2C195AE4}"/>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91BC858A-5B33-5210-6FB1-458B2F6829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1EC89FED-7B2A-74AB-1106-3EB4D27E60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0A5E2EF2-379C-7E2D-3C08-5D1C51C376C4}"/>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6" name="页脚占位符 5">
            <a:extLst>
              <a:ext uri="{FF2B5EF4-FFF2-40B4-BE49-F238E27FC236}">
                <a16:creationId xmlns:a16="http://schemas.microsoft.com/office/drawing/2014/main" id="{2C2F721E-30A5-C045-47A0-2D903FEBED09}"/>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D150D88F-A5A2-ACBA-AFCF-51246DDAE260}"/>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1133493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0733E5B-0772-6887-BC07-7BD1D539E581}"/>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BFC120F2-3499-DEB3-29D1-7CF2DC2556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104C5A6B-B236-DB38-5807-C7311C16BE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5A73553C-069A-DEC5-EA10-35AC36280A2E}"/>
              </a:ext>
            </a:extLst>
          </p:cNvPr>
          <p:cNvSpPr>
            <a:spLocks noGrp="1"/>
          </p:cNvSpPr>
          <p:nvPr>
            <p:ph type="dt" sz="half" idx="10"/>
          </p:nvPr>
        </p:nvSpPr>
        <p:spPr/>
        <p:txBody>
          <a:bodyPr/>
          <a:lstStyle/>
          <a:p>
            <a:fld id="{8882AF5A-1AB4-41AB-B8F7-C57592F6CBCF}" type="datetimeFigureOut">
              <a:rPr lang="zh-CN" altLang="en-US" smtClean="0"/>
              <a:t>2025/10/19</a:t>
            </a:fld>
            <a:endParaRPr lang="zh-CN" altLang="en-US"/>
          </a:p>
        </p:txBody>
      </p:sp>
      <p:sp>
        <p:nvSpPr>
          <p:cNvPr id="6" name="页脚占位符 5">
            <a:extLst>
              <a:ext uri="{FF2B5EF4-FFF2-40B4-BE49-F238E27FC236}">
                <a16:creationId xmlns:a16="http://schemas.microsoft.com/office/drawing/2014/main" id="{47AD83CE-F7A8-A847-0935-5C98AD824F46}"/>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CF5DCEAC-E077-1987-8F38-AF1AC2E2D7B4}"/>
              </a:ext>
            </a:extLst>
          </p:cNvPr>
          <p:cNvSpPr>
            <a:spLocks noGrp="1"/>
          </p:cNvSpPr>
          <p:nvPr>
            <p:ph type="sldNum" sz="quarter" idx="12"/>
          </p:nvPr>
        </p:nvSpPr>
        <p:spPr/>
        <p:txBody>
          <a:body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912268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21F52E6C-2BA2-7451-B3DD-8D680321D9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26EEC029-8E8C-7776-0796-AF9689CCEC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A15A9208-1DB8-B22F-4F45-AB7C41039D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82AF5A-1AB4-41AB-B8F7-C57592F6CBCF}" type="datetimeFigureOut">
              <a:rPr lang="zh-CN" altLang="en-US" smtClean="0"/>
              <a:t>2025/10/19</a:t>
            </a:fld>
            <a:endParaRPr lang="zh-CN" altLang="en-US"/>
          </a:p>
        </p:txBody>
      </p:sp>
      <p:sp>
        <p:nvSpPr>
          <p:cNvPr id="5" name="页脚占位符 4">
            <a:extLst>
              <a:ext uri="{FF2B5EF4-FFF2-40B4-BE49-F238E27FC236}">
                <a16:creationId xmlns:a16="http://schemas.microsoft.com/office/drawing/2014/main" id="{1C913165-79FD-36FD-1028-B61C7EE00E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634FC3A7-D8D5-A79F-10DB-EFEC7DF9BD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CF731B-2C78-4238-B4A1-939461639CBE}" type="slidenum">
              <a:rPr lang="zh-CN" altLang="en-US" smtClean="0"/>
              <a:t>‹#›</a:t>
            </a:fld>
            <a:endParaRPr lang="zh-CN" altLang="en-US"/>
          </a:p>
        </p:txBody>
      </p:sp>
    </p:spTree>
    <p:extLst>
      <p:ext uri="{BB962C8B-B14F-4D97-AF65-F5344CB8AC3E}">
        <p14:creationId xmlns:p14="http://schemas.microsoft.com/office/powerpoint/2010/main" val="1292279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838D17A-B639-21B5-12A9-855FF1C079A0}"/>
              </a:ext>
            </a:extLst>
          </p:cNvPr>
          <p:cNvSpPr>
            <a:spLocks noGrp="1"/>
          </p:cNvSpPr>
          <p:nvPr>
            <p:ph type="ctrTitle"/>
          </p:nvPr>
        </p:nvSpPr>
        <p:spPr/>
        <p:txBody>
          <a:bodyPr/>
          <a:lstStyle/>
          <a:p>
            <a:endParaRPr lang="zh-CN" altLang="en-US"/>
          </a:p>
        </p:txBody>
      </p:sp>
      <p:sp>
        <p:nvSpPr>
          <p:cNvPr id="3" name="副标题 2">
            <a:extLst>
              <a:ext uri="{FF2B5EF4-FFF2-40B4-BE49-F238E27FC236}">
                <a16:creationId xmlns:a16="http://schemas.microsoft.com/office/drawing/2014/main" id="{D9A205B7-ECBB-F095-4B2A-1380C6E0D923}"/>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583069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C59F79C-CF3C-F12E-DA3E-6C60CF1B2349}"/>
              </a:ext>
            </a:extLst>
          </p:cNvPr>
          <p:cNvSpPr>
            <a:spLocks noGrp="1"/>
          </p:cNvSpPr>
          <p:nvPr>
            <p:ph type="title"/>
          </p:nvPr>
        </p:nvSpPr>
        <p:spPr>
          <a:xfrm>
            <a:off x="838200" y="365125"/>
            <a:ext cx="10515600" cy="965835"/>
          </a:xfrm>
        </p:spPr>
        <p:txBody>
          <a:bodyPr/>
          <a:lstStyle/>
          <a:p>
            <a:endParaRPr lang="zh-CN" altLang="en-US" dirty="0"/>
          </a:p>
        </p:txBody>
      </p:sp>
      <p:sp>
        <p:nvSpPr>
          <p:cNvPr id="3" name="内容占位符 2">
            <a:extLst>
              <a:ext uri="{FF2B5EF4-FFF2-40B4-BE49-F238E27FC236}">
                <a16:creationId xmlns:a16="http://schemas.microsoft.com/office/drawing/2014/main" id="{24068D2D-84A3-1935-2443-7F55B35BE6A5}"/>
              </a:ext>
            </a:extLst>
          </p:cNvPr>
          <p:cNvSpPr>
            <a:spLocks noGrp="1"/>
          </p:cNvSpPr>
          <p:nvPr>
            <p:ph idx="1"/>
          </p:nvPr>
        </p:nvSpPr>
        <p:spPr>
          <a:xfrm>
            <a:off x="838200" y="1584960"/>
            <a:ext cx="10515600" cy="4592003"/>
          </a:xfrm>
        </p:spPr>
        <p:txBody>
          <a:bodyPr/>
          <a:lstStyle/>
          <a:p>
            <a:r>
              <a:rPr lang="en-US" altLang="zh-CN" dirty="0"/>
              <a:t>How can self-love benefit you in your daily life</a:t>
            </a:r>
            <a:r>
              <a:rPr lang="zh-CN" altLang="en-US" dirty="0"/>
              <a:t>？</a:t>
            </a:r>
            <a:endParaRPr lang="en-US" altLang="zh-CN" dirty="0"/>
          </a:p>
          <a:p>
            <a:r>
              <a:rPr lang="en-US" altLang="zh-CN" dirty="0"/>
              <a:t>PV: Self-love helps us take better care of our physical and mental health. For example, when we love ourselves, we are more likely to exercise regularly, eat healthily, and get more sleep. It also gives confidence to pursue our dreams and try new things. We can better handle stress and setbacks.</a:t>
            </a:r>
            <a:endParaRPr lang="zh-CN" altLang="en-US" dirty="0"/>
          </a:p>
        </p:txBody>
      </p:sp>
    </p:spTree>
    <p:extLst>
      <p:ext uri="{BB962C8B-B14F-4D97-AF65-F5344CB8AC3E}">
        <p14:creationId xmlns:p14="http://schemas.microsoft.com/office/powerpoint/2010/main" val="3599232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92AFC8E-1B67-CF6C-2897-27773439BA09}"/>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DC0F8A04-73F3-60C9-DB77-85E7790855D2}"/>
              </a:ext>
            </a:extLst>
          </p:cNvPr>
          <p:cNvSpPr>
            <a:spLocks noGrp="1"/>
          </p:cNvSpPr>
          <p:nvPr>
            <p:ph idx="1"/>
          </p:nvPr>
        </p:nvSpPr>
        <p:spPr/>
        <p:txBody>
          <a:bodyPr/>
          <a:lstStyle/>
          <a:p>
            <a:r>
              <a:rPr lang="en-US" altLang="zh-CN" dirty="0"/>
              <a:t>Self-love helps me honor my boundaries and emotions, preventing burnout. For instance, when overwhelmed by academic stress, I pause to recharge through mindful self-care practices like listening to music or observing nature. These purposeful breaks not only restore my energy but also strengthen emotional resilience, enabling me to maintain balance and approach challenges with renewed focus.</a:t>
            </a:r>
            <a:endParaRPr lang="zh-CN" altLang="en-US" dirty="0"/>
          </a:p>
        </p:txBody>
      </p:sp>
    </p:spTree>
    <p:extLst>
      <p:ext uri="{BB962C8B-B14F-4D97-AF65-F5344CB8AC3E}">
        <p14:creationId xmlns:p14="http://schemas.microsoft.com/office/powerpoint/2010/main" val="4193061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51C733-AE75-49D2-2079-FDD025E4AFFF}"/>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E7069CBF-B78E-47F1-8405-15F0BCDD5B44}"/>
              </a:ext>
            </a:extLst>
          </p:cNvPr>
          <p:cNvSpPr>
            <a:spLocks noGrp="1"/>
          </p:cNvSpPr>
          <p:nvPr>
            <p:ph idx="1"/>
          </p:nvPr>
        </p:nvSpPr>
        <p:spPr/>
        <p:txBody>
          <a:bodyPr/>
          <a:lstStyle/>
          <a:p>
            <a:r>
              <a:rPr lang="en-US" altLang="zh-CN" dirty="0"/>
              <a:t>Self-love boosts my confidence when facing difficulties. For example, when I fail and exam, instead blaming myself, self-love helps me accept my setback calmly. This acceptance strengthens my belief in my potential growth. By valuing progress over perfection, I can channel my energy toward future goals and keep striving.</a:t>
            </a:r>
            <a:endParaRPr lang="zh-CN" altLang="en-US" dirty="0"/>
          </a:p>
        </p:txBody>
      </p:sp>
    </p:spTree>
    <p:extLst>
      <p:ext uri="{BB962C8B-B14F-4D97-AF65-F5344CB8AC3E}">
        <p14:creationId xmlns:p14="http://schemas.microsoft.com/office/powerpoint/2010/main" val="2585720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46D5096-6D4D-C290-7755-7010735282B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41CD6769-82A9-3546-86A7-4ACA17FF73CB}"/>
              </a:ext>
            </a:extLst>
          </p:cNvPr>
          <p:cNvSpPr>
            <a:spLocks noGrp="1"/>
          </p:cNvSpPr>
          <p:nvPr>
            <p:ph idx="1"/>
          </p:nvPr>
        </p:nvSpPr>
        <p:spPr/>
        <p:txBody>
          <a:bodyPr/>
          <a:lstStyle/>
          <a:p>
            <a:r>
              <a:rPr lang="en-US" altLang="zh-CN" dirty="0"/>
              <a:t>Self-love helps me stay calm under stress. When I’m annoyed by stressful work, I’ll listen patiently to my worries and respect my temper. My hobbies like composing a poem with these worries can always help me regain my calmness and seek for solutions. My </a:t>
            </a:r>
            <a:r>
              <a:rPr lang="en-US" altLang="zh-CN" dirty="0" err="1"/>
              <a:t>sel</a:t>
            </a:r>
            <a:r>
              <a:rPr lang="en-US" altLang="zh-CN" dirty="0"/>
              <a:t>-love nurtures me and provides inner peace to move on.</a:t>
            </a:r>
            <a:endParaRPr lang="zh-CN" altLang="en-US" dirty="0"/>
          </a:p>
        </p:txBody>
      </p:sp>
    </p:spTree>
    <p:extLst>
      <p:ext uri="{BB962C8B-B14F-4D97-AF65-F5344CB8AC3E}">
        <p14:creationId xmlns:p14="http://schemas.microsoft.com/office/powerpoint/2010/main" val="1505792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6350910-6EA4-F8D0-E47F-86D5B7F15E9B}"/>
              </a:ext>
            </a:extLst>
          </p:cNvPr>
          <p:cNvSpPr>
            <a:spLocks noGrp="1"/>
          </p:cNvSpPr>
          <p:nvPr>
            <p:ph type="title"/>
          </p:nvPr>
        </p:nvSpPr>
        <p:spPr>
          <a:xfrm>
            <a:off x="838200" y="365125"/>
            <a:ext cx="10515600" cy="661035"/>
          </a:xfrm>
        </p:spPr>
        <p:txBody>
          <a:bodyPr>
            <a:normAutofit fontScale="90000"/>
          </a:bodyPr>
          <a:lstStyle/>
          <a:p>
            <a:endParaRPr lang="zh-CN" altLang="en-US" dirty="0"/>
          </a:p>
        </p:txBody>
      </p:sp>
      <p:sp>
        <p:nvSpPr>
          <p:cNvPr id="3" name="内容占位符 2">
            <a:extLst>
              <a:ext uri="{FF2B5EF4-FFF2-40B4-BE49-F238E27FC236}">
                <a16:creationId xmlns:a16="http://schemas.microsoft.com/office/drawing/2014/main" id="{12CF191A-1A1F-0F15-1375-5C79EA01BA85}"/>
              </a:ext>
            </a:extLst>
          </p:cNvPr>
          <p:cNvSpPr>
            <a:spLocks noGrp="1"/>
          </p:cNvSpPr>
          <p:nvPr>
            <p:ph idx="1"/>
          </p:nvPr>
        </p:nvSpPr>
        <p:spPr>
          <a:xfrm>
            <a:off x="838200" y="1117600"/>
            <a:ext cx="10515600" cy="5059363"/>
          </a:xfrm>
        </p:spPr>
        <p:txBody>
          <a:bodyPr>
            <a:normAutofit lnSpcReduction="10000"/>
          </a:bodyPr>
          <a:lstStyle/>
          <a:p>
            <a:r>
              <a:rPr lang="en-US" altLang="zh-CN" dirty="0"/>
              <a:t>Handle stress and setbacks</a:t>
            </a:r>
          </a:p>
          <a:p>
            <a:r>
              <a:rPr lang="en-US" altLang="zh-CN" dirty="0"/>
              <a:t>Honor my boundaries and emotions</a:t>
            </a:r>
          </a:p>
          <a:p>
            <a:r>
              <a:rPr lang="en-US" altLang="zh-CN" dirty="0"/>
              <a:t>Pause to recharge</a:t>
            </a:r>
          </a:p>
          <a:p>
            <a:r>
              <a:rPr lang="en-US" altLang="zh-CN" dirty="0"/>
              <a:t>Restore energy </a:t>
            </a:r>
          </a:p>
          <a:p>
            <a:r>
              <a:rPr lang="en-US" altLang="zh-CN" dirty="0"/>
              <a:t>Confront/ Approach challenges with renewed focus</a:t>
            </a:r>
          </a:p>
          <a:p>
            <a:r>
              <a:rPr lang="en-US" altLang="zh-CN" dirty="0"/>
              <a:t>Shelter me from excessive self-doubt</a:t>
            </a:r>
          </a:p>
          <a:p>
            <a:r>
              <a:rPr lang="en-US" altLang="zh-CN" dirty="0"/>
              <a:t>Boosts my confidence when facing difficulties</a:t>
            </a:r>
          </a:p>
          <a:p>
            <a:r>
              <a:rPr lang="en-US" altLang="zh-CN" dirty="0"/>
              <a:t>Accept my setback calmly</a:t>
            </a:r>
          </a:p>
          <a:p>
            <a:r>
              <a:rPr lang="en-US" altLang="zh-CN" dirty="0"/>
              <a:t>Value progress over perfection</a:t>
            </a:r>
          </a:p>
          <a:p>
            <a:r>
              <a:rPr lang="en-US" altLang="zh-CN" dirty="0"/>
              <a:t>Channel my energy toward future goals</a:t>
            </a:r>
            <a:endParaRPr lang="zh-CN" altLang="en-US" dirty="0"/>
          </a:p>
        </p:txBody>
      </p:sp>
    </p:spTree>
    <p:extLst>
      <p:ext uri="{BB962C8B-B14F-4D97-AF65-F5344CB8AC3E}">
        <p14:creationId xmlns:p14="http://schemas.microsoft.com/office/powerpoint/2010/main" val="2562800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B703C72-463C-8D88-442A-1CA74D121CAB}"/>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85A080C1-759D-376B-8838-1D64256C8245}"/>
              </a:ext>
            </a:extLst>
          </p:cNvPr>
          <p:cNvSpPr>
            <a:spLocks noGrp="1"/>
          </p:cNvSpPr>
          <p:nvPr>
            <p:ph idx="1"/>
          </p:nvPr>
        </p:nvSpPr>
        <p:spPr/>
        <p:txBody>
          <a:bodyPr/>
          <a:lstStyle/>
          <a:p>
            <a:r>
              <a:rPr lang="en-US" altLang="zh-CN" dirty="0"/>
              <a:t>What benefit have you got from one of your good habits?</a:t>
            </a:r>
            <a:endParaRPr lang="zh-CN" altLang="en-US" dirty="0"/>
          </a:p>
        </p:txBody>
      </p:sp>
    </p:spTree>
    <p:extLst>
      <p:ext uri="{BB962C8B-B14F-4D97-AF65-F5344CB8AC3E}">
        <p14:creationId xmlns:p14="http://schemas.microsoft.com/office/powerpoint/2010/main" val="931973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202F607-8B7D-8FDD-42A2-81C3DC3A01A9}"/>
              </a:ext>
            </a:extLst>
          </p:cNvPr>
          <p:cNvSpPr>
            <a:spLocks noGrp="1"/>
          </p:cNvSpPr>
          <p:nvPr>
            <p:ph type="title"/>
          </p:nvPr>
        </p:nvSpPr>
        <p:spPr>
          <a:xfrm>
            <a:off x="838200" y="365125"/>
            <a:ext cx="10073640" cy="407035"/>
          </a:xfrm>
        </p:spPr>
        <p:txBody>
          <a:bodyPr>
            <a:normAutofit fontScale="90000"/>
          </a:bodyPr>
          <a:lstStyle/>
          <a:p>
            <a:endParaRPr lang="zh-CN" altLang="en-US" dirty="0"/>
          </a:p>
        </p:txBody>
      </p:sp>
      <p:sp>
        <p:nvSpPr>
          <p:cNvPr id="3" name="内容占位符 2">
            <a:extLst>
              <a:ext uri="{FF2B5EF4-FFF2-40B4-BE49-F238E27FC236}">
                <a16:creationId xmlns:a16="http://schemas.microsoft.com/office/drawing/2014/main" id="{79FF40CA-153B-D1C4-812E-05F161EE5F52}"/>
              </a:ext>
            </a:extLst>
          </p:cNvPr>
          <p:cNvSpPr>
            <a:spLocks noGrp="1"/>
          </p:cNvSpPr>
          <p:nvPr>
            <p:ph idx="1"/>
          </p:nvPr>
        </p:nvSpPr>
        <p:spPr>
          <a:xfrm>
            <a:off x="838200" y="965200"/>
            <a:ext cx="10515600" cy="5211763"/>
          </a:xfrm>
        </p:spPr>
        <p:txBody>
          <a:bodyPr>
            <a:normAutofit fontScale="92500" lnSpcReduction="20000"/>
          </a:bodyPr>
          <a:lstStyle/>
          <a:p>
            <a:r>
              <a:rPr lang="en-US" altLang="zh-CN" dirty="0"/>
              <a:t>Enhance my learning efficiency  </a:t>
            </a:r>
          </a:p>
          <a:p>
            <a:r>
              <a:rPr lang="en-US" altLang="zh-CN" dirty="0"/>
              <a:t>Boost my academic performance</a:t>
            </a:r>
          </a:p>
          <a:p>
            <a:r>
              <a:rPr lang="en-US" altLang="zh-CN" dirty="0"/>
              <a:t>Ease academic pressure</a:t>
            </a:r>
          </a:p>
          <a:p>
            <a:r>
              <a:rPr lang="en-US" altLang="zh-CN" dirty="0"/>
              <a:t>Enhance my time management skills</a:t>
            </a:r>
          </a:p>
          <a:p>
            <a:r>
              <a:rPr lang="en-US" altLang="zh-CN" dirty="0"/>
              <a:t>Cultivate / strengthen my self-discipline</a:t>
            </a:r>
          </a:p>
          <a:p>
            <a:r>
              <a:rPr lang="en-US" altLang="zh-CN" dirty="0"/>
              <a:t>Improve my mental clarity</a:t>
            </a:r>
          </a:p>
          <a:p>
            <a:r>
              <a:rPr lang="en-US" altLang="zh-CN" dirty="0"/>
              <a:t>Help me stay focused</a:t>
            </a:r>
          </a:p>
          <a:p>
            <a:r>
              <a:rPr lang="en-US" altLang="zh-CN" dirty="0"/>
              <a:t>Reduce my anxiety</a:t>
            </a:r>
          </a:p>
          <a:p>
            <a:r>
              <a:rPr lang="en-US" altLang="zh-CN" dirty="0"/>
              <a:t>Sharpen my problem-solving skills</a:t>
            </a:r>
          </a:p>
          <a:p>
            <a:r>
              <a:rPr lang="en-US" altLang="zh-CN" dirty="0"/>
              <a:t>Make me more organized</a:t>
            </a:r>
          </a:p>
          <a:p>
            <a:r>
              <a:rPr lang="en-US" altLang="zh-CN" dirty="0"/>
              <a:t>Optimize time allocation</a:t>
            </a:r>
          </a:p>
          <a:p>
            <a:r>
              <a:rPr lang="en-US" altLang="zh-CN" dirty="0"/>
              <a:t>Fuel motivation</a:t>
            </a:r>
            <a:endParaRPr lang="zh-CN" altLang="en-US" dirty="0"/>
          </a:p>
        </p:txBody>
      </p:sp>
    </p:spTree>
    <p:extLst>
      <p:ext uri="{BB962C8B-B14F-4D97-AF65-F5344CB8AC3E}">
        <p14:creationId xmlns:p14="http://schemas.microsoft.com/office/powerpoint/2010/main" val="3346077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5D3E23B-EA74-6EC3-9BFF-673FD0A130E3}"/>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824E886-72DA-F52E-E9D2-048B4EC28B4B}"/>
              </a:ext>
            </a:extLst>
          </p:cNvPr>
          <p:cNvSpPr>
            <a:spLocks noGrp="1"/>
          </p:cNvSpPr>
          <p:nvPr>
            <p:ph idx="1"/>
          </p:nvPr>
        </p:nvSpPr>
        <p:spPr>
          <a:xfrm>
            <a:off x="838200" y="1320800"/>
            <a:ext cx="10515600" cy="4856163"/>
          </a:xfrm>
        </p:spPr>
        <p:txBody>
          <a:bodyPr>
            <a:normAutofit lnSpcReduction="10000"/>
          </a:bodyPr>
          <a:lstStyle/>
          <a:p>
            <a:r>
              <a:rPr lang="en-US" altLang="zh-CN" dirty="0"/>
              <a:t>Among Tom’s qualities, which one(s) do you think will be important for us ? Why?</a:t>
            </a:r>
          </a:p>
          <a:p>
            <a:r>
              <a:rPr lang="en-US" altLang="zh-CN" sz="3200" dirty="0"/>
              <a:t>In my opinion, kindness will be important for us. First, being kind rewards us with good things. It is Tom’s concern for people’s health that drives him to create a successful product. Second, if we are all kind people, we can make the world a better place. Kindness will create trust between people, which means we can be more interdependent and live in the world better. </a:t>
            </a:r>
          </a:p>
          <a:p>
            <a:r>
              <a:rPr lang="en-US" altLang="zh-CN" sz="3200" dirty="0"/>
              <a:t>Creativity---innovation     boost interest to deep research   to tackle </a:t>
            </a:r>
            <a:r>
              <a:rPr lang="en-US" altLang="zh-CN" sz="3200" dirty="0" err="1"/>
              <a:t>ch</a:t>
            </a:r>
            <a:endParaRPr lang="zh-CN" altLang="en-US" sz="3200" dirty="0"/>
          </a:p>
        </p:txBody>
      </p:sp>
    </p:spTree>
    <p:extLst>
      <p:ext uri="{BB962C8B-B14F-4D97-AF65-F5344CB8AC3E}">
        <p14:creationId xmlns:p14="http://schemas.microsoft.com/office/powerpoint/2010/main" val="1660295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B14BB5-56CD-DC9B-EC51-2DBA3720C10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76917A88-8B94-6B4F-BB73-EB433B8B2F86}"/>
              </a:ext>
            </a:extLst>
          </p:cNvPr>
          <p:cNvSpPr>
            <a:spLocks noGrp="1"/>
          </p:cNvSpPr>
          <p:nvPr>
            <p:ph idx="1"/>
          </p:nvPr>
        </p:nvSpPr>
        <p:spPr/>
        <p:txBody>
          <a:bodyPr>
            <a:normAutofit/>
          </a:bodyPr>
          <a:lstStyle/>
          <a:p>
            <a:r>
              <a:rPr lang="en-US" altLang="zh-CN" sz="3200" dirty="0"/>
              <a:t>Being helpful is of immerse value to us. As the saying goes, roses given fragrance in hand. Helping others is actually helping ourselves, as it can not only bring happiness to others, but also joy and satisfaction to ourselves. Additionally, it is a great way to show our individual value in a community. </a:t>
            </a:r>
            <a:endParaRPr lang="zh-CN" altLang="en-US" sz="3200" dirty="0"/>
          </a:p>
        </p:txBody>
      </p:sp>
    </p:spTree>
    <p:extLst>
      <p:ext uri="{BB962C8B-B14F-4D97-AF65-F5344CB8AC3E}">
        <p14:creationId xmlns:p14="http://schemas.microsoft.com/office/powerpoint/2010/main" val="1607276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74DB59E-1724-3B94-6A62-B40268455AD8}"/>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07C8EB73-1DFB-73F6-B7BF-A27A07DE7887}"/>
              </a:ext>
            </a:extLst>
          </p:cNvPr>
          <p:cNvSpPr>
            <a:spLocks noGrp="1"/>
          </p:cNvSpPr>
          <p:nvPr>
            <p:ph idx="1"/>
          </p:nvPr>
        </p:nvSpPr>
        <p:spPr/>
        <p:txBody>
          <a:bodyPr>
            <a:normAutofit/>
          </a:bodyPr>
          <a:lstStyle/>
          <a:p>
            <a:r>
              <a:rPr lang="en-US" altLang="zh-CN" sz="3200" dirty="0"/>
              <a:t>I think keen insight will be important for us . It will not only allow us to explore novel things we encounter in  life to facilitate our multiple interests, but also enable us to discover the essence of any given task to boost our efficiency to complete it. The insight paves the way for an extraordinary and fulfilling life journey.</a:t>
            </a:r>
            <a:endParaRPr lang="zh-CN" altLang="en-US" sz="3200" dirty="0"/>
          </a:p>
        </p:txBody>
      </p:sp>
    </p:spTree>
    <p:extLst>
      <p:ext uri="{BB962C8B-B14F-4D97-AF65-F5344CB8AC3E}">
        <p14:creationId xmlns:p14="http://schemas.microsoft.com/office/powerpoint/2010/main" val="17949553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2FD4C1C-7E99-F45E-27CA-7EA354F13BF1}"/>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FD27550A-B350-85B4-6291-E069381F53FC}"/>
              </a:ext>
            </a:extLst>
          </p:cNvPr>
          <p:cNvSpPr>
            <a:spLocks noGrp="1"/>
          </p:cNvSpPr>
          <p:nvPr>
            <p:ph idx="1"/>
          </p:nvPr>
        </p:nvSpPr>
        <p:spPr/>
        <p:txBody>
          <a:bodyPr>
            <a:normAutofit/>
          </a:bodyPr>
          <a:lstStyle/>
          <a:p>
            <a:r>
              <a:rPr lang="en-US" altLang="zh-CN" sz="3200" dirty="0"/>
              <a:t>I think humility will be important for us. Firstly, staying humble enables our mind to strive for further progress, rather than becoming complacent and halting our improvement. This, in turn, greatly ignites our potential. Plus, only by remaining humble in our daily lives can we effectively confront challenges and embrace success, and learn from both to better ourselves.</a:t>
            </a:r>
            <a:endParaRPr lang="zh-CN" altLang="en-US" sz="3200" dirty="0"/>
          </a:p>
        </p:txBody>
      </p:sp>
    </p:spTree>
    <p:extLst>
      <p:ext uri="{BB962C8B-B14F-4D97-AF65-F5344CB8AC3E}">
        <p14:creationId xmlns:p14="http://schemas.microsoft.com/office/powerpoint/2010/main" val="3213477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4450B9-E1AD-CB71-2E45-F7C37C36772C}"/>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52B6F4B7-4882-0EAA-7680-661B60143C9D}"/>
              </a:ext>
            </a:extLst>
          </p:cNvPr>
          <p:cNvSpPr>
            <a:spLocks noGrp="1"/>
          </p:cNvSpPr>
          <p:nvPr>
            <p:ph idx="1"/>
          </p:nvPr>
        </p:nvSpPr>
        <p:spPr/>
        <p:txBody>
          <a:bodyPr/>
          <a:lstStyle/>
          <a:p>
            <a:r>
              <a:rPr lang="en-US" altLang="zh-CN" dirty="0"/>
              <a:t>In my viewpoint, tenacity will be important for us. In our growth, the path to success is not straightforward. Instead, there are countless twists and turns, which hinder us to reach our dreams. At that time, being tenacious can spin those hurdles into momentum and fuels, thus empowering us to keep on rolling and making achievements as well.</a:t>
            </a:r>
            <a:endParaRPr lang="zh-CN" altLang="en-US" dirty="0"/>
          </a:p>
        </p:txBody>
      </p:sp>
    </p:spTree>
    <p:extLst>
      <p:ext uri="{BB962C8B-B14F-4D97-AF65-F5344CB8AC3E}">
        <p14:creationId xmlns:p14="http://schemas.microsoft.com/office/powerpoint/2010/main" val="4200767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03D4839-76A1-C3C1-B223-B9DBA603DFB5}"/>
              </a:ext>
            </a:extLst>
          </p:cNvPr>
          <p:cNvSpPr>
            <a:spLocks noGrp="1"/>
          </p:cNvSpPr>
          <p:nvPr>
            <p:ph type="title"/>
          </p:nvPr>
        </p:nvSpPr>
        <p:spPr/>
        <p:txBody>
          <a:bodyPr/>
          <a:lstStyle/>
          <a:p>
            <a:endParaRPr lang="zh-CN" altLang="en-US"/>
          </a:p>
        </p:txBody>
      </p:sp>
      <p:sp>
        <p:nvSpPr>
          <p:cNvPr id="3" name="内容占位符 2">
            <a:extLst>
              <a:ext uri="{FF2B5EF4-FFF2-40B4-BE49-F238E27FC236}">
                <a16:creationId xmlns:a16="http://schemas.microsoft.com/office/drawing/2014/main" id="{27FFF581-1CCD-7269-72BD-AE22A0C17B7A}"/>
              </a:ext>
            </a:extLst>
          </p:cNvPr>
          <p:cNvSpPr>
            <a:spLocks noGrp="1"/>
          </p:cNvSpPr>
          <p:nvPr>
            <p:ph idx="1"/>
          </p:nvPr>
        </p:nvSpPr>
        <p:spPr/>
        <p:txBody>
          <a:bodyPr/>
          <a:lstStyle/>
          <a:p>
            <a:r>
              <a:rPr lang="en-US" altLang="zh-CN" dirty="0"/>
              <a:t>I think humility is important to us. Firstly, without the quality of being humble, we are more likely to overestimate our capability, which can cause our failures. Additionally, being humble prevents us from stopping at success we have achieved. Consequently, it can help us make continuous progress and reach high levels.</a:t>
            </a:r>
            <a:endParaRPr lang="zh-CN" altLang="en-US" dirty="0"/>
          </a:p>
        </p:txBody>
      </p:sp>
    </p:spTree>
    <p:extLst>
      <p:ext uri="{BB962C8B-B14F-4D97-AF65-F5344CB8AC3E}">
        <p14:creationId xmlns:p14="http://schemas.microsoft.com/office/powerpoint/2010/main" val="1188803298"/>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TotalTime>
  <Words>779</Words>
  <Application>Microsoft Office PowerPoint</Application>
  <PresentationFormat>宽屏</PresentationFormat>
  <Paragraphs>36</Paragraphs>
  <Slides>14</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14</vt:i4>
      </vt:variant>
    </vt:vector>
  </HeadingPairs>
  <TitlesOfParts>
    <vt:vector size="18" baseType="lpstr">
      <vt:lpstr>等线</vt:lpstr>
      <vt:lpstr>等线 Light</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xiao yu</dc:creator>
  <cp:lastModifiedBy>xiao yu</cp:lastModifiedBy>
  <cp:revision>4</cp:revision>
  <dcterms:created xsi:type="dcterms:W3CDTF">2025-10-18T07:05:01Z</dcterms:created>
  <dcterms:modified xsi:type="dcterms:W3CDTF">2025-10-19T12:56:13Z</dcterms:modified>
</cp:coreProperties>
</file>