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11.svg" ContentType="image/svg+xml"/>
  <Override PartName="/ppt/media/image4.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74"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82" r:id="rId21"/>
    <p:sldId id="273" r:id="rId22"/>
    <p:sldId id="275" r:id="rId23"/>
    <p:sldId id="276" r:id="rId24"/>
    <p:sldId id="277" r:id="rId25"/>
    <p:sldId id="278" r:id="rId26"/>
    <p:sldId id="279" r:id="rId27"/>
    <p:sldId id="283" r:id="rId28"/>
    <p:sldId id="280" r:id="rId29"/>
    <p:sldId id="281"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0" clrIdx="0"/>
  <p:cmAuthor id="2" name="崔冶鸣（内蒙古英才管培生）" initials="崔" lastIdx="0" clrIdx="1"/>
  <p:cmAuthor id="3" name="道环 李" initials="道环" lastIdx="0" clrIdx="2"/>
  <p:cmAuthor id="4" name="郭小球~" initials="郭小球~" lastIdx="0" clrIdx="3"/>
  <p:cmAuthor id="5" name="张逸晨" initials="张" lastIdx="0" clrIdx="4"/>
  <p:cmAuthor id="6" name="shx" initials="s" lastIdx="0" clrIdx="5"/>
  <p:cmAuthor id="7" name="Lenovo" initials="L" lastIdx="0" clrIdx="6"/>
  <p:cmAuthor id="8" name="宋洁然" initials="宋" lastIdx="0" clrIdx="7"/>
  <p:cmAuthor id="9" name="张洁01-lhq" initials="张" lastIdx="0" clrIdx="8"/>
  <p:cmAuthor id="10" name="ming qiu" initials="m" lastIdx="0" clrIdx="9"/>
  <p:cmAuthor id="11" name="池依曼" initials="池" lastIdx="0" clrIdx="10"/>
  <p:cmAuthor id="12" name="1206988966@qq.com" initials="1" lastIdx="0" clrIdx="11"/>
  <p:cmAuthor id="13" name="未知用户219" initials="未" lastIdx="0" clrIdx="12"/>
  <p:cmAuthor id="14" name="姜伟光" initials="姜" lastIdx="0" clrIdx="13"/>
  <p:cmAuthor id="15" name="未知用户230" initials="未" lastIdx="0" clrIdx="14"/>
  <p:cmAuthor id="16" name="作者" initials="作" lastIdx="0" clrIdx="15"/>
  <p:cmAuthor id="17" name="未知用户231" initials="未" lastIdx="0" clrIdx="16"/>
  <p:cmAuthor id="18" name="yyyaogd@126.com" initials="y" lastIdx="0" clrIdx="17"/>
  <p:cmAuthor id="19" name="未知用户232" initials="未" lastIdx="0" clrIdx="18"/>
  <p:cmAuthor id="20" name="wucj" initials="w" lastIdx="0" clrIdx="19"/>
  <p:cmAuthor id="21" name="未知用户237" initials="未" lastIdx="0" clrIdx="20"/>
  <p:cmAuthor id="22" name="SkyUser" initials="S" lastIdx="0" clrIdx="21"/>
  <p:cmAuthor id="23" name="未知用户226" initials="未" lastIdx="0" clrIdx="22"/>
  <p:cmAuthor id="24" name="54410" initials="5" lastIdx="0" clrIdx="23"/>
  <p:cmAuthor id="25" name="亚运 曹" initials="亚" lastIdx="0" clrIdx="24"/>
  <p:cmAuthor id="26" name="珠珠的电脑" initials="珠" lastIdx="0" clrIdx="25"/>
  <p:cmAuthor id="27" name="admin" initials="a" lastIdx="0" clrIdx="26"/>
  <p:cmAuthor id="28" name="张正明" initials="张" lastIdx="0" clrIdx="27"/>
  <p:cmAuthor id="29" name="aurora" initials="a" lastIdx="0" clrIdx="28"/>
  <p:cmAuthor id="30" name="FANG SUN" initials="F" lastIdx="0" clrIdx="29"/>
  <p:cmAuthor id="31" name="86187" initials="8" lastIdx="0" clrIdx="30"/>
  <p:cmAuthor id="32" name="富德生命人寿" initials="富" lastIdx="0" clrIdx="31"/>
  <p:cmAuthor id="33" name="宁鹏鹏" initials="宁" lastIdx="0" clrIdx="32"/>
  <p:cmAuthor id="34" name="袁缘" initials="袁" lastIdx="0" clrIdx="33"/>
  <p:cmAuthor id="35" name="ciwei" initials="c" lastIdx="0" clrIdx="34"/>
  <p:cmAuthor id="36" name="d'y" initials="d" lastIdx="0" clrIdx="35"/>
  <p:cmAuthor id="37" name="未知用户416" initials="未" lastIdx="0" clrIdx="36"/>
  <p:cmAuthor id="38" name="Matebook 14" initials="M" lastIdx="0" clrIdx="37"/>
  <p:cmAuthor id="39" name="未知用户404" initials="未" lastIdx="0" clrIdx="38"/>
  <p:cmAuthor id="40" name="薛 华林" initials="薛" lastIdx="0" clrIdx="39"/>
  <p:cmAuthor id="41" name="未知用户408" initials="未" lastIdx="0" clrIdx="40"/>
  <p:cmAuthor id="42" name="cuisyz" initials="c" lastIdx="0" clrIdx="41"/>
  <p:cmAuthor id="43" name="未知用户409" initials="未" lastIdx="0" clrIdx="42"/>
  <p:cmAuthor id="44" name="Hiupan" initials="H" lastIdx="0" clrIdx="43"/>
  <p:cmAuthor id="45" name="未知用户412" initials="未" lastIdx="0" clrIdx="44"/>
  <p:cmAuthor id="46" name="HIAPAD" initials="H" lastIdx="0" clrIdx="45"/>
  <p:cmAuthor id="47" name="未知用户413" initials="未" lastIdx="0" clrIdx="46"/>
  <p:cmAuthor id="48" name="林文苗" initials="林" lastIdx="0" clrIdx="47"/>
  <p:cmAuthor id="49" name="未知用户414" initials="未" lastIdx="0" clrIdx="48"/>
  <p:cmAuthor id="50" name="ansen emma" initials="a" lastIdx="0" clrIdx="49"/>
  <p:cmAuthor id="51" name="未知用户415" initials="未" lastIdx="0" clrIdx="50"/>
  <p:cmAuthor id="52" name="谢丹凤" initials="谢" lastIdx="0" clrIdx="51"/>
  <p:cmAuthor id="53" name="未知用户215" initials="未" lastIdx="0" clrIdx="52"/>
  <p:cmAuthor id="54" name="WHTP" initials="W" lastIdx="0" clrIdx="53"/>
  <p:cmAuthor id="55" name="未知用户217" initials="未" lastIdx="0" clrIdx="54"/>
  <p:cmAuthor id="56" name="w" initials="w" lastIdx="0" clrIdx="55"/>
  <p:cmAuthor id="57" name="未知用户261" initials="未" lastIdx="0" clrIdx="56"/>
  <p:cmAuthor id="58" name="余潇迎" initials="余" lastIdx="0" clrIdx="57"/>
  <p:cmAuthor id="59" name="未知用户371" initials="未" lastIdx="0" clrIdx="58"/>
  <p:cmAuthor id="60" name="FrogPrince1121" initials="F" lastIdx="0" clrIdx="59"/>
  <p:cmAuthor id="61" name="未知用户370" initials="未" lastIdx="0" clrIdx="60"/>
  <p:cmAuthor id="62" name="未知用户12" initials="未" lastIdx="0" clrIdx="61"/>
  <p:cmAuthor id="63" name="未知用户347" initials="未" lastIdx="0" clrIdx="62"/>
  <p:cmAuthor id="64" name="jiansheng li" initials="j" lastIdx="0" clrIdx="63"/>
  <p:cmAuthor id="65" name="未知用户348" initials="未" lastIdx="0" clrIdx="64"/>
  <p:cmAuthor id="66" name="李增增" initials="李" lastIdx="0" clrIdx="65"/>
  <p:cmAuthor id="67" name="未知用户286" initials="未" lastIdx="0" clrIdx="66"/>
  <p:cmAuthor id="68" name="video" initials="v" lastIdx="0" clrIdx="67"/>
  <p:cmAuthor id="69" name="未知用户373" initials="未" lastIdx="0" clrIdx="68"/>
  <p:cmAuthor id="70" name="郭禹希" initials="郭" lastIdx="0" clrIdx="69"/>
  <p:cmAuthor id="71" name="未知用户350" initials="未" lastIdx="0" clrIdx="70"/>
  <p:cmAuthor id="72" name="YZB" initials="Y" lastIdx="0" clrIdx="71"/>
  <p:cmAuthor id="73" name="未知用户218" initials="未" lastIdx="0" clrIdx="72"/>
  <p:cmAuthor id="74" name="yiwei zhu" initials="y" lastIdx="0" clrIdx="73"/>
  <p:cmAuthor id="75" name="未知用户351" initials="未" lastIdx="0" clrIdx="74"/>
  <p:cmAuthor id="76" name="吕震" initials="吕" lastIdx="0" clrIdx="75"/>
  <p:cmAuthor id="77" name="未知用户352" initials="未" lastIdx="0" clrIdx="76"/>
  <p:cmAuthor id="78" name="吴岩" initials="吴" lastIdx="0" clrIdx="77"/>
  <p:cmAuthor id="79" name="未知用户353" initials="未" lastIdx="0" clrIdx="78"/>
  <p:cmAuthor id="80" name="泡沬" initials="泡" lastIdx="0" clrIdx="79"/>
  <p:cmAuthor id="81" name="陈 橙橙" initials="陈" lastIdx="0" clrIdx="80"/>
  <p:cmAuthor id="82" name="未知用户354" initials="未" lastIdx="0" clrIdx="81"/>
  <p:cmAuthor id="83" name="我" initials="我" lastIdx="0" clrIdx="82"/>
  <p:cmAuthor id="84" name="未知用户355" initials="未" lastIdx="0" clrIdx="83"/>
  <p:cmAuthor id="85" name="User" initials="U" lastIdx="0" clrIdx="84"/>
  <p:cmAuthor id="86" name="未知用户356" initials="未" lastIdx="0" clrIdx="85"/>
  <p:cmAuthor id="87" name="catlaohu" initials="c" lastIdx="0" clrIdx="86"/>
  <p:cmAuthor id="88" name="未知用户378" initials="未" lastIdx="0" clrIdx="87"/>
  <p:cmAuthor id="89" name="??" initials="?" lastIdx="0" clrIdx="88"/>
  <p:cmAuthor id="90" name="未知用户357" initials="未" lastIdx="0" clrIdx="89"/>
  <p:cmAuthor id="91" name="hy-tkyl" initials="h" lastIdx="0" clrIdx="90"/>
  <p:cmAuthor id="92" name="未知用户362" initials="未" lastIdx="0" clrIdx="91"/>
  <p:cmAuthor id="93" name="821375975@qq.com" initials="8" lastIdx="0" clrIdx="92"/>
  <p:cmAuthor id="94" name="未知用户363" initials="未" lastIdx="0" clrIdx="93"/>
  <p:cmAuthor id="95" name="用户" initials="用" lastIdx="0" clrIdx="94"/>
  <p:cmAuthor id="96" name="未知用户374" initials="未" lastIdx="0" clrIdx="95"/>
  <p:cmAuthor id="97" name="幺以谦" initials="幺" lastIdx="0" clrIdx="96"/>
  <p:cmAuthor id="98" name="未知用户375" initials="未" lastIdx="0" clrIdx="97"/>
  <p:cmAuthor id="99" name="志龙 姜" initials="志" lastIdx="0" clrIdx="98"/>
  <p:cmAuthor id="100" name="未知用户369" initials="未" lastIdx="0" clrIdx="99"/>
  <p:cmAuthor id="101" name="潈ऎ䕨அ" initials="潈" lastIdx="0" clrIdx="100"/>
  <p:cmAuthor id="102" name="未知用户376" initials="未" lastIdx="0" clrIdx="101"/>
  <p:cmAuthor id="103" name="YANGS-PC" initials="Y" lastIdx="0" clrIdx="102"/>
  <p:cmAuthor id="104" name="未知用户377" initials="未" lastIdx="0" clrIdx="103"/>
  <p:cmAuthor id="105" name="庞宝国" initials="庞" lastIdx="0" clrIdx="104"/>
  <p:cmAuthor id="106" name="未知用户372" initials="未" lastIdx="0" clrIdx="105"/>
  <p:cmAuthor id="107" name="pangyt" initials="p" lastIdx="0" clrIdx="106"/>
  <p:cmAuthor id="108" name="Xzjd" initials="X" lastIdx="0" clrIdx="107"/>
  <p:cmAuthor id="109" name="apple" initials="a" lastIdx="0" clrIdx="108"/>
  <p:cmAuthor id="110" name="卫天一" initials="卫" lastIdx="0" clrIdx="109"/>
  <p:cmAuthor id="111" name="万户网络" initials="万" lastIdx="0" clrIdx="110"/>
  <p:cmAuthor id="112" name="未知用户466" initials="未" lastIdx="0" clrIdx="111"/>
  <p:cmAuthor id="113" name="未知用户20" initials="未" lastIdx="0" clrIdx="112"/>
  <p:cmAuthor id="114" name="未知用户460" initials="未" lastIdx="0" clrIdx="113"/>
  <p:cmAuthor id="115" name="孙璐璐" initials="孙" lastIdx="0" clrIdx="114"/>
  <p:cmAuthor id="116" name="未知用户454" initials="未" lastIdx="0" clrIdx="115"/>
  <p:cmAuthor id="117" name="新萝卜家园" initials="新" lastIdx="0" clrIdx="116"/>
  <p:cmAuthor id="118" name="未知用户461" initials="未" lastIdx="0" clrIdx="117"/>
  <p:cmAuthor id="119" name="1003776019@qq.com" initials="1" lastIdx="0" clrIdx="118"/>
  <p:cmAuthor id="120" name="未知用户455" initials="未" lastIdx="0" clrIdx="119"/>
  <p:cmAuthor id="121" name="Jinyi" initials="J" lastIdx="0" clrIdx="120"/>
  <p:cmAuthor id="122" name="未知用户462" initials="未" lastIdx="0" clrIdx="121"/>
  <p:cmAuthor id="123" name="未知用户465" initials="未" lastIdx="0" clrIdx="122"/>
  <p:cmAuthor id="124" name="tkuser" initials="t" lastIdx="0" clrIdx="123"/>
  <p:cmAuthor id="125" name="未知用户457" initials="未" lastIdx="0" clrIdx="124"/>
  <p:cmAuthor id="126" name="江涛 李" initials="江" lastIdx="0" clrIdx="125"/>
  <p:cmAuthor id="127" name="未知用户450" initials="未" lastIdx="0" clrIdx="126"/>
  <p:cmAuthor id="128" name="杨国" initials="杨" lastIdx="0" clrIdx="127"/>
  <p:cmAuthor id="129" name="未知用户463" initials="未" lastIdx="0" clrIdx="128"/>
  <p:cmAuthor id="130" name="HaoshuaiWu" initials="H" lastIdx="0" clrIdx="129"/>
  <p:cmAuthor id="131" name="未知用户467" initials="未" lastIdx="0" clrIdx="130"/>
  <p:cmAuthor id="132" name="刘承刚" initials="刘" lastIdx="0" clrIdx="131"/>
  <p:cmAuthor id="133" name="未知用户468" initials="未" lastIdx="0" clrIdx="132"/>
  <p:cmAuthor id="134" name="史璐瑶" initials="史" lastIdx="0" clrIdx="133"/>
  <p:cmAuthor id="135" name="未知用户469" initials="未" lastIdx="0" clrIdx="134"/>
  <p:cmAuthor id="136" name="wangcz2" initials="w" lastIdx="0" clrIdx="135"/>
  <p:cmAuthor id="137" name="未知用户458" initials="未" lastIdx="0" clrIdx="136"/>
  <p:cmAuthor id="138" name="tianan" initials="t" lastIdx="0" clrIdx="137"/>
  <p:cmAuthor id="139" name="未知用户470" initials="未" lastIdx="0" clrIdx="138"/>
  <p:cmAuthor id="140" name="Microsoft" initials="M" lastIdx="0" clrIdx="139"/>
  <p:cmAuthor id="141" name="未知用户471" initials="未" lastIdx="0" clrIdx="140"/>
  <p:cmAuthor id="142" name="未知用户14" initials="未" lastIdx="0" clrIdx="141"/>
  <p:cmAuthor id="143" name="未知用户472" initials="未" lastIdx="0" clrIdx="142"/>
  <p:cmAuthor id="144" name="Sky123.Org" initials="S" lastIdx="0" clrIdx="143"/>
  <p:cmAuthor id="145" name="未知用户473" initials="未" lastIdx="0" clrIdx="144"/>
  <p:cmAuthor id="146" name="zhouyiming" initials="z" lastIdx="0" clrIdx="145"/>
  <p:cmAuthor id="147" name="未知用户235" initials="未" lastIdx="0" clrIdx="146"/>
  <p:cmAuthor id="148" name="朱 昌花" initials="朱" lastIdx="0" clrIdx="147"/>
  <p:cmAuthor id="149" name="未知用户453" initials="未" lastIdx="0" clrIdx="148"/>
  <p:cmAuthor id="150" name=" " initials=" " lastIdx="0" clrIdx="149"/>
  <p:cmAuthor id="151" name="未知用户474" initials="未" lastIdx="0" clrIdx="150"/>
  <p:cmAuthor id="152" name="徐 宁" initials="徐" lastIdx="0" clrIdx="151"/>
  <p:cmAuthor id="153" name="未知用户475" initials="未" lastIdx="0" clrIdx="152"/>
  <p:cmAuthor id="154" name="QBOSSCHEN" initials="Q" lastIdx="0" clrIdx="153"/>
  <p:cmAuthor id="155" name="未知用户476" initials="未" lastIdx="0" clrIdx="154"/>
  <p:cmAuthor id="156" name="Calvin G" initials="C" lastIdx="0" clrIdx="155"/>
  <p:cmAuthor id="157" name="未知用户459" initials="未" lastIdx="0" clrIdx="156"/>
  <p:cmAuthor id="158" name="张莹" initials="张" lastIdx="0" clrIdx="157"/>
  <p:cmAuthor id="159" name="未知用户489" initials="未" lastIdx="0" clrIdx="158"/>
  <p:cmAuthor id="160" name="MC SYSTEM" initials="M" lastIdx="0" clrIdx="159"/>
  <p:cmAuthor id="161" name="未知用户488" initials="未" lastIdx="0" clrIdx="160"/>
  <p:cmAuthor id="162" name="spring_ren" initials="s" lastIdx="0" clrIdx="161"/>
  <p:cmAuthor id="163" name="未知用户490" initials="未" lastIdx="0" clrIdx="162"/>
  <p:cmAuthor id="164" name="user" initials="u" lastIdx="0" clrIdx="163"/>
  <p:cmAuthor id="165" name="未知用户477" initials="未" lastIdx="0" clrIdx="164"/>
  <p:cmAuthor id="166" name="李璐---寿险总公司营销管理部" initials="李" lastIdx="0" clrIdx="165"/>
  <p:cmAuthor id="167" name="未知用户478" initials="未" lastIdx="0" clrIdx="166"/>
  <p:cmAuthor id="168" name="xuqing" initials="x" lastIdx="0" clrIdx="167"/>
  <p:cmAuthor id="169" name="未知用户479" initials="未" lastIdx="0" clrIdx="168"/>
  <p:cmAuthor id="170" name="王顶" initials="王" lastIdx="0" clrIdx="169"/>
  <p:cmAuthor id="171" name="未知用户480" initials="未" lastIdx="0" clrIdx="170"/>
  <p:cmAuthor id="172" name="王 金谦" initials="王" lastIdx="0" clrIdx="171"/>
  <p:cmAuthor id="173" name="未知用户481" initials="未" lastIdx="0" clrIdx="172"/>
  <p:cmAuthor id="174" name="未知用户482" initials="未" lastIdx="0" clrIdx="173"/>
  <p:cmAuthor id="175" name="caoyq0624" initials="c" lastIdx="0" clrIdx="174"/>
  <p:cmAuthor id="176" name="未知用户483" initials="未" lastIdx="0" clrIdx="175"/>
  <p:cmAuthor id="177" name="wangyuan20" initials="w" lastIdx="0" clrIdx="176"/>
  <p:cmAuthor id="178" name="未知用户484" initials="未" lastIdx="0" clrIdx="177"/>
  <p:cmAuthor id="179" name="easonyoun" initials="e" lastIdx="0" clrIdx="178"/>
  <p:cmAuthor id="180" name="未知用户485" initials="未" lastIdx="0" clrIdx="179"/>
  <p:cmAuthor id="181" name="董苗苗" initials="董" lastIdx="0" clrIdx="180"/>
  <p:cmAuthor id="182" name="未知用户486" initials="未" lastIdx="0" clrIdx="181"/>
  <p:cmAuthor id="183" name="何慧丽" initials="何" lastIdx="0" clrIdx="182"/>
  <p:cmAuthor id="184" name="未知用户452" initials="未" lastIdx="0" clrIdx="183"/>
  <p:cmAuthor id="185" name="Chen" initials="C" lastIdx="0" clrIdx="184"/>
  <p:cmAuthor id="186" name="未知用户456" initials="未" lastIdx="0" clrIdx="185"/>
  <p:cmAuthor id="187" name="Mz" initials="M" lastIdx="0" clrIdx="186"/>
  <p:cmAuthor id="188" name="未知用户464" initials="未" lastIdx="0" clrIdx="187"/>
  <p:cmAuthor id="189" name="齐涛" initials="齐" lastIdx="0" clrIdx="188"/>
  <p:cmAuthor id="190" name="未知用户487" initials="未" lastIdx="0" clrIdx="189"/>
  <p:cmAuthor id="191" name="Microsoft Office 用户" initials="M" lastIdx="0" clrIdx="190"/>
  <p:cmAuthor id="192" name="季玉洁" initials="季" lastIdx="0" clrIdx="191"/>
  <p:cmAuthor id="193" name="陈树权" initials="陈" lastIdx="0" clrIdx="192"/>
  <p:cmAuthor id="194" name="八妹" initials="八" lastIdx="0" clrIdx="193"/>
  <p:cmAuthor id="195" name="方朝军/产品推动室/产品开发推广部/总公司" initials="方" lastIdx="0" clrIdx="194"/>
  <p:cmAuthor id="196" name="zq" initials="z" lastIdx="0" clrIdx="195"/>
  <p:cmAuthor id="197" name="刘 思蜀" initials="刘" lastIdx="0" clrIdx="196"/>
  <p:cmAuthor id="198" name="seki" initials="s" lastIdx="0" clrIdx="197"/>
  <p:cmAuthor id="199" name="Ms" initials="M" lastIdx="0" clrIdx="198"/>
  <p:cmAuthor id="200" name="sdzz-syy" initials="s" lastIdx="0" clrIdx="199"/>
  <p:cmAuthor id="201" name="未知用户11" initials="未" lastIdx="0" clrIdx="200"/>
  <p:cmAuthor id="202" name="Lenovo User" initials="L" lastIdx="0" clrIdx="201"/>
  <p:cmAuthor id="203" name="冯炳辰/业务管理部/私人银行部/总行机关/ABC" initials="冯" lastIdx="0" clrIdx="202"/>
  <p:cmAuthor id="204" name="谢俊/技术总监室/软件开发中心/总行机关/ABC" initials="谢" lastIdx="0" clrIdx="203"/>
  <p:cmAuthor id="205" name="CN=谢俊/OU=技术总监室/OU=软件开发中心/OU=总行机关/O=ABC" initials="C" lastIdx="0" clrIdx="204"/>
  <p:cmAuthor id="206" name="赖强/技术总监室/软件开发中心/总行机关/ABC" initials="赖" lastIdx="0" clrIdx="205"/>
  <p:cmAuthor id="207" name="未知用户9" initials="未" lastIdx="0" clrIdx="206"/>
  <p:cmAuthor id="208" name="49254" initials="4" lastIdx="0" clrIdx="207"/>
  <p:cmAuthor id="209" name="lgp" initials="l" lastIdx="0" clrIdx="208"/>
  <p:cmAuthor id="210" name="沛斯 钟" initials="沛" lastIdx="0" clrIdx="209"/>
  <p:cmAuthor id="211" name="wangsc" initials="w" lastIdx="0" clrIdx="210"/>
  <p:cmAuthor id="212" name="马妍" initials="马" lastIdx="0" clrIdx="211"/>
  <p:cmAuthor id="213" name="yanqiqi-lgd" initials="y" lastIdx="0" clrIdx="212"/>
  <p:cmAuthor id="214" name="547716734@qq.com" initials="5" lastIdx="0" clrIdx="213"/>
  <p:cmAuthor id="215" name="shuaibing" initials="s" lastIdx="0" clrIdx="214"/>
  <p:cmAuthor id="216" name="贺龙" initials="贺" lastIdx="0" clrIdx="215"/>
  <p:cmAuthor id="217" name="个险部" initials="个" lastIdx="0" clrIdx="216"/>
  <p:cmAuthor id="218" name="林 声洋" initials="林" lastIdx="0" clrIdx="217"/>
  <p:cmAuthor id="219" name="Ray" initials="R" lastIdx="0" clrIdx="218"/>
  <p:cmAuthor id="220" name="zhengzhong" initials="z" lastIdx="0" clrIdx="219"/>
  <p:cmAuthor id="221" name="ydx2003new@163.com" initials="y" lastIdx="0" clrIdx="220"/>
  <p:cmAuthor id="222" name="肖 雷" initials="肖" lastIdx="0" clrIdx="221"/>
  <p:cmAuthor id="223" name="gongxuan" initials="g" lastIdx="0" clrIdx="222"/>
  <p:cmAuthor id="224" name="zhuqy3" initials="z" lastIdx="0" clrIdx="223"/>
  <p:cmAuthor id="225" name="雷庭" initials="雷" lastIdx="0" clrIdx="224"/>
  <p:cmAuthor id="226" name="未知用户10" initials="未" lastIdx="0" clrIdx="225"/>
  <p:cmAuthor id="227" name="wpp" initials="w" lastIdx="0" clrIdx="226"/>
  <p:cmAuthor id="228" name="asuse" initials="a" lastIdx="0" clrIdx="227"/>
  <p:cmAuthor id="229" name="lin lin" initials="l" lastIdx="0" clrIdx="228"/>
  <p:cmAuthor id="230" name="nieyp" initials="n" lastIdx="0" clrIdx="229"/>
  <p:cmAuthor id="231" name="未知用户16" initials="未" lastIdx="0" clrIdx="230"/>
  <p:cmAuthor id="232" name="China" initials="C" lastIdx="0" clrIdx="231"/>
  <p:cmAuthor id="233" name="AbuSina" initials="A" lastIdx="0" clrIdx="232"/>
  <p:cmAuthor id="234" name="zhengwen" initials="z" lastIdx="0" clrIdx="233"/>
  <p:cmAuthor id="235" name="Wanwei Liang" initials="W" lastIdx="0" clrIdx="234"/>
  <p:cmAuthor id="236" name="chinalife" initials="c" lastIdx="0" clrIdx="235"/>
  <p:cmAuthor id="237" name="刘莹" initials="刘" lastIdx="0" clrIdx="236"/>
  <p:cmAuthor id="238" name="彭凯" initials="彭" lastIdx="0" clrIdx="237"/>
  <p:cmAuthor id="239" name="Sky.Wang" initials="S" lastIdx="0" clrIdx="238"/>
  <p:cmAuthor id="240" name="黄元" initials="黄" lastIdx="0" clrIdx="239"/>
  <p:cmAuthor id="241" name="总公司培训部" initials="总" lastIdx="0" clrIdx="240"/>
  <p:cmAuthor id="242" name="sunxp002" initials="s" lastIdx="0" clrIdx="241"/>
  <p:cmAuthor id="243" name="杨姗" initials="杨" lastIdx="0" clrIdx="242"/>
  <p:cmAuthor id="244" name="未知用户15" initials="未" lastIdx="0" clrIdx="243"/>
  <p:cmAuthor id="245" name="严之" initials="严" lastIdx="0" clrIdx="244"/>
  <p:cmAuthor id="246" name="未知用户17" initials="未" lastIdx="0" clrIdx="245"/>
  <p:cmAuthor id="247" name="91huhang" initials="9" lastIdx="0" clrIdx="246"/>
  <p:cmAuthor id="248" name="未知用户89" initials="未" lastIdx="0" clrIdx="247"/>
  <p:cmAuthor id="249" name="未知用户90" initials="未" lastIdx="0" clrIdx="248"/>
  <p:cmAuthor id="250" name="未知用户80" initials="未" lastIdx="0" clrIdx="249"/>
  <p:cmAuthor id="251" name="ProMedican" initials="P" lastIdx="0" clrIdx="250"/>
  <p:cmAuthor id="252" name="未知用户103" initials="未" lastIdx="0" clrIdx="251"/>
  <p:cmAuthor id="253" name="未知用户104" initials="未" lastIdx="0" clrIdx="252"/>
  <p:cmAuthor id="254" name="未知用户87" initials="未" lastIdx="0" clrIdx="253"/>
  <p:cmAuthor id="255" name="未知用户47" initials="未" lastIdx="0" clrIdx="254"/>
  <p:cmAuthor id="256" name="未知用户92" initials="未" lastIdx="0" clrIdx="255"/>
  <p:cmAuthor id="257" name="ht guo" initials="h" lastIdx="0" clrIdx="256"/>
  <p:cmAuthor id="258" name="cuizijin01" initials="c" lastIdx="0" clrIdx="257"/>
  <p:cmAuthor id="259" name="孙青川" initials="孙" lastIdx="0" clrIdx="258"/>
  <p:cmAuthor id="260" name="未知用户52" initials="未" lastIdx="0" clrIdx="259"/>
  <p:cmAuthor id="261" name="未知用户85" initials="未" lastIdx="0" clrIdx="260"/>
  <p:cmAuthor id="262" name="Windows" initials="W" lastIdx="0" clrIdx="261"/>
  <p:cmAuthor id="263" name="松 李" initials="松" lastIdx="0" clrIdx="262"/>
  <p:cmAuthor id="264" name="b1487" initials="b" lastIdx="0" clrIdx="263"/>
  <p:cmAuthor id="265" name="郭书含" initials="郭" lastIdx="0" clrIdx="264"/>
  <p:cmAuthor id="266" name="sivaram" initials="s" lastIdx="0" clrIdx="265"/>
  <p:cmAuthor id="267" name="пользователь Microsoft Office" initials="п" lastIdx="0" clrIdx="266"/>
  <p:cmAuthor id="268" name="刘淼" initials="刘" lastIdx="0" clrIdx="267"/>
  <p:cmAuthor id="269" name="Office 365" initials="O" lastIdx="0" clrIdx="268"/>
  <p:cmAuthor id="270" name="1716266060@qq.com" initials="1" lastIdx="0" clrIdx="269"/>
  <p:cmAuthor id="271" name="程学春 cxc" initials="程" lastIdx="0" clrIdx="270"/>
  <p:cmAuthor id="272" name="chenli8" initials="c" lastIdx="0" clrIdx="271"/>
  <p:cmAuthor id="273" name="448097321@qq.com" initials="4" lastIdx="0" clrIdx="272"/>
  <p:cmAuthor id="274" name="zhumin1" initials="z" lastIdx="0" clrIdx="273"/>
  <p:cmAuthor id="275" name="FS" initials="F" lastIdx="0" clrIdx="274"/>
  <p:cmAuthor id="276" name="Temp" initials="T" lastIdx="0" clrIdx="275"/>
  <p:cmAuthor id="277" name="刘岸亮" initials="刘" lastIdx="0" clrIdx="276"/>
  <p:cmAuthor id="278" name="雍中婧" initials="雍" lastIdx="0" clrIdx="277"/>
  <p:cmAuthor id="279" name="任斐" initials="任" lastIdx="0" clrIdx="278"/>
  <p:cmAuthor id="280" name="未知用户33" initials="未" lastIdx="0" clrIdx="279"/>
  <p:cmAuthor id="281" name="未知用户34" initials="未" lastIdx="0" clrIdx="280"/>
  <p:cmAuthor id="282" name="未知用户25" initials="未" lastIdx="0" clrIdx="281"/>
  <p:cmAuthor id="283" name="未知用户26" initials="未" lastIdx="0" clrIdx="282"/>
  <p:cmAuthor id="284" name="未知用户48" initials="未" lastIdx="0" clrIdx="283"/>
  <p:cmAuthor id="285" name="未知用户27" initials="未" lastIdx="0" clrIdx="284"/>
  <p:cmAuthor id="286" name="未知用户28" initials="未" lastIdx="0" clrIdx="285"/>
  <p:cmAuthor id="287" name="未知用户29" initials="未" lastIdx="0" clrIdx="286"/>
  <p:cmAuthor id="288" name="未知用户30" initials="未" lastIdx="0" clrIdx="287"/>
  <p:cmAuthor id="289" name="未知用户31" initials="未" lastIdx="0" clrIdx="288"/>
  <p:cmAuthor id="290" name="未知用户35" initials="未" lastIdx="0" clrIdx="289"/>
  <p:cmAuthor id="291" name="未知用户39" initials="未" lastIdx="0" clrIdx="290"/>
  <p:cmAuthor id="292" name="未知用户40" initials="未" lastIdx="0" clrIdx="291"/>
  <p:cmAuthor id="293" name="未知用户41" initials="未" lastIdx="0" clrIdx="292"/>
  <p:cmAuthor id="294" name="未知用户43" initials="未" lastIdx="0" clrIdx="293"/>
  <p:cmAuthor id="295" name="未知用户44" initials="未" lastIdx="0" clrIdx="294"/>
  <p:cmAuthor id="296" name="未知用户45" initials="未" lastIdx="0" clrIdx="295"/>
  <p:cmAuthor id="297" name="王雅静" initials="王" lastIdx="0" clrIdx="296"/>
  <p:cmAuthor id="298" name="sun frank" initials="s" lastIdx="0" clrIdx="297"/>
  <p:cmAuthor id="299" name="zhao wei" initials="z" lastIdx="0" clrIdx="298"/>
  <p:cmAuthor id="300" name="徐 伟钦" initials="徐" lastIdx="0" clrIdx="299"/>
  <p:cmAuthor id="301" name="韩冰" initials="韩" lastIdx="0" clrIdx="300"/>
  <p:cmAuthor id="302" name="李昕玫" initials="李" lastIdx="0" clrIdx="301"/>
  <p:cmAuthor id="303" name="lianxing liao" initials="l" lastIdx="0" clrIdx="302"/>
  <p:cmAuthor id="304" name="未知用户" initials="未" lastIdx="0" clrIdx="303"/>
  <p:cmAuthor id="305" name="yangysh" initials="y" lastIdx="0" clrIdx="304"/>
  <p:cmAuthor id="306" name="未知用户46" initials="未" lastIdx="0" clrIdx="305"/>
  <p:cmAuthor id="307" name="JAMES 杨" initials="J" lastIdx="0" clrIdx="306"/>
  <p:cmAuthor id="308" name="闫志深" initials="闫" lastIdx="0" clrIdx="307"/>
  <p:cmAuthor id="309" name="梁潇-lhq" initials="梁" lastIdx="0" clrIdx="308"/>
  <p:cmAuthor id="310" name="未知用户21" initials="未" lastIdx="0" clrIdx="309"/>
  <p:cmAuthor id="311" name="未知用户22" initials="未" lastIdx="0" clrIdx="310"/>
  <p:cmAuthor id="312" name="未知用户18" initials="未" lastIdx="0" clrIdx="311"/>
  <p:cmAuthor id="313" name="2819264246@qq.com" initials="2" lastIdx="0" clrIdx="312"/>
  <p:cmAuthor id="314" name="Poseidon" initials="P" lastIdx="0" clrIdx="313"/>
  <p:cmAuthor id="315" name="ZZC" initials="Z" lastIdx="0" clrIdx="314"/>
  <p:cmAuthor id="316" name="李晨曦" initials="李" lastIdx="0" clrIdx="315"/>
  <p:cmAuthor id="317" name="Bonan Qi" initials="B" lastIdx="0" clrIdx="316"/>
  <p:cmAuthor id="318" name="yaoxiaojun" initials="y" lastIdx="0" clrIdx="317"/>
  <p:cmAuthor id="319" name="朱雪松" initials="朱" lastIdx="0" clrIdx="318"/>
  <p:cmAuthor id="320" name="周涛" initials="周" lastIdx="0" clrIdx="319"/>
  <p:cmAuthor id="321" name="张洲萌" initials="张" lastIdx="0" clrIdx="320"/>
  <p:cmAuthor id="322" name="Vagun Vagun" initials="V" lastIdx="0" clrIdx="321"/>
  <p:cmAuthor id="323" name="李秋静" initials="李" lastIdx="0" clrIdx="322"/>
  <p:cmAuthor id="324" name="陈林" initials="陈" lastIdx="0" clrIdx="323"/>
  <p:cmAuthor id="325" name="Author" initials="A" lastIdx="0" clrIdx="324"/>
  <p:cmAuthor id="326" name="张梦莞" initials="张" lastIdx="0" clrIdx="325"/>
  <p:cmAuthor id="327" name="程诗媛" initials="程" lastIdx="0" clrIdx="326"/>
  <p:cmAuthor id="328" name="未知用户36" initials="未" lastIdx="0" clrIdx="327"/>
  <p:cmAuthor id="329" name="未知用户148" initials="未" lastIdx="0" clrIdx="328"/>
  <p:cmAuthor id="330" name="未知用户163" initials="未" lastIdx="0" clrIdx="329"/>
  <p:cmAuthor id="331" name="未知用户151" initials="未" lastIdx="0" clrIdx="330"/>
  <p:cmAuthor id="332" name="未知用户152" initials="未" lastIdx="0" clrIdx="331"/>
  <p:cmAuthor id="333" name="未知用户164" initials="未" lastIdx="0" clrIdx="332"/>
  <p:cmAuthor id="334" name="未知用户153" initials="未" lastIdx="0" clrIdx="333"/>
  <p:cmAuthor id="335" name="未知用户154" initials="未" lastIdx="0" clrIdx="334"/>
  <p:cmAuthor id="336" name="未知用户155" initials="未" lastIdx="0" clrIdx="335"/>
  <p:cmAuthor id="337" name="未知用户156" initials="未" lastIdx="0" clrIdx="336"/>
  <p:cmAuthor id="338" name="未知用户157" initials="未" lastIdx="0" clrIdx="337"/>
  <p:cmAuthor id="339" name="未知用户158" initials="未" lastIdx="0" clrIdx="338"/>
  <p:cmAuthor id="340" name="未知用户159" initials="未" lastIdx="0" clrIdx="339"/>
  <p:cmAuthor id="341" name="未知用户160" initials="未" lastIdx="0" clrIdx="340"/>
  <p:cmAuthor id="342" name="未知用户161" initials="未" lastIdx="0" clrIdx="341"/>
  <p:cmAuthor id="343" name="未知用户162" initials="未" lastIdx="0" clrIdx="342"/>
  <p:cmAuthor id="344" name="未知用户149" initials="未" lastIdx="0" clrIdx="343"/>
  <p:cmAuthor id="345" name="未知用户146" initials="未" lastIdx="0" clrIdx="344"/>
  <p:cmAuthor id="346" name="未知用户147" initials="未" lastIdx="0" clrIdx="345"/>
  <p:cmAuthor id="347" name="未知用户37" initials="未" lastIdx="0" clrIdx="346"/>
  <p:cmAuthor id="348" name="未知用户23" initials="未" lastIdx="0" clrIdx="347"/>
  <p:cmAuthor id="349" name="未知用户19" initials="未" lastIdx="0" clrIdx="348"/>
  <p:cmAuthor id="350" name="破天" initials="破" lastIdx="0" clrIdx="349"/>
  <p:cmAuthor id="351" name="刘仕俭" initials="刘" lastIdx="0" clrIdx="350"/>
  <p:cmAuthor id="352" name="Changing Zhuang" initials="C" lastIdx="0" clrIdx="351"/>
  <p:cmAuthor id="353" name="未知用户177" initials="未" lastIdx="0" clrIdx="352"/>
  <p:cmAuthor id="354" name="未知用户178" initials="未" lastIdx="0" clrIdx="353"/>
  <p:cmAuthor id="355" name="未知用户179" initials="未" lastIdx="0" clrIdx="354"/>
  <p:cmAuthor id="356" name="未知用户180" initials="未" lastIdx="0" clrIdx="355"/>
  <p:cmAuthor id="357" name="未知用户181" initials="未" lastIdx="0" clrIdx="356"/>
  <p:cmAuthor id="358" name="未知用户182" initials="未" lastIdx="0" clrIdx="357"/>
  <p:cmAuthor id="359" name="未知用户183" initials="未" lastIdx="0" clrIdx="358"/>
  <p:cmAuthor id="360" name="未知用户184" initials="未" lastIdx="0" clrIdx="359"/>
  <p:cmAuthor id="361" name="未知用户187" initials="未" lastIdx="0" clrIdx="360"/>
  <p:cmAuthor id="362" name="未知用户185" initials="未" lastIdx="0" clrIdx="361"/>
  <p:cmAuthor id="363" name="未知用户186" initials="未" lastIdx="0" clrIdx="362"/>
  <p:cmAuthor id="364" name="哒哒 熊猫" initials="哒" lastIdx="0" clrIdx="363"/>
  <p:cmAuthor id="365" name="Yun-Ting Tseng" initials="Y" lastIdx="0" clrIdx="364"/>
  <p:cmAuthor id="366" name="Miss 豆" initials="M" lastIdx="0" clrIdx="365"/>
  <p:cmAuthor id="367" name="G" initials="G" lastIdx="0" clrIdx="366"/>
  <p:cmAuthor id="368" name="未知用户108" initials="未" lastIdx="0" clrIdx="367"/>
  <p:cmAuthor id="369" name="未知用户72" initials="未" lastIdx="0" clrIdx="368"/>
  <p:cmAuthor id="370" name="未知用户73" initials="未" lastIdx="0" clrIdx="369"/>
  <p:cmAuthor id="371" name="未知用户74" initials="未" lastIdx="0" clrIdx="370"/>
  <p:cmAuthor id="372" name="未知用户110" initials="未" lastIdx="0" clrIdx="371"/>
  <p:cmAuthor id="373" name="未知用户77" initials="未" lastIdx="0" clrIdx="372"/>
  <p:cmAuthor id="374" name="86139" initials="8" lastIdx="0" clrIdx="373"/>
  <p:cmAuthor id="375" name="朴鹏-lhq" initials="朴" lastIdx="0" clrIdx="374"/>
  <p:cmAuthor id="376" name="吕 阔" initials="吕" lastIdx="0" clrIdx="375"/>
  <p:cmAuthor id="377" name="ozg106" initials="o" lastIdx="0" clrIdx="376"/>
  <p:cmAuthor id="378" name="冰箱" initials="冰" lastIdx="0" clrIdx="377"/>
  <p:cmAuthor id="379" name="lixun" initials="l" lastIdx="0" clrIdx="378"/>
  <p:cmAuthor id="380" name="Isabella" initials="I" lastIdx="0" clrIdx="379"/>
  <p:cmAuthor id="381" name="倚海听风" initials="倚" lastIdx="0" clrIdx="380"/>
  <p:cmAuthor id="382" name="CodonMedical" initials="C" lastIdx="0" clrIdx="381"/>
  <p:cmAuthor id="383" name="Yvonne Lin" initials="Y" lastIdx="0" clrIdx="382"/>
  <p:cmAuthor id="384" name="Gallivan, John-Paul {MDAO~Basel}" initials="G" lastIdx="0" clrIdx="383"/>
  <p:cmAuthor id="385" name="Helms, Hans-Joachim {MDBA~Basel}" initials="H" lastIdx="0" clrIdx="384"/>
  <p:cmAuthor id="386" name="Codon Medical" initials="C" lastIdx="0" clrIdx="385"/>
  <p:cmAuthor id="387" name="Petersen, Jenny {MDBD~South San Francisco}" initials="P" lastIdx="0" clrIdx="386"/>
  <p:cmAuthor id="388" name="刘风香" initials="刘" lastIdx="0" clrIdx="387"/>
  <p:cmAuthor id="389" name="feng wei" initials="f" lastIdx="0" clrIdx="388"/>
  <p:cmAuthor id="390" name="Meredith Kalish" initials="M" lastIdx="0" clrIdx="389"/>
  <p:cmAuthor id="391" name="Mary Beattie" initials="M" lastIdx="0" clrIdx="390"/>
  <p:cmAuthor id="392" name="Melanie Smitt" initials="M" lastIdx="0" clrIdx="391"/>
  <p:cmAuthor id="393" name="Andrea Michels" initials="A" lastIdx="0" clrIdx="392"/>
  <p:cmAuthor id="394" name="Daniel Clyde (HI)" initials="D" lastIdx="0" clrIdx="393"/>
  <p:cmAuthor id="395" name="Fitzpatrick, Nicole {MGAO~Basel}" initials="F" lastIdx="0" clrIdx="394"/>
  <p:cmAuthor id="396" name="Kate Rijnen" initials="K" lastIdx="0" clrIdx="395"/>
  <p:cmAuthor id="397" name="偲" initials="偲" lastIdx="0" clrIdx="396"/>
  <p:cmAuthor id="398" name="Mark McGregor (HI)" initials="M" lastIdx="0" clrIdx="397"/>
  <p:cmAuthor id="399" name="Machackova, Zuzana {MDAO~Basel}" initials="M" lastIdx="0" clrIdx="398"/>
  <p:cmAuthor id="400" name="Franca, Ryan {MDAO~Basel}" initials="F" lastIdx="0" clrIdx="399"/>
  <p:cmAuthor id="401" name="Bart Baranowski (HI)" initials="B" lastIdx="0" clrIdx="400"/>
  <p:cmAuthor id="402" name="Helen Keyworth (HI)" initials="H" lastIdx="0" clrIdx="401"/>
  <p:cmAuthor id="403" name="Louise Adamson (HI)" initials="L" lastIdx="0" clrIdx="402"/>
  <p:cmAuthor id="404" name="Andrew Moss (HI)" initials="A" lastIdx="0" clrIdx="403"/>
  <p:cmAuthor id="405" name="David Morgan (HI)" initials="D" lastIdx="0" clrIdx="404"/>
  <p:cmAuthor id="406" name="Kate Sillitoe (HI)" initials="K" lastIdx="0" clrIdx="405"/>
  <p:cmAuthor id="407" name="猫小喵" initials="猫" lastIdx="0" clrIdx="406"/>
  <p:cmAuthor id="408" name="孟轩君" initials="孟" lastIdx="0" clrIdx="407"/>
  <p:cmAuthor id="409" name="hpguan" initials="h" lastIdx="0" clrIdx="408"/>
  <p:cmAuthor id="410" name="miaott" initials="m" lastIdx="0" clrIdx="409"/>
  <p:cmAuthor id="411" name="zhaoby01" initials="z" lastIdx="0" clrIdx="410"/>
  <p:cmAuthor id="412" name="Lydia" initials="L" lastIdx="0" clrIdx="411"/>
  <p:cmAuthor id="413" name="fengyuan03" initials="f" lastIdx="0" clrIdx="412"/>
  <p:cmAuthor id="414" name="古二蛋" initials="古" lastIdx="0" clrIdx="413"/>
  <p:cmAuthor id="415" name="xusha" initials="x" lastIdx="0" clrIdx="414"/>
  <p:cmAuthor id="416" name="李 东科" initials="李" lastIdx="0" clrIdx="415"/>
  <p:cmAuthor id="417" name="甘源" initials="甘" lastIdx="0" clrIdx="416"/>
  <p:cmAuthor id="418" name="何富军" initials="何" lastIdx="0" clrIdx="417"/>
  <p:cmAuthor id="419" name="闫秀丽" initials="闫" lastIdx="0" clrIdx="418"/>
  <p:cmAuthor id="420" name="fafa" initials="f" lastIdx="0" clrIdx="419"/>
  <p:cmAuthor id="421" name="qatr130" initials="q" lastIdx="0" clrIdx="420"/>
  <p:cmAuthor id="422" name="袁正海" initials="袁" lastIdx="0" clrIdx="421"/>
  <p:cmAuthor id="423" name="未知用户84" initials="未" lastIdx="0" clrIdx="422"/>
  <p:cmAuthor id="424" name="未知用户88" initials="未" lastIdx="0" clrIdx="423"/>
  <p:cmAuthor id="425" name="未知用户93" initials="未" lastIdx="0" clrIdx="424"/>
  <p:cmAuthor id="426" name="未知用户94" initials="未" lastIdx="0" clrIdx="425"/>
  <p:cmAuthor id="427" name="未知用户95" initials="未" lastIdx="0" clrIdx="426"/>
  <p:cmAuthor id="428" name="未知用户96" initials="未" lastIdx="0" clrIdx="427"/>
  <p:cmAuthor id="429" name="未知用户99" initials="未" lastIdx="0" clrIdx="428"/>
  <p:cmAuthor id="430" name="橙子" initials="橙" lastIdx="0" clrIdx="429"/>
  <p:cmAuthor id="431" name="加 林" initials="加" lastIdx="0" clrIdx="430"/>
  <p:cmAuthor id="432" name="wenle369@sina.com" initials="w" lastIdx="0" clrIdx="431"/>
  <p:cmAuthor id="433" name="未知用户418" initials="未" lastIdx="0" clrIdx="432"/>
  <p:cmAuthor id="434" name="未知用户271" initials="未" lastIdx="0" clrIdx="433"/>
  <p:cmAuthor id="435" name="think" initials="t" lastIdx="0" clrIdx="434"/>
  <p:cmAuthor id="436" name="过 去" initials="过" lastIdx="0" clrIdx="435"/>
  <p:cmAuthor id="437" name="ChinaUser" initials="C" lastIdx="0" clrIdx="436"/>
  <p:cmAuthor id="438" name="未知用户75" initials="未" lastIdx="0" clrIdx="437"/>
  <p:cmAuthor id="439" name="未知用户76" initials="未" lastIdx="0" clrIdx="438"/>
  <p:cmAuthor id="440" name="linkplus" initials="l" lastIdx="0" clrIdx="439"/>
  <p:cmAuthor id="441" name="未知用户118" initials="未" lastIdx="0" clrIdx="440"/>
  <p:cmAuthor id="442" name="未知用户119" initials="未" lastIdx="0" clrIdx="441"/>
  <p:cmAuthor id="443" name="未知用户120" initials="未" lastIdx="0" clrIdx="442"/>
  <p:cmAuthor id="444" name="未知用户121" initials="未" lastIdx="0" clrIdx="443"/>
  <p:cmAuthor id="445" name="未知用户122" initials="未" lastIdx="0" clrIdx="444"/>
  <p:cmAuthor id="446" name="未知用户123" initials="未" lastIdx="0" clrIdx="445"/>
  <p:cmAuthor id="447" name="未知用户124" initials="未" lastIdx="0" clrIdx="446"/>
  <p:cmAuthor id="448" name="未知用户125" initials="未" lastIdx="0" clrIdx="447"/>
  <p:cmAuthor id="449" name="未知用户126" initials="未" lastIdx="0" clrIdx="448"/>
  <p:cmAuthor id="450" name="未知用户127" initials="未" lastIdx="0" clrIdx="449"/>
  <p:cmAuthor id="451" name="未知用户128" initials="未" lastIdx="0" clrIdx="450"/>
  <p:cmAuthor id="452" name="未知用户129" initials="未" lastIdx="0" clrIdx="451"/>
  <p:cmAuthor id="453" name="未知用户130" initials="未" lastIdx="0" clrIdx="452"/>
  <p:cmAuthor id="454" name="未知用户131" initials="未" lastIdx="0" clrIdx="453"/>
  <p:cmAuthor id="455" name="未知用户132" initials="未" lastIdx="0" clrIdx="454"/>
  <p:cmAuthor id="456" name="未知用户133" initials="未" lastIdx="0" clrIdx="455"/>
  <p:cmAuthor id="457" name="未知用户134" initials="未" lastIdx="0" clrIdx="456"/>
  <p:cmAuthor id="458" name="未知用户135" initials="未" lastIdx="0" clrIdx="457"/>
  <p:cmAuthor id="459" name="未知用户136" initials="未" lastIdx="0" clrIdx="458"/>
  <p:cmAuthor id="460" name="未知用户137" initials="未" lastIdx="0" clrIdx="459"/>
  <p:cmAuthor id="461" name="未知用户138" initials="未" lastIdx="0" clrIdx="460"/>
  <p:cmAuthor id="462" name="未知用户141" initials="未" lastIdx="0" clrIdx="461"/>
  <p:cmAuthor id="463" name="未知用户142" initials="未" lastIdx="0" clrIdx="462"/>
  <p:cmAuthor id="464" name="未知用户143" initials="未" lastIdx="0" clrIdx="463"/>
  <p:cmAuthor id="465" name="未知用户144" initials="未" lastIdx="0" clrIdx="464"/>
  <p:cmAuthor id="466" name="未知用户145" initials="未" lastIdx="0" clrIdx="465"/>
  <p:cmAuthor id="467" name="未知用户114" initials="未" lastIdx="0" clrIdx="466"/>
  <p:cmAuthor id="468" name="未知用户115" initials="未" lastIdx="0" clrIdx="467"/>
  <p:cmAuthor id="469" name="未知用户116" initials="未" lastIdx="0" clrIdx="468"/>
  <p:cmAuthor id="470" name="未知用户117" initials="未" lastIdx="0" clrIdx="469"/>
  <p:cmAuthor id="471" name="未知用户139" initials="未" lastIdx="0" clrIdx="470"/>
  <p:cmAuthor id="472" name="未知用户188" initials="未" lastIdx="0" clrIdx="471"/>
  <p:cmAuthor id="473" name="未知用户189" initials="未" lastIdx="0" clrIdx="472"/>
  <p:cmAuthor id="474" name="未知用户165" initials="未" lastIdx="0" clrIdx="473"/>
  <p:cmAuthor id="475" name="未知用户166" initials="未" lastIdx="0" clrIdx="474"/>
  <p:cmAuthor id="476" name="未知用户167" initials="未" lastIdx="0" clrIdx="475"/>
  <p:cmAuthor id="477" name="未知用户168" initials="未" lastIdx="0" clrIdx="476"/>
  <p:cmAuthor id="478" name="未知用户169" initials="未" lastIdx="0" clrIdx="477"/>
  <p:cmAuthor id="479" name="未知用户170" initials="未" lastIdx="0" clrIdx="478"/>
  <p:cmAuthor id="480" name="未知用户171" initials="未" lastIdx="0" clrIdx="479"/>
  <p:cmAuthor id="481" name="未知用户172" initials="未" lastIdx="0" clrIdx="480"/>
  <p:cmAuthor id="482" name="未知用户173" initials="未" lastIdx="0" clrIdx="481"/>
  <p:cmAuthor id="483" name="未知用户174" initials="未" lastIdx="0" clrIdx="482"/>
  <p:cmAuthor id="484" name="未知用户175" initials="未" lastIdx="0" clrIdx="483"/>
  <p:cmAuthor id="485" name="未知用户176" initials="未" lastIdx="0" clrIdx="484"/>
  <p:cmAuthor id="486" name="未知用户68" initials="未" lastIdx="0" clrIdx="485"/>
  <p:cmAuthor id="487" name="未知用户65" initials="未" lastIdx="0" clrIdx="486"/>
  <p:cmAuthor id="488" name="alen" initials="a" lastIdx="0" clrIdx="487"/>
  <p:cmAuthor id="489" name="USER" initials="U" lastIdx="0" clrIdx="488"/>
  <p:cmAuthor id="490" name="王 一鸣" initials="王" lastIdx="0" clrIdx="489"/>
  <p:cmAuthor id="491" name="Well Li" initials="W" lastIdx="0" clrIdx="490"/>
  <p:cmAuthor id="492" name="任俊宣" initials="任" lastIdx="0" clrIdx="491"/>
  <p:cmAuthor id="493" name="未知用户198" initials="未" lastIdx="0" clrIdx="492"/>
  <p:cmAuthor id="494" name="未知用户150" initials="未" lastIdx="0" clrIdx="493"/>
  <p:cmAuthor id="495" name="未知用户220" initials="未" lastIdx="0" clrIdx="494"/>
  <p:cmAuthor id="496" name="未知用户221" initials="未" lastIdx="0" clrIdx="495"/>
  <p:cmAuthor id="497" name="未知用户199" initials="未" lastIdx="0" clrIdx="496"/>
  <p:cmAuthor id="498" name="未知用户200" initials="未" lastIdx="0" clrIdx="497"/>
  <p:cmAuthor id="499" name="未知用户201" initials="未" lastIdx="0" clrIdx="498"/>
  <p:cmAuthor id="500" name="未知用户214" initials="未" lastIdx="0" clrIdx="499"/>
  <p:cmAuthor id="501" name="未知用户216" initials="未" lastIdx="0" clrIdx="500"/>
  <p:cmAuthor id="502" name="未知用户202" initials="未" lastIdx="0" clrIdx="501"/>
  <p:cmAuthor id="503" name="未知用户203" initials="未" lastIdx="0" clrIdx="502"/>
  <p:cmAuthor id="504" name="未知用户204" initials="未" lastIdx="0" clrIdx="503"/>
  <p:cmAuthor id="505" name="未知用户205" initials="未" lastIdx="0" clrIdx="504"/>
  <p:cmAuthor id="506" name="未知用户206" initials="未" lastIdx="0" clrIdx="505"/>
  <p:cmAuthor id="507" name="未知用户207" initials="未" lastIdx="0" clrIdx="506"/>
  <p:cmAuthor id="508" name="未知用户208" initials="未" lastIdx="0" clrIdx="507"/>
  <p:cmAuthor id="509" name="未知用户209" initials="未" lastIdx="0" clrIdx="508"/>
  <p:cmAuthor id="510" name="未知用户210" initials="未" lastIdx="0" clrIdx="509"/>
  <p:cmAuthor id="511" name="未知用户213" initials="未" lastIdx="0" clrIdx="510"/>
  <p:cmAuthor id="512" name="未知用户211" initials="未" lastIdx="0" clrIdx="511"/>
  <p:cmAuthor id="513" name="?定义" initials="?" lastIdx="0" clrIdx="512"/>
  <p:cmAuthor id="514" name="sxp" initials="s" lastIdx="0" clrIdx="513"/>
  <p:cmAuthor id="515" name="allan" initials="a" lastIdx="0" clrIdx="514"/>
  <p:cmAuthor id="516" name="qiuzq02" initials="q" lastIdx="0" clrIdx="515"/>
  <p:cmAuthor id="517" name="mawei19" initials="m" lastIdx="0" clrIdx="516"/>
  <p:cmAuthor id="518" name="李红钢" initials="李" lastIdx="0" clrIdx="517"/>
  <p:cmAuthor id="519" name="McGlasson, Louise" initials="M" lastIdx="0" clrIdx="518"/>
  <p:cmAuthor id="520" name="张静_QZZvv2Aj" initials="authorId_625078060" lastIdx="0" clrIdx="519"/>
  <p:cmAuthor id="521" name="骆倩怡_Znauj26B" initials="authorId_382814100" lastIdx="0" clrIdx="520"/>
  <p:cmAuthor id="522" name="未知用户197" initials="未" lastIdx="0" clrIdx="521"/>
  <p:cmAuthor id="523" name="遥星" initials="遥" lastIdx="0" clrIdx="522"/>
  <p:cmAuthor id="524" name="迪" initials="迪" lastIdx="0" clrIdx="523"/>
  <p:cmAuthor id="525" name="未知用户337" initials="未" lastIdx="0" clrIdx="524"/>
  <p:cmAuthor id="526" name="未知用户336" initials="未" lastIdx="0" clrIdx="525"/>
  <p:cmAuthor id="527" name="未知用户318" initials="未" lastIdx="0" clrIdx="526"/>
  <p:cmAuthor id="528" name="未知用户320" initials="未" lastIdx="0" clrIdx="527"/>
  <p:cmAuthor id="529" name="未知用户322" initials="未" lastIdx="0" clrIdx="528"/>
  <p:cmAuthor id="530" name="未知用户323" initials="未" lastIdx="0" clrIdx="529"/>
  <p:cmAuthor id="531" name="未知用户287" initials="未" lastIdx="0" clrIdx="530"/>
  <p:cmAuthor id="532" name="未知用户324" initials="未" lastIdx="0" clrIdx="531"/>
  <p:cmAuthor id="533" name="未知用户325" initials="未" lastIdx="0" clrIdx="532"/>
  <p:cmAuthor id="534" name="未知用户290" initials="未" lastIdx="0" clrIdx="533"/>
  <p:cmAuthor id="535" name="未知用户291" initials="未" lastIdx="0" clrIdx="534"/>
  <p:cmAuthor id="536" name="未知用户292" initials="未" lastIdx="0" clrIdx="535"/>
  <p:cmAuthor id="537" name="未知用户293" initials="未" lastIdx="0" clrIdx="536"/>
  <p:cmAuthor id="538" name="未知用户294" initials="未" lastIdx="0" clrIdx="537"/>
  <p:cmAuthor id="539" name="未知用户295" initials="未" lastIdx="0" clrIdx="538"/>
  <p:cmAuthor id="540" name="未知用户326" initials="未" lastIdx="0" clrIdx="539"/>
  <p:cmAuthor id="541" name="未知用户327" initials="未" lastIdx="0" clrIdx="540"/>
  <p:cmAuthor id="542" name="未知用户328" initials="未" lastIdx="0" clrIdx="541"/>
  <p:cmAuthor id="543" name="未知用户299" initials="未" lastIdx="0" clrIdx="542"/>
  <p:cmAuthor id="544" name="未知用户300" initials="未" lastIdx="0" clrIdx="543"/>
  <p:cmAuthor id="545" name="未知用户301" initials="未" lastIdx="0" clrIdx="544"/>
  <p:cmAuthor id="546" name="未知用户302" initials="未" lastIdx="0" clrIdx="545"/>
  <p:cmAuthor id="547" name="未知用户303" initials="未" lastIdx="0" clrIdx="546"/>
  <p:cmAuthor id="548" name="未知用户304" initials="未" lastIdx="0" clrIdx="547"/>
  <p:cmAuthor id="549" name="未知用户305" initials="未" lastIdx="0" clrIdx="548"/>
  <p:cmAuthor id="550" name="未知用户306" initials="未" lastIdx="0" clrIdx="549"/>
  <p:cmAuthor id="551" name="未知用户222" initials="未" lastIdx="0" clrIdx="550"/>
  <p:cmAuthor id="552" name="未知用户224" initials="未" lastIdx="0" clrIdx="551"/>
  <p:cmAuthor id="553" name="未知用户332" initials="未" lastIdx="0" clrIdx="552"/>
  <p:cmAuthor id="554" name="未知用户309" initials="未" lastIdx="0" clrIdx="553"/>
  <p:cmAuthor id="555" name="未知用户310" initials="未" lastIdx="0" clrIdx="554"/>
  <p:cmAuthor id="556" name="未知用户311" initials="未" lastIdx="0" clrIdx="555"/>
  <p:cmAuthor id="557" name="未知用户312" initials="未" lastIdx="0" clrIdx="556"/>
  <p:cmAuthor id="558" name="未知用户313" initials="未" lastIdx="0" clrIdx="557"/>
  <p:cmAuthor id="559" name="未知用户335" initials="未" lastIdx="0" clrIdx="558"/>
  <p:cmAuthor id="560" name="未知用户316" initials="未" lastIdx="0" clrIdx="559"/>
  <p:cmAuthor id="561" name="未知用户277" initials="未" lastIdx="0" clrIdx="560"/>
  <p:cmAuthor id="562" name="未知用户278" initials="未" lastIdx="0" clrIdx="561"/>
  <p:cmAuthor id="563" name="未知用户272" initials="未" lastIdx="0" clrIdx="562"/>
  <p:cmAuthor id="564" name="未知用户273" initials="未" lastIdx="0" clrIdx="563"/>
  <p:cmAuthor id="565" name="未知用户279" initials="未" lastIdx="0" clrIdx="564"/>
  <p:cmAuthor id="566" name="未知用户233" initials="未" lastIdx="0" clrIdx="565"/>
  <p:cmAuthor id="567" name="未知用户229" initials="未" lastIdx="0" clrIdx="566"/>
  <p:cmAuthor id="568" name="未知用户234" initials="未" lastIdx="0" clrIdx="567"/>
  <p:cmAuthor id="569" name="未知用户274" initials="未" lastIdx="0" clrIdx="568"/>
  <p:cmAuthor id="570" name="未知用户236" initials="未" lastIdx="0" clrIdx="569"/>
  <p:cmAuthor id="571" name="未知用户280" initials="未" lastIdx="0" clrIdx="570"/>
  <p:cmAuthor id="572" name="未知用户238" initials="未" lastIdx="0" clrIdx="571"/>
  <p:cmAuthor id="573" name="未知用户239" initials="未" lastIdx="0" clrIdx="572"/>
  <p:cmAuthor id="574" name="未知用户240" initials="未" lastIdx="0" clrIdx="573"/>
  <p:cmAuthor id="575" name="未知用户241" initials="未" lastIdx="0" clrIdx="574"/>
  <p:cmAuthor id="576" name="未知用户242" initials="未" lastIdx="0" clrIdx="575"/>
  <p:cmAuthor id="577" name="未知用户243" initials="未" lastIdx="0" clrIdx="576"/>
  <p:cmAuthor id="578" name="未知用户244" initials="未" lastIdx="0" clrIdx="577"/>
  <p:cmAuthor id="579" name="未知用户245" initials="未" lastIdx="0" clrIdx="578"/>
  <p:cmAuthor id="580" name="未知用户246" initials="未" lastIdx="0" clrIdx="579"/>
  <p:cmAuthor id="581" name="未知用户247" initials="未" lastIdx="0" clrIdx="580"/>
  <p:cmAuthor id="582" name="未知用户248" initials="未" lastIdx="0" clrIdx="581"/>
  <p:cmAuthor id="583" name="未知用户249" initials="未" lastIdx="0" clrIdx="582"/>
  <p:cmAuthor id="584" name="未知用户250" initials="未" lastIdx="0" clrIdx="583"/>
  <p:cmAuthor id="585" name="未知用户251" initials="未" lastIdx="0" clrIdx="584"/>
  <p:cmAuthor id="586" name="未知用户252" initials="未" lastIdx="0" clrIdx="585"/>
  <p:cmAuthor id="587" name="未知用户253" initials="未" lastIdx="0" clrIdx="586"/>
  <p:cmAuthor id="588" name="未知用户254" initials="未" lastIdx="0" clrIdx="587"/>
  <p:cmAuthor id="589" name="未知用户255" initials="未" lastIdx="0" clrIdx="588"/>
  <p:cmAuthor id="590" name="未知用户256" initials="未" lastIdx="0" clrIdx="589"/>
  <p:cmAuthor id="591" name="未知用户257" initials="未" lastIdx="0" clrIdx="590"/>
  <p:cmAuthor id="592" name="未知用户258" initials="未" lastIdx="0" clrIdx="591"/>
  <p:cmAuthor id="593" name="未知用户259" initials="未" lastIdx="0" clrIdx="592"/>
  <p:cmAuthor id="594" name="未知用户260" initials="未" lastIdx="0" clrIdx="593"/>
  <p:cmAuthor id="595" name="未知用户275" initials="未" lastIdx="0" clrIdx="594"/>
  <p:cmAuthor id="596" name="未知用户276" initials="未" lastIdx="0" clrIdx="595"/>
  <p:cmAuthor id="597" name="未知用户263" initials="未" lastIdx="0" clrIdx="596"/>
  <p:cmAuthor id="598" name="未知用户264" initials="未" lastIdx="0" clrIdx="597"/>
  <p:cmAuthor id="599" name="未知用户265" initials="未" lastIdx="0" clrIdx="598"/>
  <p:cmAuthor id="600" name="未知用户266" initials="未" lastIdx="0" clrIdx="599"/>
  <p:cmAuthor id="601" name="未知用户267" initials="未" lastIdx="0" clrIdx="600"/>
  <p:cmAuthor id="602" name="未知用户268" initials="未" lastIdx="0" clrIdx="601"/>
  <p:cmAuthor id="603" name="未知用户269" initials="未" lastIdx="0" clrIdx="602"/>
  <p:cmAuthor id="604" name="未知用户270" initials="未" lastIdx="0" clrIdx="603"/>
  <p:cmAuthor id="605" name="未知用户193" initials="未" lastIdx="0" clrIdx="604"/>
  <p:cmAuthor id="606" name="未知用户195" initials="未" lastIdx="0" clrIdx="605"/>
  <p:cmAuthor id="607" name="未知用户196" initials="未" lastIdx="0" clrIdx="606"/>
  <p:cmAuthor id="608" name="未知用户358" initials="未" lastIdx="0" clrIdx="607"/>
  <p:cmAuthor id="609" name="未知用户359" initials="未" lastIdx="0" clrIdx="608"/>
  <p:cmAuthor id="610" name="未知用户360" initials="未" lastIdx="0" clrIdx="609"/>
  <p:cmAuthor id="611" name="未知用户361" initials="未" lastIdx="0" clrIdx="610"/>
  <p:cmAuthor id="612" name="未知用户364" initials="未" lastIdx="0" clrIdx="611"/>
  <p:cmAuthor id="613" name="未知用户288" initials="未" lastIdx="0" clrIdx="612"/>
  <p:cmAuthor id="614" name="未知用户297" initials="未" lastIdx="0" clrIdx="613"/>
  <p:cmAuthor id="615" name="未知用户298" initials="未" lastIdx="0" clrIdx="614"/>
  <p:cmAuthor id="616" name="未知用户307" initials="未" lastIdx="0" clrIdx="615"/>
  <p:cmAuthor id="617" name="未知用户308" initials="未" lastIdx="0" clrIdx="616"/>
  <p:cmAuthor id="618" name="未知用户315" initials="未" lastIdx="0" clrIdx="617"/>
  <p:cmAuthor id="619" name="未知用户317" initials="未" lastIdx="0" clrIdx="618"/>
  <p:cmAuthor id="620" name="未知用户329" initials="未" lastIdx="0" clrIdx="619"/>
  <p:cmAuthor id="621" name="未知用户333" initials="未" lastIdx="0" clrIdx="620"/>
  <p:cmAuthor id="622" name="未知用户334" initials="未" lastIdx="0" clrIdx="621"/>
  <p:cmAuthor id="623" name="未知用户340" initials="未" lastIdx="0" clrIdx="622"/>
  <p:cmAuthor id="624" name="未知用户341" initials="未" lastIdx="0" clrIdx="623"/>
  <p:cmAuthor id="625" name="未知用户342" initials="未" lastIdx="0" clrIdx="624"/>
  <p:cmAuthor id="626" name="未知用户343" initials="未" lastIdx="0" clrIdx="625"/>
  <p:cmAuthor id="627" name="未知用户344" initials="未" lastIdx="0" clrIdx="626"/>
  <p:cmAuthor id="628" name="未知用户345" initials="未" lastIdx="0" clrIdx="627"/>
  <p:cmAuthor id="629" name="未知用户365" initials="未" lastIdx="0" clrIdx="628"/>
  <p:cmAuthor id="630" name="未知用户366" initials="未" lastIdx="0" clrIdx="629"/>
  <p:cmAuthor id="631" name="未知用户367" initials="未" lastIdx="0" clrIdx="630"/>
  <p:cmAuthor id="632" name="未知用户368" initials="未" lastIdx="0" clrIdx="631"/>
  <p:cmAuthor id="633" name="未知用户403" initials="未" lastIdx="0" clrIdx="632"/>
  <p:cmAuthor id="634" name="未知用户402" initials="未" lastIdx="0" clrIdx="633"/>
  <p:cmAuthor id="635" name="未知用户379" initials="未" lastIdx="0" clrIdx="634"/>
  <p:cmAuthor id="636" name="未知用户380" initials="未" lastIdx="0" clrIdx="635"/>
  <p:cmAuthor id="637" name="未知用户405" initials="未" lastIdx="0" clrIdx="636"/>
  <p:cmAuthor id="638" name="未知用户382" initials="未" lastIdx="0" clrIdx="637"/>
  <p:cmAuthor id="639" name="未知用户383" initials="未" lastIdx="0" clrIdx="638"/>
  <p:cmAuthor id="640" name="未知用户384" initials="未" lastIdx="0" clrIdx="639"/>
  <p:cmAuthor id="641" name="未知用户385" initials="未" lastIdx="0" clrIdx="640"/>
  <p:cmAuthor id="642" name="未知用户386" initials="未" lastIdx="0" clrIdx="641"/>
  <p:cmAuthor id="643" name="未知用户387" initials="未" lastIdx="0" clrIdx="642"/>
  <p:cmAuthor id="644" name="未知用户388" initials="未" lastIdx="0" clrIdx="643"/>
  <p:cmAuthor id="645" name="未知用户411" initials="未" lastIdx="0" clrIdx="644"/>
  <p:cmAuthor id="646" name="未知用户389" initials="未" lastIdx="0" clrIdx="645"/>
  <p:cmAuthor id="647" name="未知用户390" initials="未" lastIdx="0" clrIdx="646"/>
  <p:cmAuthor id="648" name="未知用户391" initials="未" lastIdx="0" clrIdx="647"/>
  <p:cmAuthor id="649" name="未知用户392" initials="未" lastIdx="0" clrIdx="648"/>
  <p:cmAuthor id="650" name="未知用户393" initials="未" lastIdx="0" clrIdx="649"/>
  <p:cmAuthor id="651" name="未知用户394" initials="未" lastIdx="0" clrIdx="650"/>
  <p:cmAuthor id="652" name="未知用户395" initials="未" lastIdx="0" clrIdx="651"/>
  <p:cmAuthor id="653" name="未知用户396" initials="未" lastIdx="0" clrIdx="652"/>
  <p:cmAuthor id="654" name="未知用户406" initials="未" lastIdx="0" clrIdx="653"/>
  <p:cmAuthor id="655" name="未知用户397" initials="未" lastIdx="0" clrIdx="654"/>
  <p:cmAuthor id="656" name="未知用户407" initials="未" lastIdx="0" clrIdx="655"/>
  <p:cmAuthor id="657" name="未知用户398" initials="未" lastIdx="0" clrIdx="656"/>
  <p:cmAuthor id="658" name="未知用户399" initials="未" lastIdx="0" clrIdx="657"/>
  <p:cmAuthor id="659" name="未知用户400" initials="未" lastIdx="0" clrIdx="658"/>
  <p:cmAuthor id="660" name="未知用户401" initials="未" lastIdx="0" clrIdx="659"/>
  <p:cmAuthor id="661" name="未知用户420" initials="未" lastIdx="0" clrIdx="660"/>
  <p:cmAuthor id="662" name="未知用户421" initials="未" lastIdx="0" clrIdx="661"/>
  <p:cmAuthor id="663" name="未知用户422" initials="未" lastIdx="0" clrIdx="662"/>
  <p:cmAuthor id="664" name="未知用户423" initials="未" lastIdx="0" clrIdx="663"/>
  <p:cmAuthor id="665" name="未知用户424" initials="未" lastIdx="0" clrIdx="664"/>
  <p:cmAuthor id="666" name="未知用户419" initials="未" lastIdx="0" clrIdx="665"/>
  <p:cmAuthor id="667" name="未知用户425" initials="未" lastIdx="0" clrIdx="666"/>
  <p:cmAuthor id="668" name="未知用户426" initials="未" lastIdx="0" clrIdx="667"/>
  <p:cmAuthor id="669" name="未知用户427" initials="未" lastIdx="0" clrIdx="668"/>
  <p:cmAuthor id="670" name="未知用户428" initials="未" lastIdx="0" clrIdx="669"/>
  <p:cmAuthor id="671" name="未知用户429" initials="未" lastIdx="0" clrIdx="670"/>
  <p:cmAuthor id="672" name="未知用户430" initials="未" lastIdx="0" clrIdx="671"/>
  <p:cmAuthor id="673" name="未知用户431" initials="未" lastIdx="0" clrIdx="672"/>
  <p:cmAuthor id="674" name="未知用户432" initials="未" lastIdx="0" clrIdx="673"/>
  <p:cmAuthor id="675" name="未知用户433" initials="未" lastIdx="0" clrIdx="674"/>
  <p:cmAuthor id="676" name="未知用户434" initials="未" lastIdx="0" clrIdx="675"/>
  <p:cmAuthor id="677" name="未知用户435" initials="未" lastIdx="0" clrIdx="676"/>
  <p:cmAuthor id="678" name="未知用户436" initials="未" lastIdx="0" clrIdx="677"/>
  <p:cmAuthor id="679" name="未知用户437" initials="未" lastIdx="0" clrIdx="678"/>
  <p:cmAuthor id="680" name="未知用户438" initials="未" lastIdx="0" clrIdx="679"/>
  <p:cmAuthor id="681" name="未知用户417" initials="未" lastIdx="0" clrIdx="680"/>
  <p:cmAuthor id="682" name="未知用户439" initials="未" lastIdx="0" clrIdx="681"/>
  <p:cmAuthor id="683" name="未知用户440" initials="未" lastIdx="0" clrIdx="682"/>
  <p:cmAuthor id="684" name="未知用户441" initials="未" lastIdx="0" clrIdx="683"/>
  <p:cmAuthor id="685" name="未知用户442" initials="未" lastIdx="0" clrIdx="684"/>
  <p:cmAuthor id="686" name="未知用户443" initials="未" lastIdx="0" clrIdx="685"/>
  <p:cmAuthor id="687" name="未知用户444" initials="未" lastIdx="0" clrIdx="686"/>
  <p:cmAuthor id="688" name="未知用户445" initials="未" lastIdx="0" clrIdx="687"/>
  <p:cmAuthor id="689" name="未知用户446" initials="未" lastIdx="0" clrIdx="688"/>
  <p:cmAuthor id="690" name="未知用户447" initials="未" lastIdx="0" clrIdx="689"/>
  <p:cmAuthor id="691" name="未知用户448" initials="未" lastIdx="0" clrIdx="690"/>
  <p:cmAuthor id="692" name="谢静波" initials="谢" lastIdx="0" clrIdx="691"/>
  <p:cmAuthor id="693" name="刘浩" initials="刘" lastIdx="0" clrIdx="692"/>
  <p:cmAuthor id="694" name="Vivian Liu" initials="VL" lastIdx="0" clrIdx="693"/>
  <p:cmAuthor id="695" name="zhang li" initials="z" lastIdx="0" clrIdx="694"/>
  <p:cmAuthor id="696" name="程玉珍" initials="程" lastIdx="0" clrIdx="695"/>
  <p:cmAuthor id="697" name="yang" initials="y" lastIdx="0" clrIdx="696"/>
  <p:cmAuthor id="698" name="孙 澍" initials="孙" lastIdx="0" clrIdx="697"/>
  <p:cmAuthor id="699" name="殷 积波" initials="殷" lastIdx="0" clrIdx="698"/>
  <p:cmAuthor id="700" name="启浩" initials="启" lastIdx="0" clrIdx="699"/>
  <p:cmAuthor id="701" name="袨?嗴?傤?" initials="袨" lastIdx="0" clrIdx="700"/>
  <p:cmAuthor id="702" name="林玲 郑" initials="林" lastIdx="0" clrIdx="701"/>
  <p:cmAuthor id="703" name="554154816@qq.com" initials="5" lastIdx="0" clrIdx="702"/>
  <p:cmAuthor id="704" name="未知用户192" initials="未" lastIdx="0" clrIdx="703"/>
  <p:cmAuthor id="705" name="幸全" initials="幸全" lastIdx="0" clrIdx="704"/>
  <p:cmAuthor id="706" name="未知用户1" initials="未知用户1" lastIdx="0" clrIdx="705"/>
  <p:cmAuthor id="707" name="70989" initials="7" lastIdx="0" clrIdx="706"/>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6" d="100"/>
          <a:sy n="116" d="100"/>
        </p:scale>
        <p:origin x="33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commentAuthors" Target="commentAuthors.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宋体" panose="02010600030101010101" pitchFamily="2" charset="-122"/>
                <a:ea typeface="宋体" panose="02010600030101010101" pitchFamily="2" charset="-122"/>
                <a:cs typeface="Arial" panose="020B0604020202020204"/>
              </a:rPr>
            </a:fld>
            <a:endParaRPr kumimoji="0" lang="zh-CN" altLang="en-US" sz="12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Arial" panose="020B060402020202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r>
              <a:rPr lang="zh-CN" altLang="en-US" dirty="0"/>
              <a:t>孔：除了酶的活性会影响反应速率，还有哪些因素会影响细胞中酶促反应速率呢？从直接因素来看，酶的活性、酶的浓度、细胞中底物的浓度都与反应速率呈正相关。请同学们看右图曲线，当底雾充足，温度、 </a:t>
            </a:r>
            <a:r>
              <a:rPr lang="en-US" altLang="zh-CN" dirty="0"/>
              <a:t>pH </a:t>
            </a:r>
            <a:r>
              <a:rPr lang="zh-CN" altLang="en-US" dirty="0"/>
              <a:t>等条件不变的情况下，一定范围内酶浓度越高，反应速率越快。</a:t>
            </a:r>
            <a:endParaRPr lang="zh-CN" altLang="en-US" dirty="0"/>
          </a:p>
          <a:p>
            <a:r>
              <a:rPr lang="zh-CN" altLang="en-US" dirty="0"/>
              <a:t>反应速率可以用产物的生成速率来衡量，当提高酶浓度时，产物的生成速率加快，但反应结束时，最终产物浓度不变。这是为什么呢？这是因为最终产物浓度还受到初始底雾浓度的限制。如果改变条件，当酶的数量充足，在一定范围内增加底雾浓度，也能提高反应速率。同时增加底</a:t>
            </a:r>
            <a:r>
              <a:rPr lang="zh-CN" altLang="en-US" dirty="0"/>
              <a:t>物浓度后，也能够提高反应结束时的产物浓度。</a:t>
            </a:r>
            <a:endParaRPr lang="en-US" altLang="zh-CN" dirty="0"/>
          </a:p>
          <a:p>
            <a:endParaRPr lang="en-US" altLang="zh-CN" dirty="0"/>
          </a:p>
          <a:p>
            <a:endParaRPr lang="en-US" altLang="zh-CN" dirty="0"/>
          </a:p>
          <a:p>
            <a:r>
              <a:rPr lang="zh-CN" altLang="en-US" dirty="0"/>
              <a:t>当反应体系中温度、</a:t>
            </a:r>
            <a:r>
              <a:rPr lang="en-US" altLang="zh-CN" dirty="0"/>
              <a:t>PH</a:t>
            </a:r>
            <a:r>
              <a:rPr lang="zh-CN" altLang="en-US" dirty="0"/>
              <a:t>都非常适宜、无抑制剂时，改变反应体系的某一个因素还可能影响酶促反应，比如看左边的图，纵坐标是反应速率，横坐标是酶浓度，随着酶浓度的增加，酶促反应速率提高，后来达到了平台，这是为什么呢？</a:t>
            </a:r>
            <a:r>
              <a:rPr lang="en-US" altLang="zh-CN" dirty="0"/>
              <a:t>——</a:t>
            </a:r>
            <a:r>
              <a:rPr lang="zh-CN" altLang="en-US" dirty="0"/>
              <a:t>底物有限，所有底物都与酶结合了，后面其实随着底物的消耗殆尽，酶促反应速率还会下降。</a:t>
            </a:r>
            <a:endParaRPr lang="en-US" altLang="zh-CN" dirty="0"/>
          </a:p>
          <a:p>
            <a:r>
              <a:rPr lang="zh-CN" altLang="en-US" dirty="0"/>
              <a:t>再来看右边的图，纵坐标是产物浓度，横坐标是反应时间，你会发现随着时间的延长，产物浓度最后达到最大值，说明最初的底物浓度是一定的。但是这里有两条曲线，影响这两条线不同的因素是什么呢？</a:t>
            </a:r>
            <a:r>
              <a:rPr lang="en-US" altLang="zh-CN" dirty="0"/>
              <a:t>——</a:t>
            </a:r>
            <a:r>
              <a:rPr lang="zh-CN" altLang="en-US" dirty="0"/>
              <a:t>酶的量，斜率代表酶促反应速度，①这条线的反应速度比②快，而（温度、</a:t>
            </a:r>
            <a:r>
              <a:rPr lang="en-US" altLang="zh-CN" dirty="0"/>
              <a:t>PH</a:t>
            </a:r>
            <a:r>
              <a:rPr lang="zh-CN" altLang="en-US" dirty="0"/>
              <a:t>等条件都相同）底物浓度是相同的，那么是什么改变？</a:t>
            </a:r>
            <a:r>
              <a:rPr lang="en-US" altLang="zh-CN" dirty="0"/>
              <a:t>——</a:t>
            </a:r>
            <a:r>
              <a:rPr lang="zh-CN" altLang="en-US" dirty="0"/>
              <a:t>酶的量增加了，酶和底物结合的机会就高了，更多的底物就很快反应了，所以使酶促反应速率加快。</a:t>
            </a:r>
            <a:endParaRPr lang="en-US" altLang="zh-CN" dirty="0"/>
          </a:p>
          <a:p>
            <a:r>
              <a:rPr lang="zh-CN" altLang="en-US" dirty="0"/>
              <a:t>所以酶的浓度会影响酶促反应速率。</a:t>
            </a:r>
            <a:endParaRPr lang="en-US" altLang="zh-CN" dirty="0"/>
          </a:p>
          <a:p>
            <a:endParaRPr lang="en-US" altLang="zh-CN" dirty="0"/>
          </a:p>
          <a:p>
            <a:pPr marL="0" marR="0" indent="0" algn="l" defTabSz="914400" rtl="0" eaLnBrk="0" fontAlgn="base" latinLnBrk="0" hangingPunct="0">
              <a:lnSpc>
                <a:spcPct val="100000"/>
              </a:lnSpc>
              <a:spcBef>
                <a:spcPct val="30000"/>
              </a:spcBef>
              <a:spcAft>
                <a:spcPct val="0"/>
              </a:spcAft>
              <a:buClrTx/>
              <a:buSzTx/>
              <a:buFontTx/>
              <a:buNone/>
              <a:defRPr/>
            </a:pPr>
            <a:r>
              <a:rPr lang="zh-CN" altLang="en-US" dirty="0"/>
              <a:t>再来看这个左边的图，纵坐标是反应速率，横坐标是底物浓度，随着底物浓度的增加，酶促反应速率提高，后来达到了平台，这是为什么呢？</a:t>
            </a:r>
            <a:r>
              <a:rPr lang="en-US" altLang="zh-CN" dirty="0"/>
              <a:t>——</a:t>
            </a:r>
            <a:r>
              <a:rPr lang="zh-CN" altLang="en-US" dirty="0"/>
              <a:t>酶的量有限，所有底物都与酶结合时，反应速率达到平台。</a:t>
            </a:r>
            <a:endParaRPr lang="en-US" altLang="zh-CN" dirty="0"/>
          </a:p>
          <a:p>
            <a:pPr marL="0" marR="0" indent="0" algn="l" defTabSz="914400" rtl="0" eaLnBrk="0" fontAlgn="base" latinLnBrk="0" hangingPunct="0">
              <a:lnSpc>
                <a:spcPct val="100000"/>
              </a:lnSpc>
              <a:spcBef>
                <a:spcPct val="30000"/>
              </a:spcBef>
              <a:spcAft>
                <a:spcPct val="0"/>
              </a:spcAft>
              <a:buClrTx/>
              <a:buSzTx/>
              <a:buFontTx/>
              <a:buNone/>
              <a:defRPr/>
            </a:pPr>
            <a:r>
              <a:rPr lang="zh-CN" altLang="en-US" dirty="0"/>
              <a:t>再来看右边的图，纵坐标是产物浓度，横坐标是反应时间，这里也有两条曲线，你会发现随着时间的延长，产物浓度最后达到最大值不同，这里影响反应速率的因素是什么呢？</a:t>
            </a:r>
            <a:r>
              <a:rPr lang="en-US" altLang="zh-CN" dirty="0"/>
              <a:t>——</a:t>
            </a:r>
            <a:r>
              <a:rPr lang="zh-CN" altLang="en-US" dirty="0"/>
              <a:t>底物浓度，所以①是底物量增加时，产物浓度也会增加。</a:t>
            </a:r>
            <a:endParaRPr lang="en-US" altLang="zh-CN" dirty="0"/>
          </a:p>
          <a:p>
            <a:pPr marL="0" marR="0" indent="0" algn="l" defTabSz="914400" rtl="0" eaLnBrk="0" fontAlgn="base" latinLnBrk="0" hangingPunct="0">
              <a:lnSpc>
                <a:spcPct val="100000"/>
              </a:lnSpc>
              <a:spcBef>
                <a:spcPct val="30000"/>
              </a:spcBef>
              <a:spcAft>
                <a:spcPct val="0"/>
              </a:spcAft>
              <a:buClrTx/>
              <a:buSzTx/>
              <a:buFontTx/>
              <a:buNone/>
              <a:defRPr/>
            </a:pPr>
            <a:r>
              <a:rPr lang="zh-CN" altLang="en-US" dirty="0"/>
              <a:t>因此我们发现底物的浓度也会影响反应速率</a:t>
            </a:r>
            <a:endParaRPr lang="en-US" altLang="zh-CN" dirty="0"/>
          </a:p>
          <a:p>
            <a:endParaRPr lang="zh-CN" altLang="en-US" dirty="0"/>
          </a:p>
          <a:p>
            <a:endParaRPr lang="zh-CN" altLang="en-US" dirty="0"/>
          </a:p>
        </p:txBody>
      </p:sp>
      <p:sp>
        <p:nvSpPr>
          <p:cNvPr id="4" name="灯片编号占位符 3"/>
          <p:cNvSpPr>
            <a:spLocks noGrp="1"/>
          </p:cNvSpPr>
          <p:nvPr>
            <p:ph type="sldNum" sz="quarter" idx="10"/>
          </p:nvPr>
        </p:nvSpPr>
        <p:spPr/>
        <p:txBody>
          <a:bodyPr/>
          <a:lstStyle/>
          <a:p>
            <a:pPr>
              <a:defRPr/>
            </a:pPr>
            <a:fld id="{BD6BEC7F-E5B3-452B-B584-533F2290E156}" type="slidenum">
              <a:rPr lang="zh-CN" altLang="en-US" smtClean="0"/>
            </a:fld>
            <a:endParaRPr lang="en-US" altLang="zh-C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酶的最适温度不是一成不变的，与反应时间有关</a:t>
            </a:r>
            <a:endParaRPr lang="en-US" altLang="zh-CN" dirty="0"/>
          </a:p>
          <a:p>
            <a:r>
              <a:rPr lang="zh-CN" altLang="en-US" dirty="0"/>
              <a:t>另外，环境温度、 </a:t>
            </a:r>
            <a:r>
              <a:rPr lang="en-US" altLang="zh-CN" dirty="0"/>
              <a:t>pH </a:t>
            </a:r>
            <a:r>
              <a:rPr lang="zh-CN" altLang="en-US" dirty="0"/>
              <a:t>会通过影响酶的活性来影响反应速率。细胞进行物质运输速率也会通过影响底雾的浓度，进而影响细胞中酶促反应速率。请同学们看右上图反应速率与 </a:t>
            </a:r>
            <a:r>
              <a:rPr lang="en-US" altLang="zh-CN" dirty="0"/>
              <a:t>p h </a:t>
            </a:r>
            <a:r>
              <a:rPr lang="zh-CN" altLang="en-US" dirty="0"/>
              <a:t>之间的关系。 </a:t>
            </a:r>
            <a:r>
              <a:rPr lang="en-US" altLang="zh-CN" dirty="0"/>
              <a:t>pH </a:t>
            </a:r>
            <a:r>
              <a:rPr lang="zh-CN" altLang="en-US" dirty="0"/>
              <a:t>可影响酶分子特别是酶活性位点上必需积团的解密程度，从而影响酶与底雾的结合。只有在特定的 </a:t>
            </a:r>
            <a:r>
              <a:rPr lang="en-US" altLang="zh-CN" dirty="0"/>
              <a:t>pH </a:t>
            </a:r>
            <a:r>
              <a:rPr lang="zh-CN" altLang="en-US" dirty="0"/>
              <a:t>条件下，酶和底雾解涤情况最适宜于两者相互结合并发生催化作用，使酶促反应速率达到最大值，这时的 </a:t>
            </a:r>
            <a:r>
              <a:rPr lang="en-US" altLang="zh-CN" dirty="0"/>
              <a:t>pH </a:t>
            </a:r>
            <a:r>
              <a:rPr lang="zh-CN" altLang="en-US" dirty="0"/>
              <a:t>称为酶的最适</a:t>
            </a:r>
            <a:r>
              <a:rPr lang="en-US" altLang="zh-CN" dirty="0"/>
              <a:t>pH</a:t>
            </a:r>
            <a:r>
              <a:rPr lang="zh-CN" altLang="en-US" dirty="0"/>
              <a:t>。溶液的 </a:t>
            </a:r>
            <a:r>
              <a:rPr lang="en-US" altLang="zh-CN" dirty="0"/>
              <a:t>pH </a:t>
            </a:r>
            <a:r>
              <a:rPr lang="zh-CN" altLang="en-US" dirty="0"/>
              <a:t>值高于或低于</a:t>
            </a:r>
            <a:r>
              <a:rPr lang="en-US" altLang="zh-CN" dirty="0"/>
              <a:t>pH</a:t>
            </a:r>
            <a:r>
              <a:rPr lang="zh-CN" altLang="en-US" dirty="0"/>
              <a:t>，最是 </a:t>
            </a:r>
            <a:r>
              <a:rPr lang="en-US" altLang="zh-CN" dirty="0"/>
              <a:t>pH </a:t>
            </a:r>
            <a:r>
              <a:rPr lang="zh-CN" altLang="en-US" dirty="0"/>
              <a:t>时都会使酶的活性降低，远离最是 </a:t>
            </a:r>
            <a:r>
              <a:rPr lang="en-US" altLang="zh-CN" dirty="0"/>
              <a:t>pH </a:t>
            </a:r>
            <a:r>
              <a:rPr lang="zh-CN" altLang="en-US" dirty="0"/>
              <a:t>值时，甚至导致酶失活。动物体内多数酶的最适 </a:t>
            </a:r>
            <a:r>
              <a:rPr lang="en-US" altLang="zh-CN" dirty="0"/>
              <a:t>pH </a:t>
            </a:r>
            <a:r>
              <a:rPr lang="zh-CN" altLang="en-US" dirty="0"/>
              <a:t>值接近中性。但也有例外，如未蛋白酶的最是 </a:t>
            </a:r>
            <a:r>
              <a:rPr lang="en-US" altLang="zh-CN" dirty="0"/>
              <a:t>pH </a:t>
            </a:r>
            <a:r>
              <a:rPr lang="zh-CN" altLang="en-US" dirty="0"/>
              <a:t>约</a:t>
            </a:r>
            <a:r>
              <a:rPr lang="en-US" altLang="zh-CN" dirty="0"/>
              <a:t>1.81</a:t>
            </a:r>
            <a:r>
              <a:rPr lang="zh-CN" altLang="en-US" dirty="0"/>
              <a:t>，蛋白酶最是 </a:t>
            </a:r>
            <a:r>
              <a:rPr lang="en-US" altLang="zh-CN" dirty="0"/>
              <a:t>pH </a:t>
            </a:r>
            <a:r>
              <a:rPr lang="zh-CN" altLang="en-US" dirty="0"/>
              <a:t>约为</a:t>
            </a:r>
            <a:r>
              <a:rPr lang="en-US" altLang="zh-CN" dirty="0"/>
              <a:t>8.1</a:t>
            </a:r>
            <a:r>
              <a:rPr lang="zh-CN" altLang="en-US" dirty="0"/>
              <a:t>。接着请同学们看右下图中反应速率与温度之间的关系。</a:t>
            </a:r>
            <a:endParaRPr lang="en-US" altLang="zh-CN" dirty="0"/>
          </a:p>
          <a:p>
            <a:r>
              <a:rPr lang="zh-CN" altLang="en-US" dirty="0"/>
              <a:t>化学反应速率本身会随温度的增高而加快，但酶是蛋白质，会随温度的升高而，在温度较低时前易影响较大。反应速率随温度升高而加快，一般来说，温度每升高 </a:t>
            </a:r>
            <a:r>
              <a:rPr lang="en-US" altLang="zh-CN" dirty="0"/>
              <a:t>10 </a:t>
            </a:r>
            <a:r>
              <a:rPr lang="zh-CN" altLang="en-US" dirty="0"/>
              <a:t>度，反应速率大约增加一倍。但当温度超过一定数值后，酶受热的因素占优势，反应速率反而随温度上升而减缓，形成倒 </a:t>
            </a:r>
            <a:r>
              <a:rPr lang="en-US" altLang="zh-CN" dirty="0"/>
              <a:t>v </a:t>
            </a:r>
            <a:r>
              <a:rPr lang="zh-CN" altLang="en-US" dirty="0"/>
              <a:t>型或倒 </a:t>
            </a:r>
            <a:r>
              <a:rPr lang="en-US" altLang="zh-CN" dirty="0"/>
              <a:t>u </a:t>
            </a:r>
            <a:r>
              <a:rPr lang="zh-CN" altLang="en-US" dirty="0"/>
              <a:t>型曲线，在此曲线顶点所代表的温度反应速率最大，称为酶的最是温度。从动物组织中提取的酶，其最适温度多在 </a:t>
            </a:r>
            <a:r>
              <a:rPr lang="en-US" altLang="zh-CN" dirty="0"/>
              <a:t>35- 40 </a:t>
            </a:r>
            <a:r>
              <a:rPr lang="zh-CN" altLang="en-US" dirty="0"/>
              <a:t>度之间，温度升高到 </a:t>
            </a:r>
            <a:r>
              <a:rPr lang="en-US" altLang="zh-CN" dirty="0"/>
              <a:t>60 </a:t>
            </a:r>
            <a:r>
              <a:rPr lang="zh-CN" altLang="en-US" dirty="0"/>
              <a:t>度以上时，大多数酶开始， </a:t>
            </a:r>
            <a:r>
              <a:rPr lang="en-US" altLang="zh-CN" dirty="0"/>
              <a:t>80 </a:t>
            </a:r>
            <a:r>
              <a:rPr lang="zh-CN" altLang="en-US" dirty="0"/>
              <a:t>度以上多数酶的不可逆，而耐热菌中的酶最是温度可达 </a:t>
            </a:r>
            <a:r>
              <a:rPr lang="en-US" altLang="zh-CN" dirty="0"/>
              <a:t>75 </a:t>
            </a:r>
            <a:r>
              <a:rPr lang="zh-CN" altLang="en-US" dirty="0"/>
              <a:t>度。酶的活性虽然随温度的下降而降低，但低温一般不会破坏酶温度回升后酶又会恢复活性。</a:t>
            </a:r>
            <a:endParaRPr lang="en-US" altLang="zh-CN" dirty="0"/>
          </a:p>
          <a:p>
            <a:r>
              <a:rPr lang="zh-CN" altLang="en-US" dirty="0"/>
              <a:t>临床上低斑麻醉就是利用酶的这一性质以减慢组织细胞的代谢速率，提高机体对氧合营养物质缺乏时的耐受力，有利于进行手术治疗。酶的最适温度并非固定值，因为它与反应所需时间有关，酶可以在短时间内耐受较高的温度。相反，延长反应时间，最适温度便已随之降低。依据以上这些内容，同学们可以联想影响细胞中呼吸速率和光合速率的因素。</a:t>
            </a:r>
            <a:endParaRPr lang="zh-CN" altLang="en-US" dirty="0"/>
          </a:p>
        </p:txBody>
      </p:sp>
      <p:sp>
        <p:nvSpPr>
          <p:cNvPr id="4" name="灯片编号占位符 3"/>
          <p:cNvSpPr>
            <a:spLocks noGrp="1"/>
          </p:cNvSpPr>
          <p:nvPr>
            <p:ph type="sldNum" sz="quarter" idx="10"/>
          </p:nvPr>
        </p:nvSpPr>
        <p:spPr/>
        <p:txBody>
          <a:bodyPr/>
          <a:lstStyle/>
          <a:p>
            <a:pPr>
              <a:defRPr/>
            </a:pPr>
            <a:fld id="{BD6BEC7F-E5B3-452B-B584-533F2290E156}" type="slidenum">
              <a:rPr lang="zh-CN" altLang="en-US" smtClean="0"/>
            </a:fld>
            <a:endParaRPr lang="en-US" altLang="zh-C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酶是生物体的组成成分，和体内其他物质一样，不断在体内新陈代谢，酶的含量和催化活性也受多方面的调控，例如水稻种子萌发时，活粉层细胞在接受赤霉素信号的刺激后，细胞表达并分泌阿尔法淀粉酶，从而将胚乳中储存的淀粉水解为葡萄糖，以此为萌发提供能源物质和原料。那这就是通过酶的合成来促使某些反应的发生。另外细胞也可通过抑制酶的合成或将某些酶分解来抑制某些反应的发生。</a:t>
            </a:r>
            <a:endParaRPr lang="en-US" altLang="zh-CN" dirty="0"/>
          </a:p>
          <a:p>
            <a:endParaRPr lang="zh-CN" altLang="en-US" dirty="0"/>
          </a:p>
        </p:txBody>
      </p:sp>
      <p:sp>
        <p:nvSpPr>
          <p:cNvPr id="4" name="灯片编号占位符 3"/>
          <p:cNvSpPr>
            <a:spLocks noGrp="1"/>
          </p:cNvSpPr>
          <p:nvPr>
            <p:ph type="sldNum" sz="quarter" idx="10"/>
          </p:nvPr>
        </p:nvSpPr>
        <p:spPr/>
        <p:txBody>
          <a:bodyPr/>
          <a:lstStyle/>
          <a:p>
            <a:pPr>
              <a:defRPr/>
            </a:pPr>
            <a:fld id="{BD6BEC7F-E5B3-452B-B584-533F2290E156}" type="slidenum">
              <a:rPr lang="zh-CN" altLang="en-US" smtClean="0"/>
            </a:fld>
            <a:endParaRPr lang="en-US" altLang="zh-C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酶活性的调控方式包括并购效应、抑制剂、化学修饰及酶原激活。并购酶除与底雾结合的活性位点之外，还存在着能够与效益物作用的补位，称为调节补位。效益物与调节部位以非共价键形式特异性结合，那这种结合是可逆的，结合之后改变活性位点的构象，进而改变煤的活性。例如酶与负向异物结合后，酶与底雾的亲和力下降，而与正向异物结合后，酶与底雾的亲和力提高。从生理学的意义来看，变购抑制剂尝试代谢通路的中产物，并购酶常处于代谢通路的开端当中产物浓度升高时，通过反馈抑制可引起通路开端酶活性下降，进而及早的调节整个代谢通路，减少不必要的礼物消耗</a:t>
            </a:r>
            <a:endParaRPr lang="zh-CN" altLang="en-US" dirty="0"/>
          </a:p>
        </p:txBody>
      </p:sp>
      <p:sp>
        <p:nvSpPr>
          <p:cNvPr id="4" name="灯片编号占位符 3"/>
          <p:cNvSpPr>
            <a:spLocks noGrp="1"/>
          </p:cNvSpPr>
          <p:nvPr>
            <p:ph type="sldNum" sz="quarter" idx="10"/>
          </p:nvPr>
        </p:nvSpPr>
        <p:spPr/>
        <p:txBody>
          <a:bodyPr/>
          <a:lstStyle/>
          <a:p>
            <a:pPr>
              <a:defRPr/>
            </a:pPr>
            <a:fld id="{BD6BEC7F-E5B3-452B-B584-533F2290E156}" type="slidenum">
              <a:rPr lang="zh-CN" altLang="en-US" smtClean="0"/>
            </a:fld>
            <a:endParaRPr lang="en-US" altLang="zh-CN"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凡能使酶活性下降而不引起酶蛋白的物质称为酶的抑制剂。抑制剂可分为竞争性抑制剂和非竞争性抑制剂。其中竞争性抑制剂和底雾对酶的结合有竞争作用，互相排斥以结合底物的复合物不能再结合竞争性抑制剂。同样，以结合竞争性抑制剂的酶抑制剂复合物就不能再结合底物。这是因为抑制剂在化学结构上与底雾存在相似性，能与底雾竞争酶分子上活性位点的协和集团。因此竞争性抑制剂的抑制作用取决于抑制剂与底雾的浓度之比，加大底雾的浓度可使抑制作用减弱。</a:t>
            </a:r>
            <a:endParaRPr lang="en-US" altLang="zh-CN" dirty="0"/>
          </a:p>
          <a:p>
            <a:r>
              <a:rPr lang="zh-CN" altLang="en-US" dirty="0"/>
              <a:t>从下图的曲线上看，竞争性抑制剂并不会改变反应的最大速率，但是却会使得 </a:t>
            </a:r>
            <a:r>
              <a:rPr lang="en-US" altLang="zh-CN" dirty="0"/>
              <a:t>KM </a:t>
            </a:r>
            <a:r>
              <a:rPr lang="zh-CN" altLang="en-US" dirty="0"/>
              <a:t>制变大，也就是说酶与底雾的亲和力变小。非竞争性抑制剂与底雾的结构并不相似，也不与底雾竞争酶的活性位点，而是通过与酶活性位点以外的部位结合，使酶分子的形状发生改变，从而使得其活性位点不再适于接纳底雾分子，进而改变煤的活性。非禁止性抑制剂和底雾不存在竞争关系，所以即使增加底雾的浓度也不能解除抑制。所以从下图的曲线上来看，在存在非竞争性抑制剂的情况下，最大反应速率下降，但 </a:t>
            </a:r>
            <a:r>
              <a:rPr lang="en-US" altLang="zh-CN" dirty="0"/>
              <a:t>k m </a:t>
            </a:r>
            <a:r>
              <a:rPr lang="zh-CN" altLang="en-US" dirty="0"/>
              <a:t>值不变。</a:t>
            </a:r>
            <a:endParaRPr lang="zh-CN" altLang="en-US" dirty="0"/>
          </a:p>
        </p:txBody>
      </p:sp>
      <p:sp>
        <p:nvSpPr>
          <p:cNvPr id="4" name="灯片编号占位符 3"/>
          <p:cNvSpPr>
            <a:spLocks noGrp="1"/>
          </p:cNvSpPr>
          <p:nvPr>
            <p:ph type="sldNum" sz="quarter" idx="10"/>
          </p:nvPr>
        </p:nvSpPr>
        <p:spPr/>
        <p:txBody>
          <a:bodyPr/>
          <a:lstStyle/>
          <a:p>
            <a:pPr>
              <a:defRPr/>
            </a:pPr>
            <a:fld id="{BD6BEC7F-E5B3-452B-B584-533F2290E156}" type="slidenum">
              <a:rPr lang="zh-CN" altLang="en-US" smtClean="0"/>
            </a:fld>
            <a:endParaRPr lang="en-US" altLang="zh-CN"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体内有些酶可在其他酶的作用下将酶的某些部位进行化学修饰，使该酶活性发生改变，例如图中所示的磷酸化酶基酶和糖原磷酸化酶 </a:t>
            </a:r>
            <a:r>
              <a:rPr lang="en-US" altLang="zh-CN" dirty="0"/>
              <a:t>b </a:t>
            </a:r>
            <a:r>
              <a:rPr lang="zh-CN" altLang="en-US" dirty="0"/>
              <a:t>在各自激酶的催化下以共价键与磷酸结合，使得酶的结构发生改变而从无活性的状态变为有活性的状态。当然，有些化学修饰也能够使酶从有活性的状态变为无活性的状态。</a:t>
            </a:r>
            <a:endParaRPr lang="zh-CN" altLang="en-US" dirty="0"/>
          </a:p>
        </p:txBody>
      </p:sp>
      <p:sp>
        <p:nvSpPr>
          <p:cNvPr id="4" name="灯片编号占位符 3"/>
          <p:cNvSpPr>
            <a:spLocks noGrp="1"/>
          </p:cNvSpPr>
          <p:nvPr>
            <p:ph type="sldNum" sz="quarter" idx="10"/>
          </p:nvPr>
        </p:nvSpPr>
        <p:spPr/>
        <p:txBody>
          <a:bodyPr/>
          <a:lstStyle/>
          <a:p>
            <a:pPr>
              <a:defRPr/>
            </a:pPr>
            <a:fld id="{BD6BEC7F-E5B3-452B-B584-533F2290E156}" type="slidenum">
              <a:rPr lang="zh-CN" altLang="en-US" smtClean="0"/>
            </a:fld>
            <a:endParaRPr lang="en-US" altLang="zh-CN"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有些酶在细胞内合成时或初分泌时并没有催化活性，这种无活性状态的酶的前生物被称为酶源，酶源向活性酶转化的过程称为酶源的激活。酶原激活实际上就是酶的活性位点形成或暴露的过程。同学们可以参看下图，并描述一下胰蛋白酶原转化为有活性的胰蛋白酶的过程。当一蛋白酶原进入小肠后，受到长期酶或一蛋白酶本身的激活，其第 </a:t>
            </a:r>
            <a:r>
              <a:rPr lang="en-US" altLang="zh-CN" dirty="0"/>
              <a:t>6 </a:t>
            </a:r>
            <a:r>
              <a:rPr lang="zh-CN" altLang="en-US" dirty="0"/>
              <a:t>位的钠氨酸与第</a:t>
            </a:r>
            <a:r>
              <a:rPr lang="en-US" altLang="zh-CN" dirty="0"/>
              <a:t>7</a:t>
            </a:r>
            <a:r>
              <a:rPr lang="zh-CN" altLang="en-US" dirty="0"/>
              <a:t>位的易量氨酸残疾之间的钛监被切断水解掉一个六钛酶分子空间结构发生改变，产生酶的活性位点，于是胰蛋白酶原变成了有活性的胰蛋白酶。以上介绍的这些调控保证了酶在体内新陈代谢中发挥其恰如其分的催化作用，使生命活动中的种种化学反应都能够有条不紊、协调一致的进行。</a:t>
            </a:r>
            <a:endParaRPr lang="zh-CN" altLang="en-US" dirty="0"/>
          </a:p>
        </p:txBody>
      </p:sp>
      <p:sp>
        <p:nvSpPr>
          <p:cNvPr id="4" name="灯片编号占位符 3"/>
          <p:cNvSpPr>
            <a:spLocks noGrp="1"/>
          </p:cNvSpPr>
          <p:nvPr>
            <p:ph type="sldNum" sz="quarter" idx="10"/>
          </p:nvPr>
        </p:nvSpPr>
        <p:spPr/>
        <p:txBody>
          <a:bodyPr/>
          <a:lstStyle/>
          <a:p>
            <a:pPr>
              <a:defRPr/>
            </a:pPr>
            <a:fld id="{BD6BEC7F-E5B3-452B-B584-533F2290E156}" type="slidenum">
              <a:rPr lang="zh-CN" altLang="en-US" smtClean="0"/>
            </a:fld>
            <a:endParaRPr lang="en-US" altLang="zh-CN"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40088443-ECAA-4341-B6F4-D88B97FCDAD5}"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r>
              <a:rPr lang="zh-CN" altLang="en-US" dirty="0"/>
              <a:t>另外，同学们还需要将酶与激素进行区分，我给大家一些时间，同学们能否自己总结一下两者的差异呢。好，我来公布答案，大家看看是否与你们自己总结的一致。从生理功能来看，酶的功能是催化细胞中的代谢反应，而激素是一种信号分子，通过调节比如酶的合成与分解过程，进而对细胞内的代谢反应进行调节。酶主要为蛋白质激素，既可以是小分子有机物，也可以是多肽或蛋白质酶主要分布在细胞内，还有一部分在细胞外。而激素在细胞内合成后分泌至内环境，经体液运输到达作用部位。从作用场所来看，酶可以催化胞内和胞外的反应。激素一般是通过与细胞膜表面受体结合发挥调节作用，当然也有一些激素的受体在细胞内，比如腺激素。从作用机制来看，酶通过与特定底雾结合降低反应活化能，从而促进反应速率提升。</a:t>
            </a:r>
            <a:endParaRPr lang="zh-CN" altLang="en-US" dirty="0"/>
          </a:p>
          <a:p>
            <a:r>
              <a:rPr lang="zh-CN" altLang="en-US" dirty="0"/>
              <a:t>激素是与特异性受体结合来传递调节的信号。酶的作用特点包括高效性、专一性、受环境因素影响且可以反复利用。激素的特点是在生物体内含量较低，但调节效率显著，所以我们把这个称为微量高效。另外，激素需要与靶细胞上特异性的受体结合，而且作用后会失活。</a:t>
            </a:r>
            <a:endParaRPr lang="zh-CN" altLang="en-US" dirty="0"/>
          </a:p>
        </p:txBody>
      </p:sp>
      <p:sp>
        <p:nvSpPr>
          <p:cNvPr id="4" name="灯片编号占位符 3"/>
          <p:cNvSpPr>
            <a:spLocks noGrp="1"/>
          </p:cNvSpPr>
          <p:nvPr>
            <p:ph type="sldNum" sz="quarter" idx="10"/>
          </p:nvPr>
        </p:nvSpPr>
        <p:spPr/>
        <p:txBody>
          <a:bodyPr/>
          <a:lstStyle/>
          <a:p>
            <a:pPr>
              <a:defRPr/>
            </a:pPr>
            <a:fld id="{BD6BEC7F-E5B3-452B-B584-533F2290E156}" type="slidenum">
              <a:rPr lang="zh-CN" altLang="en-US" smtClean="0"/>
            </a:fld>
            <a:endParaRPr lang="en-US" altLang="zh-CN"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宋体" panose="02010600030101010101" pitchFamily="2" charset="-122"/>
                <a:ea typeface="宋体" panose="02010600030101010101" pitchFamily="2" charset="-122"/>
                <a:cs typeface="Arial" panose="020B0604020202020204"/>
              </a:rPr>
            </a:fld>
            <a:endParaRPr kumimoji="0" lang="zh-CN" altLang="en-US" sz="12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Arial" panose="020B060402020202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首先我们回忆酶的基本概述，酶的化学、苯质、多数酶、蛋白质，也有少数的酶是具有催化功能的。 </a:t>
            </a:r>
            <a:r>
              <a:rPr lang="en-US" altLang="zh-CN" dirty="0"/>
              <a:t>RA </a:t>
            </a:r>
            <a:r>
              <a:rPr lang="zh-CN" altLang="en-US" dirty="0"/>
              <a:t>这些酶被称为合酶。酶的来源是活细胞，比如蛋白质类的酶都是在细胞内的核糖体上合成。酶的功能是生物催化剂通过降低反应所需活化能来提高反应速率。酶的作用场所主要在细胞内催化细胞中各种代谢反应的进行，比如细胞呼吸、光合作用，还有细胞内各种物质的合成与转化。另外也有一些酶被分泌到细胞外发挥作用，比如消化道中的各种消化酶。</a:t>
            </a:r>
            <a:endParaRPr lang="en-US" altLang="zh-CN" dirty="0"/>
          </a:p>
          <a:p>
            <a:r>
              <a:rPr lang="zh-CN" altLang="en-US" dirty="0"/>
              <a:t>酶的命名方式一般为底</a:t>
            </a:r>
            <a:r>
              <a:rPr lang="zh-CN" altLang="en-US" dirty="0"/>
              <a:t>物加反应类型。比如我们学过的 </a:t>
            </a:r>
            <a:r>
              <a:rPr lang="en-US" altLang="zh-CN" dirty="0"/>
              <a:t>DNA </a:t>
            </a:r>
            <a:r>
              <a:rPr lang="zh-CN" altLang="en-US" dirty="0"/>
              <a:t>聚合酶、 </a:t>
            </a:r>
            <a:r>
              <a:rPr lang="en-US" altLang="zh-CN" dirty="0"/>
              <a:t>DNA </a:t>
            </a:r>
            <a:r>
              <a:rPr lang="zh-CN" altLang="en-US" dirty="0"/>
              <a:t>连接酶、 </a:t>
            </a:r>
            <a:r>
              <a:rPr lang="en-US" altLang="zh-CN" dirty="0"/>
              <a:t>ATT </a:t>
            </a:r>
            <a:r>
              <a:rPr lang="zh-CN" altLang="en-US" dirty="0"/>
              <a:t>合成酶、催化水解反应的酶，我们一般习惯性的去掉水解两个字，直接称为某某酶，比如脂肪酶就是催化脂肪水解的酶。同样我们还学过的水解酶有蛋白酶、蔗糖酶。有一些酶的名称前会加上反应场所，比如唾液淀粉酶是唾液中水解淀粉的酶，以及胃蛋白酶是胃液中水解蛋白质的酶。</a:t>
            </a:r>
            <a:endParaRPr lang="zh-CN" altLang="en-US" dirty="0"/>
          </a:p>
        </p:txBody>
      </p:sp>
      <p:sp>
        <p:nvSpPr>
          <p:cNvPr id="4" name="灯片编号占位符 3"/>
          <p:cNvSpPr>
            <a:spLocks noGrp="1"/>
          </p:cNvSpPr>
          <p:nvPr>
            <p:ph type="sldNum" sz="quarter" idx="10"/>
          </p:nvPr>
        </p:nvSpPr>
        <p:spPr/>
        <p:txBody>
          <a:bodyPr/>
          <a:lstStyle/>
          <a:p>
            <a:pPr>
              <a:defRPr/>
            </a:pPr>
            <a:fld id="{BD6BEC7F-E5B3-452B-B584-533F2290E156}" type="slidenum">
              <a:rPr lang="zh-CN" altLang="en-US" smtClean="0"/>
            </a:fld>
            <a:endParaRPr lang="en-US" altLang="zh-CN"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蛋白质磷酸化是调节蛋白质活力和功能最基本、最普遍也是最重要的机制</a:t>
            </a:r>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ATP</a:t>
            </a:r>
            <a:r>
              <a:rPr lang="zh-CN" altLang="en-US"/>
              <a:t>含量过多，可通过（变构）调节酶活性来抑制葡萄糖的分解抑制合成。</a:t>
            </a:r>
            <a:r>
              <a:rPr lang="en-US" altLang="zh-CN"/>
              <a:t>ADP</a:t>
            </a:r>
            <a:r>
              <a:rPr lang="zh-CN" altLang="en-US"/>
              <a:t>含量增多时，变构抑制解除，促进</a:t>
            </a:r>
            <a:r>
              <a:rPr lang="en-US" altLang="zh-CN"/>
              <a:t>ATP</a:t>
            </a:r>
            <a:r>
              <a:rPr lang="zh-CN" altLang="en-US"/>
              <a:t>合成。血糖浓度会影响细胞呼吸中原料的供应，甲状腺激素影响细胞代谢水平影响合成速率。</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之前说酶是通过降低反应活化能来促进反应发生。什么是反应的活化能呢？大家可以理解为反应发生所需要跨越的能量壁垒，比如这张图片中所示，当没有煤的时候，反应物需要先从环境中吸收大量能量，才能达到图中所示的山顶，变为活跃的过渡态，接着再从山顶上下来，最终转化为山脚下的产物。因此，无催化剂的反应一般只有在高温下才容易发生。</a:t>
            </a:r>
            <a:endParaRPr lang="en-US" altLang="zh-CN" dirty="0"/>
          </a:p>
          <a:p>
            <a:r>
              <a:rPr lang="zh-CN" altLang="en-US" dirty="0"/>
              <a:t>而有煤的时候，反应活化能被大幅降低，就好像我们将挡在反应物和产物之间的高山变成了小矮坡，这使得反应物更容易达到过渡态，进而转化为产物，使反应速率能够增高千万倍以上，同时也使得反应能够在常温下进行。无机催化剂虽然能够降低一部分化学能，但能力却不及酶，所以催化效率比不上酶。那么为什么酶在降低反应活化能方面的表现如此出色？它是如何发挥作用的呢？</a:t>
            </a:r>
            <a:endParaRPr lang="zh-CN" altLang="en-US" dirty="0"/>
          </a:p>
        </p:txBody>
      </p:sp>
      <p:sp>
        <p:nvSpPr>
          <p:cNvPr id="4" name="灯片编号占位符 3"/>
          <p:cNvSpPr>
            <a:spLocks noGrp="1"/>
          </p:cNvSpPr>
          <p:nvPr>
            <p:ph type="sldNum" sz="quarter" idx="10"/>
          </p:nvPr>
        </p:nvSpPr>
        <p:spPr/>
        <p:txBody>
          <a:bodyPr/>
          <a:lstStyle/>
          <a:p>
            <a:pPr>
              <a:defRPr/>
            </a:pPr>
            <a:fld id="{BD6BEC7F-E5B3-452B-B584-533F2290E156}" type="slidenum">
              <a:rPr lang="zh-CN" altLang="en-US" smtClean="0"/>
            </a:fld>
            <a:endParaRPr lang="en-US"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简单来说，酶是具有特定空间结构的分子，其与底雾也就是反应物结合的部位称为活性位点。酶先与底雾发生特异性结合，形成酶底雾复合物。这个过程改变了原来的反应途径，可帮助反应物快速达到过渡态，从而大大降低反应的活化能，使反应加速。接着酶催化底雾转化为产物，刚形成的时候与酶结合在一起，而后产物与酶分离，完成一轮催化反应的酶又能够与新的底雾结合，进而催化下一轮反应发生，所以酶和无机催化剂一样是可以重复利用的。</a:t>
            </a:r>
            <a:endParaRPr lang="zh-CN" altLang="en-US" dirty="0"/>
          </a:p>
        </p:txBody>
      </p:sp>
      <p:sp>
        <p:nvSpPr>
          <p:cNvPr id="4" name="灯片编号占位符 3"/>
          <p:cNvSpPr>
            <a:spLocks noGrp="1"/>
          </p:cNvSpPr>
          <p:nvPr>
            <p:ph type="sldNum" sz="quarter" idx="10"/>
          </p:nvPr>
        </p:nvSpPr>
        <p:spPr/>
        <p:txBody>
          <a:bodyPr/>
          <a:lstStyle/>
          <a:p>
            <a:pPr>
              <a:defRPr/>
            </a:pPr>
            <a:fld id="{BD6BEC7F-E5B3-452B-B584-533F2290E156}" type="slidenum">
              <a:rPr lang="zh-CN" altLang="en-US" smtClean="0"/>
            </a:fld>
            <a:endParaRPr lang="en-US" alt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根据酶的作用机制，我们来总结一下酶的特点。从酶的功能和本质来看，作为催化剂，酶只能改变反应速率，却不能改变反应的平衡点，且反映前后其质量和性质不变。作为蛋白质，酶的功能依赖于其特定的空间结构，所以凡是会引起其空间结构改变的因素都会影响煤的活性。另外，相对于普通吃催化剂而言，酶的作用又有其独特的性质。第一，酶与底雾结合的过程能够大幅降低反应活化能，使其能够显著提高反应速率，所以具有催化的高效性。第二，煤的活性位点只能与特定底物发生特异性结合，使得煤具有催化的专一性，而细胞中的代谢反应多种多样，由此推知细胞中酶的种类具有多样性，这样才能催化如此多类型的代谢反应。第三，作为蛋白质，酶的空间结构受到温度、 </a:t>
            </a:r>
            <a:r>
              <a:rPr lang="en-US" altLang="zh-CN" dirty="0"/>
              <a:t>pH </a:t>
            </a:r>
            <a:r>
              <a:rPr lang="zh-CN" altLang="en-US" dirty="0"/>
              <a:t>的影响。同时，当酶与某些非比物的化合物结合后，空间结构也会发生改变，因而酶的活性亦受到诸多环境因素的影响与调控。由此可知，酶的各种性质都与其结构功能密不可分。</a:t>
            </a:r>
            <a:endParaRPr lang="zh-CN" altLang="en-US" dirty="0"/>
          </a:p>
        </p:txBody>
      </p:sp>
      <p:sp>
        <p:nvSpPr>
          <p:cNvPr id="4" name="灯片编号占位符 3"/>
          <p:cNvSpPr>
            <a:spLocks noGrp="1"/>
          </p:cNvSpPr>
          <p:nvPr>
            <p:ph type="sldNum" sz="quarter" idx="10"/>
          </p:nvPr>
        </p:nvSpPr>
        <p:spPr/>
        <p:txBody>
          <a:bodyPr/>
          <a:lstStyle/>
          <a:p>
            <a:pPr>
              <a:defRPr/>
            </a:pPr>
            <a:fld id="{BD6BEC7F-E5B3-452B-B584-533F2290E156}" type="slidenum">
              <a:rPr lang="zh-CN" altLang="en-US" smtClean="0"/>
            </a:fld>
            <a:endParaRPr lang="en-US"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defTabSz="914400" eaLnBrk="0" fontAlgn="base" latinLnBrk="0" hangingPunct="0">
              <a:lnSpc>
                <a:spcPct val="120000"/>
              </a:lnSpc>
              <a:spcBef>
                <a:spcPct val="0"/>
              </a:spcBef>
              <a:spcAft>
                <a:spcPct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srgbClr val="C00000"/>
                </a:solidFill>
                <a:effectLst/>
                <a:uLnTx/>
                <a:uFillTx/>
                <a:latin typeface="楷体" panose="02010609060101010101" pitchFamily="49" charset="-122"/>
                <a:ea typeface="楷体" panose="02010609060101010101" pitchFamily="49" charset="-122"/>
                <a:cs typeface="Arial" panose="020B0604020202020204"/>
              </a:rPr>
              <a:t>不能。</a:t>
            </a:r>
            <a:endParaRPr kumimoji="0" lang="en-US" altLang="zh-CN" sz="1200" b="0" i="0" u="none" strike="noStrike" kern="0" cap="none" spc="0" normalizeH="0" baseline="0" noProof="0" dirty="0">
              <a:ln>
                <a:noFill/>
              </a:ln>
              <a:solidFill>
                <a:srgbClr val="C00000"/>
              </a:solidFill>
              <a:effectLst/>
              <a:uLnTx/>
              <a:uFillTx/>
              <a:latin typeface="楷体" panose="02010609060101010101" pitchFamily="49" charset="-122"/>
              <a:ea typeface="楷体" panose="02010609060101010101" pitchFamily="49" charset="-122"/>
              <a:cs typeface="Arial" panose="020B0604020202020204"/>
            </a:endParaRPr>
          </a:p>
          <a:p>
            <a:pPr marL="0" marR="0" lvl="0" indent="0" defTabSz="914400" eaLnBrk="0" fontAlgn="base" latinLnBrk="0" hangingPunct="0">
              <a:lnSpc>
                <a:spcPct val="120000"/>
              </a:lnSpc>
              <a:spcBef>
                <a:spcPct val="0"/>
              </a:spcBef>
              <a:spcAft>
                <a:spcPct val="0"/>
              </a:spcAft>
              <a:buClrTx/>
              <a:buSzTx/>
              <a:buFont typeface="Arial" panose="020B0604020202020204" pitchFamily="34" charset="0"/>
              <a:buNone/>
              <a:defRPr/>
            </a:pPr>
            <a:r>
              <a:rPr kumimoji="0" lang="zh-CN" altLang="zh-CN" sz="1200" b="0" i="0" u="none" strike="noStrike" kern="100" cap="none" spc="0" normalizeH="0" baseline="0" noProof="0" dirty="0">
                <a:ln>
                  <a:noFill/>
                </a:ln>
                <a:solidFill>
                  <a:srgbClr val="394659">
                    <a:lumMod val="50000"/>
                  </a:srgbClr>
                </a:solidFill>
                <a:effectLst/>
                <a:uLnTx/>
                <a:uFillTx/>
                <a:latin typeface="楷体" panose="02010609060101010101" pitchFamily="49" charset="-122"/>
                <a:ea typeface="楷体" panose="02010609060101010101" pitchFamily="49" charset="-122"/>
                <a:cs typeface="Times New Roman" panose="02020603050405020304" pitchFamily="18" charset="0"/>
              </a:rPr>
              <a:t>因为碘液只能检测淀粉是否被水解，而</a:t>
            </a:r>
            <a:r>
              <a:rPr kumimoji="0" lang="zh-CN" altLang="zh-CN" sz="1200" b="0" i="0" u="none" strike="noStrike" kern="100" cap="none" spc="0" normalizeH="0" baseline="0" noProof="0" dirty="0">
                <a:ln>
                  <a:noFill/>
                </a:ln>
                <a:solidFill>
                  <a:srgbClr val="C00000"/>
                </a:solidFill>
                <a:effectLst/>
                <a:uLnTx/>
                <a:uFillTx/>
                <a:latin typeface="楷体" panose="02010609060101010101" pitchFamily="49" charset="-122"/>
                <a:ea typeface="楷体" panose="02010609060101010101" pitchFamily="49" charset="-122"/>
                <a:cs typeface="Times New Roman" panose="02020603050405020304" pitchFamily="18" charset="0"/>
              </a:rPr>
              <a:t>蔗糖无论是否被水解都不会使碘液变色。</a:t>
            </a:r>
            <a:endParaRPr kumimoji="0" lang="zh-CN" altLang="en-US" sz="1200" b="0" i="0" u="none" strike="noStrike" kern="0" cap="none" spc="0" normalizeH="0" baseline="0" noProof="0" dirty="0">
              <a:ln>
                <a:noFill/>
              </a:ln>
              <a:solidFill>
                <a:srgbClr val="C00000"/>
              </a:solidFill>
              <a:effectLst/>
              <a:uLnTx/>
              <a:uFillTx/>
              <a:latin typeface="楷体" panose="02010609060101010101" pitchFamily="49" charset="-122"/>
              <a:ea typeface="楷体" panose="02010609060101010101" pitchFamily="49" charset="-122"/>
              <a:cs typeface="Arial" panose="020B0604020202020204"/>
            </a:endParaRPr>
          </a:p>
          <a:p>
            <a:endParaRPr lang="zh-CN" altLang="en-US" dirty="0"/>
          </a:p>
        </p:txBody>
      </p:sp>
      <p:sp>
        <p:nvSpPr>
          <p:cNvPr id="4" name="灯片编号占位符 3"/>
          <p:cNvSpPr>
            <a:spLocks noGrp="1"/>
          </p:cNvSpPr>
          <p:nvPr>
            <p:ph type="sldNum" sz="quarter" idx="5"/>
          </p:nvPr>
        </p:nvSpPr>
        <p:spPr/>
        <p:txBody>
          <a:bodyPr/>
          <a:lstStyle/>
          <a:p>
            <a:pPr>
              <a:defRPr/>
            </a:pPr>
            <a:fld id="{BD6BEC7F-E5B3-452B-B584-533F2290E156}" type="slidenum">
              <a:rPr lang="zh-CN" altLang="en-US" smtClean="0"/>
            </a:fld>
            <a:endParaRPr lang="en-US" altLang="zh-C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lnSpc>
                <a:spcPct val="150000"/>
              </a:lnSpc>
              <a:spcAft>
                <a:spcPct val="0"/>
              </a:spcAft>
              <a:tabLst>
                <a:tab pos="2250440" algn="l"/>
              </a:tabLst>
            </a:pPr>
            <a:endParaRPr lang="zh-CN" altLang="en-US" dirty="0"/>
          </a:p>
        </p:txBody>
      </p:sp>
      <p:sp>
        <p:nvSpPr>
          <p:cNvPr id="4" name="灯片编号占位符 3"/>
          <p:cNvSpPr>
            <a:spLocks noGrp="1"/>
          </p:cNvSpPr>
          <p:nvPr>
            <p:ph type="sldNum" sz="quarter" idx="5"/>
          </p:nvPr>
        </p:nvSpPr>
        <p:spPr/>
        <p:txBody>
          <a:bodyPr/>
          <a:lstStyle/>
          <a:p>
            <a:pPr>
              <a:defRPr/>
            </a:pPr>
            <a:fld id="{BD6BEC7F-E5B3-452B-B584-533F2290E156}" type="slidenum">
              <a:rPr lang="zh-CN" altLang="en-US" smtClean="0"/>
            </a:fld>
            <a:endParaRPr lang="en-US"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不能 过氧化氢受热易分解</a:t>
            </a:r>
            <a:endParaRPr lang="zh-CN" altLang="en-US" dirty="0"/>
          </a:p>
        </p:txBody>
      </p:sp>
      <p:sp>
        <p:nvSpPr>
          <p:cNvPr id="4" name="灯片编号占位符 3"/>
          <p:cNvSpPr>
            <a:spLocks noGrp="1"/>
          </p:cNvSpPr>
          <p:nvPr>
            <p:ph type="sldNum" sz="quarter" idx="5"/>
          </p:nvPr>
        </p:nvSpPr>
        <p:spPr/>
        <p:txBody>
          <a:bodyPr/>
          <a:lstStyle/>
          <a:p>
            <a:pPr>
              <a:defRPr/>
            </a:pPr>
            <a:fld id="{BD6BEC7F-E5B3-452B-B584-533F2290E156}" type="slidenum">
              <a:rPr lang="zh-CN" altLang="en-US" smtClean="0"/>
            </a:fld>
            <a:endParaRPr lang="en-US" altLang="zh-C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通常用产物生成速率代表酶的活性</a:t>
            </a:r>
            <a:endParaRPr lang="en-US" altLang="zh-CN" dirty="0"/>
          </a:p>
          <a:p>
            <a:r>
              <a:rPr lang="zh-CN" altLang="en-US" dirty="0"/>
              <a:t>当温度和</a:t>
            </a:r>
            <a:r>
              <a:rPr lang="en-US" altLang="zh-CN" dirty="0"/>
              <a:t>pH</a:t>
            </a:r>
            <a:r>
              <a:rPr lang="zh-CN" altLang="en-US" dirty="0"/>
              <a:t>等条件处于适宜时，酶的活性和底物浓度影响酶促反应速率，</a:t>
            </a:r>
            <a:endParaRPr lang="en-US" altLang="zh-CN" dirty="0"/>
          </a:p>
          <a:p>
            <a:r>
              <a:rPr lang="zh-CN" altLang="en-US" dirty="0"/>
              <a:t>所以我们需让底物浓度充足时，来测定酶活性。</a:t>
            </a:r>
            <a:endParaRPr lang="en-US" altLang="zh-CN" dirty="0"/>
          </a:p>
          <a:p>
            <a:endParaRPr lang="en-US" altLang="zh-CN" dirty="0"/>
          </a:p>
          <a:p>
            <a:r>
              <a:rPr lang="zh-CN" altLang="en-US" dirty="0"/>
              <a:t>既然酶的活性受多种因素的影响，那我们又如何计量酶的活性呢？我们先来了解两个概念，第一个是 </a:t>
            </a:r>
            <a:r>
              <a:rPr lang="en-US" altLang="zh-CN" dirty="0"/>
              <a:t>v Max</a:t>
            </a:r>
            <a:r>
              <a:rPr lang="zh-CN" altLang="en-US" dirty="0"/>
              <a:t>，即最大催化速率。同学们从这张图中的曲线可以知道，在底雾浓度很低的时候，酶促反应速率会随底雾浓度的增加而迅速增加。当底雾浓度足够高时，酶的活性位点被底雾饱和，添加再多的底雾都不会对酶促反应速率产生影响，此时达到的最大酶促反应速率即为 </a:t>
            </a:r>
            <a:r>
              <a:rPr lang="en-US" altLang="zh-CN" dirty="0"/>
              <a:t>v Max</a:t>
            </a:r>
            <a:r>
              <a:rPr lang="zh-CN" altLang="en-US" dirty="0"/>
              <a:t>。</a:t>
            </a:r>
            <a:endParaRPr lang="en-US" altLang="zh-CN" dirty="0"/>
          </a:p>
          <a:p>
            <a:r>
              <a:rPr lang="zh-CN" altLang="en-US" dirty="0"/>
              <a:t>第二个概念是 </a:t>
            </a:r>
            <a:r>
              <a:rPr lang="en-US" altLang="zh-CN" dirty="0"/>
              <a:t>k m</a:t>
            </a:r>
            <a:r>
              <a:rPr lang="zh-CN" altLang="en-US" dirty="0"/>
              <a:t>，简称为米式常数。这是以发现这一关系的生化学家的名字来命名的。 </a:t>
            </a:r>
            <a:r>
              <a:rPr lang="en-US" altLang="zh-CN" dirty="0"/>
              <a:t>k m </a:t>
            </a:r>
            <a:r>
              <a:rPr lang="zh-CN" altLang="en-US" dirty="0"/>
              <a:t>等于酶促反应速率为最大反应速率一半时的礼物浓度，这个值有什么意义？ </a:t>
            </a:r>
            <a:r>
              <a:rPr lang="en-US" altLang="zh-CN" dirty="0"/>
              <a:t>km </a:t>
            </a:r>
            <a:r>
              <a:rPr lang="zh-CN" altLang="en-US" dirty="0"/>
              <a:t>值越小，表明酶进行反应所需底雾浓度越低，也可以说酶与底雾之间的亲和力越大，两者结合越紧密。反之， </a:t>
            </a:r>
            <a:r>
              <a:rPr lang="en-US" altLang="zh-CN" dirty="0"/>
              <a:t>KM </a:t>
            </a:r>
            <a:r>
              <a:rPr lang="zh-CN" altLang="en-US" dirty="0"/>
              <a:t>值越大，酶与底雾之间的亲和力越小。既然酶需要与底雾结合才能发挥催化作用，因而两者间的亲和力亦能反映酶的活性。我们通常是利用产物生成速率来衡量酶的活性。在温度、 </a:t>
            </a:r>
            <a:r>
              <a:rPr lang="en-US" altLang="zh-CN" dirty="0"/>
              <a:t>pH </a:t>
            </a:r>
            <a:r>
              <a:rPr lang="zh-CN" altLang="en-US" dirty="0"/>
              <a:t>等条件不变的情况下，产物的生成速率受到酶的活性、底雾浓度的双重影响。我们为了检测酶的活性，自然应该使酶活性本身作为唯一的变量。</a:t>
            </a:r>
            <a:endParaRPr lang="en-US" altLang="zh-CN" dirty="0"/>
          </a:p>
          <a:p>
            <a:r>
              <a:rPr lang="zh-CN" altLang="en-US" dirty="0"/>
              <a:t>所以同学们，你们觉得我们应该设定什么样的底雾浓度呢？没错，底雾浓度必须非常高，使酶的活性位点被底雾完全占据，此时产物形成速率就仅依赖于底雾分子到底多快能被煤加工程产物此时的速率即为最大反应速率。当然，我们计量酶活性的时候，同时也要考虑酶的 </a:t>
            </a:r>
            <a:r>
              <a:rPr lang="en-US" altLang="zh-CN" dirty="0"/>
              <a:t>KM </a:t>
            </a:r>
            <a:r>
              <a:rPr lang="zh-CN" altLang="en-US" dirty="0"/>
              <a:t>值，因为当有的异质物与酶结合后，虽然不会影响最大反应速率，就会影响酶与底雾之间的亲和力，所以 </a:t>
            </a:r>
            <a:r>
              <a:rPr lang="en-US" altLang="zh-CN" dirty="0"/>
              <a:t>v Max </a:t>
            </a:r>
            <a:r>
              <a:rPr lang="zh-CN" altLang="en-US" dirty="0"/>
              <a:t>和 </a:t>
            </a:r>
            <a:r>
              <a:rPr lang="en-US" altLang="zh-CN" dirty="0"/>
              <a:t>k m </a:t>
            </a:r>
            <a:r>
              <a:rPr lang="zh-CN" altLang="en-US" dirty="0"/>
              <a:t>两个值是我们计量酶活性的两个指标。</a:t>
            </a:r>
            <a:endParaRPr lang="zh-CN" altLang="en-US" dirty="0"/>
          </a:p>
        </p:txBody>
      </p:sp>
      <p:sp>
        <p:nvSpPr>
          <p:cNvPr id="4" name="灯片编号占位符 3"/>
          <p:cNvSpPr>
            <a:spLocks noGrp="1"/>
          </p:cNvSpPr>
          <p:nvPr>
            <p:ph type="sldNum" sz="quarter" idx="10"/>
          </p:nvPr>
        </p:nvSpPr>
        <p:spPr/>
        <p:txBody>
          <a:bodyPr/>
          <a:lstStyle/>
          <a:p>
            <a:pPr>
              <a:defRPr/>
            </a:pPr>
            <a:fld id="{BD6BEC7F-E5B3-452B-B584-533F2290E156}" type="slidenum">
              <a:rPr lang="zh-CN" altLang="en-US" smtClean="0"/>
            </a:fld>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image" Target="../media/image1.png"/><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3" Type="http://schemas.openxmlformats.org/officeDocument/2006/relationships/notesSlide" Target="../notesSlides/notesSlide1.xml"/><Relationship Id="rId22" Type="http://schemas.openxmlformats.org/officeDocument/2006/relationships/slideLayout" Target="../slideLayouts/slideLayout2.xml"/><Relationship Id="rId21" Type="http://schemas.openxmlformats.org/officeDocument/2006/relationships/image" Target="../media/image6.png"/><Relationship Id="rId20" Type="http://schemas.openxmlformats.org/officeDocument/2006/relationships/tags" Target="../tags/tag15.xml"/><Relationship Id="rId2" Type="http://schemas.openxmlformats.org/officeDocument/2006/relationships/tags" Target="../tags/tag2.xml"/><Relationship Id="rId19" Type="http://schemas.openxmlformats.org/officeDocument/2006/relationships/image" Target="../media/image5.png"/><Relationship Id="rId18" Type="http://schemas.openxmlformats.org/officeDocument/2006/relationships/tags" Target="../tags/tag14.xml"/><Relationship Id="rId17" Type="http://schemas.openxmlformats.org/officeDocument/2006/relationships/tags" Target="../tags/tag13.xml"/><Relationship Id="rId16" Type="http://schemas.openxmlformats.org/officeDocument/2006/relationships/image" Target="../media/image4.svg"/><Relationship Id="rId15" Type="http://schemas.openxmlformats.org/officeDocument/2006/relationships/image" Target="../media/image3.png"/><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image" Target="../media/image2.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7.xml"/><Relationship Id="rId2" Type="http://schemas.openxmlformats.org/officeDocument/2006/relationships/tags" Target="../tags/tag44.xml"/><Relationship Id="rId1" Type="http://schemas.openxmlformats.org/officeDocument/2006/relationships/tags" Target="../tags/tag4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0.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tags" Target="../tags/tag50.xml"/><Relationship Id="rId6" Type="http://schemas.openxmlformats.org/officeDocument/2006/relationships/image" Target="../media/image1.png"/><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1" Type="http://schemas.openxmlformats.org/officeDocument/2006/relationships/notesSlide" Target="../notesSlides/notesSlide19.xml"/><Relationship Id="rId20" Type="http://schemas.openxmlformats.org/officeDocument/2006/relationships/slideLayout" Target="../slideLayouts/slideLayout2.xml"/><Relationship Id="rId2" Type="http://schemas.openxmlformats.org/officeDocument/2006/relationships/tags" Target="../tags/tag46.xml"/><Relationship Id="rId19" Type="http://schemas.openxmlformats.org/officeDocument/2006/relationships/image" Target="../media/image6.png"/><Relationship Id="rId18" Type="http://schemas.openxmlformats.org/officeDocument/2006/relationships/tags" Target="../tags/tag59.xml"/><Relationship Id="rId17" Type="http://schemas.openxmlformats.org/officeDocument/2006/relationships/image" Target="../media/image5.png"/><Relationship Id="rId16" Type="http://schemas.openxmlformats.org/officeDocument/2006/relationships/tags" Target="../tags/tag58.xml"/><Relationship Id="rId15" Type="http://schemas.openxmlformats.org/officeDocument/2006/relationships/tags" Target="../tags/tag57.xml"/><Relationship Id="rId14" Type="http://schemas.openxmlformats.org/officeDocument/2006/relationships/tags" Target="../tags/tag56.xml"/><Relationship Id="rId13" Type="http://schemas.openxmlformats.org/officeDocument/2006/relationships/tags" Target="../tags/tag55.xml"/><Relationship Id="rId12" Type="http://schemas.openxmlformats.org/officeDocument/2006/relationships/tags" Target="../tags/tag54.xml"/><Relationship Id="rId11" Type="http://schemas.openxmlformats.org/officeDocument/2006/relationships/tags" Target="../tags/tag53.xml"/><Relationship Id="rId10" Type="http://schemas.openxmlformats.org/officeDocument/2006/relationships/image" Target="../media/image2.png"/><Relationship Id="rId1" Type="http://schemas.openxmlformats.org/officeDocument/2006/relationships/tags" Target="../tags/tag45.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image" Target="../media/image22.jpeg"/><Relationship Id="rId1" Type="http://schemas.openxmlformats.org/officeDocument/2006/relationships/tags" Target="../tags/tag65.xml"/></Relationships>
</file>

<file path=ppt/slides/_rels/slide23.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image" Target="../media/image23.jpeg"/><Relationship Id="rId2" Type="http://schemas.openxmlformats.org/officeDocument/2006/relationships/tags" Target="../tags/tag70.xml"/><Relationship Id="rId12" Type="http://schemas.openxmlformats.org/officeDocument/2006/relationships/slideLayout" Target="../slideLayouts/slideLayout2.xml"/><Relationship Id="rId11" Type="http://schemas.openxmlformats.org/officeDocument/2006/relationships/tags" Target="../tags/tag78.xml"/><Relationship Id="rId10" Type="http://schemas.openxmlformats.org/officeDocument/2006/relationships/tags" Target="../tags/tag77.xml"/><Relationship Id="rId1" Type="http://schemas.openxmlformats.org/officeDocument/2006/relationships/tags" Target="../tags/tag6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tags" Target="../tags/tag80.xml"/></Relationships>
</file>

<file path=ppt/slides/_rels/slide27.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7" Type="http://schemas.openxmlformats.org/officeDocument/2006/relationships/slideLayout" Target="../slideLayouts/slideLayout2.xml"/><Relationship Id="rId16" Type="http://schemas.openxmlformats.org/officeDocument/2006/relationships/tags" Target="../tags/tag97.xml"/><Relationship Id="rId15" Type="http://schemas.openxmlformats.org/officeDocument/2006/relationships/tags" Target="../tags/tag96.xml"/><Relationship Id="rId14" Type="http://schemas.openxmlformats.org/officeDocument/2006/relationships/tags" Target="../tags/tag95.xml"/><Relationship Id="rId13" Type="http://schemas.openxmlformats.org/officeDocument/2006/relationships/tags" Target="../tags/tag94.xml"/><Relationship Id="rId12" Type="http://schemas.openxmlformats.org/officeDocument/2006/relationships/tags" Target="../tags/tag9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tags" Target="../tags/tag8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s>
</file>

<file path=ppt/slides/_rels/slide8.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5" Type="http://schemas.openxmlformats.org/officeDocument/2006/relationships/notesSlide" Target="../notesSlides/notesSlide8.xml"/><Relationship Id="rId14" Type="http://schemas.openxmlformats.org/officeDocument/2006/relationships/slideLayout" Target="../slideLayouts/slideLayout2.xml"/><Relationship Id="rId13" Type="http://schemas.openxmlformats.org/officeDocument/2006/relationships/tags" Target="../tags/tag38.xml"/><Relationship Id="rId12" Type="http://schemas.openxmlformats.org/officeDocument/2006/relationships/tags" Target="../tags/tag37.xml"/><Relationship Id="rId11" Type="http://schemas.openxmlformats.org/officeDocument/2006/relationships/tags" Target="../tags/tag36.xml"/><Relationship Id="rId10" Type="http://schemas.openxmlformats.org/officeDocument/2006/relationships/tags" Target="../tags/tag35.xml"/><Relationship Id="rId1" Type="http://schemas.openxmlformats.org/officeDocument/2006/relationships/tags" Target="../tags/tag26.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42.xml"/><Relationship Id="rId5" Type="http://schemas.openxmlformats.org/officeDocument/2006/relationships/image" Target="../media/image11.svg"/><Relationship Id="rId4" Type="http://schemas.openxmlformats.org/officeDocument/2006/relationships/image" Target="../media/image10.png"/><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任意多边形: 形状 56"/>
          <p:cNvSpPr/>
          <p:nvPr>
            <p:custDataLst>
              <p:tags r:id="rId1"/>
            </p:custDataLst>
          </p:nvPr>
        </p:nvSpPr>
        <p:spPr>
          <a:xfrm>
            <a:off x="6470650" y="0"/>
            <a:ext cx="5721350" cy="6839585"/>
          </a:xfrm>
          <a:custGeom>
            <a:avLst/>
            <a:gdLst>
              <a:gd name="connsiteX0" fmla="*/ 1383874 w 7183759"/>
              <a:gd name="connsiteY0" fmla="*/ 0 h 6876200"/>
              <a:gd name="connsiteX1" fmla="*/ 7183759 w 7183759"/>
              <a:gd name="connsiteY1" fmla="*/ 0 h 6876200"/>
              <a:gd name="connsiteX2" fmla="*/ 7183759 w 7183759"/>
              <a:gd name="connsiteY2" fmla="*/ 6876200 h 6876200"/>
              <a:gd name="connsiteX3" fmla="*/ 1401224 w 7183759"/>
              <a:gd name="connsiteY3" fmla="*/ 6876200 h 6876200"/>
              <a:gd name="connsiteX4" fmla="*/ 1284616 w 7183759"/>
              <a:gd name="connsiteY4" fmla="*/ 6753893 h 6876200"/>
              <a:gd name="connsiteX5" fmla="*/ 0 w 7183759"/>
              <a:gd name="connsiteY5" fmla="*/ 3429001 h 6876200"/>
              <a:gd name="connsiteX6" fmla="*/ 1284616 w 7183759"/>
              <a:gd name="connsiteY6" fmla="*/ 104109 h 68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3759" h="6876200">
                <a:moveTo>
                  <a:pt x="1383874" y="0"/>
                </a:moveTo>
                <a:lnTo>
                  <a:pt x="7183759" y="0"/>
                </a:lnTo>
                <a:lnTo>
                  <a:pt x="7183759" y="6876200"/>
                </a:lnTo>
                <a:lnTo>
                  <a:pt x="1401224" y="6876200"/>
                </a:lnTo>
                <a:lnTo>
                  <a:pt x="1284616" y="6753893"/>
                </a:lnTo>
                <a:cubicBezTo>
                  <a:pt x="486462" y="5875729"/>
                  <a:pt x="0" y="4709175"/>
                  <a:pt x="0" y="3429001"/>
                </a:cubicBezTo>
                <a:cubicBezTo>
                  <a:pt x="0" y="2148828"/>
                  <a:pt x="486462" y="982274"/>
                  <a:pt x="1284616" y="104109"/>
                </a:cubicBezTo>
                <a:close/>
              </a:path>
            </a:pathLst>
          </a:custGeom>
        </p:spPr>
        <p:style>
          <a:lnRef idx="0">
            <a:srgbClr val="FFFFFF"/>
          </a:lnRef>
          <a:fillRef idx="1">
            <a:schemeClr val="accent1"/>
          </a:fillRef>
          <a:effectRef idx="0">
            <a:srgbClr val="FFFFFF"/>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Arial" panose="020B0604020202020204"/>
            </a:endParaRPr>
          </a:p>
        </p:txBody>
      </p:sp>
      <p:sp>
        <p:nvSpPr>
          <p:cNvPr id="55" name="任意多边形: 形状 54"/>
          <p:cNvSpPr/>
          <p:nvPr>
            <p:custDataLst>
              <p:tags r:id="rId2"/>
            </p:custDataLst>
          </p:nvPr>
        </p:nvSpPr>
        <p:spPr>
          <a:xfrm>
            <a:off x="3153575" y="-1"/>
            <a:ext cx="1230958" cy="527958"/>
          </a:xfrm>
          <a:custGeom>
            <a:avLst/>
            <a:gdLst>
              <a:gd name="connsiteX0" fmla="*/ 0 w 1230958"/>
              <a:gd name="connsiteY0" fmla="*/ 0 h 527958"/>
              <a:gd name="connsiteX1" fmla="*/ 322483 w 1230958"/>
              <a:gd name="connsiteY1" fmla="*/ 0 h 527958"/>
              <a:gd name="connsiteX2" fmla="*/ 327402 w 1230958"/>
              <a:gd name="connsiteY2" fmla="*/ 24363 h 527958"/>
              <a:gd name="connsiteX3" fmla="*/ 615477 w 1230958"/>
              <a:gd name="connsiteY3" fmla="*/ 215312 h 527958"/>
              <a:gd name="connsiteX4" fmla="*/ 903553 w 1230958"/>
              <a:gd name="connsiteY4" fmla="*/ 24363 h 527958"/>
              <a:gd name="connsiteX5" fmla="*/ 908472 w 1230958"/>
              <a:gd name="connsiteY5" fmla="*/ 0 h 527958"/>
              <a:gd name="connsiteX6" fmla="*/ 1230958 w 1230958"/>
              <a:gd name="connsiteY6" fmla="*/ 0 h 527958"/>
              <a:gd name="connsiteX7" fmla="*/ 1228066 w 1230958"/>
              <a:gd name="connsiteY7" fmla="*/ 28685 h 527958"/>
              <a:gd name="connsiteX8" fmla="*/ 615478 w 1230958"/>
              <a:gd name="connsiteY8" fmla="*/ 527958 h 527958"/>
              <a:gd name="connsiteX9" fmla="*/ 2891 w 1230958"/>
              <a:gd name="connsiteY9" fmla="*/ 28685 h 52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0958" h="527958">
                <a:moveTo>
                  <a:pt x="0" y="0"/>
                </a:moveTo>
                <a:lnTo>
                  <a:pt x="322483" y="0"/>
                </a:lnTo>
                <a:lnTo>
                  <a:pt x="327402" y="24363"/>
                </a:lnTo>
                <a:cubicBezTo>
                  <a:pt x="374864" y="136576"/>
                  <a:pt x="485976" y="215312"/>
                  <a:pt x="615477" y="215312"/>
                </a:cubicBezTo>
                <a:cubicBezTo>
                  <a:pt x="744979" y="215312"/>
                  <a:pt x="856091" y="136576"/>
                  <a:pt x="903553" y="24363"/>
                </a:cubicBezTo>
                <a:lnTo>
                  <a:pt x="908472" y="0"/>
                </a:lnTo>
                <a:lnTo>
                  <a:pt x="1230958" y="0"/>
                </a:lnTo>
                <a:lnTo>
                  <a:pt x="1228066" y="28685"/>
                </a:lnTo>
                <a:cubicBezTo>
                  <a:pt x="1169760" y="313620"/>
                  <a:pt x="917650" y="527958"/>
                  <a:pt x="615478" y="527958"/>
                </a:cubicBezTo>
                <a:cubicBezTo>
                  <a:pt x="313307" y="527958"/>
                  <a:pt x="61197" y="313620"/>
                  <a:pt x="2891" y="28685"/>
                </a:cubicBezTo>
                <a:close/>
              </a:path>
            </a:pathLst>
          </a:cu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Arial" panose="020B0604020202020204"/>
              <a:sym typeface="+mn-ea"/>
            </a:endParaRPr>
          </a:p>
        </p:txBody>
      </p:sp>
      <p:sp>
        <p:nvSpPr>
          <p:cNvPr id="60" name="任意多边形 24"/>
          <p:cNvSpPr/>
          <p:nvPr>
            <p:custDataLst>
              <p:tags r:id="rId3"/>
            </p:custDataLst>
          </p:nvPr>
        </p:nvSpPr>
        <p:spPr>
          <a:xfrm>
            <a:off x="5014656" y="5035293"/>
            <a:ext cx="1083376" cy="606655"/>
          </a:xfrm>
          <a:custGeom>
            <a:avLst/>
            <a:gdLst>
              <a:gd name="idx" fmla="cos wd2 2700000"/>
              <a:gd name="idy" fmla="sin hd2 2700000"/>
              <a:gd name="il" fmla="+- hc 0 wd2"/>
              <a:gd name="ir" fmla="+- hc wd2 0"/>
              <a:gd name="it" fmla="+- vc 0 wd2"/>
              <a:gd name="ib" fmla="+- vc wd2 0"/>
            </a:gdLst>
            <a:ahLst/>
            <a:cxnLst>
              <a:cxn ang="3">
                <a:pos x="hc" y="t"/>
              </a:cxn>
              <a:cxn ang="3">
                <a:pos x="hd2" y="hd2"/>
              </a:cxn>
              <a:cxn ang="cd2">
                <a:pos x="l" y="vc"/>
              </a:cxn>
              <a:cxn ang="cd4">
                <a:pos x="hd2" y="wd2"/>
              </a:cxn>
              <a:cxn ang="cd4">
                <a:pos x="hc" y="b"/>
              </a:cxn>
              <a:cxn ang="cd4">
                <a:pos x="wd2" y="wd2"/>
              </a:cxn>
              <a:cxn ang="0">
                <a:pos x="r" y="vc"/>
              </a:cxn>
              <a:cxn ang="3">
                <a:pos x="wd2" y="hd2"/>
              </a:cxn>
            </a:cxnLst>
            <a:rect l="l" t="t" r="r" b="b"/>
            <a:pathLst>
              <a:path w="1647" h="922">
                <a:moveTo>
                  <a:pt x="0" y="61"/>
                </a:moveTo>
                <a:cubicBezTo>
                  <a:pt x="0" y="27"/>
                  <a:pt x="26" y="0"/>
                  <a:pt x="58" y="0"/>
                </a:cubicBezTo>
                <a:cubicBezTo>
                  <a:pt x="89" y="0"/>
                  <a:pt x="115" y="27"/>
                  <a:pt x="115" y="61"/>
                </a:cubicBezTo>
                <a:cubicBezTo>
                  <a:pt x="115" y="94"/>
                  <a:pt x="89" y="121"/>
                  <a:pt x="58" y="121"/>
                </a:cubicBezTo>
                <a:cubicBezTo>
                  <a:pt x="26" y="121"/>
                  <a:pt x="0" y="94"/>
                  <a:pt x="0" y="61"/>
                </a:cubicBezTo>
                <a:close/>
                <a:moveTo>
                  <a:pt x="383" y="61"/>
                </a:moveTo>
                <a:cubicBezTo>
                  <a:pt x="383" y="27"/>
                  <a:pt x="409" y="0"/>
                  <a:pt x="441" y="0"/>
                </a:cubicBezTo>
                <a:cubicBezTo>
                  <a:pt x="472" y="0"/>
                  <a:pt x="498" y="27"/>
                  <a:pt x="498" y="61"/>
                </a:cubicBezTo>
                <a:cubicBezTo>
                  <a:pt x="498" y="94"/>
                  <a:pt x="472" y="121"/>
                  <a:pt x="441" y="121"/>
                </a:cubicBezTo>
                <a:cubicBezTo>
                  <a:pt x="409" y="121"/>
                  <a:pt x="383" y="94"/>
                  <a:pt x="383" y="61"/>
                </a:cubicBezTo>
                <a:close/>
                <a:moveTo>
                  <a:pt x="766" y="61"/>
                </a:moveTo>
                <a:cubicBezTo>
                  <a:pt x="766" y="27"/>
                  <a:pt x="792" y="0"/>
                  <a:pt x="824" y="0"/>
                </a:cubicBezTo>
                <a:cubicBezTo>
                  <a:pt x="855" y="0"/>
                  <a:pt x="881" y="27"/>
                  <a:pt x="881" y="61"/>
                </a:cubicBezTo>
                <a:cubicBezTo>
                  <a:pt x="881" y="94"/>
                  <a:pt x="855" y="121"/>
                  <a:pt x="824" y="121"/>
                </a:cubicBezTo>
                <a:cubicBezTo>
                  <a:pt x="792" y="121"/>
                  <a:pt x="766" y="94"/>
                  <a:pt x="766" y="61"/>
                </a:cubicBezTo>
                <a:close/>
                <a:moveTo>
                  <a:pt x="1149" y="61"/>
                </a:moveTo>
                <a:cubicBezTo>
                  <a:pt x="1149" y="27"/>
                  <a:pt x="1175" y="0"/>
                  <a:pt x="1207" y="0"/>
                </a:cubicBezTo>
                <a:cubicBezTo>
                  <a:pt x="1238" y="0"/>
                  <a:pt x="1264" y="27"/>
                  <a:pt x="1264" y="61"/>
                </a:cubicBezTo>
                <a:cubicBezTo>
                  <a:pt x="1264" y="94"/>
                  <a:pt x="1238" y="121"/>
                  <a:pt x="1207" y="121"/>
                </a:cubicBezTo>
                <a:cubicBezTo>
                  <a:pt x="1175" y="121"/>
                  <a:pt x="1149" y="94"/>
                  <a:pt x="1149" y="61"/>
                </a:cubicBezTo>
                <a:close/>
                <a:moveTo>
                  <a:pt x="1532" y="61"/>
                </a:moveTo>
                <a:cubicBezTo>
                  <a:pt x="1532" y="27"/>
                  <a:pt x="1558" y="0"/>
                  <a:pt x="1590" y="0"/>
                </a:cubicBezTo>
                <a:cubicBezTo>
                  <a:pt x="1621" y="0"/>
                  <a:pt x="1647" y="27"/>
                  <a:pt x="1647" y="61"/>
                </a:cubicBezTo>
                <a:cubicBezTo>
                  <a:pt x="1647" y="94"/>
                  <a:pt x="1621" y="121"/>
                  <a:pt x="1590" y="121"/>
                </a:cubicBezTo>
                <a:cubicBezTo>
                  <a:pt x="1558" y="121"/>
                  <a:pt x="1532" y="94"/>
                  <a:pt x="1532" y="61"/>
                </a:cubicBezTo>
                <a:close/>
                <a:moveTo>
                  <a:pt x="0" y="328"/>
                </a:moveTo>
                <a:cubicBezTo>
                  <a:pt x="0" y="294"/>
                  <a:pt x="26" y="267"/>
                  <a:pt x="58" y="267"/>
                </a:cubicBezTo>
                <a:cubicBezTo>
                  <a:pt x="89" y="267"/>
                  <a:pt x="115" y="294"/>
                  <a:pt x="115" y="328"/>
                </a:cubicBezTo>
                <a:cubicBezTo>
                  <a:pt x="115" y="361"/>
                  <a:pt x="89" y="388"/>
                  <a:pt x="58" y="388"/>
                </a:cubicBezTo>
                <a:cubicBezTo>
                  <a:pt x="26" y="388"/>
                  <a:pt x="0" y="361"/>
                  <a:pt x="0" y="328"/>
                </a:cubicBezTo>
                <a:close/>
                <a:moveTo>
                  <a:pt x="383" y="328"/>
                </a:moveTo>
                <a:cubicBezTo>
                  <a:pt x="383" y="294"/>
                  <a:pt x="409" y="267"/>
                  <a:pt x="441" y="267"/>
                </a:cubicBezTo>
                <a:cubicBezTo>
                  <a:pt x="472" y="267"/>
                  <a:pt x="498" y="294"/>
                  <a:pt x="498" y="328"/>
                </a:cubicBezTo>
                <a:cubicBezTo>
                  <a:pt x="498" y="361"/>
                  <a:pt x="472" y="388"/>
                  <a:pt x="441" y="388"/>
                </a:cubicBezTo>
                <a:cubicBezTo>
                  <a:pt x="409" y="388"/>
                  <a:pt x="383" y="361"/>
                  <a:pt x="383" y="328"/>
                </a:cubicBezTo>
                <a:close/>
                <a:moveTo>
                  <a:pt x="766" y="328"/>
                </a:moveTo>
                <a:cubicBezTo>
                  <a:pt x="766" y="294"/>
                  <a:pt x="792" y="267"/>
                  <a:pt x="824" y="267"/>
                </a:cubicBezTo>
                <a:cubicBezTo>
                  <a:pt x="855" y="267"/>
                  <a:pt x="881" y="294"/>
                  <a:pt x="881" y="328"/>
                </a:cubicBezTo>
                <a:cubicBezTo>
                  <a:pt x="881" y="361"/>
                  <a:pt x="855" y="388"/>
                  <a:pt x="824" y="388"/>
                </a:cubicBezTo>
                <a:cubicBezTo>
                  <a:pt x="792" y="388"/>
                  <a:pt x="766" y="361"/>
                  <a:pt x="766" y="328"/>
                </a:cubicBezTo>
                <a:close/>
                <a:moveTo>
                  <a:pt x="1149" y="328"/>
                </a:moveTo>
                <a:cubicBezTo>
                  <a:pt x="1149" y="294"/>
                  <a:pt x="1175" y="267"/>
                  <a:pt x="1207" y="267"/>
                </a:cubicBezTo>
                <a:cubicBezTo>
                  <a:pt x="1238" y="267"/>
                  <a:pt x="1264" y="294"/>
                  <a:pt x="1264" y="328"/>
                </a:cubicBezTo>
                <a:cubicBezTo>
                  <a:pt x="1264" y="361"/>
                  <a:pt x="1238" y="388"/>
                  <a:pt x="1207" y="388"/>
                </a:cubicBezTo>
                <a:cubicBezTo>
                  <a:pt x="1175" y="388"/>
                  <a:pt x="1149" y="361"/>
                  <a:pt x="1149" y="328"/>
                </a:cubicBezTo>
                <a:close/>
                <a:moveTo>
                  <a:pt x="1532" y="328"/>
                </a:moveTo>
                <a:cubicBezTo>
                  <a:pt x="1532" y="294"/>
                  <a:pt x="1558" y="267"/>
                  <a:pt x="1590" y="267"/>
                </a:cubicBezTo>
                <a:cubicBezTo>
                  <a:pt x="1621" y="267"/>
                  <a:pt x="1647" y="294"/>
                  <a:pt x="1647" y="328"/>
                </a:cubicBezTo>
                <a:cubicBezTo>
                  <a:pt x="1647" y="361"/>
                  <a:pt x="1621" y="388"/>
                  <a:pt x="1590" y="388"/>
                </a:cubicBezTo>
                <a:cubicBezTo>
                  <a:pt x="1558" y="388"/>
                  <a:pt x="1532" y="361"/>
                  <a:pt x="1532" y="328"/>
                </a:cubicBezTo>
                <a:close/>
                <a:moveTo>
                  <a:pt x="0" y="595"/>
                </a:moveTo>
                <a:cubicBezTo>
                  <a:pt x="0" y="561"/>
                  <a:pt x="26" y="534"/>
                  <a:pt x="58" y="534"/>
                </a:cubicBezTo>
                <a:cubicBezTo>
                  <a:pt x="89" y="534"/>
                  <a:pt x="115" y="561"/>
                  <a:pt x="115" y="595"/>
                </a:cubicBezTo>
                <a:cubicBezTo>
                  <a:pt x="115" y="628"/>
                  <a:pt x="89" y="655"/>
                  <a:pt x="58" y="655"/>
                </a:cubicBezTo>
                <a:cubicBezTo>
                  <a:pt x="26" y="655"/>
                  <a:pt x="0" y="628"/>
                  <a:pt x="0" y="595"/>
                </a:cubicBezTo>
                <a:close/>
                <a:moveTo>
                  <a:pt x="383" y="595"/>
                </a:moveTo>
                <a:cubicBezTo>
                  <a:pt x="383" y="561"/>
                  <a:pt x="409" y="534"/>
                  <a:pt x="441" y="534"/>
                </a:cubicBezTo>
                <a:cubicBezTo>
                  <a:pt x="472" y="534"/>
                  <a:pt x="498" y="561"/>
                  <a:pt x="498" y="595"/>
                </a:cubicBezTo>
                <a:cubicBezTo>
                  <a:pt x="498" y="628"/>
                  <a:pt x="472" y="655"/>
                  <a:pt x="441" y="655"/>
                </a:cubicBezTo>
                <a:cubicBezTo>
                  <a:pt x="409" y="655"/>
                  <a:pt x="383" y="628"/>
                  <a:pt x="383" y="595"/>
                </a:cubicBezTo>
                <a:close/>
                <a:moveTo>
                  <a:pt x="766" y="595"/>
                </a:moveTo>
                <a:cubicBezTo>
                  <a:pt x="766" y="561"/>
                  <a:pt x="792" y="534"/>
                  <a:pt x="824" y="534"/>
                </a:cubicBezTo>
                <a:cubicBezTo>
                  <a:pt x="855" y="534"/>
                  <a:pt x="881" y="561"/>
                  <a:pt x="881" y="595"/>
                </a:cubicBezTo>
                <a:cubicBezTo>
                  <a:pt x="881" y="628"/>
                  <a:pt x="855" y="655"/>
                  <a:pt x="824" y="655"/>
                </a:cubicBezTo>
                <a:cubicBezTo>
                  <a:pt x="792" y="655"/>
                  <a:pt x="766" y="628"/>
                  <a:pt x="766" y="595"/>
                </a:cubicBezTo>
                <a:close/>
                <a:moveTo>
                  <a:pt x="1149" y="595"/>
                </a:moveTo>
                <a:cubicBezTo>
                  <a:pt x="1149" y="561"/>
                  <a:pt x="1175" y="534"/>
                  <a:pt x="1207" y="534"/>
                </a:cubicBezTo>
                <a:cubicBezTo>
                  <a:pt x="1238" y="534"/>
                  <a:pt x="1264" y="561"/>
                  <a:pt x="1264" y="595"/>
                </a:cubicBezTo>
                <a:cubicBezTo>
                  <a:pt x="1264" y="628"/>
                  <a:pt x="1238" y="655"/>
                  <a:pt x="1207" y="655"/>
                </a:cubicBezTo>
                <a:cubicBezTo>
                  <a:pt x="1175" y="655"/>
                  <a:pt x="1149" y="628"/>
                  <a:pt x="1149" y="595"/>
                </a:cubicBezTo>
                <a:close/>
                <a:moveTo>
                  <a:pt x="1532" y="595"/>
                </a:moveTo>
                <a:cubicBezTo>
                  <a:pt x="1532" y="561"/>
                  <a:pt x="1558" y="534"/>
                  <a:pt x="1590" y="534"/>
                </a:cubicBezTo>
                <a:cubicBezTo>
                  <a:pt x="1621" y="534"/>
                  <a:pt x="1647" y="561"/>
                  <a:pt x="1647" y="595"/>
                </a:cubicBezTo>
                <a:cubicBezTo>
                  <a:pt x="1647" y="628"/>
                  <a:pt x="1621" y="655"/>
                  <a:pt x="1590" y="655"/>
                </a:cubicBezTo>
                <a:cubicBezTo>
                  <a:pt x="1558" y="655"/>
                  <a:pt x="1532" y="628"/>
                  <a:pt x="1532" y="595"/>
                </a:cubicBezTo>
                <a:close/>
                <a:moveTo>
                  <a:pt x="0" y="862"/>
                </a:moveTo>
                <a:cubicBezTo>
                  <a:pt x="0" y="828"/>
                  <a:pt x="26" y="801"/>
                  <a:pt x="58" y="801"/>
                </a:cubicBezTo>
                <a:cubicBezTo>
                  <a:pt x="89" y="801"/>
                  <a:pt x="115" y="828"/>
                  <a:pt x="115" y="862"/>
                </a:cubicBezTo>
                <a:cubicBezTo>
                  <a:pt x="115" y="895"/>
                  <a:pt x="89" y="922"/>
                  <a:pt x="58" y="922"/>
                </a:cubicBezTo>
                <a:cubicBezTo>
                  <a:pt x="26" y="922"/>
                  <a:pt x="0" y="895"/>
                  <a:pt x="0" y="862"/>
                </a:cubicBezTo>
                <a:close/>
                <a:moveTo>
                  <a:pt x="383" y="862"/>
                </a:moveTo>
                <a:cubicBezTo>
                  <a:pt x="383" y="828"/>
                  <a:pt x="409" y="801"/>
                  <a:pt x="441" y="801"/>
                </a:cubicBezTo>
                <a:cubicBezTo>
                  <a:pt x="472" y="801"/>
                  <a:pt x="498" y="828"/>
                  <a:pt x="498" y="862"/>
                </a:cubicBezTo>
                <a:cubicBezTo>
                  <a:pt x="498" y="895"/>
                  <a:pt x="472" y="922"/>
                  <a:pt x="441" y="922"/>
                </a:cubicBezTo>
                <a:cubicBezTo>
                  <a:pt x="409" y="922"/>
                  <a:pt x="383" y="895"/>
                  <a:pt x="383" y="862"/>
                </a:cubicBezTo>
                <a:close/>
                <a:moveTo>
                  <a:pt x="766" y="862"/>
                </a:moveTo>
                <a:cubicBezTo>
                  <a:pt x="766" y="828"/>
                  <a:pt x="792" y="801"/>
                  <a:pt x="824" y="801"/>
                </a:cubicBezTo>
                <a:cubicBezTo>
                  <a:pt x="855" y="801"/>
                  <a:pt x="881" y="828"/>
                  <a:pt x="881" y="862"/>
                </a:cubicBezTo>
                <a:cubicBezTo>
                  <a:pt x="881" y="895"/>
                  <a:pt x="855" y="922"/>
                  <a:pt x="824" y="922"/>
                </a:cubicBezTo>
                <a:cubicBezTo>
                  <a:pt x="792" y="922"/>
                  <a:pt x="766" y="895"/>
                  <a:pt x="766" y="862"/>
                </a:cubicBezTo>
                <a:close/>
                <a:moveTo>
                  <a:pt x="1149" y="862"/>
                </a:moveTo>
                <a:cubicBezTo>
                  <a:pt x="1149" y="828"/>
                  <a:pt x="1175" y="801"/>
                  <a:pt x="1207" y="801"/>
                </a:cubicBezTo>
                <a:cubicBezTo>
                  <a:pt x="1238" y="801"/>
                  <a:pt x="1264" y="828"/>
                  <a:pt x="1264" y="862"/>
                </a:cubicBezTo>
                <a:cubicBezTo>
                  <a:pt x="1264" y="895"/>
                  <a:pt x="1238" y="922"/>
                  <a:pt x="1207" y="922"/>
                </a:cubicBezTo>
                <a:cubicBezTo>
                  <a:pt x="1175" y="922"/>
                  <a:pt x="1149" y="895"/>
                  <a:pt x="1149" y="862"/>
                </a:cubicBezTo>
                <a:close/>
                <a:moveTo>
                  <a:pt x="1532" y="862"/>
                </a:moveTo>
                <a:cubicBezTo>
                  <a:pt x="1532" y="828"/>
                  <a:pt x="1558" y="801"/>
                  <a:pt x="1590" y="801"/>
                </a:cubicBezTo>
                <a:cubicBezTo>
                  <a:pt x="1621" y="801"/>
                  <a:pt x="1647" y="828"/>
                  <a:pt x="1647" y="862"/>
                </a:cubicBezTo>
                <a:cubicBezTo>
                  <a:pt x="1647" y="895"/>
                  <a:pt x="1621" y="922"/>
                  <a:pt x="1590" y="922"/>
                </a:cubicBezTo>
                <a:cubicBezTo>
                  <a:pt x="1558" y="922"/>
                  <a:pt x="1532" y="895"/>
                  <a:pt x="1532" y="862"/>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Arial" panose="020B0604020202020204"/>
              <a:sym typeface="+mn-ea"/>
            </a:endParaRPr>
          </a:p>
        </p:txBody>
      </p:sp>
      <p:sp>
        <p:nvSpPr>
          <p:cNvPr id="63" name="任意多边形: 形状 62"/>
          <p:cNvSpPr/>
          <p:nvPr>
            <p:custDataLst>
              <p:tags r:id="rId4"/>
            </p:custDataLst>
          </p:nvPr>
        </p:nvSpPr>
        <p:spPr>
          <a:xfrm flipV="1">
            <a:off x="1483995" y="6330042"/>
            <a:ext cx="1230958" cy="527958"/>
          </a:xfrm>
          <a:custGeom>
            <a:avLst/>
            <a:gdLst>
              <a:gd name="connsiteX0" fmla="*/ 0 w 1230958"/>
              <a:gd name="connsiteY0" fmla="*/ 0 h 527958"/>
              <a:gd name="connsiteX1" fmla="*/ 322483 w 1230958"/>
              <a:gd name="connsiteY1" fmla="*/ 0 h 527958"/>
              <a:gd name="connsiteX2" fmla="*/ 327402 w 1230958"/>
              <a:gd name="connsiteY2" fmla="*/ 24363 h 527958"/>
              <a:gd name="connsiteX3" fmla="*/ 615477 w 1230958"/>
              <a:gd name="connsiteY3" fmla="*/ 215312 h 527958"/>
              <a:gd name="connsiteX4" fmla="*/ 903553 w 1230958"/>
              <a:gd name="connsiteY4" fmla="*/ 24363 h 527958"/>
              <a:gd name="connsiteX5" fmla="*/ 908472 w 1230958"/>
              <a:gd name="connsiteY5" fmla="*/ 0 h 527958"/>
              <a:gd name="connsiteX6" fmla="*/ 1230958 w 1230958"/>
              <a:gd name="connsiteY6" fmla="*/ 0 h 527958"/>
              <a:gd name="connsiteX7" fmla="*/ 1228066 w 1230958"/>
              <a:gd name="connsiteY7" fmla="*/ 28685 h 527958"/>
              <a:gd name="connsiteX8" fmla="*/ 615478 w 1230958"/>
              <a:gd name="connsiteY8" fmla="*/ 527958 h 527958"/>
              <a:gd name="connsiteX9" fmla="*/ 2891 w 1230958"/>
              <a:gd name="connsiteY9" fmla="*/ 28685 h 52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0958" h="527958">
                <a:moveTo>
                  <a:pt x="0" y="0"/>
                </a:moveTo>
                <a:lnTo>
                  <a:pt x="322483" y="0"/>
                </a:lnTo>
                <a:lnTo>
                  <a:pt x="327402" y="24363"/>
                </a:lnTo>
                <a:cubicBezTo>
                  <a:pt x="374864" y="136576"/>
                  <a:pt x="485976" y="215312"/>
                  <a:pt x="615477" y="215312"/>
                </a:cubicBezTo>
                <a:cubicBezTo>
                  <a:pt x="744979" y="215312"/>
                  <a:pt x="856091" y="136576"/>
                  <a:pt x="903553" y="24363"/>
                </a:cubicBezTo>
                <a:lnTo>
                  <a:pt x="908472" y="0"/>
                </a:lnTo>
                <a:lnTo>
                  <a:pt x="1230958" y="0"/>
                </a:lnTo>
                <a:lnTo>
                  <a:pt x="1228066" y="28685"/>
                </a:lnTo>
                <a:cubicBezTo>
                  <a:pt x="1169760" y="313620"/>
                  <a:pt x="917650" y="527958"/>
                  <a:pt x="615478" y="527958"/>
                </a:cubicBezTo>
                <a:cubicBezTo>
                  <a:pt x="313307" y="527958"/>
                  <a:pt x="61197" y="313620"/>
                  <a:pt x="2891" y="28685"/>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Arial" panose="020B0604020202020204"/>
              <a:sym typeface="+mn-ea"/>
            </a:endParaRPr>
          </a:p>
        </p:txBody>
      </p:sp>
      <p:pic>
        <p:nvPicPr>
          <p:cNvPr id="2" name="Picture 2"/>
          <p:cNvPicPr>
            <a:picLocks noChangeAspect="1"/>
          </p:cNvPicPr>
          <p:nvPr>
            <p:custDataLst>
              <p:tags r:id="rId5"/>
            </p:custDataLst>
          </p:nvPr>
        </p:nvPicPr>
        <p:blipFill>
          <a:blip r:embed="rId6"/>
          <a:stretch>
            <a:fillRect/>
          </a:stretch>
        </p:blipFill>
        <p:spPr>
          <a:xfrm flipH="1">
            <a:off x="11988800" y="10922000"/>
            <a:ext cx="0" cy="0"/>
          </a:xfrm>
          <a:prstGeom prst="rect">
            <a:avLst/>
          </a:prstGeom>
          <a:ln>
            <a:noFill/>
          </a:ln>
        </p:spPr>
      </p:pic>
      <p:grpSp>
        <p:nvGrpSpPr>
          <p:cNvPr id="24" name="组合 23"/>
          <p:cNvGrpSpPr/>
          <p:nvPr>
            <p:custDataLst>
              <p:tags r:id="rId7"/>
            </p:custDataLst>
          </p:nvPr>
        </p:nvGrpSpPr>
        <p:grpSpPr>
          <a:xfrm>
            <a:off x="6515735" y="0"/>
            <a:ext cx="5819775" cy="6256655"/>
            <a:chOff x="9776" y="0"/>
            <a:chExt cx="9650" cy="10157"/>
          </a:xfrm>
        </p:grpSpPr>
        <p:sp>
          <p:nvSpPr>
            <p:cNvPr id="59" name="任意多边形: 形状 58"/>
            <p:cNvSpPr/>
            <p:nvPr>
              <p:custDataLst>
                <p:tags r:id="rId8"/>
              </p:custDataLst>
            </p:nvPr>
          </p:nvSpPr>
          <p:spPr>
            <a:xfrm>
              <a:off x="17245" y="0"/>
              <a:ext cx="1955" cy="1652"/>
            </a:xfrm>
            <a:custGeom>
              <a:avLst/>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Arial" panose="020B0604020202020204"/>
                <a:sym typeface="+mn-ea"/>
              </a:endParaRPr>
            </a:p>
          </p:txBody>
        </p:sp>
        <p:pic>
          <p:nvPicPr>
            <p:cNvPr id="5" name="图片 4" descr="未命名项目-图层 1"/>
            <p:cNvPicPr>
              <a:picLocks noChangeAspect="1"/>
            </p:cNvPicPr>
            <p:nvPr>
              <p:custDataLst>
                <p:tags r:id="rId9"/>
              </p:custDataLst>
            </p:nvPr>
          </p:nvPicPr>
          <p:blipFill>
            <a:blip r:embed="rId10"/>
            <a:stretch>
              <a:fillRect/>
            </a:stretch>
          </p:blipFill>
          <p:spPr>
            <a:xfrm>
              <a:off x="9776" y="507"/>
              <a:ext cx="9650" cy="9650"/>
            </a:xfrm>
            <a:prstGeom prst="rect">
              <a:avLst/>
            </a:prstGeom>
          </p:spPr>
        </p:pic>
      </p:grpSp>
      <p:sp>
        <p:nvSpPr>
          <p:cNvPr id="16" name="圆角矩形 15"/>
          <p:cNvSpPr/>
          <p:nvPr>
            <p:custDataLst>
              <p:tags r:id="rId11"/>
            </p:custDataLst>
          </p:nvPr>
        </p:nvSpPr>
        <p:spPr>
          <a:xfrm>
            <a:off x="45720" y="2553970"/>
            <a:ext cx="6421120" cy="1554480"/>
          </a:xfrm>
          <a:prstGeom prst="roundRect">
            <a:avLst/>
          </a:prstGeom>
          <a:solidFill>
            <a:schemeClr val="accent5">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3200" b="1" kern="100" noProof="0" dirty="0">
                <a:ln>
                  <a:noFill/>
                </a:ln>
                <a:solidFill>
                  <a:schemeClr val="bg1"/>
                </a:solidFill>
                <a:effectLst/>
                <a:uLnTx/>
                <a:uFillTx/>
                <a:latin typeface="微软雅黑" panose="020B0503020204020204" charset="-122"/>
                <a:ea typeface="微软雅黑" panose="020B0503020204020204" charset="-122"/>
                <a:cs typeface="Arial" panose="020B0604020202020204"/>
                <a:sym typeface="+mn-ea"/>
              </a:rPr>
              <a:t>第三单元</a:t>
            </a:r>
            <a:r>
              <a:rPr lang="en-US" altLang="zh-CN" sz="3200" b="1" kern="100" noProof="0" dirty="0">
                <a:ln>
                  <a:noFill/>
                </a:ln>
                <a:solidFill>
                  <a:schemeClr val="bg1"/>
                </a:solidFill>
                <a:effectLst/>
                <a:uLnTx/>
                <a:uFillTx/>
                <a:latin typeface="微软雅黑" panose="020B0503020204020204" charset="-122"/>
                <a:ea typeface="微软雅黑" panose="020B0503020204020204" charset="-122"/>
                <a:cs typeface="Arial" panose="020B0604020202020204"/>
                <a:sym typeface="+mn-ea"/>
              </a:rPr>
              <a:t>  </a:t>
            </a:r>
            <a:r>
              <a:rPr lang="zh-CN" altLang="en-US" sz="3200" b="1" kern="100" noProof="0" dirty="0">
                <a:ln>
                  <a:noFill/>
                </a:ln>
                <a:solidFill>
                  <a:schemeClr val="bg1"/>
                </a:solidFill>
                <a:effectLst/>
                <a:uLnTx/>
                <a:uFillTx/>
                <a:latin typeface="微软雅黑" panose="020B0503020204020204" charset="-122"/>
                <a:ea typeface="微软雅黑" panose="020B0503020204020204" charset="-122"/>
                <a:cs typeface="Arial" panose="020B0604020202020204"/>
                <a:sym typeface="+mn-ea"/>
              </a:rPr>
              <a:t>细胞的的生存需要能量和营养物</a:t>
            </a:r>
            <a:r>
              <a:rPr lang="zh-CN" altLang="en-US" sz="3200" b="1" kern="100" noProof="0" dirty="0">
                <a:ln>
                  <a:noFill/>
                </a:ln>
                <a:solidFill>
                  <a:schemeClr val="bg1"/>
                </a:solidFill>
                <a:effectLst/>
                <a:uLnTx/>
                <a:uFillTx/>
                <a:latin typeface="微软雅黑" panose="020B0503020204020204" charset="-122"/>
                <a:ea typeface="微软雅黑" panose="020B0503020204020204" charset="-122"/>
                <a:cs typeface="Arial" panose="020B0604020202020204"/>
                <a:sym typeface="+mn-ea"/>
              </a:rPr>
              <a:t>质</a:t>
            </a:r>
            <a:endParaRPr lang="zh-CN" altLang="en-US" sz="3200" b="1" kern="100" noProof="0" dirty="0">
              <a:ln>
                <a:noFill/>
              </a:ln>
              <a:solidFill>
                <a:schemeClr val="bg1"/>
              </a:solidFill>
              <a:effectLst/>
              <a:uLnTx/>
              <a:uFillTx/>
              <a:latin typeface="微软雅黑" panose="020B0503020204020204" charset="-122"/>
              <a:ea typeface="微软雅黑" panose="020B0503020204020204" charset="-122"/>
              <a:cs typeface="Arial" panose="020B0604020202020204"/>
              <a:sym typeface="+mn-ea"/>
            </a:endParaRPr>
          </a:p>
          <a:p>
            <a:pPr algn="ctr"/>
            <a:r>
              <a:rPr lang="zh-CN" altLang="en-US" sz="3200" b="1" kern="100" noProof="0" dirty="0">
                <a:ln>
                  <a:noFill/>
                </a:ln>
                <a:solidFill>
                  <a:schemeClr val="bg1"/>
                </a:solidFill>
                <a:effectLst/>
                <a:uLnTx/>
                <a:uFillTx/>
                <a:latin typeface="微软雅黑" panose="020B0503020204020204" charset="-122"/>
                <a:ea typeface="微软雅黑" panose="020B0503020204020204" charset="-122"/>
                <a:cs typeface="Arial" panose="020B0604020202020204"/>
                <a:sym typeface="+mn-ea"/>
              </a:rPr>
              <a:t>一、</a:t>
            </a:r>
            <a:r>
              <a:rPr lang="zh-CN" altLang="en-US" sz="3200" b="1" kern="100" noProof="0" dirty="0">
                <a:ln>
                  <a:noFill/>
                </a:ln>
                <a:solidFill>
                  <a:schemeClr val="bg1"/>
                </a:solidFill>
                <a:effectLst/>
                <a:uLnTx/>
                <a:uFillTx/>
                <a:latin typeface="微软雅黑" panose="020B0503020204020204" charset="-122"/>
                <a:ea typeface="微软雅黑" panose="020B0503020204020204" charset="-122"/>
                <a:cs typeface="Arial" panose="020B0604020202020204"/>
                <a:sym typeface="+mn-ea"/>
              </a:rPr>
              <a:t>酶</a:t>
            </a:r>
            <a:endParaRPr lang="zh-CN" altLang="en-US" sz="3200" b="1" kern="100" noProof="0" dirty="0">
              <a:ln>
                <a:noFill/>
              </a:ln>
              <a:solidFill>
                <a:schemeClr val="bg1"/>
              </a:solidFill>
              <a:effectLst/>
              <a:uLnTx/>
              <a:uFillTx/>
              <a:latin typeface="微软雅黑" panose="020B0503020204020204" charset="-122"/>
              <a:ea typeface="微软雅黑" panose="020B0503020204020204" charset="-122"/>
              <a:cs typeface="Arial" panose="020B0604020202020204"/>
              <a:sym typeface="+mn-ea"/>
            </a:endParaRPr>
          </a:p>
        </p:txBody>
      </p:sp>
      <p:grpSp>
        <p:nvGrpSpPr>
          <p:cNvPr id="22" name="组合 21"/>
          <p:cNvGrpSpPr/>
          <p:nvPr>
            <p:custDataLst>
              <p:tags r:id="rId12"/>
            </p:custDataLst>
          </p:nvPr>
        </p:nvGrpSpPr>
        <p:grpSpPr>
          <a:xfrm>
            <a:off x="769620" y="1259205"/>
            <a:ext cx="4467225" cy="464820"/>
            <a:chOff x="1035" y="3887"/>
            <a:chExt cx="7035" cy="732"/>
          </a:xfrm>
        </p:grpSpPr>
        <p:sp>
          <p:nvSpPr>
            <p:cNvPr id="17" name="文本框 16"/>
            <p:cNvSpPr txBox="1"/>
            <p:nvPr>
              <p:custDataLst>
                <p:tags r:id="rId13"/>
              </p:custDataLst>
            </p:nvPr>
          </p:nvSpPr>
          <p:spPr>
            <a:xfrm>
              <a:off x="2141" y="3894"/>
              <a:ext cx="5929" cy="725"/>
            </a:xfrm>
            <a:prstGeom prst="rect">
              <a:avLst/>
            </a:prstGeom>
            <a:noFill/>
          </p:spPr>
          <p:txBody>
            <a:bodyPr wrap="square" rtlCol="0" anchor="t">
              <a:spAutoFit/>
            </a:bodyPr>
            <a:lstStyle/>
            <a:p>
              <a:r>
                <a:rPr lang="en-US" altLang="zh-CN" sz="2400" b="1" noProof="0">
                  <a:ln>
                    <a:noFill/>
                  </a:ln>
                  <a:solidFill>
                    <a:schemeClr val="accent1">
                      <a:lumMod val="75000"/>
                    </a:schemeClr>
                  </a:solidFill>
                  <a:effectLst/>
                  <a:uLnTx/>
                  <a:uFillTx/>
                  <a:latin typeface="微软雅黑" panose="020B0503020204020204" charset="-122"/>
                  <a:ea typeface="微软雅黑" panose="020B0503020204020204" charset="-122"/>
                  <a:cs typeface="Arial" panose="020B0604020202020204"/>
                  <a:sym typeface="+mn-ea"/>
                </a:rPr>
                <a:t>2026</a:t>
              </a:r>
              <a:r>
                <a:rPr lang="zh-CN" altLang="en-US" sz="2400" b="1" noProof="0">
                  <a:ln>
                    <a:noFill/>
                  </a:ln>
                  <a:solidFill>
                    <a:schemeClr val="accent1">
                      <a:lumMod val="75000"/>
                    </a:schemeClr>
                  </a:solidFill>
                  <a:effectLst/>
                  <a:uLnTx/>
                  <a:uFillTx/>
                  <a:latin typeface="微软雅黑" panose="020B0503020204020204" charset="-122"/>
                  <a:ea typeface="微软雅黑" panose="020B0503020204020204" charset="-122"/>
                  <a:cs typeface="Arial" panose="020B0604020202020204"/>
                  <a:sym typeface="+mn-ea"/>
                </a:rPr>
                <a:t>年高考一轮复习</a:t>
              </a:r>
              <a:endParaRPr lang="zh-CN" altLang="en-US" sz="2400" b="1" noProof="0">
                <a:ln>
                  <a:noFill/>
                </a:ln>
                <a:solidFill>
                  <a:schemeClr val="accent1">
                    <a:lumMod val="75000"/>
                  </a:schemeClr>
                </a:solidFill>
                <a:effectLst/>
                <a:uLnTx/>
                <a:uFillTx/>
                <a:latin typeface="微软雅黑" panose="020B0503020204020204" charset="-122"/>
                <a:ea typeface="微软雅黑" panose="020B0503020204020204" charset="-122"/>
                <a:cs typeface="Arial" panose="020B0604020202020204"/>
                <a:sym typeface="+mn-ea"/>
              </a:endParaRPr>
            </a:p>
          </p:txBody>
        </p:sp>
        <p:pic>
          <p:nvPicPr>
            <p:cNvPr id="21" name="图片 20" descr="箭头"/>
            <p:cNvPicPr>
              <a:picLocks noChangeAspect="1"/>
            </p:cNvPicPr>
            <p:nvPr>
              <p:custDataLst>
                <p:tags r:id="rId14"/>
              </p:custDataLst>
            </p:nvPr>
          </p:nvPicPr>
          <p:blipFill>
            <a:blip r:embed="rId15">
              <a:extLst>
                <a:ext uri="{96DAC541-7B7A-43D3-8B79-37D633B846F1}">
                  <asvg:svgBlip xmlns:asvg="http://schemas.microsoft.com/office/drawing/2016/SVG/main" r:embed="rId16"/>
                </a:ext>
              </a:extLst>
            </a:blip>
            <a:stretch>
              <a:fillRect/>
            </a:stretch>
          </p:blipFill>
          <p:spPr>
            <a:xfrm>
              <a:off x="1035" y="3887"/>
              <a:ext cx="684" cy="684"/>
            </a:xfrm>
            <a:prstGeom prst="rect">
              <a:avLst/>
            </a:prstGeom>
          </p:spPr>
        </p:pic>
      </p:grpSp>
      <p:sp>
        <p:nvSpPr>
          <p:cNvPr id="23" name="任意多边形 24"/>
          <p:cNvSpPr/>
          <p:nvPr>
            <p:custDataLst>
              <p:tags r:id="rId17"/>
            </p:custDataLst>
          </p:nvPr>
        </p:nvSpPr>
        <p:spPr>
          <a:xfrm>
            <a:off x="5124511" y="590293"/>
            <a:ext cx="1083376" cy="606655"/>
          </a:xfrm>
          <a:custGeom>
            <a:avLst/>
            <a:gdLst>
              <a:gd name="idx" fmla="cos wd2 2700000"/>
              <a:gd name="idy" fmla="sin hd2 2700000"/>
              <a:gd name="il" fmla="+- hc 0 wd2"/>
              <a:gd name="ir" fmla="+- hc wd2 0"/>
              <a:gd name="it" fmla="+- vc 0 wd2"/>
              <a:gd name="ib" fmla="+- vc wd2 0"/>
            </a:gdLst>
            <a:ahLst/>
            <a:cxnLst>
              <a:cxn ang="3">
                <a:pos x="hc" y="t"/>
              </a:cxn>
              <a:cxn ang="3">
                <a:pos x="hd2" y="hd2"/>
              </a:cxn>
              <a:cxn ang="cd2">
                <a:pos x="l" y="vc"/>
              </a:cxn>
              <a:cxn ang="cd4">
                <a:pos x="hd2" y="wd2"/>
              </a:cxn>
              <a:cxn ang="cd4">
                <a:pos x="hc" y="b"/>
              </a:cxn>
              <a:cxn ang="cd4">
                <a:pos x="wd2" y="wd2"/>
              </a:cxn>
              <a:cxn ang="0">
                <a:pos x="r" y="vc"/>
              </a:cxn>
              <a:cxn ang="3">
                <a:pos x="wd2" y="hd2"/>
              </a:cxn>
            </a:cxnLst>
            <a:rect l="l" t="t" r="r" b="b"/>
            <a:pathLst>
              <a:path w="1647" h="922">
                <a:moveTo>
                  <a:pt x="0" y="61"/>
                </a:moveTo>
                <a:cubicBezTo>
                  <a:pt x="0" y="27"/>
                  <a:pt x="26" y="0"/>
                  <a:pt x="58" y="0"/>
                </a:cubicBezTo>
                <a:cubicBezTo>
                  <a:pt x="89" y="0"/>
                  <a:pt x="115" y="27"/>
                  <a:pt x="115" y="61"/>
                </a:cubicBezTo>
                <a:cubicBezTo>
                  <a:pt x="115" y="94"/>
                  <a:pt x="89" y="121"/>
                  <a:pt x="58" y="121"/>
                </a:cubicBezTo>
                <a:cubicBezTo>
                  <a:pt x="26" y="121"/>
                  <a:pt x="0" y="94"/>
                  <a:pt x="0" y="61"/>
                </a:cubicBezTo>
                <a:close/>
                <a:moveTo>
                  <a:pt x="383" y="61"/>
                </a:moveTo>
                <a:cubicBezTo>
                  <a:pt x="383" y="27"/>
                  <a:pt x="409" y="0"/>
                  <a:pt x="441" y="0"/>
                </a:cubicBezTo>
                <a:cubicBezTo>
                  <a:pt x="472" y="0"/>
                  <a:pt x="498" y="27"/>
                  <a:pt x="498" y="61"/>
                </a:cubicBezTo>
                <a:cubicBezTo>
                  <a:pt x="498" y="94"/>
                  <a:pt x="472" y="121"/>
                  <a:pt x="441" y="121"/>
                </a:cubicBezTo>
                <a:cubicBezTo>
                  <a:pt x="409" y="121"/>
                  <a:pt x="383" y="94"/>
                  <a:pt x="383" y="61"/>
                </a:cubicBezTo>
                <a:close/>
                <a:moveTo>
                  <a:pt x="766" y="61"/>
                </a:moveTo>
                <a:cubicBezTo>
                  <a:pt x="766" y="27"/>
                  <a:pt x="792" y="0"/>
                  <a:pt x="824" y="0"/>
                </a:cubicBezTo>
                <a:cubicBezTo>
                  <a:pt x="855" y="0"/>
                  <a:pt x="881" y="27"/>
                  <a:pt x="881" y="61"/>
                </a:cubicBezTo>
                <a:cubicBezTo>
                  <a:pt x="881" y="94"/>
                  <a:pt x="855" y="121"/>
                  <a:pt x="824" y="121"/>
                </a:cubicBezTo>
                <a:cubicBezTo>
                  <a:pt x="792" y="121"/>
                  <a:pt x="766" y="94"/>
                  <a:pt x="766" y="61"/>
                </a:cubicBezTo>
                <a:close/>
                <a:moveTo>
                  <a:pt x="1149" y="61"/>
                </a:moveTo>
                <a:cubicBezTo>
                  <a:pt x="1149" y="27"/>
                  <a:pt x="1175" y="0"/>
                  <a:pt x="1207" y="0"/>
                </a:cubicBezTo>
                <a:cubicBezTo>
                  <a:pt x="1238" y="0"/>
                  <a:pt x="1264" y="27"/>
                  <a:pt x="1264" y="61"/>
                </a:cubicBezTo>
                <a:cubicBezTo>
                  <a:pt x="1264" y="94"/>
                  <a:pt x="1238" y="121"/>
                  <a:pt x="1207" y="121"/>
                </a:cubicBezTo>
                <a:cubicBezTo>
                  <a:pt x="1175" y="121"/>
                  <a:pt x="1149" y="94"/>
                  <a:pt x="1149" y="61"/>
                </a:cubicBezTo>
                <a:close/>
                <a:moveTo>
                  <a:pt x="1532" y="61"/>
                </a:moveTo>
                <a:cubicBezTo>
                  <a:pt x="1532" y="27"/>
                  <a:pt x="1558" y="0"/>
                  <a:pt x="1590" y="0"/>
                </a:cubicBezTo>
                <a:cubicBezTo>
                  <a:pt x="1621" y="0"/>
                  <a:pt x="1647" y="27"/>
                  <a:pt x="1647" y="61"/>
                </a:cubicBezTo>
                <a:cubicBezTo>
                  <a:pt x="1647" y="94"/>
                  <a:pt x="1621" y="121"/>
                  <a:pt x="1590" y="121"/>
                </a:cubicBezTo>
                <a:cubicBezTo>
                  <a:pt x="1558" y="121"/>
                  <a:pt x="1532" y="94"/>
                  <a:pt x="1532" y="61"/>
                </a:cubicBezTo>
                <a:close/>
                <a:moveTo>
                  <a:pt x="0" y="328"/>
                </a:moveTo>
                <a:cubicBezTo>
                  <a:pt x="0" y="294"/>
                  <a:pt x="26" y="267"/>
                  <a:pt x="58" y="267"/>
                </a:cubicBezTo>
                <a:cubicBezTo>
                  <a:pt x="89" y="267"/>
                  <a:pt x="115" y="294"/>
                  <a:pt x="115" y="328"/>
                </a:cubicBezTo>
                <a:cubicBezTo>
                  <a:pt x="115" y="361"/>
                  <a:pt x="89" y="388"/>
                  <a:pt x="58" y="388"/>
                </a:cubicBezTo>
                <a:cubicBezTo>
                  <a:pt x="26" y="388"/>
                  <a:pt x="0" y="361"/>
                  <a:pt x="0" y="328"/>
                </a:cubicBezTo>
                <a:close/>
                <a:moveTo>
                  <a:pt x="383" y="328"/>
                </a:moveTo>
                <a:cubicBezTo>
                  <a:pt x="383" y="294"/>
                  <a:pt x="409" y="267"/>
                  <a:pt x="441" y="267"/>
                </a:cubicBezTo>
                <a:cubicBezTo>
                  <a:pt x="472" y="267"/>
                  <a:pt x="498" y="294"/>
                  <a:pt x="498" y="328"/>
                </a:cubicBezTo>
                <a:cubicBezTo>
                  <a:pt x="498" y="361"/>
                  <a:pt x="472" y="388"/>
                  <a:pt x="441" y="388"/>
                </a:cubicBezTo>
                <a:cubicBezTo>
                  <a:pt x="409" y="388"/>
                  <a:pt x="383" y="361"/>
                  <a:pt x="383" y="328"/>
                </a:cubicBezTo>
                <a:close/>
                <a:moveTo>
                  <a:pt x="766" y="328"/>
                </a:moveTo>
                <a:cubicBezTo>
                  <a:pt x="766" y="294"/>
                  <a:pt x="792" y="267"/>
                  <a:pt x="824" y="267"/>
                </a:cubicBezTo>
                <a:cubicBezTo>
                  <a:pt x="855" y="267"/>
                  <a:pt x="881" y="294"/>
                  <a:pt x="881" y="328"/>
                </a:cubicBezTo>
                <a:cubicBezTo>
                  <a:pt x="881" y="361"/>
                  <a:pt x="855" y="388"/>
                  <a:pt x="824" y="388"/>
                </a:cubicBezTo>
                <a:cubicBezTo>
                  <a:pt x="792" y="388"/>
                  <a:pt x="766" y="361"/>
                  <a:pt x="766" y="328"/>
                </a:cubicBezTo>
                <a:close/>
                <a:moveTo>
                  <a:pt x="1149" y="328"/>
                </a:moveTo>
                <a:cubicBezTo>
                  <a:pt x="1149" y="294"/>
                  <a:pt x="1175" y="267"/>
                  <a:pt x="1207" y="267"/>
                </a:cubicBezTo>
                <a:cubicBezTo>
                  <a:pt x="1238" y="267"/>
                  <a:pt x="1264" y="294"/>
                  <a:pt x="1264" y="328"/>
                </a:cubicBezTo>
                <a:cubicBezTo>
                  <a:pt x="1264" y="361"/>
                  <a:pt x="1238" y="388"/>
                  <a:pt x="1207" y="388"/>
                </a:cubicBezTo>
                <a:cubicBezTo>
                  <a:pt x="1175" y="388"/>
                  <a:pt x="1149" y="361"/>
                  <a:pt x="1149" y="328"/>
                </a:cubicBezTo>
                <a:close/>
                <a:moveTo>
                  <a:pt x="1532" y="328"/>
                </a:moveTo>
                <a:cubicBezTo>
                  <a:pt x="1532" y="294"/>
                  <a:pt x="1558" y="267"/>
                  <a:pt x="1590" y="267"/>
                </a:cubicBezTo>
                <a:cubicBezTo>
                  <a:pt x="1621" y="267"/>
                  <a:pt x="1647" y="294"/>
                  <a:pt x="1647" y="328"/>
                </a:cubicBezTo>
                <a:cubicBezTo>
                  <a:pt x="1647" y="361"/>
                  <a:pt x="1621" y="388"/>
                  <a:pt x="1590" y="388"/>
                </a:cubicBezTo>
                <a:cubicBezTo>
                  <a:pt x="1558" y="388"/>
                  <a:pt x="1532" y="361"/>
                  <a:pt x="1532" y="328"/>
                </a:cubicBezTo>
                <a:close/>
                <a:moveTo>
                  <a:pt x="0" y="595"/>
                </a:moveTo>
                <a:cubicBezTo>
                  <a:pt x="0" y="561"/>
                  <a:pt x="26" y="534"/>
                  <a:pt x="58" y="534"/>
                </a:cubicBezTo>
                <a:cubicBezTo>
                  <a:pt x="89" y="534"/>
                  <a:pt x="115" y="561"/>
                  <a:pt x="115" y="595"/>
                </a:cubicBezTo>
                <a:cubicBezTo>
                  <a:pt x="115" y="628"/>
                  <a:pt x="89" y="655"/>
                  <a:pt x="58" y="655"/>
                </a:cubicBezTo>
                <a:cubicBezTo>
                  <a:pt x="26" y="655"/>
                  <a:pt x="0" y="628"/>
                  <a:pt x="0" y="595"/>
                </a:cubicBezTo>
                <a:close/>
                <a:moveTo>
                  <a:pt x="383" y="595"/>
                </a:moveTo>
                <a:cubicBezTo>
                  <a:pt x="383" y="561"/>
                  <a:pt x="409" y="534"/>
                  <a:pt x="441" y="534"/>
                </a:cubicBezTo>
                <a:cubicBezTo>
                  <a:pt x="472" y="534"/>
                  <a:pt x="498" y="561"/>
                  <a:pt x="498" y="595"/>
                </a:cubicBezTo>
                <a:cubicBezTo>
                  <a:pt x="498" y="628"/>
                  <a:pt x="472" y="655"/>
                  <a:pt x="441" y="655"/>
                </a:cubicBezTo>
                <a:cubicBezTo>
                  <a:pt x="409" y="655"/>
                  <a:pt x="383" y="628"/>
                  <a:pt x="383" y="595"/>
                </a:cubicBezTo>
                <a:close/>
                <a:moveTo>
                  <a:pt x="766" y="595"/>
                </a:moveTo>
                <a:cubicBezTo>
                  <a:pt x="766" y="561"/>
                  <a:pt x="792" y="534"/>
                  <a:pt x="824" y="534"/>
                </a:cubicBezTo>
                <a:cubicBezTo>
                  <a:pt x="855" y="534"/>
                  <a:pt x="881" y="561"/>
                  <a:pt x="881" y="595"/>
                </a:cubicBezTo>
                <a:cubicBezTo>
                  <a:pt x="881" y="628"/>
                  <a:pt x="855" y="655"/>
                  <a:pt x="824" y="655"/>
                </a:cubicBezTo>
                <a:cubicBezTo>
                  <a:pt x="792" y="655"/>
                  <a:pt x="766" y="628"/>
                  <a:pt x="766" y="595"/>
                </a:cubicBezTo>
                <a:close/>
                <a:moveTo>
                  <a:pt x="1149" y="595"/>
                </a:moveTo>
                <a:cubicBezTo>
                  <a:pt x="1149" y="561"/>
                  <a:pt x="1175" y="534"/>
                  <a:pt x="1207" y="534"/>
                </a:cubicBezTo>
                <a:cubicBezTo>
                  <a:pt x="1238" y="534"/>
                  <a:pt x="1264" y="561"/>
                  <a:pt x="1264" y="595"/>
                </a:cubicBezTo>
                <a:cubicBezTo>
                  <a:pt x="1264" y="628"/>
                  <a:pt x="1238" y="655"/>
                  <a:pt x="1207" y="655"/>
                </a:cubicBezTo>
                <a:cubicBezTo>
                  <a:pt x="1175" y="655"/>
                  <a:pt x="1149" y="628"/>
                  <a:pt x="1149" y="595"/>
                </a:cubicBezTo>
                <a:close/>
                <a:moveTo>
                  <a:pt x="1532" y="595"/>
                </a:moveTo>
                <a:cubicBezTo>
                  <a:pt x="1532" y="561"/>
                  <a:pt x="1558" y="534"/>
                  <a:pt x="1590" y="534"/>
                </a:cubicBezTo>
                <a:cubicBezTo>
                  <a:pt x="1621" y="534"/>
                  <a:pt x="1647" y="561"/>
                  <a:pt x="1647" y="595"/>
                </a:cubicBezTo>
                <a:cubicBezTo>
                  <a:pt x="1647" y="628"/>
                  <a:pt x="1621" y="655"/>
                  <a:pt x="1590" y="655"/>
                </a:cubicBezTo>
                <a:cubicBezTo>
                  <a:pt x="1558" y="655"/>
                  <a:pt x="1532" y="628"/>
                  <a:pt x="1532" y="595"/>
                </a:cubicBezTo>
                <a:close/>
                <a:moveTo>
                  <a:pt x="0" y="862"/>
                </a:moveTo>
                <a:cubicBezTo>
                  <a:pt x="0" y="828"/>
                  <a:pt x="26" y="801"/>
                  <a:pt x="58" y="801"/>
                </a:cubicBezTo>
                <a:cubicBezTo>
                  <a:pt x="89" y="801"/>
                  <a:pt x="115" y="828"/>
                  <a:pt x="115" y="862"/>
                </a:cubicBezTo>
                <a:cubicBezTo>
                  <a:pt x="115" y="895"/>
                  <a:pt x="89" y="922"/>
                  <a:pt x="58" y="922"/>
                </a:cubicBezTo>
                <a:cubicBezTo>
                  <a:pt x="26" y="922"/>
                  <a:pt x="0" y="895"/>
                  <a:pt x="0" y="862"/>
                </a:cubicBezTo>
                <a:close/>
                <a:moveTo>
                  <a:pt x="383" y="862"/>
                </a:moveTo>
                <a:cubicBezTo>
                  <a:pt x="383" y="828"/>
                  <a:pt x="409" y="801"/>
                  <a:pt x="441" y="801"/>
                </a:cubicBezTo>
                <a:cubicBezTo>
                  <a:pt x="472" y="801"/>
                  <a:pt x="498" y="828"/>
                  <a:pt x="498" y="862"/>
                </a:cubicBezTo>
                <a:cubicBezTo>
                  <a:pt x="498" y="895"/>
                  <a:pt x="472" y="922"/>
                  <a:pt x="441" y="922"/>
                </a:cubicBezTo>
                <a:cubicBezTo>
                  <a:pt x="409" y="922"/>
                  <a:pt x="383" y="895"/>
                  <a:pt x="383" y="862"/>
                </a:cubicBezTo>
                <a:close/>
                <a:moveTo>
                  <a:pt x="766" y="862"/>
                </a:moveTo>
                <a:cubicBezTo>
                  <a:pt x="766" y="828"/>
                  <a:pt x="792" y="801"/>
                  <a:pt x="824" y="801"/>
                </a:cubicBezTo>
                <a:cubicBezTo>
                  <a:pt x="855" y="801"/>
                  <a:pt x="881" y="828"/>
                  <a:pt x="881" y="862"/>
                </a:cubicBezTo>
                <a:cubicBezTo>
                  <a:pt x="881" y="895"/>
                  <a:pt x="855" y="922"/>
                  <a:pt x="824" y="922"/>
                </a:cubicBezTo>
                <a:cubicBezTo>
                  <a:pt x="792" y="922"/>
                  <a:pt x="766" y="895"/>
                  <a:pt x="766" y="862"/>
                </a:cubicBezTo>
                <a:close/>
                <a:moveTo>
                  <a:pt x="1149" y="862"/>
                </a:moveTo>
                <a:cubicBezTo>
                  <a:pt x="1149" y="828"/>
                  <a:pt x="1175" y="801"/>
                  <a:pt x="1207" y="801"/>
                </a:cubicBezTo>
                <a:cubicBezTo>
                  <a:pt x="1238" y="801"/>
                  <a:pt x="1264" y="828"/>
                  <a:pt x="1264" y="862"/>
                </a:cubicBezTo>
                <a:cubicBezTo>
                  <a:pt x="1264" y="895"/>
                  <a:pt x="1238" y="922"/>
                  <a:pt x="1207" y="922"/>
                </a:cubicBezTo>
                <a:cubicBezTo>
                  <a:pt x="1175" y="922"/>
                  <a:pt x="1149" y="895"/>
                  <a:pt x="1149" y="862"/>
                </a:cubicBezTo>
                <a:close/>
                <a:moveTo>
                  <a:pt x="1532" y="862"/>
                </a:moveTo>
                <a:cubicBezTo>
                  <a:pt x="1532" y="828"/>
                  <a:pt x="1558" y="801"/>
                  <a:pt x="1590" y="801"/>
                </a:cubicBezTo>
                <a:cubicBezTo>
                  <a:pt x="1621" y="801"/>
                  <a:pt x="1647" y="828"/>
                  <a:pt x="1647" y="862"/>
                </a:cubicBezTo>
                <a:cubicBezTo>
                  <a:pt x="1647" y="895"/>
                  <a:pt x="1621" y="922"/>
                  <a:pt x="1590" y="922"/>
                </a:cubicBezTo>
                <a:cubicBezTo>
                  <a:pt x="1558" y="922"/>
                  <a:pt x="1532" y="895"/>
                  <a:pt x="1532" y="862"/>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Arial" panose="020B0604020202020204"/>
              <a:sym typeface="+mn-ea"/>
            </a:endParaRPr>
          </a:p>
        </p:txBody>
      </p:sp>
      <p:pic>
        <p:nvPicPr>
          <p:cNvPr id="3" name="图片 4"/>
          <p:cNvPicPr>
            <a:picLocks noChangeAspect="1"/>
          </p:cNvPicPr>
          <p:nvPr>
            <p:custDataLst>
              <p:tags r:id="rId18"/>
            </p:custDataLst>
          </p:nvPr>
        </p:nvPicPr>
        <p:blipFill>
          <a:blip r:embed="rId19"/>
          <a:stretch>
            <a:fillRect/>
          </a:stretch>
        </p:blipFill>
        <p:spPr>
          <a:xfrm>
            <a:off x="10627995" y="5389245"/>
            <a:ext cx="1360805" cy="1270635"/>
          </a:xfrm>
          <a:prstGeom prst="ellipse">
            <a:avLst/>
          </a:prstGeom>
          <a:ln>
            <a:noFill/>
          </a:ln>
          <a:effectLst>
            <a:softEdge rad="112500"/>
          </a:effectLst>
        </p:spPr>
      </p:pic>
      <p:pic>
        <p:nvPicPr>
          <p:cNvPr id="4" name="图片 11"/>
          <p:cNvPicPr>
            <a:picLocks noChangeAspect="1"/>
          </p:cNvPicPr>
          <p:nvPr>
            <p:custDataLst>
              <p:tags r:id="rId20"/>
            </p:custDataLst>
          </p:nvPr>
        </p:nvPicPr>
        <p:blipFill>
          <a:blip r:embed="rId21">
            <a:extLst>
              <a:ext uri="{28A0092B-C50C-407E-A947-70E740481C1C}">
                <a14:useLocalDpi xmlns:a14="http://schemas.microsoft.com/office/drawing/2010/main" val="0"/>
              </a:ext>
            </a:extLst>
          </a:blip>
          <a:stretch>
            <a:fillRect/>
          </a:stretch>
        </p:blipFill>
        <p:spPr>
          <a:xfrm>
            <a:off x="10627995" y="119380"/>
            <a:ext cx="1457960" cy="126873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p:cNvSpPr txBox="1"/>
          <p:nvPr/>
        </p:nvSpPr>
        <p:spPr>
          <a:xfrm>
            <a:off x="5371858" y="-7031"/>
            <a:ext cx="1980132" cy="922020"/>
          </a:xfrm>
          <a:prstGeom prst="rect">
            <a:avLst/>
          </a:prstGeom>
          <a:noFill/>
        </p:spPr>
        <p:txBody>
          <a:bodyPr wrap="square" rtlCol="0">
            <a:spAutoFit/>
          </a:bodyPr>
          <a:lstStyle/>
          <a:p>
            <a:pPr fontAlgn="auto">
              <a:lnSpc>
                <a:spcPct val="150000"/>
              </a:lnSpc>
            </a:pPr>
            <a:r>
              <a:rPr lang="zh-CN" altLang="en-US" sz="3600" dirty="0">
                <a:latin typeface="黑体" panose="02010609060101010101" pitchFamily="49" charset="-122"/>
                <a:ea typeface="黑体" panose="02010609060101010101" pitchFamily="49" charset="-122"/>
              </a:rPr>
              <a:t>一、酶</a:t>
            </a:r>
            <a:endParaRPr lang="zh-CN" altLang="en-US" sz="3600" dirty="0">
              <a:latin typeface="黑体" panose="02010609060101010101" pitchFamily="49" charset="-122"/>
              <a:ea typeface="黑体" panose="02010609060101010101" pitchFamily="49" charset="-122"/>
            </a:endParaRPr>
          </a:p>
        </p:txBody>
      </p:sp>
      <p:sp>
        <p:nvSpPr>
          <p:cNvPr id="3" name="Rectangle 16"/>
          <p:cNvSpPr>
            <a:spLocks noChangeArrowheads="1"/>
          </p:cNvSpPr>
          <p:nvPr/>
        </p:nvSpPr>
        <p:spPr bwMode="auto">
          <a:xfrm>
            <a:off x="425622" y="1088844"/>
            <a:ext cx="10318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酶活性受多因素影响</a:t>
            </a: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：空间结构受温度、</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pH</a:t>
            </a: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、多种化合物等影响</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文本框 3"/>
          <p:cNvSpPr txBox="1"/>
          <p:nvPr/>
        </p:nvSpPr>
        <p:spPr>
          <a:xfrm>
            <a:off x="425622" y="1784609"/>
            <a:ext cx="4455297" cy="523220"/>
          </a:xfrm>
          <a:prstGeom prst="rect">
            <a:avLst/>
          </a:prstGeom>
          <a:noFill/>
        </p:spPr>
        <p:txBody>
          <a:bodyPr wrap="square" rtlCol="0">
            <a:spAutoFit/>
          </a:bodyPr>
          <a:lstStyle/>
          <a:p>
            <a:pPr marL="457200" indent="-457200">
              <a:buFont typeface="Wingdings" panose="05000000000000000000" pitchFamily="2" charset="2"/>
              <a:buChar char="u"/>
            </a:pPr>
            <a:r>
              <a:rPr lang="zh-CN" altLang="en-US" sz="2800" dirty="0">
                <a:solidFill>
                  <a:srgbClr val="002060"/>
                </a:solidFill>
                <a:latin typeface="黑体" panose="02010609060101010101" pitchFamily="49" charset="-122"/>
                <a:ea typeface="黑体" panose="02010609060101010101" pitchFamily="49" charset="-122"/>
                <a:cs typeface="Times New Roman" panose="02020603050405020304" pitchFamily="18" charset="0"/>
              </a:rPr>
              <a:t>如何计量酶的活性？</a:t>
            </a:r>
            <a:endParaRPr lang="zh-CN" altLang="en-US" sz="2800" dirty="0">
              <a:solidFill>
                <a:srgbClr val="002060"/>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6" name="文本框 5"/>
          <p:cNvSpPr txBox="1"/>
          <p:nvPr/>
        </p:nvSpPr>
        <p:spPr>
          <a:xfrm>
            <a:off x="7896120" y="3383997"/>
            <a:ext cx="3919536" cy="2246769"/>
          </a:xfrm>
          <a:prstGeom prst="rect">
            <a:avLst/>
          </a:prstGeom>
          <a:noFill/>
        </p:spPr>
        <p:txBody>
          <a:bodyPr wrap="square" rtlCol="0">
            <a:spAutoFit/>
          </a:bodyPr>
          <a:lstStyle/>
          <a:p>
            <a:r>
              <a:rPr lang="en-US" altLang="zh-CN" sz="2800" dirty="0" err="1">
                <a:solidFill>
                  <a:srgbClr val="002060"/>
                </a:solidFill>
                <a:latin typeface="黑体" panose="02010609060101010101" pitchFamily="49" charset="-122"/>
                <a:ea typeface="黑体" panose="02010609060101010101" pitchFamily="49" charset="-122"/>
                <a:cs typeface="Times New Roman" panose="02020603050405020304" pitchFamily="18" charset="0"/>
              </a:rPr>
              <a:t>V</a:t>
            </a:r>
            <a:r>
              <a:rPr lang="en-US" altLang="zh-CN" sz="2800" baseline="-25000" dirty="0" err="1">
                <a:solidFill>
                  <a:srgbClr val="002060"/>
                </a:solidFill>
                <a:latin typeface="黑体" panose="02010609060101010101" pitchFamily="49" charset="-122"/>
                <a:ea typeface="黑体" panose="02010609060101010101" pitchFamily="49" charset="-122"/>
                <a:cs typeface="Times New Roman" panose="02020603050405020304" pitchFamily="18" charset="0"/>
              </a:rPr>
              <a:t>max</a:t>
            </a:r>
            <a:r>
              <a:rPr lang="zh-CN" altLang="en-US" sz="2800" dirty="0">
                <a:solidFill>
                  <a:srgbClr val="002060"/>
                </a:solidFill>
                <a:latin typeface="黑体" panose="02010609060101010101" pitchFamily="49" charset="-122"/>
                <a:ea typeface="黑体" panose="02010609060101010101" pitchFamily="49" charset="-122"/>
                <a:cs typeface="Times New Roman" panose="02020603050405020304" pitchFamily="18" charset="0"/>
              </a:rPr>
              <a:t>：最大催化速率</a:t>
            </a:r>
            <a:endParaRPr lang="en-US" altLang="zh-CN" sz="2800" dirty="0">
              <a:solidFill>
                <a:srgbClr val="002060"/>
              </a:solidFill>
              <a:latin typeface="黑体" panose="02010609060101010101" pitchFamily="49" charset="-122"/>
              <a:ea typeface="黑体" panose="02010609060101010101" pitchFamily="49" charset="-122"/>
              <a:cs typeface="Times New Roman" panose="02020603050405020304" pitchFamily="18" charset="0"/>
            </a:endParaRPr>
          </a:p>
          <a:p>
            <a:r>
              <a:rPr lang="en-US" altLang="zh-CN" sz="2800" dirty="0">
                <a:solidFill>
                  <a:srgbClr val="002060"/>
                </a:solidFill>
                <a:latin typeface="黑体" panose="02010609060101010101" pitchFamily="49" charset="-122"/>
                <a:ea typeface="黑体" panose="02010609060101010101" pitchFamily="49" charset="-122"/>
                <a:cs typeface="Times New Roman" panose="02020603050405020304" pitchFamily="18" charset="0"/>
              </a:rPr>
              <a:t>K</a:t>
            </a:r>
            <a:r>
              <a:rPr lang="en-US" altLang="zh-CN" sz="2800" baseline="-25000" dirty="0">
                <a:solidFill>
                  <a:srgbClr val="002060"/>
                </a:solidFill>
                <a:latin typeface="黑体" panose="02010609060101010101" pitchFamily="49" charset="-122"/>
                <a:ea typeface="黑体" panose="02010609060101010101" pitchFamily="49" charset="-122"/>
                <a:cs typeface="Times New Roman" panose="02020603050405020304" pitchFamily="18" charset="0"/>
              </a:rPr>
              <a:t>M</a:t>
            </a:r>
            <a:r>
              <a:rPr lang="zh-CN" altLang="en-US" sz="2800" dirty="0">
                <a:solidFill>
                  <a:srgbClr val="002060"/>
                </a:solidFill>
                <a:latin typeface="黑体" panose="02010609060101010101" pitchFamily="49" charset="-122"/>
                <a:ea typeface="黑体" panose="02010609060101010101" pitchFamily="49" charset="-122"/>
                <a:cs typeface="Times New Roman" panose="02020603050405020304" pitchFamily="18" charset="0"/>
              </a:rPr>
              <a:t>：酶达到最大反应速率一半时的底物浓度（代表酶和底物的结合能力）</a:t>
            </a:r>
            <a:endParaRPr lang="zh-CN" altLang="en-US" sz="2800" dirty="0">
              <a:solidFill>
                <a:srgbClr val="002060"/>
              </a:solidFill>
              <a:latin typeface="黑体" panose="02010609060101010101" pitchFamily="49" charset="-122"/>
              <a:ea typeface="黑体" panose="02010609060101010101" pitchFamily="49" charset="-122"/>
              <a:cs typeface="Times New Roman" panose="02020603050405020304" pitchFamily="18" charset="0"/>
            </a:endParaRPr>
          </a:p>
        </p:txBody>
      </p:sp>
      <p:grpSp>
        <p:nvGrpSpPr>
          <p:cNvPr id="7" name="组合 6"/>
          <p:cNvGrpSpPr/>
          <p:nvPr/>
        </p:nvGrpSpPr>
        <p:grpSpPr>
          <a:xfrm>
            <a:off x="538591" y="2480373"/>
            <a:ext cx="7132513" cy="4185193"/>
            <a:chOff x="538591" y="2480373"/>
            <a:chExt cx="7132513" cy="4185193"/>
          </a:xfrm>
        </p:grpSpPr>
        <p:pic>
          <p:nvPicPr>
            <p:cNvPr id="2" name="图片 1"/>
            <p:cNvPicPr>
              <a:picLocks noChangeAspect="1"/>
            </p:cNvPicPr>
            <p:nvPr/>
          </p:nvPicPr>
          <p:blipFill>
            <a:blip r:embed="rId1"/>
            <a:stretch>
              <a:fillRect/>
            </a:stretch>
          </p:blipFill>
          <p:spPr>
            <a:xfrm>
              <a:off x="538591" y="2480373"/>
              <a:ext cx="7132513" cy="4185193"/>
            </a:xfrm>
            <a:prstGeom prst="rect">
              <a:avLst/>
            </a:prstGeom>
          </p:spPr>
        </p:pic>
        <p:sp>
          <p:nvSpPr>
            <p:cNvPr id="5" name="矩形 4"/>
            <p:cNvSpPr/>
            <p:nvPr/>
          </p:nvSpPr>
          <p:spPr>
            <a:xfrm>
              <a:off x="6186006" y="4014039"/>
              <a:ext cx="540036" cy="585039"/>
            </a:xfrm>
            <a:prstGeom prst="rect">
              <a:avLst/>
            </a:prstGeom>
            <a:solidFill>
              <a:srgbClr val="C7D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1910721" y="3603183"/>
            <a:ext cx="11816665" cy="3288359"/>
            <a:chOff x="1910721" y="3603183"/>
            <a:chExt cx="11816665" cy="3288359"/>
          </a:xfrm>
        </p:grpSpPr>
        <p:pic>
          <p:nvPicPr>
            <p:cNvPr id="15"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910721" y="3603183"/>
              <a:ext cx="11816665" cy="3288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文本框 16"/>
            <p:cNvSpPr txBox="1"/>
            <p:nvPr/>
          </p:nvSpPr>
          <p:spPr>
            <a:xfrm>
              <a:off x="8889554" y="4619812"/>
              <a:ext cx="292495" cy="461665"/>
            </a:xfrm>
            <a:prstGeom prst="rect">
              <a:avLst/>
            </a:prstGeom>
            <a:noFill/>
          </p:spPr>
          <p:txBody>
            <a:bodyPr wrap="square" rtlCol="0">
              <a:spAutoFit/>
            </a:bodyPr>
            <a:lstStyle/>
            <a:p>
              <a:r>
                <a:rPr lang="zh-CN" altLang="en-US" sz="2400" dirty="0"/>
                <a:t>①</a:t>
              </a:r>
              <a:endParaRPr lang="zh-CN" altLang="en-US" sz="2400" dirty="0"/>
            </a:p>
          </p:txBody>
        </p:sp>
        <p:sp>
          <p:nvSpPr>
            <p:cNvPr id="18" name="文本框 17"/>
            <p:cNvSpPr txBox="1"/>
            <p:nvPr/>
          </p:nvSpPr>
          <p:spPr>
            <a:xfrm>
              <a:off x="10199331" y="4929860"/>
              <a:ext cx="292495" cy="461665"/>
            </a:xfrm>
            <a:prstGeom prst="rect">
              <a:avLst/>
            </a:prstGeom>
            <a:noFill/>
          </p:spPr>
          <p:txBody>
            <a:bodyPr wrap="square" rtlCol="0">
              <a:spAutoFit/>
            </a:bodyPr>
            <a:lstStyle/>
            <a:p>
              <a:r>
                <a:rPr lang="zh-CN" altLang="en-US" sz="2400" dirty="0"/>
                <a:t>②</a:t>
              </a:r>
              <a:endParaRPr lang="zh-CN" altLang="en-US" sz="2400" dirty="0"/>
            </a:p>
          </p:txBody>
        </p:sp>
      </p:grpSp>
      <p:grpSp>
        <p:nvGrpSpPr>
          <p:cNvPr id="14" name="组合 13"/>
          <p:cNvGrpSpPr/>
          <p:nvPr/>
        </p:nvGrpSpPr>
        <p:grpSpPr>
          <a:xfrm>
            <a:off x="1650702" y="961003"/>
            <a:ext cx="12313368" cy="3421954"/>
            <a:chOff x="1650702" y="961003"/>
            <a:chExt cx="12313368" cy="3421954"/>
          </a:xfrm>
        </p:grpSpPr>
        <p:pic>
          <p:nvPicPr>
            <p:cNvPr id="11" name="图片 10"/>
            <p:cNvPicPr>
              <a:picLocks noChangeAspect="1"/>
            </p:cNvPicPr>
            <p:nvPr/>
          </p:nvPicPr>
          <p:blipFill>
            <a:blip r:embed="rId2"/>
            <a:stretch>
              <a:fillRect/>
            </a:stretch>
          </p:blipFill>
          <p:spPr>
            <a:xfrm>
              <a:off x="1650702" y="961003"/>
              <a:ext cx="12313368" cy="3421954"/>
            </a:xfrm>
            <a:prstGeom prst="rect">
              <a:avLst/>
            </a:prstGeom>
          </p:spPr>
        </p:pic>
        <p:sp>
          <p:nvSpPr>
            <p:cNvPr id="19" name="文本框 18"/>
            <p:cNvSpPr txBox="1"/>
            <p:nvPr/>
          </p:nvSpPr>
          <p:spPr>
            <a:xfrm>
              <a:off x="8053655" y="2213247"/>
              <a:ext cx="292495" cy="461665"/>
            </a:xfrm>
            <a:prstGeom prst="rect">
              <a:avLst/>
            </a:prstGeom>
            <a:noFill/>
          </p:spPr>
          <p:txBody>
            <a:bodyPr wrap="square" rtlCol="0">
              <a:spAutoFit/>
            </a:bodyPr>
            <a:lstStyle/>
            <a:p>
              <a:r>
                <a:rPr lang="zh-CN" altLang="en-US" sz="2400" dirty="0"/>
                <a:t>①</a:t>
              </a:r>
              <a:endParaRPr lang="zh-CN" altLang="en-US" sz="2400" dirty="0"/>
            </a:p>
          </p:txBody>
        </p:sp>
        <p:sp>
          <p:nvSpPr>
            <p:cNvPr id="20" name="文本框 19"/>
            <p:cNvSpPr txBox="1"/>
            <p:nvPr/>
          </p:nvSpPr>
          <p:spPr>
            <a:xfrm>
              <a:off x="9363432" y="2523295"/>
              <a:ext cx="292495" cy="461665"/>
            </a:xfrm>
            <a:prstGeom prst="rect">
              <a:avLst/>
            </a:prstGeom>
            <a:noFill/>
          </p:spPr>
          <p:txBody>
            <a:bodyPr wrap="square" rtlCol="0">
              <a:spAutoFit/>
            </a:bodyPr>
            <a:lstStyle/>
            <a:p>
              <a:r>
                <a:rPr lang="zh-CN" altLang="en-US" sz="2400" dirty="0"/>
                <a:t>②</a:t>
              </a:r>
              <a:endParaRPr lang="zh-CN" altLang="en-US" sz="2400" dirty="0"/>
            </a:p>
          </p:txBody>
        </p:sp>
      </p:grpSp>
      <p:sp>
        <p:nvSpPr>
          <p:cNvPr id="34" name="文本框 33"/>
          <p:cNvSpPr txBox="1"/>
          <p:nvPr/>
        </p:nvSpPr>
        <p:spPr>
          <a:xfrm>
            <a:off x="5371858" y="-7031"/>
            <a:ext cx="1980132" cy="922020"/>
          </a:xfrm>
          <a:prstGeom prst="rect">
            <a:avLst/>
          </a:prstGeom>
          <a:noFill/>
        </p:spPr>
        <p:txBody>
          <a:bodyPr wrap="square" rtlCol="0">
            <a:spAutoFit/>
          </a:bodyPr>
          <a:lstStyle/>
          <a:p>
            <a:pPr fontAlgn="auto">
              <a:lnSpc>
                <a:spcPct val="150000"/>
              </a:lnSpc>
            </a:pPr>
            <a:r>
              <a:rPr lang="zh-CN" altLang="en-US" sz="3600" dirty="0">
                <a:latin typeface="黑体" panose="02010609060101010101" pitchFamily="49" charset="-122"/>
                <a:ea typeface="黑体" panose="02010609060101010101" pitchFamily="49" charset="-122"/>
              </a:rPr>
              <a:t>一、酶</a:t>
            </a:r>
            <a:endParaRPr lang="zh-CN" altLang="en-US" sz="3600" dirty="0">
              <a:latin typeface="黑体" panose="02010609060101010101" pitchFamily="49" charset="-122"/>
              <a:ea typeface="黑体" panose="02010609060101010101" pitchFamily="49" charset="-122"/>
            </a:endParaRPr>
          </a:p>
        </p:txBody>
      </p:sp>
      <p:sp>
        <p:nvSpPr>
          <p:cNvPr id="3" name="文本框 2"/>
          <p:cNvSpPr txBox="1"/>
          <p:nvPr/>
        </p:nvSpPr>
        <p:spPr>
          <a:xfrm>
            <a:off x="0" y="916299"/>
            <a:ext cx="4493538" cy="523220"/>
          </a:xfrm>
          <a:prstGeom prst="rect">
            <a:avLst/>
          </a:prstGeom>
          <a:noFill/>
        </p:spPr>
        <p:txBody>
          <a:bodyPr wrap="none" rtlCol="0">
            <a:spAutoFit/>
          </a:bodyPr>
          <a:lstStyle/>
          <a:p>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（三）影响酶促反应的因素</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文本框 3"/>
          <p:cNvSpPr txBox="1"/>
          <p:nvPr/>
        </p:nvSpPr>
        <p:spPr>
          <a:xfrm>
            <a:off x="470625" y="1583877"/>
            <a:ext cx="1620957" cy="523220"/>
          </a:xfrm>
          <a:prstGeom prst="rect">
            <a:avLst/>
          </a:prstGeom>
          <a:noFill/>
        </p:spPr>
        <p:txBody>
          <a:bodyPr wrap="none" rtlCol="0">
            <a:spAutoFit/>
          </a:bodyPr>
          <a:lstStyle/>
          <a:p>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酶的活性</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5" name="Rectangle 16"/>
          <p:cNvSpPr>
            <a:spLocks noChangeArrowheads="1"/>
          </p:cNvSpPr>
          <p:nvPr/>
        </p:nvSpPr>
        <p:spPr bwMode="auto">
          <a:xfrm>
            <a:off x="470625" y="2148760"/>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酶的浓度</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 name="文本框 5"/>
          <p:cNvSpPr txBox="1"/>
          <p:nvPr/>
        </p:nvSpPr>
        <p:spPr>
          <a:xfrm>
            <a:off x="954595" y="7344089"/>
            <a:ext cx="7391555" cy="523220"/>
          </a:xfrm>
          <a:prstGeom prst="rect">
            <a:avLst/>
          </a:prstGeom>
          <a:noFill/>
        </p:spPr>
        <p:txBody>
          <a:bodyPr wrap="square" rtlCol="0">
            <a:spAutoFit/>
          </a:body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酶的浓度、底物的浓度影响底物与酶的接触</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7" name="Rectangle 16"/>
          <p:cNvSpPr>
            <a:spLocks noChangeArrowheads="1"/>
          </p:cNvSpPr>
          <p:nvPr/>
        </p:nvSpPr>
        <p:spPr bwMode="auto">
          <a:xfrm>
            <a:off x="425622" y="2753955"/>
            <a:ext cx="1980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底物的浓度</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Rectangle 16"/>
          <p:cNvSpPr>
            <a:spLocks noChangeArrowheads="1"/>
          </p:cNvSpPr>
          <p:nvPr/>
        </p:nvSpPr>
        <p:spPr bwMode="auto">
          <a:xfrm>
            <a:off x="470625" y="3335090"/>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温度</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9" name="Rectangle 16"/>
          <p:cNvSpPr>
            <a:spLocks noChangeArrowheads="1"/>
          </p:cNvSpPr>
          <p:nvPr/>
        </p:nvSpPr>
        <p:spPr bwMode="auto">
          <a:xfrm>
            <a:off x="515628" y="3874852"/>
            <a:ext cx="6238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pH</a:t>
            </a:r>
            <a:endParaRPr lang="zh-CN" altLang="en-US" sz="28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0" name="Rectangle 16"/>
          <p:cNvSpPr>
            <a:spLocks noChangeArrowheads="1"/>
          </p:cNvSpPr>
          <p:nvPr/>
        </p:nvSpPr>
        <p:spPr bwMode="auto">
          <a:xfrm>
            <a:off x="470625" y="4525888"/>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物质运输效率</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2" name="矩形 11"/>
          <p:cNvSpPr/>
          <p:nvPr/>
        </p:nvSpPr>
        <p:spPr>
          <a:xfrm>
            <a:off x="8346150" y="1576021"/>
            <a:ext cx="1671799" cy="580537"/>
          </a:xfrm>
          <a:prstGeom prst="rect">
            <a:avLst/>
          </a:prstGeom>
          <a:noFill/>
          <a:ln w="31750">
            <a:noFill/>
          </a:ln>
        </p:spPr>
        <p:txBody>
          <a:bodyPr vert="horz" lIns="68580" tIns="34290" rIns="68580" bIns="34290" rtlCol="0">
            <a:noAutofit/>
          </a:bodyPr>
          <a:lstStyle/>
          <a:p>
            <a:pPr>
              <a:lnSpc>
                <a:spcPct val="90000"/>
              </a:lnSpc>
              <a:spcBef>
                <a:spcPts val="750"/>
              </a:spcBef>
            </a:pPr>
            <a:r>
              <a:rPr kumimoji="1" lang="zh-CN" altLang="en-US" sz="2800" dirty="0">
                <a:solidFill>
                  <a:srgbClr val="FF0000"/>
                </a:solidFill>
                <a:latin typeface="黑体" panose="02010609060101010101" pitchFamily="49" charset="-122"/>
                <a:ea typeface="黑体" panose="02010609060101010101" pitchFamily="49" charset="-122"/>
                <a:cs typeface="宋体" panose="02010600030101010101" pitchFamily="2" charset="-122"/>
              </a:rPr>
              <a:t>酶量增加</a:t>
            </a:r>
            <a:endParaRPr kumimoji="1" lang="zh-CN" altLang="en-US" sz="2800" dirty="0">
              <a:solidFill>
                <a:srgbClr val="FF0000"/>
              </a:solidFill>
              <a:latin typeface="黑体" panose="02010609060101010101" pitchFamily="49" charset="-122"/>
              <a:ea typeface="黑体" panose="02010609060101010101" pitchFamily="49" charset="-122"/>
              <a:cs typeface="宋体" panose="02010600030101010101" pitchFamily="2" charset="-122"/>
            </a:endParaRPr>
          </a:p>
        </p:txBody>
      </p:sp>
      <p:sp>
        <p:nvSpPr>
          <p:cNvPr id="2" name="右箭头 1"/>
          <p:cNvSpPr/>
          <p:nvPr/>
        </p:nvSpPr>
        <p:spPr>
          <a:xfrm>
            <a:off x="2270745" y="2303925"/>
            <a:ext cx="675045" cy="368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右箭头 12"/>
          <p:cNvSpPr/>
          <p:nvPr/>
        </p:nvSpPr>
        <p:spPr>
          <a:xfrm rot="2353787">
            <a:off x="1403178" y="3728309"/>
            <a:ext cx="1995434" cy="4731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8424564" y="4070871"/>
            <a:ext cx="1921015" cy="532981"/>
          </a:xfrm>
          <a:prstGeom prst="rect">
            <a:avLst/>
          </a:prstGeom>
          <a:noFill/>
          <a:ln w="31750">
            <a:noFill/>
          </a:ln>
        </p:spPr>
        <p:txBody>
          <a:bodyPr vert="horz" lIns="68580" tIns="34290" rIns="68580" bIns="34290" rtlCol="0">
            <a:noAutofit/>
          </a:bodyPr>
          <a:lstStyle/>
          <a:p>
            <a:pPr>
              <a:lnSpc>
                <a:spcPct val="90000"/>
              </a:lnSpc>
              <a:spcBef>
                <a:spcPts val="750"/>
              </a:spcBef>
            </a:pPr>
            <a:r>
              <a:rPr kumimoji="1" lang="zh-CN" altLang="en-US" sz="2800" dirty="0">
                <a:solidFill>
                  <a:srgbClr val="FF0000"/>
                </a:solidFill>
                <a:latin typeface="黑体" panose="02010609060101010101" pitchFamily="49" charset="-122"/>
                <a:ea typeface="黑体" panose="02010609060101010101" pitchFamily="49" charset="-122"/>
                <a:cs typeface="宋体" panose="02010600030101010101" pitchFamily="2" charset="-122"/>
              </a:rPr>
              <a:t>底物量增加</a:t>
            </a:r>
            <a:endParaRPr kumimoji="1" lang="zh-CN" altLang="en-US" sz="2800" dirty="0">
              <a:solidFill>
                <a:srgbClr val="FF0000"/>
              </a:solidFill>
              <a:latin typeface="黑体" panose="02010609060101010101" pitchFamily="49" charset="-122"/>
              <a:ea typeface="黑体" panose="02010609060101010101" pitchFamily="49" charset="-122"/>
              <a:cs typeface="宋体" panose="02010600030101010101" pitchFamily="2" charset="-122"/>
            </a:endParaRPr>
          </a:p>
        </p:txBody>
      </p:sp>
      <p:sp>
        <p:nvSpPr>
          <p:cNvPr id="23" name="文本框 22"/>
          <p:cNvSpPr txBox="1"/>
          <p:nvPr/>
        </p:nvSpPr>
        <p:spPr>
          <a:xfrm>
            <a:off x="954595" y="8058246"/>
            <a:ext cx="2422959" cy="523220"/>
          </a:xfrm>
          <a:prstGeom prst="rect">
            <a:avLst/>
          </a:prstGeom>
          <a:noFill/>
        </p:spPr>
        <p:txBody>
          <a:bodyPr wrap="square" rtlCol="0">
            <a:spAutoFit/>
          </a:body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酶的活性</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bldLvl="0" animBg="1"/>
      <p:bldP spid="13" grpId="0" bldLvl="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p:cNvSpPr txBox="1"/>
          <p:nvPr/>
        </p:nvSpPr>
        <p:spPr>
          <a:xfrm>
            <a:off x="5371858" y="-7031"/>
            <a:ext cx="1980132" cy="922020"/>
          </a:xfrm>
          <a:prstGeom prst="rect">
            <a:avLst/>
          </a:prstGeom>
          <a:noFill/>
        </p:spPr>
        <p:txBody>
          <a:bodyPr wrap="square" rtlCol="0">
            <a:spAutoFit/>
          </a:bodyPr>
          <a:lstStyle/>
          <a:p>
            <a:pPr fontAlgn="auto">
              <a:lnSpc>
                <a:spcPct val="150000"/>
              </a:lnSpc>
            </a:pPr>
            <a:r>
              <a:rPr lang="zh-CN" altLang="en-US" sz="3600" dirty="0">
                <a:latin typeface="黑体" panose="02010609060101010101" pitchFamily="49" charset="-122"/>
                <a:ea typeface="黑体" panose="02010609060101010101" pitchFamily="49" charset="-122"/>
              </a:rPr>
              <a:t>一、酶</a:t>
            </a:r>
            <a:endParaRPr lang="zh-CN" altLang="en-US" sz="3600" dirty="0">
              <a:latin typeface="黑体" panose="02010609060101010101" pitchFamily="49" charset="-122"/>
              <a:ea typeface="黑体" panose="02010609060101010101" pitchFamily="49" charset="-122"/>
            </a:endParaRPr>
          </a:p>
        </p:txBody>
      </p:sp>
      <p:sp>
        <p:nvSpPr>
          <p:cNvPr id="3" name="文本框 2"/>
          <p:cNvSpPr txBox="1"/>
          <p:nvPr/>
        </p:nvSpPr>
        <p:spPr>
          <a:xfrm>
            <a:off x="0" y="916299"/>
            <a:ext cx="4493538" cy="523220"/>
          </a:xfrm>
          <a:prstGeom prst="rect">
            <a:avLst/>
          </a:prstGeom>
          <a:noFill/>
        </p:spPr>
        <p:txBody>
          <a:bodyPr wrap="none" rtlCol="0">
            <a:spAutoFit/>
          </a:bodyPr>
          <a:lstStyle/>
          <a:p>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（三）影响酶促反应的因素</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文本框 3"/>
          <p:cNvSpPr txBox="1"/>
          <p:nvPr/>
        </p:nvSpPr>
        <p:spPr>
          <a:xfrm>
            <a:off x="876706" y="1583877"/>
            <a:ext cx="1620957" cy="523220"/>
          </a:xfrm>
          <a:prstGeom prst="rect">
            <a:avLst/>
          </a:prstGeom>
          <a:noFill/>
        </p:spPr>
        <p:txBody>
          <a:bodyPr wrap="none" rtlCol="0">
            <a:spAutoFit/>
          </a:bodyPr>
          <a:lstStyle/>
          <a:p>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酶的活性</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5" name="Rectangle 16"/>
          <p:cNvSpPr>
            <a:spLocks noChangeArrowheads="1"/>
          </p:cNvSpPr>
          <p:nvPr/>
        </p:nvSpPr>
        <p:spPr bwMode="auto">
          <a:xfrm>
            <a:off x="876706" y="2148760"/>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酶的浓度</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 name="Rectangle 16"/>
          <p:cNvSpPr>
            <a:spLocks noChangeArrowheads="1"/>
          </p:cNvSpPr>
          <p:nvPr/>
        </p:nvSpPr>
        <p:spPr bwMode="auto">
          <a:xfrm>
            <a:off x="831703" y="2753955"/>
            <a:ext cx="1980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底物的浓度</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7" name="Rectangle 16"/>
          <p:cNvSpPr>
            <a:spLocks noChangeArrowheads="1"/>
          </p:cNvSpPr>
          <p:nvPr/>
        </p:nvSpPr>
        <p:spPr bwMode="auto">
          <a:xfrm>
            <a:off x="876706" y="3335090"/>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温度</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Rectangle 16"/>
          <p:cNvSpPr>
            <a:spLocks noChangeArrowheads="1"/>
          </p:cNvSpPr>
          <p:nvPr/>
        </p:nvSpPr>
        <p:spPr bwMode="auto">
          <a:xfrm>
            <a:off x="921709" y="3874852"/>
            <a:ext cx="6238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pH</a:t>
            </a:r>
            <a:endParaRPr lang="zh-CN" altLang="en-US" sz="28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9" name="Rectangle 16"/>
          <p:cNvSpPr>
            <a:spLocks noChangeArrowheads="1"/>
          </p:cNvSpPr>
          <p:nvPr/>
        </p:nvSpPr>
        <p:spPr bwMode="auto">
          <a:xfrm>
            <a:off x="876706" y="4525888"/>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物质运输效率</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 name="上弧形箭头 1"/>
          <p:cNvSpPr/>
          <p:nvPr/>
        </p:nvSpPr>
        <p:spPr>
          <a:xfrm rot="16361147">
            <a:off x="-528870" y="3481263"/>
            <a:ext cx="2105321" cy="7285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54223" y="938734"/>
            <a:ext cx="4470104" cy="5919265"/>
          </a:xfrm>
          <a:prstGeom prst="rect">
            <a:avLst/>
          </a:prstGeom>
        </p:spPr>
      </p:pic>
      <p:sp>
        <p:nvSpPr>
          <p:cNvPr id="11" name="下弧形箭头 10"/>
          <p:cNvSpPr/>
          <p:nvPr/>
        </p:nvSpPr>
        <p:spPr>
          <a:xfrm rot="16200000">
            <a:off x="1671471" y="2524873"/>
            <a:ext cx="2683364" cy="80137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下弧形箭头 13"/>
          <p:cNvSpPr/>
          <p:nvPr/>
        </p:nvSpPr>
        <p:spPr>
          <a:xfrm rot="16200000">
            <a:off x="1814193" y="2267348"/>
            <a:ext cx="2168176" cy="80123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p:cNvSpPr txBox="1"/>
          <p:nvPr/>
        </p:nvSpPr>
        <p:spPr>
          <a:xfrm>
            <a:off x="5371858" y="-7031"/>
            <a:ext cx="1980132" cy="922020"/>
          </a:xfrm>
          <a:prstGeom prst="rect">
            <a:avLst/>
          </a:prstGeom>
          <a:noFill/>
        </p:spPr>
        <p:txBody>
          <a:bodyPr wrap="square" rtlCol="0">
            <a:spAutoFit/>
          </a:bodyPr>
          <a:lstStyle/>
          <a:p>
            <a:pPr fontAlgn="auto">
              <a:lnSpc>
                <a:spcPct val="150000"/>
              </a:lnSpc>
            </a:pPr>
            <a:r>
              <a:rPr lang="zh-CN" altLang="en-US" sz="3600" dirty="0">
                <a:latin typeface="黑体" panose="02010609060101010101" pitchFamily="49" charset="-122"/>
                <a:ea typeface="黑体" panose="02010609060101010101" pitchFamily="49" charset="-122"/>
              </a:rPr>
              <a:t>一、酶</a:t>
            </a:r>
            <a:endParaRPr lang="zh-CN" altLang="en-US" sz="3600" dirty="0">
              <a:latin typeface="黑体" panose="02010609060101010101" pitchFamily="49" charset="-122"/>
              <a:ea typeface="黑体" panose="02010609060101010101" pitchFamily="49" charset="-122"/>
            </a:endParaRPr>
          </a:p>
        </p:txBody>
      </p:sp>
      <p:pic>
        <p:nvPicPr>
          <p:cNvPr id="2" name="图片 1"/>
          <p:cNvPicPr>
            <a:picLocks noChangeAspect="1"/>
          </p:cNvPicPr>
          <p:nvPr/>
        </p:nvPicPr>
        <p:blipFill rotWithShape="1">
          <a:blip r:embed="rId1"/>
          <a:srcRect t="1670"/>
          <a:stretch>
            <a:fillRect/>
          </a:stretch>
        </p:blipFill>
        <p:spPr>
          <a:xfrm>
            <a:off x="5472515" y="924117"/>
            <a:ext cx="5618818" cy="5933883"/>
          </a:xfrm>
          <a:prstGeom prst="rect">
            <a:avLst/>
          </a:prstGeom>
        </p:spPr>
      </p:pic>
      <p:sp>
        <p:nvSpPr>
          <p:cNvPr id="4" name="文本框 3"/>
          <p:cNvSpPr txBox="1"/>
          <p:nvPr/>
        </p:nvSpPr>
        <p:spPr>
          <a:xfrm>
            <a:off x="423324" y="1583877"/>
            <a:ext cx="2185214" cy="553998"/>
          </a:xfrm>
          <a:prstGeom prst="rect">
            <a:avLst/>
          </a:prstGeom>
          <a:noFill/>
        </p:spPr>
        <p:txBody>
          <a:bodyPr wrap="none" rtlCol="0">
            <a:spAutoFit/>
          </a:bodyPr>
          <a:lstStyle/>
          <a:p>
            <a:pPr marL="457200" indent="-457200">
              <a:buFont typeface="Arial" panose="020B0604020202020204" pitchFamily="34" charset="0"/>
              <a:buChar char="•"/>
            </a:pPr>
            <a:r>
              <a:rPr lang="zh-CN" altLang="en-US" sz="3000" dirty="0">
                <a:latin typeface="Times New Roman" panose="02020603050405020304" pitchFamily="18" charset="0"/>
                <a:ea typeface="黑体" panose="02010609060101010101" pitchFamily="49" charset="-122"/>
                <a:cs typeface="Times New Roman" panose="02020603050405020304" pitchFamily="18" charset="0"/>
              </a:rPr>
              <a:t>酶的含量</a:t>
            </a:r>
            <a:endParaRPr lang="zh-CN" altLang="en-US" sz="30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5" name="Rectangle 16"/>
          <p:cNvSpPr>
            <a:spLocks noChangeArrowheads="1"/>
          </p:cNvSpPr>
          <p:nvPr/>
        </p:nvSpPr>
        <p:spPr bwMode="auto">
          <a:xfrm>
            <a:off x="876706" y="2148760"/>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合成</a:t>
            </a:r>
            <a:endParaRPr lang="zh-CN" altLang="en-US" sz="28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 name="Rectangle 16"/>
          <p:cNvSpPr>
            <a:spLocks noChangeArrowheads="1"/>
          </p:cNvSpPr>
          <p:nvPr/>
        </p:nvSpPr>
        <p:spPr bwMode="auto">
          <a:xfrm>
            <a:off x="380619" y="3519006"/>
            <a:ext cx="218521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457200" indent="-457200" eaLnBrk="1" hangingPunct="1">
              <a:buFont typeface="Arial" panose="020B0604020202020204" pitchFamily="34" charset="0"/>
              <a:buChar char="•"/>
            </a:pPr>
            <a:r>
              <a:rPr lang="zh-CN" altLang="en-US" sz="3000" dirty="0">
                <a:latin typeface="Times New Roman" panose="02020603050405020304" pitchFamily="18" charset="0"/>
                <a:ea typeface="黑体" panose="02010609060101010101" pitchFamily="49" charset="-122"/>
                <a:cs typeface="Times New Roman" panose="02020603050405020304" pitchFamily="18" charset="0"/>
              </a:rPr>
              <a:t>酶的活性</a:t>
            </a:r>
            <a:endParaRPr lang="zh-CN" altLang="en-US" sz="30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7" name="Rectangle 16"/>
          <p:cNvSpPr>
            <a:spLocks noChangeArrowheads="1"/>
          </p:cNvSpPr>
          <p:nvPr/>
        </p:nvSpPr>
        <p:spPr bwMode="auto">
          <a:xfrm>
            <a:off x="879004" y="4100141"/>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变构</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Rectangle 16"/>
          <p:cNvSpPr>
            <a:spLocks noChangeArrowheads="1"/>
          </p:cNvSpPr>
          <p:nvPr/>
        </p:nvSpPr>
        <p:spPr bwMode="auto">
          <a:xfrm>
            <a:off x="875652" y="4639903"/>
            <a:ext cx="1261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抑制剂</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9" name="Rectangle 16"/>
          <p:cNvSpPr>
            <a:spLocks noChangeArrowheads="1"/>
          </p:cNvSpPr>
          <p:nvPr/>
        </p:nvSpPr>
        <p:spPr bwMode="auto">
          <a:xfrm>
            <a:off x="874803" y="5245936"/>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化学修饰</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0" name="文本框 9"/>
          <p:cNvSpPr txBox="1"/>
          <p:nvPr/>
        </p:nvSpPr>
        <p:spPr>
          <a:xfrm>
            <a:off x="0" y="916299"/>
            <a:ext cx="2698175" cy="523220"/>
          </a:xfrm>
          <a:prstGeom prst="rect">
            <a:avLst/>
          </a:prstGeom>
          <a:noFill/>
        </p:spPr>
        <p:txBody>
          <a:bodyPr wrap="none" rtlCol="0">
            <a:spAutoFit/>
          </a:bodyPr>
          <a:lstStyle/>
          <a:p>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（四）酶的调控</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 name="Rectangle 16"/>
          <p:cNvSpPr>
            <a:spLocks noChangeArrowheads="1"/>
          </p:cNvSpPr>
          <p:nvPr/>
        </p:nvSpPr>
        <p:spPr bwMode="auto">
          <a:xfrm>
            <a:off x="876706" y="2733226"/>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分解</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2" name="Rectangle 16"/>
          <p:cNvSpPr>
            <a:spLocks noChangeArrowheads="1"/>
          </p:cNvSpPr>
          <p:nvPr/>
        </p:nvSpPr>
        <p:spPr bwMode="auto">
          <a:xfrm>
            <a:off x="924007" y="5855822"/>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酶原激活</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p:cNvSpPr txBox="1"/>
          <p:nvPr/>
        </p:nvSpPr>
        <p:spPr>
          <a:xfrm>
            <a:off x="5371858" y="-7031"/>
            <a:ext cx="1980132" cy="922020"/>
          </a:xfrm>
          <a:prstGeom prst="rect">
            <a:avLst/>
          </a:prstGeom>
          <a:noFill/>
        </p:spPr>
        <p:txBody>
          <a:bodyPr wrap="square" rtlCol="0">
            <a:spAutoFit/>
          </a:bodyPr>
          <a:lstStyle/>
          <a:p>
            <a:pPr fontAlgn="auto">
              <a:lnSpc>
                <a:spcPct val="150000"/>
              </a:lnSpc>
            </a:pPr>
            <a:r>
              <a:rPr lang="zh-CN" altLang="en-US" sz="3600" dirty="0">
                <a:latin typeface="黑体" panose="02010609060101010101" pitchFamily="49" charset="-122"/>
                <a:ea typeface="黑体" panose="02010609060101010101" pitchFamily="49" charset="-122"/>
              </a:rPr>
              <a:t>一、酶</a:t>
            </a:r>
            <a:endParaRPr lang="zh-CN" altLang="en-US" sz="3600" dirty="0">
              <a:latin typeface="黑体" panose="02010609060101010101" pitchFamily="49" charset="-122"/>
              <a:ea typeface="黑体" panose="02010609060101010101" pitchFamily="49" charset="-122"/>
            </a:endParaRPr>
          </a:p>
        </p:txBody>
      </p:sp>
      <p:pic>
        <p:nvPicPr>
          <p:cNvPr id="2" name="图片 1"/>
          <p:cNvPicPr>
            <a:picLocks noChangeAspect="1"/>
          </p:cNvPicPr>
          <p:nvPr/>
        </p:nvPicPr>
        <p:blipFill>
          <a:blip r:embed="rId1"/>
          <a:stretch>
            <a:fillRect/>
          </a:stretch>
        </p:blipFill>
        <p:spPr>
          <a:xfrm>
            <a:off x="5600967" y="1086981"/>
            <a:ext cx="6035261" cy="5769156"/>
          </a:xfrm>
          <a:prstGeom prst="rect">
            <a:avLst/>
          </a:prstGeom>
        </p:spPr>
      </p:pic>
      <p:sp>
        <p:nvSpPr>
          <p:cNvPr id="4" name="文本框 3"/>
          <p:cNvSpPr txBox="1"/>
          <p:nvPr/>
        </p:nvSpPr>
        <p:spPr>
          <a:xfrm>
            <a:off x="423324" y="1583877"/>
            <a:ext cx="2185214" cy="553998"/>
          </a:xfrm>
          <a:prstGeom prst="rect">
            <a:avLst/>
          </a:prstGeom>
          <a:noFill/>
        </p:spPr>
        <p:txBody>
          <a:bodyPr wrap="none" rtlCol="0">
            <a:spAutoFit/>
          </a:bodyPr>
          <a:lstStyle/>
          <a:p>
            <a:pPr marL="457200" indent="-457200">
              <a:buFont typeface="Arial" panose="020B0604020202020204" pitchFamily="34" charset="0"/>
              <a:buChar char="•"/>
            </a:pPr>
            <a:r>
              <a:rPr lang="zh-CN" altLang="en-US" sz="3000" dirty="0">
                <a:latin typeface="Times New Roman" panose="02020603050405020304" pitchFamily="18" charset="0"/>
                <a:ea typeface="黑体" panose="02010609060101010101" pitchFamily="49" charset="-122"/>
                <a:cs typeface="Times New Roman" panose="02020603050405020304" pitchFamily="18" charset="0"/>
              </a:rPr>
              <a:t>酶的含量</a:t>
            </a:r>
            <a:endParaRPr lang="zh-CN" altLang="en-US" sz="30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5" name="Rectangle 16"/>
          <p:cNvSpPr>
            <a:spLocks noChangeArrowheads="1"/>
          </p:cNvSpPr>
          <p:nvPr/>
        </p:nvSpPr>
        <p:spPr bwMode="auto">
          <a:xfrm>
            <a:off x="876706" y="2148760"/>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合成</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 name="Rectangle 16"/>
          <p:cNvSpPr>
            <a:spLocks noChangeArrowheads="1"/>
          </p:cNvSpPr>
          <p:nvPr/>
        </p:nvSpPr>
        <p:spPr bwMode="auto">
          <a:xfrm>
            <a:off x="380619" y="3519006"/>
            <a:ext cx="218521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457200" indent="-457200" eaLnBrk="1" hangingPunct="1">
              <a:buFont typeface="Arial" panose="020B0604020202020204" pitchFamily="34" charset="0"/>
              <a:buChar char="•"/>
            </a:pPr>
            <a:r>
              <a:rPr lang="zh-CN" altLang="en-US" sz="3000" dirty="0">
                <a:latin typeface="Times New Roman" panose="02020603050405020304" pitchFamily="18" charset="0"/>
                <a:ea typeface="黑体" panose="02010609060101010101" pitchFamily="49" charset="-122"/>
                <a:cs typeface="Times New Roman" panose="02020603050405020304" pitchFamily="18" charset="0"/>
              </a:rPr>
              <a:t>酶的活性</a:t>
            </a:r>
            <a:endParaRPr lang="zh-CN" altLang="en-US" sz="30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7" name="Rectangle 16"/>
          <p:cNvSpPr>
            <a:spLocks noChangeArrowheads="1"/>
          </p:cNvSpPr>
          <p:nvPr/>
        </p:nvSpPr>
        <p:spPr bwMode="auto">
          <a:xfrm>
            <a:off x="879004" y="4100141"/>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变构</a:t>
            </a:r>
            <a:endParaRPr lang="zh-CN" altLang="en-US" sz="28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Rectangle 16"/>
          <p:cNvSpPr>
            <a:spLocks noChangeArrowheads="1"/>
          </p:cNvSpPr>
          <p:nvPr/>
        </p:nvSpPr>
        <p:spPr bwMode="auto">
          <a:xfrm>
            <a:off x="875652" y="4639903"/>
            <a:ext cx="1261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抑制剂</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9" name="Rectangle 16"/>
          <p:cNvSpPr>
            <a:spLocks noChangeArrowheads="1"/>
          </p:cNvSpPr>
          <p:nvPr/>
        </p:nvSpPr>
        <p:spPr bwMode="auto">
          <a:xfrm>
            <a:off x="874803" y="5245936"/>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化学修饰</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0" name="Rectangle 16"/>
          <p:cNvSpPr>
            <a:spLocks noChangeArrowheads="1"/>
          </p:cNvSpPr>
          <p:nvPr/>
        </p:nvSpPr>
        <p:spPr bwMode="auto">
          <a:xfrm>
            <a:off x="876706" y="2733226"/>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分解</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 name="Rectangle 16"/>
          <p:cNvSpPr>
            <a:spLocks noChangeArrowheads="1"/>
          </p:cNvSpPr>
          <p:nvPr/>
        </p:nvSpPr>
        <p:spPr bwMode="auto">
          <a:xfrm>
            <a:off x="924007" y="5855822"/>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酶原激活</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2" name="文本框 11"/>
          <p:cNvSpPr txBox="1"/>
          <p:nvPr/>
        </p:nvSpPr>
        <p:spPr>
          <a:xfrm>
            <a:off x="0" y="916299"/>
            <a:ext cx="2698175" cy="523220"/>
          </a:xfrm>
          <a:prstGeom prst="rect">
            <a:avLst/>
          </a:prstGeom>
          <a:noFill/>
        </p:spPr>
        <p:txBody>
          <a:bodyPr wrap="none" rtlCol="0">
            <a:spAutoFit/>
          </a:bodyPr>
          <a:lstStyle/>
          <a:p>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（四）酶的调控</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p:cNvSpPr txBox="1"/>
          <p:nvPr/>
        </p:nvSpPr>
        <p:spPr>
          <a:xfrm>
            <a:off x="5371858" y="-7031"/>
            <a:ext cx="1980132" cy="922020"/>
          </a:xfrm>
          <a:prstGeom prst="rect">
            <a:avLst/>
          </a:prstGeom>
          <a:noFill/>
        </p:spPr>
        <p:txBody>
          <a:bodyPr wrap="square" rtlCol="0">
            <a:spAutoFit/>
          </a:bodyPr>
          <a:lstStyle/>
          <a:p>
            <a:pPr fontAlgn="auto">
              <a:lnSpc>
                <a:spcPct val="150000"/>
              </a:lnSpc>
            </a:pPr>
            <a:r>
              <a:rPr lang="zh-CN" altLang="en-US" sz="3600" dirty="0">
                <a:latin typeface="黑体" panose="02010609060101010101" pitchFamily="49" charset="-122"/>
                <a:ea typeface="黑体" panose="02010609060101010101" pitchFamily="49" charset="-122"/>
              </a:rPr>
              <a:t>一、酶</a:t>
            </a:r>
            <a:endParaRPr lang="zh-CN" altLang="en-US" sz="3600" dirty="0">
              <a:latin typeface="黑体" panose="02010609060101010101" pitchFamily="49" charset="-122"/>
              <a:ea typeface="黑体" panose="02010609060101010101" pitchFamily="49" charset="-122"/>
            </a:endParaRPr>
          </a:p>
        </p:txBody>
      </p:sp>
      <p:pic>
        <p:nvPicPr>
          <p:cNvPr id="2" name="图片 1"/>
          <p:cNvPicPr>
            <a:picLocks noChangeAspect="1"/>
          </p:cNvPicPr>
          <p:nvPr/>
        </p:nvPicPr>
        <p:blipFill>
          <a:blip r:embed="rId1"/>
          <a:stretch>
            <a:fillRect/>
          </a:stretch>
        </p:blipFill>
        <p:spPr>
          <a:xfrm>
            <a:off x="5645970" y="938735"/>
            <a:ext cx="5227403" cy="5919265"/>
          </a:xfrm>
          <a:prstGeom prst="rect">
            <a:avLst/>
          </a:prstGeom>
        </p:spPr>
      </p:pic>
      <p:sp>
        <p:nvSpPr>
          <p:cNvPr id="4" name="文本框 3"/>
          <p:cNvSpPr txBox="1"/>
          <p:nvPr/>
        </p:nvSpPr>
        <p:spPr>
          <a:xfrm>
            <a:off x="423324" y="1583877"/>
            <a:ext cx="2185214" cy="553998"/>
          </a:xfrm>
          <a:prstGeom prst="rect">
            <a:avLst/>
          </a:prstGeom>
          <a:noFill/>
        </p:spPr>
        <p:txBody>
          <a:bodyPr wrap="none" rtlCol="0">
            <a:spAutoFit/>
          </a:bodyPr>
          <a:lstStyle/>
          <a:p>
            <a:pPr marL="457200" indent="-457200">
              <a:buFont typeface="Arial" panose="020B0604020202020204" pitchFamily="34" charset="0"/>
              <a:buChar char="•"/>
            </a:pPr>
            <a:r>
              <a:rPr lang="zh-CN" altLang="en-US" sz="3000" dirty="0">
                <a:latin typeface="Times New Roman" panose="02020603050405020304" pitchFamily="18" charset="0"/>
                <a:ea typeface="黑体" panose="02010609060101010101" pitchFamily="49" charset="-122"/>
                <a:cs typeface="Times New Roman" panose="02020603050405020304" pitchFamily="18" charset="0"/>
              </a:rPr>
              <a:t>酶的含量</a:t>
            </a:r>
            <a:endParaRPr lang="zh-CN" altLang="en-US" sz="30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5" name="Rectangle 16"/>
          <p:cNvSpPr>
            <a:spLocks noChangeArrowheads="1"/>
          </p:cNvSpPr>
          <p:nvPr/>
        </p:nvSpPr>
        <p:spPr bwMode="auto">
          <a:xfrm>
            <a:off x="876706" y="2148760"/>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合成</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 name="Rectangle 16"/>
          <p:cNvSpPr>
            <a:spLocks noChangeArrowheads="1"/>
          </p:cNvSpPr>
          <p:nvPr/>
        </p:nvSpPr>
        <p:spPr bwMode="auto">
          <a:xfrm>
            <a:off x="380619" y="3519006"/>
            <a:ext cx="218521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457200" indent="-457200" eaLnBrk="1" hangingPunct="1">
              <a:buFont typeface="Arial" panose="020B0604020202020204" pitchFamily="34" charset="0"/>
              <a:buChar char="•"/>
            </a:pPr>
            <a:r>
              <a:rPr lang="zh-CN" altLang="en-US" sz="3000" dirty="0">
                <a:latin typeface="Times New Roman" panose="02020603050405020304" pitchFamily="18" charset="0"/>
                <a:ea typeface="黑体" panose="02010609060101010101" pitchFamily="49" charset="-122"/>
                <a:cs typeface="Times New Roman" panose="02020603050405020304" pitchFamily="18" charset="0"/>
              </a:rPr>
              <a:t>酶的活性</a:t>
            </a:r>
            <a:endParaRPr lang="zh-CN" altLang="en-US" sz="30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7" name="Rectangle 16"/>
          <p:cNvSpPr>
            <a:spLocks noChangeArrowheads="1"/>
          </p:cNvSpPr>
          <p:nvPr/>
        </p:nvSpPr>
        <p:spPr bwMode="auto">
          <a:xfrm>
            <a:off x="879004" y="4100141"/>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变构</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Rectangle 16"/>
          <p:cNvSpPr>
            <a:spLocks noChangeArrowheads="1"/>
          </p:cNvSpPr>
          <p:nvPr/>
        </p:nvSpPr>
        <p:spPr bwMode="auto">
          <a:xfrm>
            <a:off x="875652" y="4639903"/>
            <a:ext cx="1261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抑制剂</a:t>
            </a:r>
            <a:endParaRPr lang="zh-CN" altLang="en-US" sz="28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9" name="Rectangle 16"/>
          <p:cNvSpPr>
            <a:spLocks noChangeArrowheads="1"/>
          </p:cNvSpPr>
          <p:nvPr/>
        </p:nvSpPr>
        <p:spPr bwMode="auto">
          <a:xfrm>
            <a:off x="874803" y="5245936"/>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化学修饰</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0" name="Rectangle 16"/>
          <p:cNvSpPr>
            <a:spLocks noChangeArrowheads="1"/>
          </p:cNvSpPr>
          <p:nvPr/>
        </p:nvSpPr>
        <p:spPr bwMode="auto">
          <a:xfrm>
            <a:off x="876706" y="2733226"/>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分解</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 name="Rectangle 16"/>
          <p:cNvSpPr>
            <a:spLocks noChangeArrowheads="1"/>
          </p:cNvSpPr>
          <p:nvPr/>
        </p:nvSpPr>
        <p:spPr bwMode="auto">
          <a:xfrm>
            <a:off x="924007" y="5855822"/>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酶原激活</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2" name="文本框 11"/>
          <p:cNvSpPr txBox="1"/>
          <p:nvPr/>
        </p:nvSpPr>
        <p:spPr>
          <a:xfrm>
            <a:off x="0" y="916299"/>
            <a:ext cx="2698175" cy="523220"/>
          </a:xfrm>
          <a:prstGeom prst="rect">
            <a:avLst/>
          </a:prstGeom>
          <a:noFill/>
        </p:spPr>
        <p:txBody>
          <a:bodyPr wrap="none" rtlCol="0">
            <a:spAutoFit/>
          </a:bodyPr>
          <a:lstStyle/>
          <a:p>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（四）酶的调控</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p:cNvSpPr txBox="1"/>
          <p:nvPr/>
        </p:nvSpPr>
        <p:spPr>
          <a:xfrm>
            <a:off x="5371858" y="-7031"/>
            <a:ext cx="1980132" cy="922020"/>
          </a:xfrm>
          <a:prstGeom prst="rect">
            <a:avLst/>
          </a:prstGeom>
          <a:noFill/>
        </p:spPr>
        <p:txBody>
          <a:bodyPr wrap="square" rtlCol="0">
            <a:spAutoFit/>
          </a:bodyPr>
          <a:lstStyle/>
          <a:p>
            <a:pPr fontAlgn="auto">
              <a:lnSpc>
                <a:spcPct val="150000"/>
              </a:lnSpc>
            </a:pPr>
            <a:r>
              <a:rPr lang="zh-CN" altLang="en-US" sz="3600" dirty="0">
                <a:latin typeface="黑体" panose="02010609060101010101" pitchFamily="49" charset="-122"/>
                <a:ea typeface="黑体" panose="02010609060101010101" pitchFamily="49" charset="-122"/>
              </a:rPr>
              <a:t>一、酶</a:t>
            </a:r>
            <a:endParaRPr lang="zh-CN" altLang="en-US" sz="3600" dirty="0">
              <a:latin typeface="黑体" panose="02010609060101010101" pitchFamily="49" charset="-122"/>
              <a:ea typeface="黑体" panose="02010609060101010101" pitchFamily="49" charset="-122"/>
            </a:endParaRPr>
          </a:p>
        </p:txBody>
      </p:sp>
      <p:pic>
        <p:nvPicPr>
          <p:cNvPr id="2" name="图片 1"/>
          <p:cNvPicPr>
            <a:picLocks noChangeAspect="1"/>
          </p:cNvPicPr>
          <p:nvPr/>
        </p:nvPicPr>
        <p:blipFill>
          <a:blip r:embed="rId1"/>
          <a:stretch>
            <a:fillRect/>
          </a:stretch>
        </p:blipFill>
        <p:spPr>
          <a:xfrm>
            <a:off x="3653656" y="1088844"/>
            <a:ext cx="8239322" cy="5580372"/>
          </a:xfrm>
          <a:prstGeom prst="rect">
            <a:avLst/>
          </a:prstGeom>
        </p:spPr>
      </p:pic>
      <p:sp>
        <p:nvSpPr>
          <p:cNvPr id="4" name="文本框 3"/>
          <p:cNvSpPr txBox="1"/>
          <p:nvPr/>
        </p:nvSpPr>
        <p:spPr>
          <a:xfrm>
            <a:off x="423324" y="1583877"/>
            <a:ext cx="2185214" cy="553998"/>
          </a:xfrm>
          <a:prstGeom prst="rect">
            <a:avLst/>
          </a:prstGeom>
          <a:noFill/>
        </p:spPr>
        <p:txBody>
          <a:bodyPr wrap="none" rtlCol="0">
            <a:spAutoFit/>
          </a:bodyPr>
          <a:lstStyle/>
          <a:p>
            <a:pPr marL="457200" indent="-457200">
              <a:buFont typeface="Arial" panose="020B0604020202020204" pitchFamily="34" charset="0"/>
              <a:buChar char="•"/>
            </a:pPr>
            <a:r>
              <a:rPr lang="zh-CN" altLang="en-US" sz="3000" dirty="0">
                <a:latin typeface="Times New Roman" panose="02020603050405020304" pitchFamily="18" charset="0"/>
                <a:ea typeface="黑体" panose="02010609060101010101" pitchFamily="49" charset="-122"/>
                <a:cs typeface="Times New Roman" panose="02020603050405020304" pitchFamily="18" charset="0"/>
              </a:rPr>
              <a:t>酶的含量</a:t>
            </a:r>
            <a:endParaRPr lang="zh-CN" altLang="en-US" sz="30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5" name="Rectangle 16"/>
          <p:cNvSpPr>
            <a:spLocks noChangeArrowheads="1"/>
          </p:cNvSpPr>
          <p:nvPr/>
        </p:nvSpPr>
        <p:spPr bwMode="auto">
          <a:xfrm>
            <a:off x="876706" y="2148760"/>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合成</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 name="Rectangle 16"/>
          <p:cNvSpPr>
            <a:spLocks noChangeArrowheads="1"/>
          </p:cNvSpPr>
          <p:nvPr/>
        </p:nvSpPr>
        <p:spPr bwMode="auto">
          <a:xfrm>
            <a:off x="380619" y="3519006"/>
            <a:ext cx="218521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457200" indent="-457200" eaLnBrk="1" hangingPunct="1">
              <a:buFont typeface="Arial" panose="020B0604020202020204" pitchFamily="34" charset="0"/>
              <a:buChar char="•"/>
            </a:pPr>
            <a:r>
              <a:rPr lang="zh-CN" altLang="en-US" sz="3000" dirty="0">
                <a:latin typeface="Times New Roman" panose="02020603050405020304" pitchFamily="18" charset="0"/>
                <a:ea typeface="黑体" panose="02010609060101010101" pitchFamily="49" charset="-122"/>
                <a:cs typeface="Times New Roman" panose="02020603050405020304" pitchFamily="18" charset="0"/>
              </a:rPr>
              <a:t>酶的活性</a:t>
            </a:r>
            <a:endParaRPr lang="zh-CN" altLang="en-US" sz="30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7" name="Rectangle 16"/>
          <p:cNvSpPr>
            <a:spLocks noChangeArrowheads="1"/>
          </p:cNvSpPr>
          <p:nvPr/>
        </p:nvSpPr>
        <p:spPr bwMode="auto">
          <a:xfrm>
            <a:off x="879004" y="4100141"/>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变构</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Rectangle 16"/>
          <p:cNvSpPr>
            <a:spLocks noChangeArrowheads="1"/>
          </p:cNvSpPr>
          <p:nvPr/>
        </p:nvSpPr>
        <p:spPr bwMode="auto">
          <a:xfrm>
            <a:off x="875652" y="4639903"/>
            <a:ext cx="1261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抑制剂</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9" name="Rectangle 16"/>
          <p:cNvSpPr>
            <a:spLocks noChangeArrowheads="1"/>
          </p:cNvSpPr>
          <p:nvPr/>
        </p:nvSpPr>
        <p:spPr bwMode="auto">
          <a:xfrm>
            <a:off x="874803" y="5245936"/>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化学修饰</a:t>
            </a:r>
            <a:endParaRPr lang="zh-CN" altLang="en-US" sz="28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0" name="Rectangle 16"/>
          <p:cNvSpPr>
            <a:spLocks noChangeArrowheads="1"/>
          </p:cNvSpPr>
          <p:nvPr/>
        </p:nvSpPr>
        <p:spPr bwMode="auto">
          <a:xfrm>
            <a:off x="876706" y="2733226"/>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分解</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 name="Rectangle 16"/>
          <p:cNvSpPr>
            <a:spLocks noChangeArrowheads="1"/>
          </p:cNvSpPr>
          <p:nvPr/>
        </p:nvSpPr>
        <p:spPr bwMode="auto">
          <a:xfrm>
            <a:off x="924007" y="5855822"/>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酶原激活</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2" name="文本框 11"/>
          <p:cNvSpPr txBox="1"/>
          <p:nvPr/>
        </p:nvSpPr>
        <p:spPr>
          <a:xfrm>
            <a:off x="0" y="916299"/>
            <a:ext cx="2698175" cy="523220"/>
          </a:xfrm>
          <a:prstGeom prst="rect">
            <a:avLst/>
          </a:prstGeom>
          <a:noFill/>
        </p:spPr>
        <p:txBody>
          <a:bodyPr wrap="none" rtlCol="0">
            <a:spAutoFit/>
          </a:bodyPr>
          <a:lstStyle/>
          <a:p>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（四）酶的调控</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2727055" y="1133847"/>
            <a:ext cx="9280490" cy="5490366"/>
          </a:xfrm>
          <a:prstGeom prst="rect">
            <a:avLst/>
          </a:prstGeom>
        </p:spPr>
      </p:pic>
      <p:sp>
        <p:nvSpPr>
          <p:cNvPr id="5" name="文本框 4"/>
          <p:cNvSpPr txBox="1"/>
          <p:nvPr/>
        </p:nvSpPr>
        <p:spPr>
          <a:xfrm>
            <a:off x="423324" y="1583877"/>
            <a:ext cx="2185214" cy="553998"/>
          </a:xfrm>
          <a:prstGeom prst="rect">
            <a:avLst/>
          </a:prstGeom>
          <a:noFill/>
        </p:spPr>
        <p:txBody>
          <a:bodyPr wrap="none" rtlCol="0">
            <a:spAutoFit/>
          </a:bodyPr>
          <a:lstStyle/>
          <a:p>
            <a:pPr marL="457200" indent="-457200">
              <a:buFont typeface="Arial" panose="020B0604020202020204" pitchFamily="34" charset="0"/>
              <a:buChar char="•"/>
            </a:pPr>
            <a:r>
              <a:rPr lang="zh-CN" altLang="en-US" sz="3000" dirty="0">
                <a:latin typeface="Times New Roman" panose="02020603050405020304" pitchFamily="18" charset="0"/>
                <a:ea typeface="黑体" panose="02010609060101010101" pitchFamily="49" charset="-122"/>
                <a:cs typeface="Times New Roman" panose="02020603050405020304" pitchFamily="18" charset="0"/>
              </a:rPr>
              <a:t>酶的含量</a:t>
            </a:r>
            <a:endParaRPr lang="zh-CN" altLang="en-US" sz="30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 name="Rectangle 16"/>
          <p:cNvSpPr>
            <a:spLocks noChangeArrowheads="1"/>
          </p:cNvSpPr>
          <p:nvPr/>
        </p:nvSpPr>
        <p:spPr bwMode="auto">
          <a:xfrm>
            <a:off x="876706" y="2148760"/>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合成</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7" name="Rectangle 16"/>
          <p:cNvSpPr>
            <a:spLocks noChangeArrowheads="1"/>
          </p:cNvSpPr>
          <p:nvPr/>
        </p:nvSpPr>
        <p:spPr bwMode="auto">
          <a:xfrm>
            <a:off x="380619" y="3519006"/>
            <a:ext cx="218521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457200" indent="-457200" eaLnBrk="1" hangingPunct="1">
              <a:buFont typeface="Arial" panose="020B0604020202020204" pitchFamily="34" charset="0"/>
              <a:buChar char="•"/>
            </a:pPr>
            <a:r>
              <a:rPr lang="zh-CN" altLang="en-US" sz="3000" dirty="0">
                <a:latin typeface="Times New Roman" panose="02020603050405020304" pitchFamily="18" charset="0"/>
                <a:ea typeface="黑体" panose="02010609060101010101" pitchFamily="49" charset="-122"/>
                <a:cs typeface="Times New Roman" panose="02020603050405020304" pitchFamily="18" charset="0"/>
              </a:rPr>
              <a:t>酶的活性</a:t>
            </a:r>
            <a:endParaRPr lang="zh-CN" altLang="en-US" sz="30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Rectangle 16"/>
          <p:cNvSpPr>
            <a:spLocks noChangeArrowheads="1"/>
          </p:cNvSpPr>
          <p:nvPr/>
        </p:nvSpPr>
        <p:spPr bwMode="auto">
          <a:xfrm>
            <a:off x="879004" y="4100141"/>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变构</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9" name="Rectangle 16"/>
          <p:cNvSpPr>
            <a:spLocks noChangeArrowheads="1"/>
          </p:cNvSpPr>
          <p:nvPr/>
        </p:nvSpPr>
        <p:spPr bwMode="auto">
          <a:xfrm>
            <a:off x="875652" y="4639903"/>
            <a:ext cx="1261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抑制剂</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0" name="Rectangle 16"/>
          <p:cNvSpPr>
            <a:spLocks noChangeArrowheads="1"/>
          </p:cNvSpPr>
          <p:nvPr/>
        </p:nvSpPr>
        <p:spPr bwMode="auto">
          <a:xfrm>
            <a:off x="874803" y="5245936"/>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化学修饰</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 name="Rectangle 16"/>
          <p:cNvSpPr>
            <a:spLocks noChangeArrowheads="1"/>
          </p:cNvSpPr>
          <p:nvPr/>
        </p:nvSpPr>
        <p:spPr bwMode="auto">
          <a:xfrm>
            <a:off x="876706" y="2733226"/>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分解</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2" name="Rectangle 16"/>
          <p:cNvSpPr>
            <a:spLocks noChangeArrowheads="1"/>
          </p:cNvSpPr>
          <p:nvPr/>
        </p:nvSpPr>
        <p:spPr bwMode="auto">
          <a:xfrm>
            <a:off x="924007" y="5855822"/>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酶原激活</a:t>
            </a:r>
            <a:endParaRPr lang="zh-CN" altLang="en-US" sz="28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3" name="文本框 12"/>
          <p:cNvSpPr txBox="1"/>
          <p:nvPr/>
        </p:nvSpPr>
        <p:spPr>
          <a:xfrm>
            <a:off x="0" y="916299"/>
            <a:ext cx="2698175" cy="523220"/>
          </a:xfrm>
          <a:prstGeom prst="rect">
            <a:avLst/>
          </a:prstGeom>
          <a:noFill/>
        </p:spPr>
        <p:txBody>
          <a:bodyPr wrap="none" rtlCol="0">
            <a:spAutoFit/>
          </a:bodyPr>
          <a:lstStyle/>
          <a:p>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（四）酶的调控</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4" name="文本框 13"/>
          <p:cNvSpPr txBox="1"/>
          <p:nvPr/>
        </p:nvSpPr>
        <p:spPr>
          <a:xfrm>
            <a:off x="5371858" y="-7031"/>
            <a:ext cx="1980132" cy="922020"/>
          </a:xfrm>
          <a:prstGeom prst="rect">
            <a:avLst/>
          </a:prstGeom>
          <a:noFill/>
        </p:spPr>
        <p:txBody>
          <a:bodyPr wrap="square" rtlCol="0">
            <a:spAutoFit/>
          </a:bodyPr>
          <a:lstStyle/>
          <a:p>
            <a:pPr fontAlgn="auto">
              <a:lnSpc>
                <a:spcPct val="150000"/>
              </a:lnSpc>
            </a:pPr>
            <a:r>
              <a:rPr lang="zh-CN" altLang="en-US" sz="3600" dirty="0">
                <a:latin typeface="黑体" panose="02010609060101010101" pitchFamily="49" charset="-122"/>
                <a:ea typeface="黑体" panose="02010609060101010101" pitchFamily="49" charset="-122"/>
              </a:rPr>
              <a:t>一、酶</a:t>
            </a:r>
            <a:endParaRPr lang="zh-CN" altLang="en-US" sz="3600" dirty="0">
              <a:latin typeface="黑体" panose="02010609060101010101" pitchFamily="49" charset="-122"/>
              <a:ea typeface="黑体" panose="02010609060101010101" pitchFamily="49"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3"/>
          <p:cNvGraphicFramePr>
            <a:graphicFrameLocks noGrp="1"/>
          </p:cNvGraphicFramePr>
          <p:nvPr>
            <p:custDataLst>
              <p:tags r:id="rId1"/>
            </p:custDataLst>
          </p:nvPr>
        </p:nvGraphicFramePr>
        <p:xfrm>
          <a:off x="677545" y="401320"/>
          <a:ext cx="10325100" cy="5568950"/>
        </p:xfrm>
        <a:graphic>
          <a:graphicData uri="http://schemas.openxmlformats.org/drawingml/2006/table">
            <a:tbl>
              <a:tblPr firstRow="1" bandRow="1">
                <a:tableStyleId>{6E25E649-3F16-4E02-A733-19D2CDBF48F0}</a:tableStyleId>
              </a:tblPr>
              <a:tblGrid>
                <a:gridCol w="3441700"/>
                <a:gridCol w="3258185"/>
                <a:gridCol w="3625215"/>
              </a:tblGrid>
              <a:tr h="541020">
                <a:tc>
                  <a:txBody>
                    <a:bodyPr/>
                    <a:lstStyle/>
                    <a:p>
                      <a:pPr algn="ctr"/>
                      <a:r>
                        <a:rPr lang="zh-CN" altLang="en-US" sz="2800" dirty="0">
                          <a:latin typeface="黑体" panose="02010609060101010101" pitchFamily="49" charset="-122"/>
                          <a:ea typeface="黑体" panose="02010609060101010101" pitchFamily="49" charset="-122"/>
                        </a:rPr>
                        <a:t>项目</a:t>
                      </a:r>
                      <a:endParaRPr lang="zh-CN" altLang="en-US" sz="2800" dirty="0">
                        <a:latin typeface="黑体" panose="02010609060101010101" pitchFamily="49" charset="-122"/>
                        <a:ea typeface="黑体" panose="02010609060101010101" pitchFamily="49" charset="-122"/>
                      </a:endParaRPr>
                    </a:p>
                  </a:txBody>
                  <a:tcPr marL="91423" marR="91423" marT="45711" marB="45711">
                    <a:solidFill>
                      <a:srgbClr val="2960A3"/>
                    </a:solidFill>
                  </a:tcPr>
                </a:tc>
                <a:tc>
                  <a:txBody>
                    <a:bodyPr/>
                    <a:lstStyle/>
                    <a:p>
                      <a:pPr algn="ctr"/>
                      <a:r>
                        <a:rPr lang="zh-CN" altLang="en-US" sz="2800" dirty="0">
                          <a:latin typeface="黑体" panose="02010609060101010101" pitchFamily="49" charset="-122"/>
                          <a:ea typeface="黑体" panose="02010609060101010101" pitchFamily="49" charset="-122"/>
                        </a:rPr>
                        <a:t>酶</a:t>
                      </a:r>
                      <a:endParaRPr lang="zh-CN" altLang="en-US" sz="2800" dirty="0">
                        <a:latin typeface="黑体" panose="02010609060101010101" pitchFamily="49" charset="-122"/>
                        <a:ea typeface="黑体" panose="02010609060101010101" pitchFamily="49" charset="-122"/>
                      </a:endParaRPr>
                    </a:p>
                  </a:txBody>
                  <a:tcPr marL="91423" marR="91423" marT="45711" marB="45711">
                    <a:solidFill>
                      <a:srgbClr val="2960A3"/>
                    </a:solidFill>
                  </a:tcPr>
                </a:tc>
                <a:tc>
                  <a:txBody>
                    <a:bodyPr/>
                    <a:lstStyle/>
                    <a:p>
                      <a:pPr algn="ctr"/>
                      <a:r>
                        <a:rPr lang="zh-CN" altLang="en-US" sz="2800" dirty="0">
                          <a:latin typeface="黑体" panose="02010609060101010101" pitchFamily="49" charset="-122"/>
                          <a:ea typeface="黑体" panose="02010609060101010101" pitchFamily="49" charset="-122"/>
                        </a:rPr>
                        <a:t>激素</a:t>
                      </a:r>
                      <a:endParaRPr lang="zh-CN" altLang="en-US" sz="2800" dirty="0">
                        <a:latin typeface="黑体" panose="02010609060101010101" pitchFamily="49" charset="-122"/>
                        <a:ea typeface="黑体" panose="02010609060101010101" pitchFamily="49" charset="-122"/>
                      </a:endParaRPr>
                    </a:p>
                  </a:txBody>
                  <a:tcPr marL="91423" marR="91423" marT="45711" marB="45711">
                    <a:solidFill>
                      <a:srgbClr val="2960A3"/>
                    </a:solidFill>
                  </a:tcPr>
                </a:tc>
              </a:tr>
              <a:tr h="541020">
                <a:tc>
                  <a:txBody>
                    <a:bodyPr/>
                    <a:lstStyle/>
                    <a:p>
                      <a:pPr algn="ctr"/>
                      <a:r>
                        <a:rPr lang="zh-CN" altLang="en-US" sz="2800" b="1" dirty="0">
                          <a:latin typeface="黑体" panose="02010609060101010101" pitchFamily="49" charset="-122"/>
                          <a:ea typeface="黑体" panose="02010609060101010101" pitchFamily="49" charset="-122"/>
                        </a:rPr>
                        <a:t>生理作用</a:t>
                      </a:r>
                      <a:endParaRPr lang="zh-CN" altLang="en-US" sz="2800" b="1" dirty="0">
                        <a:latin typeface="黑体" panose="02010609060101010101" pitchFamily="49" charset="-122"/>
                        <a:ea typeface="黑体" panose="02010609060101010101" pitchFamily="49" charset="-122"/>
                      </a:endParaRPr>
                    </a:p>
                  </a:txBody>
                  <a:tcPr marL="91423" marR="91423" marT="45711" marB="45711" anchor="ctr"/>
                </a:tc>
                <a:tc>
                  <a:txBody>
                    <a:bodyPr/>
                    <a:lstStyle/>
                    <a:p>
                      <a:pPr algn="l"/>
                      <a:r>
                        <a:rPr lang="zh-CN" altLang="en-US" sz="2800" dirty="0">
                          <a:latin typeface="黑体" panose="02010609060101010101" pitchFamily="49" charset="-122"/>
                          <a:ea typeface="黑体" panose="02010609060101010101" pitchFamily="49" charset="-122"/>
                        </a:rPr>
                        <a:t>催化</a:t>
                      </a:r>
                      <a:endParaRPr lang="zh-CN" altLang="en-US" sz="2800" dirty="0">
                        <a:latin typeface="黑体" panose="02010609060101010101" pitchFamily="49" charset="-122"/>
                        <a:ea typeface="黑体" panose="02010609060101010101" pitchFamily="49" charset="-122"/>
                      </a:endParaRPr>
                    </a:p>
                  </a:txBody>
                  <a:tcPr marL="91423" marR="91423" marT="45711" marB="45711"/>
                </a:tc>
                <a:tc>
                  <a:txBody>
                    <a:bodyPr/>
                    <a:lstStyle/>
                    <a:p>
                      <a:pPr algn="l"/>
                      <a:r>
                        <a:rPr lang="zh-CN" altLang="en-US" sz="2800" dirty="0">
                          <a:latin typeface="黑体" panose="02010609060101010101" pitchFamily="49" charset="-122"/>
                          <a:ea typeface="黑体" panose="02010609060101010101" pitchFamily="49" charset="-122"/>
                        </a:rPr>
                        <a:t>调节</a:t>
                      </a:r>
                      <a:endParaRPr lang="zh-CN" altLang="en-US" sz="2800" dirty="0">
                        <a:latin typeface="黑体" panose="02010609060101010101" pitchFamily="49" charset="-122"/>
                        <a:ea typeface="黑体" panose="02010609060101010101" pitchFamily="49" charset="-122"/>
                      </a:endParaRPr>
                    </a:p>
                  </a:txBody>
                  <a:tcPr marL="91423" marR="91423" marT="45711" marB="45711"/>
                </a:tc>
              </a:tr>
              <a:tr h="541020">
                <a:tc>
                  <a:txBody>
                    <a:bodyPr/>
                    <a:lstStyle/>
                    <a:p>
                      <a:pPr algn="ctr"/>
                      <a:r>
                        <a:rPr lang="zh-CN" altLang="en-US" sz="2800" b="1" dirty="0">
                          <a:latin typeface="黑体" panose="02010609060101010101" pitchFamily="49" charset="-122"/>
                          <a:ea typeface="黑体" panose="02010609060101010101" pitchFamily="49" charset="-122"/>
                        </a:rPr>
                        <a:t>化学本质</a:t>
                      </a:r>
                      <a:endParaRPr lang="zh-CN" altLang="en-US" sz="2800" b="1" dirty="0">
                        <a:latin typeface="黑体" panose="02010609060101010101" pitchFamily="49" charset="-122"/>
                        <a:ea typeface="黑体" panose="02010609060101010101" pitchFamily="49" charset="-122"/>
                      </a:endParaRPr>
                    </a:p>
                  </a:txBody>
                  <a:tcPr marL="91423" marR="91423" marT="45711" marB="45711" anchor="ctr"/>
                </a:tc>
                <a:tc>
                  <a:txBody>
                    <a:bodyPr/>
                    <a:lstStyle/>
                    <a:p>
                      <a:pPr algn="l"/>
                      <a:r>
                        <a:rPr lang="zh-CN" altLang="en-US" sz="2800" dirty="0">
                          <a:latin typeface="黑体" panose="02010609060101010101" pitchFamily="49" charset="-122"/>
                          <a:ea typeface="黑体" panose="02010609060101010101" pitchFamily="49" charset="-122"/>
                          <a:cs typeface="黑体" panose="02010609060101010101" pitchFamily="49" charset="-122"/>
                        </a:rPr>
                        <a:t>蛋白质或</a:t>
                      </a:r>
                      <a:r>
                        <a:rPr lang="en-US" altLang="zh-CN" sz="2800" dirty="0">
                          <a:latin typeface="黑体" panose="02010609060101010101" pitchFamily="49" charset="-122"/>
                          <a:ea typeface="黑体" panose="02010609060101010101" pitchFamily="49" charset="-122"/>
                          <a:cs typeface="黑体" panose="02010609060101010101" pitchFamily="49" charset="-122"/>
                        </a:rPr>
                        <a:t>RNA</a:t>
                      </a:r>
                      <a:endParaRPr lang="zh-CN" altLang="en-US" sz="2800" dirty="0">
                        <a:latin typeface="黑体" panose="02010609060101010101" pitchFamily="49" charset="-122"/>
                        <a:ea typeface="黑体" panose="02010609060101010101" pitchFamily="49" charset="-122"/>
                        <a:cs typeface="黑体" panose="02010609060101010101" pitchFamily="49" charset="-122"/>
                      </a:endParaRPr>
                    </a:p>
                  </a:txBody>
                  <a:tcPr marL="91423" marR="91423" marT="45711" marB="45711"/>
                </a:tc>
                <a:tc>
                  <a:txBody>
                    <a:bodyPr/>
                    <a:lstStyle/>
                    <a:p>
                      <a:pPr algn="l"/>
                      <a:r>
                        <a:rPr lang="zh-CN" altLang="en-US" sz="2800" dirty="0">
                          <a:latin typeface="黑体" panose="02010609060101010101" pitchFamily="49" charset="-122"/>
                          <a:ea typeface="黑体" panose="02010609060101010101" pitchFamily="49" charset="-122"/>
                        </a:rPr>
                        <a:t>小分子或大分子</a:t>
                      </a:r>
                      <a:endParaRPr lang="zh-CN" altLang="en-US" sz="2800" dirty="0">
                        <a:latin typeface="黑体" panose="02010609060101010101" pitchFamily="49" charset="-122"/>
                        <a:ea typeface="黑体" panose="02010609060101010101" pitchFamily="49" charset="-122"/>
                      </a:endParaRPr>
                    </a:p>
                  </a:txBody>
                  <a:tcPr marL="91423" marR="91423" marT="45711" marB="45711"/>
                </a:tc>
              </a:tr>
              <a:tr h="541020">
                <a:tc>
                  <a:txBody>
                    <a:bodyPr/>
                    <a:lstStyle/>
                    <a:p>
                      <a:pPr algn="ctr"/>
                      <a:r>
                        <a:rPr lang="zh-CN" altLang="en-US" sz="2800" b="1" dirty="0">
                          <a:latin typeface="黑体" panose="02010609060101010101" pitchFamily="49" charset="-122"/>
                          <a:ea typeface="黑体" panose="02010609060101010101" pitchFamily="49" charset="-122"/>
                        </a:rPr>
                        <a:t>分布场所</a:t>
                      </a:r>
                      <a:endParaRPr lang="zh-CN" altLang="en-US" sz="2800" b="1" dirty="0">
                        <a:latin typeface="黑体" panose="02010609060101010101" pitchFamily="49" charset="-122"/>
                        <a:ea typeface="黑体" panose="02010609060101010101" pitchFamily="49" charset="-122"/>
                      </a:endParaRPr>
                    </a:p>
                  </a:txBody>
                  <a:tcPr marL="91423" marR="91423" marT="45711" marB="45711" anchor="ctr"/>
                </a:tc>
                <a:tc>
                  <a:txBody>
                    <a:bodyPr/>
                    <a:lstStyle/>
                    <a:p>
                      <a:pPr algn="l"/>
                      <a:r>
                        <a:rPr lang="zh-CN" altLang="en-US" sz="2800" dirty="0">
                          <a:latin typeface="黑体" panose="02010609060101010101" pitchFamily="49" charset="-122"/>
                          <a:ea typeface="黑体" panose="02010609060101010101" pitchFamily="49" charset="-122"/>
                        </a:rPr>
                        <a:t>胞内、胞外</a:t>
                      </a:r>
                      <a:endParaRPr lang="zh-CN" altLang="en-US" sz="2800" dirty="0">
                        <a:latin typeface="黑体" panose="02010609060101010101" pitchFamily="49" charset="-122"/>
                        <a:ea typeface="黑体" panose="02010609060101010101" pitchFamily="49" charset="-122"/>
                      </a:endParaRPr>
                    </a:p>
                  </a:txBody>
                  <a:tcPr marL="91423" marR="91423" marT="45711" marB="45711"/>
                </a:tc>
                <a:tc>
                  <a:txBody>
                    <a:bodyPr/>
                    <a:lstStyle/>
                    <a:p>
                      <a:pPr algn="l"/>
                      <a:r>
                        <a:rPr lang="zh-CN" altLang="en-US" sz="2800" dirty="0">
                          <a:latin typeface="黑体" panose="02010609060101010101" pitchFamily="49" charset="-122"/>
                          <a:ea typeface="黑体" panose="02010609060101010101" pitchFamily="49" charset="-122"/>
                        </a:rPr>
                        <a:t>内环境</a:t>
                      </a:r>
                      <a:endParaRPr lang="zh-CN" altLang="en-US" sz="2800" dirty="0">
                        <a:latin typeface="黑体" panose="02010609060101010101" pitchFamily="49" charset="-122"/>
                        <a:ea typeface="黑体" panose="02010609060101010101" pitchFamily="49" charset="-122"/>
                      </a:endParaRPr>
                    </a:p>
                  </a:txBody>
                  <a:tcPr marL="91423" marR="91423" marT="45711" marB="45711"/>
                </a:tc>
              </a:tr>
              <a:tr h="541020">
                <a:tc>
                  <a:txBody>
                    <a:bodyPr/>
                    <a:lstStyle/>
                    <a:p>
                      <a:pPr algn="ctr"/>
                      <a:r>
                        <a:rPr lang="zh-CN" altLang="en-US" sz="2800" b="1" dirty="0">
                          <a:latin typeface="黑体" panose="02010609060101010101" pitchFamily="49" charset="-122"/>
                          <a:ea typeface="黑体" panose="02010609060101010101" pitchFamily="49" charset="-122"/>
                        </a:rPr>
                        <a:t>作用场所</a:t>
                      </a:r>
                      <a:endParaRPr lang="zh-CN" altLang="en-US" sz="2800" b="1" dirty="0">
                        <a:latin typeface="黑体" panose="02010609060101010101" pitchFamily="49" charset="-122"/>
                        <a:ea typeface="黑体" panose="02010609060101010101" pitchFamily="49" charset="-122"/>
                      </a:endParaRPr>
                    </a:p>
                  </a:txBody>
                  <a:tcPr marL="91423" marR="91423" marT="45711" marB="45711" anchor="ctr"/>
                </a:tc>
                <a:tc>
                  <a:txBody>
                    <a:bodyPr/>
                    <a:lstStyle/>
                    <a:p>
                      <a:pPr algn="l"/>
                      <a:r>
                        <a:rPr lang="zh-CN" altLang="en-US" sz="2800" dirty="0">
                          <a:latin typeface="黑体" panose="02010609060101010101" pitchFamily="49" charset="-122"/>
                          <a:ea typeface="黑体" panose="02010609060101010101" pitchFamily="49" charset="-122"/>
                        </a:rPr>
                        <a:t>胞内、胞外</a:t>
                      </a:r>
                      <a:endParaRPr lang="zh-CN" altLang="en-US" sz="2800" dirty="0">
                        <a:latin typeface="黑体" panose="02010609060101010101" pitchFamily="49" charset="-122"/>
                        <a:ea typeface="黑体" panose="02010609060101010101" pitchFamily="49" charset="-122"/>
                      </a:endParaRPr>
                    </a:p>
                  </a:txBody>
                  <a:tcPr marL="91423" marR="91423" marT="45711" marB="45711"/>
                </a:tc>
                <a:tc>
                  <a:txBody>
                    <a:bodyPr/>
                    <a:lstStyle/>
                    <a:p>
                      <a:pPr algn="l"/>
                      <a:r>
                        <a:rPr lang="zh-CN" altLang="en-US" sz="2800" dirty="0">
                          <a:latin typeface="黑体" panose="02010609060101010101" pitchFamily="49" charset="-122"/>
                          <a:ea typeface="黑体" panose="02010609060101010101" pitchFamily="49" charset="-122"/>
                          <a:cs typeface="黑体" panose="02010609060101010101" pitchFamily="49" charset="-122"/>
                        </a:rPr>
                        <a:t>细胞表面</a:t>
                      </a:r>
                      <a:r>
                        <a:rPr lang="en-US" altLang="zh-CN" sz="2800" dirty="0">
                          <a:latin typeface="黑体" panose="02010609060101010101" pitchFamily="49" charset="-122"/>
                          <a:ea typeface="黑体" panose="02010609060101010101" pitchFamily="49" charset="-122"/>
                          <a:cs typeface="黑体" panose="02010609060101010101" pitchFamily="49" charset="-122"/>
                        </a:rPr>
                        <a:t>/</a:t>
                      </a:r>
                      <a:r>
                        <a:rPr lang="zh-CN" altLang="en-US" sz="2800" dirty="0">
                          <a:latin typeface="黑体" panose="02010609060101010101" pitchFamily="49" charset="-122"/>
                          <a:ea typeface="黑体" panose="02010609060101010101" pitchFamily="49" charset="-122"/>
                          <a:cs typeface="黑体" panose="02010609060101010101" pitchFamily="49" charset="-122"/>
                        </a:rPr>
                        <a:t>胞内</a:t>
                      </a:r>
                      <a:endParaRPr lang="zh-CN" altLang="en-US" sz="2800" dirty="0">
                        <a:latin typeface="黑体" panose="02010609060101010101" pitchFamily="49" charset="-122"/>
                        <a:ea typeface="黑体" panose="02010609060101010101" pitchFamily="49" charset="-122"/>
                        <a:cs typeface="黑体" panose="02010609060101010101" pitchFamily="49" charset="-122"/>
                      </a:endParaRPr>
                    </a:p>
                  </a:txBody>
                  <a:tcPr marL="91423" marR="91423" marT="45711" marB="45711"/>
                </a:tc>
              </a:tr>
              <a:tr h="986155">
                <a:tc>
                  <a:txBody>
                    <a:bodyPr/>
                    <a:lstStyle/>
                    <a:p>
                      <a:pPr algn="ctr"/>
                      <a:r>
                        <a:rPr lang="zh-CN" altLang="en-US" sz="2800" b="1" dirty="0">
                          <a:latin typeface="黑体" panose="02010609060101010101" pitchFamily="49" charset="-122"/>
                          <a:ea typeface="黑体" panose="02010609060101010101" pitchFamily="49" charset="-122"/>
                        </a:rPr>
                        <a:t>作用机制</a:t>
                      </a:r>
                      <a:endParaRPr lang="zh-CN" altLang="en-US" sz="2800" b="1" dirty="0">
                        <a:latin typeface="黑体" panose="02010609060101010101" pitchFamily="49" charset="-122"/>
                        <a:ea typeface="黑体" panose="02010609060101010101" pitchFamily="49" charset="-122"/>
                      </a:endParaRPr>
                    </a:p>
                  </a:txBody>
                  <a:tcPr marL="91423" marR="91423" marT="45711" marB="45711" anchor="ctr"/>
                </a:tc>
                <a:tc>
                  <a:txBody>
                    <a:bodyPr/>
                    <a:lstStyle/>
                    <a:p>
                      <a:pPr algn="l"/>
                      <a:r>
                        <a:rPr lang="zh-CN" altLang="en-US" sz="2800" dirty="0">
                          <a:latin typeface="黑体" panose="02010609060101010101" pitchFamily="49" charset="-122"/>
                          <a:ea typeface="黑体" panose="02010609060101010101" pitchFamily="49" charset="-122"/>
                        </a:rPr>
                        <a:t>与底物结合，降低反应活化能</a:t>
                      </a:r>
                      <a:endParaRPr lang="zh-CN" altLang="en-US" sz="2800" dirty="0">
                        <a:latin typeface="黑体" panose="02010609060101010101" pitchFamily="49" charset="-122"/>
                        <a:ea typeface="黑体" panose="02010609060101010101" pitchFamily="49" charset="-122"/>
                      </a:endParaRPr>
                    </a:p>
                  </a:txBody>
                  <a:tcPr marL="91423" marR="91423" marT="45711" marB="45711"/>
                </a:tc>
                <a:tc>
                  <a:txBody>
                    <a:bodyPr/>
                    <a:lstStyle/>
                    <a:p>
                      <a:pPr algn="l"/>
                      <a:r>
                        <a:rPr lang="zh-CN" altLang="en-US" sz="2800" dirty="0">
                          <a:latin typeface="黑体" panose="02010609060101010101" pitchFamily="49" charset="-122"/>
                          <a:ea typeface="黑体" panose="02010609060101010101" pitchFamily="49" charset="-122"/>
                        </a:rPr>
                        <a:t>与受体结合，传递调节信号</a:t>
                      </a:r>
                      <a:endParaRPr lang="zh-CN" altLang="en-US" sz="2800" dirty="0">
                        <a:latin typeface="黑体" panose="02010609060101010101" pitchFamily="49" charset="-122"/>
                        <a:ea typeface="黑体" panose="02010609060101010101" pitchFamily="49" charset="-122"/>
                      </a:endParaRPr>
                    </a:p>
                  </a:txBody>
                  <a:tcPr marL="91423" marR="91423" marT="45711" marB="45711"/>
                </a:tc>
              </a:tr>
              <a:tr h="1877695">
                <a:tc>
                  <a:txBody>
                    <a:bodyPr/>
                    <a:lstStyle/>
                    <a:p>
                      <a:pPr algn="ctr"/>
                      <a:r>
                        <a:rPr lang="zh-CN" altLang="en-US" sz="2800" b="1" dirty="0">
                          <a:latin typeface="黑体" panose="02010609060101010101" pitchFamily="49" charset="-122"/>
                          <a:ea typeface="黑体" panose="02010609060101010101" pitchFamily="49" charset="-122"/>
                        </a:rPr>
                        <a:t>作用特点</a:t>
                      </a:r>
                      <a:endParaRPr lang="zh-CN" altLang="en-US" sz="2800" b="1" dirty="0">
                        <a:latin typeface="黑体" panose="02010609060101010101" pitchFamily="49" charset="-122"/>
                        <a:ea typeface="黑体" panose="02010609060101010101" pitchFamily="49" charset="-122"/>
                      </a:endParaRPr>
                    </a:p>
                  </a:txBody>
                  <a:tcPr marL="91423" marR="91423" marT="45711" marB="45711" anchor="ctr"/>
                </a:tc>
                <a:tc>
                  <a:txBody>
                    <a:bodyPr/>
                    <a:lstStyle/>
                    <a:p>
                      <a:pPr algn="l"/>
                      <a:r>
                        <a:rPr lang="zh-CN" altLang="en-US" sz="2800" dirty="0">
                          <a:latin typeface="黑体" panose="02010609060101010101" pitchFamily="49" charset="-122"/>
                          <a:ea typeface="黑体" panose="02010609060101010101" pitchFamily="49" charset="-122"/>
                        </a:rPr>
                        <a:t>高效性、</a:t>
                      </a:r>
                      <a:endParaRPr lang="en-US" altLang="zh-CN" sz="2800" dirty="0">
                        <a:latin typeface="黑体" panose="02010609060101010101" pitchFamily="49" charset="-122"/>
                        <a:ea typeface="黑体" panose="02010609060101010101" pitchFamily="49" charset="-122"/>
                      </a:endParaRPr>
                    </a:p>
                    <a:p>
                      <a:pPr algn="l"/>
                      <a:r>
                        <a:rPr lang="zh-CN" altLang="en-US" sz="2800" dirty="0">
                          <a:latin typeface="黑体" panose="02010609060101010101" pitchFamily="49" charset="-122"/>
                          <a:ea typeface="黑体" panose="02010609060101010101" pitchFamily="49" charset="-122"/>
                        </a:rPr>
                        <a:t>专一性、</a:t>
                      </a:r>
                      <a:endParaRPr lang="en-US" altLang="zh-CN" sz="2800" dirty="0">
                        <a:latin typeface="黑体" panose="02010609060101010101" pitchFamily="49" charset="-122"/>
                        <a:ea typeface="黑体" panose="02010609060101010101" pitchFamily="49" charset="-122"/>
                      </a:endParaRPr>
                    </a:p>
                    <a:p>
                      <a:pPr algn="l"/>
                      <a:r>
                        <a:rPr lang="zh-CN" altLang="en-US" sz="2800" dirty="0">
                          <a:latin typeface="黑体" panose="02010609060101010101" pitchFamily="49" charset="-122"/>
                          <a:ea typeface="黑体" panose="02010609060101010101" pitchFamily="49" charset="-122"/>
                        </a:rPr>
                        <a:t>受环境因素影响、</a:t>
                      </a:r>
                      <a:endParaRPr lang="en-US" altLang="zh-CN" sz="2800" dirty="0">
                        <a:latin typeface="黑体" panose="02010609060101010101" pitchFamily="49" charset="-122"/>
                        <a:ea typeface="黑体" panose="02010609060101010101" pitchFamily="49" charset="-122"/>
                      </a:endParaRPr>
                    </a:p>
                    <a:p>
                      <a:pPr algn="l"/>
                      <a:r>
                        <a:rPr lang="zh-CN" altLang="en-US" sz="2800" dirty="0">
                          <a:latin typeface="黑体" panose="02010609060101010101" pitchFamily="49" charset="-122"/>
                          <a:ea typeface="黑体" panose="02010609060101010101" pitchFamily="49" charset="-122"/>
                        </a:rPr>
                        <a:t>可反复使用</a:t>
                      </a:r>
                      <a:endParaRPr lang="zh-CN" altLang="en-US" sz="2800" dirty="0">
                        <a:latin typeface="黑体" panose="02010609060101010101" pitchFamily="49" charset="-122"/>
                        <a:ea typeface="黑体" panose="02010609060101010101" pitchFamily="49" charset="-122"/>
                      </a:endParaRPr>
                    </a:p>
                  </a:txBody>
                  <a:tcPr marL="91423" marR="91423" marT="45711" marB="45711"/>
                </a:tc>
                <a:tc>
                  <a:txBody>
                    <a:bodyPr/>
                    <a:lstStyle/>
                    <a:p>
                      <a:pPr algn="l"/>
                      <a:r>
                        <a:rPr lang="zh-CN" altLang="en-US" sz="2800" dirty="0">
                          <a:latin typeface="黑体" panose="02010609060101010101" pitchFamily="49" charset="-122"/>
                          <a:ea typeface="黑体" panose="02010609060101010101" pitchFamily="49" charset="-122"/>
                        </a:rPr>
                        <a:t>微量高效、</a:t>
                      </a:r>
                      <a:endParaRPr lang="en-US" altLang="zh-CN" sz="2800" dirty="0">
                        <a:latin typeface="黑体" panose="02010609060101010101" pitchFamily="49" charset="-122"/>
                        <a:ea typeface="黑体" panose="02010609060101010101" pitchFamily="49" charset="-122"/>
                      </a:endParaRPr>
                    </a:p>
                    <a:p>
                      <a:pPr algn="l"/>
                      <a:r>
                        <a:rPr lang="zh-CN" altLang="en-US" sz="2800" dirty="0">
                          <a:latin typeface="黑体" panose="02010609060101010101" pitchFamily="49" charset="-122"/>
                          <a:ea typeface="黑体" panose="02010609060101010101" pitchFamily="49" charset="-122"/>
                        </a:rPr>
                        <a:t>与特异性受体结合、</a:t>
                      </a:r>
                      <a:endParaRPr lang="en-US" altLang="zh-CN" sz="2800" dirty="0">
                        <a:latin typeface="黑体" panose="02010609060101010101" pitchFamily="49" charset="-122"/>
                        <a:ea typeface="黑体" panose="02010609060101010101" pitchFamily="49" charset="-122"/>
                      </a:endParaRPr>
                    </a:p>
                    <a:p>
                      <a:pPr algn="l"/>
                      <a:r>
                        <a:rPr lang="zh-CN" altLang="en-US" sz="2800" dirty="0">
                          <a:latin typeface="黑体" panose="02010609060101010101" pitchFamily="49" charset="-122"/>
                          <a:ea typeface="黑体" panose="02010609060101010101" pitchFamily="49" charset="-122"/>
                        </a:rPr>
                        <a:t>作用后失活</a:t>
                      </a:r>
                      <a:endParaRPr lang="zh-CN" altLang="en-US" sz="2800" dirty="0">
                        <a:latin typeface="黑体" panose="02010609060101010101" pitchFamily="49" charset="-122"/>
                        <a:ea typeface="黑体" panose="02010609060101010101" pitchFamily="49" charset="-122"/>
                      </a:endParaRPr>
                    </a:p>
                  </a:txBody>
                  <a:tcPr marL="91423" marR="91423" marT="45711" marB="45711" anchor="ctr"/>
                </a:tc>
              </a:tr>
            </a:tbl>
          </a:graphicData>
        </a:graphic>
      </p:graphicFrame>
      <p:sp>
        <p:nvSpPr>
          <p:cNvPr id="5" name="矩形 4"/>
          <p:cNvSpPr/>
          <p:nvPr/>
        </p:nvSpPr>
        <p:spPr>
          <a:xfrm>
            <a:off x="3989705" y="966470"/>
            <a:ext cx="7012940" cy="4897755"/>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grpId="0" nodeType="clickEffect">
                                  <p:stCondLst>
                                    <p:cond delay="0"/>
                                  </p:stCondLst>
                                  <p:childTnLst>
                                    <p:animEffect transition="out" filter="wipe(down)">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0" y="916299"/>
            <a:ext cx="3775393" cy="523220"/>
          </a:xfrm>
          <a:prstGeom prst="rect">
            <a:avLst/>
          </a:prstGeom>
          <a:noFill/>
        </p:spPr>
        <p:txBody>
          <a:bodyPr wrap="none" rtlCol="0">
            <a:spAutoFit/>
          </a:bodyPr>
          <a:lstStyle/>
          <a:p>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（五）酶与激素的区别</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4" name="文本框 13"/>
          <p:cNvSpPr txBox="1"/>
          <p:nvPr/>
        </p:nvSpPr>
        <p:spPr>
          <a:xfrm>
            <a:off x="5371858" y="-7031"/>
            <a:ext cx="1980132" cy="922020"/>
          </a:xfrm>
          <a:prstGeom prst="rect">
            <a:avLst/>
          </a:prstGeom>
          <a:noFill/>
        </p:spPr>
        <p:txBody>
          <a:bodyPr wrap="square" rtlCol="0">
            <a:spAutoFit/>
          </a:bodyPr>
          <a:lstStyle/>
          <a:p>
            <a:pPr fontAlgn="auto">
              <a:lnSpc>
                <a:spcPct val="150000"/>
              </a:lnSpc>
            </a:pPr>
            <a:r>
              <a:rPr lang="zh-CN" altLang="en-US" sz="3600" dirty="0">
                <a:latin typeface="黑体" panose="02010609060101010101" pitchFamily="49" charset="-122"/>
                <a:ea typeface="黑体" panose="02010609060101010101" pitchFamily="49" charset="-122"/>
              </a:rPr>
              <a:t>一、酶</a:t>
            </a:r>
            <a:endParaRPr lang="zh-CN" altLang="en-US" sz="3600" dirty="0">
              <a:latin typeface="黑体" panose="02010609060101010101" pitchFamily="49" charset="-122"/>
              <a:ea typeface="黑体" panose="02010609060101010101" pitchFamily="49" charset="-122"/>
            </a:endParaRPr>
          </a:p>
        </p:txBody>
      </p:sp>
      <p:pic>
        <p:nvPicPr>
          <p:cNvPr id="2" name="图片 1"/>
          <p:cNvPicPr>
            <a:picLocks noChangeAspect="1"/>
          </p:cNvPicPr>
          <p:nvPr/>
        </p:nvPicPr>
        <p:blipFill>
          <a:blip r:embed="rId1"/>
          <a:stretch>
            <a:fillRect/>
          </a:stretch>
        </p:blipFill>
        <p:spPr>
          <a:xfrm>
            <a:off x="1865718" y="1439519"/>
            <a:ext cx="9025209" cy="518469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p:cNvSpPr txBox="1"/>
          <p:nvPr/>
        </p:nvSpPr>
        <p:spPr>
          <a:xfrm>
            <a:off x="5371858" y="-7031"/>
            <a:ext cx="1980132" cy="922020"/>
          </a:xfrm>
          <a:prstGeom prst="rect">
            <a:avLst/>
          </a:prstGeom>
          <a:noFill/>
        </p:spPr>
        <p:txBody>
          <a:bodyPr wrap="square" rtlCol="0">
            <a:spAutoFit/>
          </a:bodyPr>
          <a:lstStyle/>
          <a:p>
            <a:pPr fontAlgn="auto">
              <a:lnSpc>
                <a:spcPct val="150000"/>
              </a:lnSpc>
            </a:pPr>
            <a:r>
              <a:rPr lang="zh-CN" altLang="en-US" sz="3600" dirty="0">
                <a:latin typeface="Times New Roman" panose="02020603050405020304" pitchFamily="18" charset="0"/>
                <a:ea typeface="黑体" panose="02010609060101010101" pitchFamily="49" charset="-122"/>
                <a:cs typeface="Times New Roman" panose="02020603050405020304" pitchFamily="18" charset="0"/>
              </a:rPr>
              <a:t>一、酶</a:t>
            </a:r>
            <a:endParaRPr lang="zh-CN" altLang="en-US" sz="36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 name="文本框 5"/>
          <p:cNvSpPr txBox="1"/>
          <p:nvPr/>
        </p:nvSpPr>
        <p:spPr>
          <a:xfrm>
            <a:off x="0" y="916299"/>
            <a:ext cx="2698175" cy="523220"/>
          </a:xfrm>
          <a:prstGeom prst="rect">
            <a:avLst/>
          </a:prstGeom>
          <a:noFill/>
        </p:spPr>
        <p:txBody>
          <a:bodyPr wrap="none" rtlCol="0">
            <a:spAutoFit/>
          </a:bodyPr>
          <a:lstStyle/>
          <a:p>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（一）酶的概述</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文本框 7"/>
          <p:cNvSpPr txBox="1"/>
          <p:nvPr/>
        </p:nvSpPr>
        <p:spPr>
          <a:xfrm>
            <a:off x="470625" y="1583877"/>
            <a:ext cx="1620957" cy="523220"/>
          </a:xfrm>
          <a:prstGeom prst="rect">
            <a:avLst/>
          </a:prstGeom>
          <a:noFill/>
        </p:spPr>
        <p:txBody>
          <a:bodyPr wrap="none" rtlCol="0">
            <a:spAutoFit/>
          </a:bodyPr>
          <a:lstStyle/>
          <a:p>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化学本质</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9" name="Rectangle 16"/>
          <p:cNvSpPr>
            <a:spLocks noChangeArrowheads="1"/>
          </p:cNvSpPr>
          <p:nvPr/>
        </p:nvSpPr>
        <p:spPr bwMode="auto">
          <a:xfrm>
            <a:off x="2207369" y="1583877"/>
            <a:ext cx="63289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990000"/>
                </a:solidFill>
                <a:latin typeface="Times New Roman" panose="02020603050405020304" pitchFamily="18" charset="0"/>
                <a:ea typeface="黑体" panose="02010609060101010101" pitchFamily="49" charset="-122"/>
                <a:cs typeface="Times New Roman" panose="02020603050405020304" pitchFamily="18" charset="0"/>
              </a:rPr>
              <a:t>绝大多数</a:t>
            </a:r>
            <a:r>
              <a:rPr lang="zh-CN" altLang="en-US" sz="2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酶是</a:t>
            </a:r>
            <a:r>
              <a:rPr lang="zh-CN" altLang="en-US" sz="2800" dirty="0">
                <a:solidFill>
                  <a:srgbClr val="990000"/>
                </a:solidFill>
                <a:latin typeface="Times New Roman" panose="02020603050405020304" pitchFamily="18" charset="0"/>
                <a:ea typeface="黑体" panose="02010609060101010101" pitchFamily="49" charset="-122"/>
                <a:cs typeface="Times New Roman" panose="02020603050405020304" pitchFamily="18" charset="0"/>
              </a:rPr>
              <a:t>蛋白质，</a:t>
            </a:r>
            <a:r>
              <a:rPr lang="zh-CN" altLang="en-US" sz="28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sym typeface="宋体" panose="02010600030101010101" pitchFamily="2" charset="-122"/>
              </a:rPr>
              <a:t>少数可为RNA</a:t>
            </a:r>
            <a:r>
              <a:rPr lang="zh-CN" altLang="en-US" sz="2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1" name="文本框 30"/>
          <p:cNvSpPr txBox="1"/>
          <p:nvPr/>
        </p:nvSpPr>
        <p:spPr>
          <a:xfrm>
            <a:off x="472401" y="2477310"/>
            <a:ext cx="902811" cy="523220"/>
          </a:xfrm>
          <a:prstGeom prst="rect">
            <a:avLst/>
          </a:prstGeom>
          <a:noFill/>
        </p:spPr>
        <p:txBody>
          <a:bodyPr wrap="none" rtlCol="0">
            <a:spAutoFit/>
          </a:bodyPr>
          <a:lstStyle/>
          <a:p>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来源</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2" name="文本框 31"/>
          <p:cNvSpPr txBox="1"/>
          <p:nvPr/>
        </p:nvSpPr>
        <p:spPr>
          <a:xfrm>
            <a:off x="486464" y="3356040"/>
            <a:ext cx="902811" cy="523220"/>
          </a:xfrm>
          <a:prstGeom prst="rect">
            <a:avLst/>
          </a:prstGeom>
          <a:noFill/>
        </p:spPr>
        <p:txBody>
          <a:bodyPr wrap="none" rtlCol="0">
            <a:spAutoFit/>
          </a:bodyPr>
          <a:lstStyle/>
          <a:p>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作用</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3" name="文本框 32"/>
          <p:cNvSpPr txBox="1"/>
          <p:nvPr/>
        </p:nvSpPr>
        <p:spPr>
          <a:xfrm>
            <a:off x="509920" y="4234770"/>
            <a:ext cx="1620957" cy="523220"/>
          </a:xfrm>
          <a:prstGeom prst="rect">
            <a:avLst/>
          </a:prstGeom>
          <a:noFill/>
        </p:spPr>
        <p:txBody>
          <a:bodyPr wrap="none" rtlCol="0">
            <a:spAutoFit/>
          </a:bodyPr>
          <a:lstStyle/>
          <a:p>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作用场所</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5" name="文本框 34"/>
          <p:cNvSpPr txBox="1"/>
          <p:nvPr/>
        </p:nvSpPr>
        <p:spPr>
          <a:xfrm>
            <a:off x="538608" y="5129367"/>
            <a:ext cx="902811" cy="523220"/>
          </a:xfrm>
          <a:prstGeom prst="rect">
            <a:avLst/>
          </a:prstGeom>
          <a:noFill/>
        </p:spPr>
        <p:txBody>
          <a:bodyPr wrap="none" rtlCol="0">
            <a:spAutoFit/>
          </a:bodyPr>
          <a:lstStyle/>
          <a:p>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命名</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7" name="Rectangle 16"/>
          <p:cNvSpPr>
            <a:spLocks noChangeArrowheads="1"/>
          </p:cNvSpPr>
          <p:nvPr/>
        </p:nvSpPr>
        <p:spPr bwMode="auto">
          <a:xfrm>
            <a:off x="2207369" y="2484584"/>
            <a:ext cx="1261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990000"/>
                </a:solidFill>
                <a:latin typeface="Times New Roman" panose="02020603050405020304" pitchFamily="18" charset="0"/>
                <a:ea typeface="黑体" panose="02010609060101010101" pitchFamily="49" charset="-122"/>
                <a:cs typeface="Times New Roman" panose="02020603050405020304" pitchFamily="18" charset="0"/>
              </a:rPr>
              <a:t>活细胞</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8" name="Rectangle 16"/>
          <p:cNvSpPr>
            <a:spLocks noChangeArrowheads="1"/>
          </p:cNvSpPr>
          <p:nvPr/>
        </p:nvSpPr>
        <p:spPr bwMode="auto">
          <a:xfrm>
            <a:off x="2205289" y="3348489"/>
            <a:ext cx="1980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990000"/>
                </a:solidFill>
                <a:latin typeface="Times New Roman" panose="02020603050405020304" pitchFamily="18" charset="0"/>
                <a:ea typeface="黑体" panose="02010609060101010101" pitchFamily="49" charset="-122"/>
                <a:cs typeface="Times New Roman" panose="02020603050405020304" pitchFamily="18" charset="0"/>
              </a:rPr>
              <a:t>生物催化剂</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9" name="Rectangle 16"/>
          <p:cNvSpPr>
            <a:spLocks noChangeArrowheads="1"/>
          </p:cNvSpPr>
          <p:nvPr/>
        </p:nvSpPr>
        <p:spPr bwMode="auto">
          <a:xfrm>
            <a:off x="2218866" y="4311754"/>
            <a:ext cx="2698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990000"/>
                </a:solidFill>
                <a:latin typeface="Times New Roman" panose="02020603050405020304" pitchFamily="18" charset="0"/>
                <a:ea typeface="黑体" panose="02010609060101010101" pitchFamily="49" charset="-122"/>
                <a:cs typeface="Times New Roman" panose="02020603050405020304" pitchFamily="18" charset="0"/>
              </a:rPr>
              <a:t>细胞内、细胞外</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0" name="Rectangle 16"/>
          <p:cNvSpPr>
            <a:spLocks noChangeArrowheads="1"/>
          </p:cNvSpPr>
          <p:nvPr/>
        </p:nvSpPr>
        <p:spPr bwMode="auto">
          <a:xfrm>
            <a:off x="2226189" y="5195833"/>
            <a:ext cx="429514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990000"/>
                </a:solidFill>
                <a:latin typeface="Times New Roman" panose="02020603050405020304" pitchFamily="18" charset="0"/>
                <a:ea typeface="黑体" panose="02010609060101010101" pitchFamily="49" charset="-122"/>
                <a:cs typeface="Times New Roman" panose="02020603050405020304" pitchFamily="18" charset="0"/>
              </a:rPr>
              <a:t>底物</a:t>
            </a:r>
            <a:r>
              <a:rPr lang="en-US" altLang="zh-CN" sz="2800" dirty="0">
                <a:solidFill>
                  <a:srgbClr val="990000"/>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800" dirty="0">
                <a:solidFill>
                  <a:srgbClr val="990000"/>
                </a:solidFill>
                <a:latin typeface="Times New Roman" panose="02020603050405020304" pitchFamily="18" charset="0"/>
                <a:ea typeface="黑体" panose="02010609060101010101" pitchFamily="49" charset="-122"/>
                <a:cs typeface="Times New Roman" panose="02020603050405020304" pitchFamily="18" charset="0"/>
              </a:rPr>
              <a:t>反应类型、</a:t>
            </a:r>
            <a:r>
              <a:rPr lang="zh-CN" altLang="en-US" sz="2800" dirty="0">
                <a:solidFill>
                  <a:srgbClr val="990000"/>
                </a:solidFill>
                <a:latin typeface="Times New Roman" panose="02020603050405020304" pitchFamily="18" charset="0"/>
                <a:ea typeface="黑体" panose="02010609060101010101" pitchFamily="49" charset="-122"/>
                <a:cs typeface="Times New Roman" panose="02020603050405020304" pitchFamily="18" charset="0"/>
              </a:rPr>
              <a:t>来源场所</a:t>
            </a:r>
            <a:endParaRPr lang="zh-CN" altLang="en-US" sz="2800" dirty="0">
              <a:solidFill>
                <a:srgbClr val="990000"/>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8654421" y="1062651"/>
            <a:ext cx="2025135" cy="56181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7" grpId="0"/>
      <p:bldP spid="38" grpId="0"/>
      <p:bldP spid="39"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任意多边形: 形状 56"/>
          <p:cNvSpPr/>
          <p:nvPr>
            <p:custDataLst>
              <p:tags r:id="rId1"/>
            </p:custDataLst>
          </p:nvPr>
        </p:nvSpPr>
        <p:spPr>
          <a:xfrm>
            <a:off x="6470650" y="0"/>
            <a:ext cx="5721350" cy="6839585"/>
          </a:xfrm>
          <a:custGeom>
            <a:avLst/>
            <a:gdLst>
              <a:gd name="connsiteX0" fmla="*/ 1383874 w 7183759"/>
              <a:gd name="connsiteY0" fmla="*/ 0 h 6876200"/>
              <a:gd name="connsiteX1" fmla="*/ 7183759 w 7183759"/>
              <a:gd name="connsiteY1" fmla="*/ 0 h 6876200"/>
              <a:gd name="connsiteX2" fmla="*/ 7183759 w 7183759"/>
              <a:gd name="connsiteY2" fmla="*/ 6876200 h 6876200"/>
              <a:gd name="connsiteX3" fmla="*/ 1401224 w 7183759"/>
              <a:gd name="connsiteY3" fmla="*/ 6876200 h 6876200"/>
              <a:gd name="connsiteX4" fmla="*/ 1284616 w 7183759"/>
              <a:gd name="connsiteY4" fmla="*/ 6753893 h 6876200"/>
              <a:gd name="connsiteX5" fmla="*/ 0 w 7183759"/>
              <a:gd name="connsiteY5" fmla="*/ 3429001 h 6876200"/>
              <a:gd name="connsiteX6" fmla="*/ 1284616 w 7183759"/>
              <a:gd name="connsiteY6" fmla="*/ 104109 h 68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3759" h="6876200">
                <a:moveTo>
                  <a:pt x="1383874" y="0"/>
                </a:moveTo>
                <a:lnTo>
                  <a:pt x="7183759" y="0"/>
                </a:lnTo>
                <a:lnTo>
                  <a:pt x="7183759" y="6876200"/>
                </a:lnTo>
                <a:lnTo>
                  <a:pt x="1401224" y="6876200"/>
                </a:lnTo>
                <a:lnTo>
                  <a:pt x="1284616" y="6753893"/>
                </a:lnTo>
                <a:cubicBezTo>
                  <a:pt x="486462" y="5875729"/>
                  <a:pt x="0" y="4709175"/>
                  <a:pt x="0" y="3429001"/>
                </a:cubicBezTo>
                <a:cubicBezTo>
                  <a:pt x="0" y="2148828"/>
                  <a:pt x="486462" y="982274"/>
                  <a:pt x="1284616" y="104109"/>
                </a:cubicBezTo>
                <a:close/>
              </a:path>
            </a:pathLst>
          </a:custGeom>
        </p:spPr>
        <p:style>
          <a:lnRef idx="0">
            <a:srgbClr val="FFFFFF"/>
          </a:lnRef>
          <a:fillRef idx="1">
            <a:schemeClr val="accent1"/>
          </a:fillRef>
          <a:effectRef idx="0">
            <a:srgbClr val="FFFFFF"/>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Arial" panose="020B0604020202020204"/>
            </a:endParaRPr>
          </a:p>
        </p:txBody>
      </p:sp>
      <p:sp>
        <p:nvSpPr>
          <p:cNvPr id="55" name="任意多边形: 形状 54"/>
          <p:cNvSpPr/>
          <p:nvPr>
            <p:custDataLst>
              <p:tags r:id="rId2"/>
            </p:custDataLst>
          </p:nvPr>
        </p:nvSpPr>
        <p:spPr>
          <a:xfrm>
            <a:off x="3153575" y="-1"/>
            <a:ext cx="1230958" cy="527958"/>
          </a:xfrm>
          <a:custGeom>
            <a:avLst/>
            <a:gdLst>
              <a:gd name="connsiteX0" fmla="*/ 0 w 1230958"/>
              <a:gd name="connsiteY0" fmla="*/ 0 h 527958"/>
              <a:gd name="connsiteX1" fmla="*/ 322483 w 1230958"/>
              <a:gd name="connsiteY1" fmla="*/ 0 h 527958"/>
              <a:gd name="connsiteX2" fmla="*/ 327402 w 1230958"/>
              <a:gd name="connsiteY2" fmla="*/ 24363 h 527958"/>
              <a:gd name="connsiteX3" fmla="*/ 615477 w 1230958"/>
              <a:gd name="connsiteY3" fmla="*/ 215312 h 527958"/>
              <a:gd name="connsiteX4" fmla="*/ 903553 w 1230958"/>
              <a:gd name="connsiteY4" fmla="*/ 24363 h 527958"/>
              <a:gd name="connsiteX5" fmla="*/ 908472 w 1230958"/>
              <a:gd name="connsiteY5" fmla="*/ 0 h 527958"/>
              <a:gd name="connsiteX6" fmla="*/ 1230958 w 1230958"/>
              <a:gd name="connsiteY6" fmla="*/ 0 h 527958"/>
              <a:gd name="connsiteX7" fmla="*/ 1228066 w 1230958"/>
              <a:gd name="connsiteY7" fmla="*/ 28685 h 527958"/>
              <a:gd name="connsiteX8" fmla="*/ 615478 w 1230958"/>
              <a:gd name="connsiteY8" fmla="*/ 527958 h 527958"/>
              <a:gd name="connsiteX9" fmla="*/ 2891 w 1230958"/>
              <a:gd name="connsiteY9" fmla="*/ 28685 h 52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0958" h="527958">
                <a:moveTo>
                  <a:pt x="0" y="0"/>
                </a:moveTo>
                <a:lnTo>
                  <a:pt x="322483" y="0"/>
                </a:lnTo>
                <a:lnTo>
                  <a:pt x="327402" y="24363"/>
                </a:lnTo>
                <a:cubicBezTo>
                  <a:pt x="374864" y="136576"/>
                  <a:pt x="485976" y="215312"/>
                  <a:pt x="615477" y="215312"/>
                </a:cubicBezTo>
                <a:cubicBezTo>
                  <a:pt x="744979" y="215312"/>
                  <a:pt x="856091" y="136576"/>
                  <a:pt x="903553" y="24363"/>
                </a:cubicBezTo>
                <a:lnTo>
                  <a:pt x="908472" y="0"/>
                </a:lnTo>
                <a:lnTo>
                  <a:pt x="1230958" y="0"/>
                </a:lnTo>
                <a:lnTo>
                  <a:pt x="1228066" y="28685"/>
                </a:lnTo>
                <a:cubicBezTo>
                  <a:pt x="1169760" y="313620"/>
                  <a:pt x="917650" y="527958"/>
                  <a:pt x="615478" y="527958"/>
                </a:cubicBezTo>
                <a:cubicBezTo>
                  <a:pt x="313307" y="527958"/>
                  <a:pt x="61197" y="313620"/>
                  <a:pt x="2891" y="28685"/>
                </a:cubicBezTo>
                <a:close/>
              </a:path>
            </a:pathLst>
          </a:cu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Arial" panose="020B0604020202020204"/>
              <a:sym typeface="+mn-ea"/>
            </a:endParaRPr>
          </a:p>
        </p:txBody>
      </p:sp>
      <p:sp>
        <p:nvSpPr>
          <p:cNvPr id="60" name="任意多边形 24"/>
          <p:cNvSpPr/>
          <p:nvPr>
            <p:custDataLst>
              <p:tags r:id="rId3"/>
            </p:custDataLst>
          </p:nvPr>
        </p:nvSpPr>
        <p:spPr>
          <a:xfrm>
            <a:off x="5014656" y="5035293"/>
            <a:ext cx="1083376" cy="606655"/>
          </a:xfrm>
          <a:custGeom>
            <a:avLst/>
            <a:gdLst>
              <a:gd name="idx" fmla="cos wd2 2700000"/>
              <a:gd name="idy" fmla="sin hd2 2700000"/>
              <a:gd name="il" fmla="+- hc 0 wd2"/>
              <a:gd name="ir" fmla="+- hc wd2 0"/>
              <a:gd name="it" fmla="+- vc 0 wd2"/>
              <a:gd name="ib" fmla="+- vc wd2 0"/>
            </a:gdLst>
            <a:ahLst/>
            <a:cxnLst>
              <a:cxn ang="3">
                <a:pos x="hc" y="t"/>
              </a:cxn>
              <a:cxn ang="3">
                <a:pos x="hd2" y="hd2"/>
              </a:cxn>
              <a:cxn ang="cd2">
                <a:pos x="l" y="vc"/>
              </a:cxn>
              <a:cxn ang="cd4">
                <a:pos x="hd2" y="wd2"/>
              </a:cxn>
              <a:cxn ang="cd4">
                <a:pos x="hc" y="b"/>
              </a:cxn>
              <a:cxn ang="cd4">
                <a:pos x="wd2" y="wd2"/>
              </a:cxn>
              <a:cxn ang="0">
                <a:pos x="r" y="vc"/>
              </a:cxn>
              <a:cxn ang="3">
                <a:pos x="wd2" y="hd2"/>
              </a:cxn>
            </a:cxnLst>
            <a:rect l="l" t="t" r="r" b="b"/>
            <a:pathLst>
              <a:path w="1647" h="922">
                <a:moveTo>
                  <a:pt x="0" y="61"/>
                </a:moveTo>
                <a:cubicBezTo>
                  <a:pt x="0" y="27"/>
                  <a:pt x="26" y="0"/>
                  <a:pt x="58" y="0"/>
                </a:cubicBezTo>
                <a:cubicBezTo>
                  <a:pt x="89" y="0"/>
                  <a:pt x="115" y="27"/>
                  <a:pt x="115" y="61"/>
                </a:cubicBezTo>
                <a:cubicBezTo>
                  <a:pt x="115" y="94"/>
                  <a:pt x="89" y="121"/>
                  <a:pt x="58" y="121"/>
                </a:cubicBezTo>
                <a:cubicBezTo>
                  <a:pt x="26" y="121"/>
                  <a:pt x="0" y="94"/>
                  <a:pt x="0" y="61"/>
                </a:cubicBezTo>
                <a:close/>
                <a:moveTo>
                  <a:pt x="383" y="61"/>
                </a:moveTo>
                <a:cubicBezTo>
                  <a:pt x="383" y="27"/>
                  <a:pt x="409" y="0"/>
                  <a:pt x="441" y="0"/>
                </a:cubicBezTo>
                <a:cubicBezTo>
                  <a:pt x="472" y="0"/>
                  <a:pt x="498" y="27"/>
                  <a:pt x="498" y="61"/>
                </a:cubicBezTo>
                <a:cubicBezTo>
                  <a:pt x="498" y="94"/>
                  <a:pt x="472" y="121"/>
                  <a:pt x="441" y="121"/>
                </a:cubicBezTo>
                <a:cubicBezTo>
                  <a:pt x="409" y="121"/>
                  <a:pt x="383" y="94"/>
                  <a:pt x="383" y="61"/>
                </a:cubicBezTo>
                <a:close/>
                <a:moveTo>
                  <a:pt x="766" y="61"/>
                </a:moveTo>
                <a:cubicBezTo>
                  <a:pt x="766" y="27"/>
                  <a:pt x="792" y="0"/>
                  <a:pt x="824" y="0"/>
                </a:cubicBezTo>
                <a:cubicBezTo>
                  <a:pt x="855" y="0"/>
                  <a:pt x="881" y="27"/>
                  <a:pt x="881" y="61"/>
                </a:cubicBezTo>
                <a:cubicBezTo>
                  <a:pt x="881" y="94"/>
                  <a:pt x="855" y="121"/>
                  <a:pt x="824" y="121"/>
                </a:cubicBezTo>
                <a:cubicBezTo>
                  <a:pt x="792" y="121"/>
                  <a:pt x="766" y="94"/>
                  <a:pt x="766" y="61"/>
                </a:cubicBezTo>
                <a:close/>
                <a:moveTo>
                  <a:pt x="1149" y="61"/>
                </a:moveTo>
                <a:cubicBezTo>
                  <a:pt x="1149" y="27"/>
                  <a:pt x="1175" y="0"/>
                  <a:pt x="1207" y="0"/>
                </a:cubicBezTo>
                <a:cubicBezTo>
                  <a:pt x="1238" y="0"/>
                  <a:pt x="1264" y="27"/>
                  <a:pt x="1264" y="61"/>
                </a:cubicBezTo>
                <a:cubicBezTo>
                  <a:pt x="1264" y="94"/>
                  <a:pt x="1238" y="121"/>
                  <a:pt x="1207" y="121"/>
                </a:cubicBezTo>
                <a:cubicBezTo>
                  <a:pt x="1175" y="121"/>
                  <a:pt x="1149" y="94"/>
                  <a:pt x="1149" y="61"/>
                </a:cubicBezTo>
                <a:close/>
                <a:moveTo>
                  <a:pt x="1532" y="61"/>
                </a:moveTo>
                <a:cubicBezTo>
                  <a:pt x="1532" y="27"/>
                  <a:pt x="1558" y="0"/>
                  <a:pt x="1590" y="0"/>
                </a:cubicBezTo>
                <a:cubicBezTo>
                  <a:pt x="1621" y="0"/>
                  <a:pt x="1647" y="27"/>
                  <a:pt x="1647" y="61"/>
                </a:cubicBezTo>
                <a:cubicBezTo>
                  <a:pt x="1647" y="94"/>
                  <a:pt x="1621" y="121"/>
                  <a:pt x="1590" y="121"/>
                </a:cubicBezTo>
                <a:cubicBezTo>
                  <a:pt x="1558" y="121"/>
                  <a:pt x="1532" y="94"/>
                  <a:pt x="1532" y="61"/>
                </a:cubicBezTo>
                <a:close/>
                <a:moveTo>
                  <a:pt x="0" y="328"/>
                </a:moveTo>
                <a:cubicBezTo>
                  <a:pt x="0" y="294"/>
                  <a:pt x="26" y="267"/>
                  <a:pt x="58" y="267"/>
                </a:cubicBezTo>
                <a:cubicBezTo>
                  <a:pt x="89" y="267"/>
                  <a:pt x="115" y="294"/>
                  <a:pt x="115" y="328"/>
                </a:cubicBezTo>
                <a:cubicBezTo>
                  <a:pt x="115" y="361"/>
                  <a:pt x="89" y="388"/>
                  <a:pt x="58" y="388"/>
                </a:cubicBezTo>
                <a:cubicBezTo>
                  <a:pt x="26" y="388"/>
                  <a:pt x="0" y="361"/>
                  <a:pt x="0" y="328"/>
                </a:cubicBezTo>
                <a:close/>
                <a:moveTo>
                  <a:pt x="383" y="328"/>
                </a:moveTo>
                <a:cubicBezTo>
                  <a:pt x="383" y="294"/>
                  <a:pt x="409" y="267"/>
                  <a:pt x="441" y="267"/>
                </a:cubicBezTo>
                <a:cubicBezTo>
                  <a:pt x="472" y="267"/>
                  <a:pt x="498" y="294"/>
                  <a:pt x="498" y="328"/>
                </a:cubicBezTo>
                <a:cubicBezTo>
                  <a:pt x="498" y="361"/>
                  <a:pt x="472" y="388"/>
                  <a:pt x="441" y="388"/>
                </a:cubicBezTo>
                <a:cubicBezTo>
                  <a:pt x="409" y="388"/>
                  <a:pt x="383" y="361"/>
                  <a:pt x="383" y="328"/>
                </a:cubicBezTo>
                <a:close/>
                <a:moveTo>
                  <a:pt x="766" y="328"/>
                </a:moveTo>
                <a:cubicBezTo>
                  <a:pt x="766" y="294"/>
                  <a:pt x="792" y="267"/>
                  <a:pt x="824" y="267"/>
                </a:cubicBezTo>
                <a:cubicBezTo>
                  <a:pt x="855" y="267"/>
                  <a:pt x="881" y="294"/>
                  <a:pt x="881" y="328"/>
                </a:cubicBezTo>
                <a:cubicBezTo>
                  <a:pt x="881" y="361"/>
                  <a:pt x="855" y="388"/>
                  <a:pt x="824" y="388"/>
                </a:cubicBezTo>
                <a:cubicBezTo>
                  <a:pt x="792" y="388"/>
                  <a:pt x="766" y="361"/>
                  <a:pt x="766" y="328"/>
                </a:cubicBezTo>
                <a:close/>
                <a:moveTo>
                  <a:pt x="1149" y="328"/>
                </a:moveTo>
                <a:cubicBezTo>
                  <a:pt x="1149" y="294"/>
                  <a:pt x="1175" y="267"/>
                  <a:pt x="1207" y="267"/>
                </a:cubicBezTo>
                <a:cubicBezTo>
                  <a:pt x="1238" y="267"/>
                  <a:pt x="1264" y="294"/>
                  <a:pt x="1264" y="328"/>
                </a:cubicBezTo>
                <a:cubicBezTo>
                  <a:pt x="1264" y="361"/>
                  <a:pt x="1238" y="388"/>
                  <a:pt x="1207" y="388"/>
                </a:cubicBezTo>
                <a:cubicBezTo>
                  <a:pt x="1175" y="388"/>
                  <a:pt x="1149" y="361"/>
                  <a:pt x="1149" y="328"/>
                </a:cubicBezTo>
                <a:close/>
                <a:moveTo>
                  <a:pt x="1532" y="328"/>
                </a:moveTo>
                <a:cubicBezTo>
                  <a:pt x="1532" y="294"/>
                  <a:pt x="1558" y="267"/>
                  <a:pt x="1590" y="267"/>
                </a:cubicBezTo>
                <a:cubicBezTo>
                  <a:pt x="1621" y="267"/>
                  <a:pt x="1647" y="294"/>
                  <a:pt x="1647" y="328"/>
                </a:cubicBezTo>
                <a:cubicBezTo>
                  <a:pt x="1647" y="361"/>
                  <a:pt x="1621" y="388"/>
                  <a:pt x="1590" y="388"/>
                </a:cubicBezTo>
                <a:cubicBezTo>
                  <a:pt x="1558" y="388"/>
                  <a:pt x="1532" y="361"/>
                  <a:pt x="1532" y="328"/>
                </a:cubicBezTo>
                <a:close/>
                <a:moveTo>
                  <a:pt x="0" y="595"/>
                </a:moveTo>
                <a:cubicBezTo>
                  <a:pt x="0" y="561"/>
                  <a:pt x="26" y="534"/>
                  <a:pt x="58" y="534"/>
                </a:cubicBezTo>
                <a:cubicBezTo>
                  <a:pt x="89" y="534"/>
                  <a:pt x="115" y="561"/>
                  <a:pt x="115" y="595"/>
                </a:cubicBezTo>
                <a:cubicBezTo>
                  <a:pt x="115" y="628"/>
                  <a:pt x="89" y="655"/>
                  <a:pt x="58" y="655"/>
                </a:cubicBezTo>
                <a:cubicBezTo>
                  <a:pt x="26" y="655"/>
                  <a:pt x="0" y="628"/>
                  <a:pt x="0" y="595"/>
                </a:cubicBezTo>
                <a:close/>
                <a:moveTo>
                  <a:pt x="383" y="595"/>
                </a:moveTo>
                <a:cubicBezTo>
                  <a:pt x="383" y="561"/>
                  <a:pt x="409" y="534"/>
                  <a:pt x="441" y="534"/>
                </a:cubicBezTo>
                <a:cubicBezTo>
                  <a:pt x="472" y="534"/>
                  <a:pt x="498" y="561"/>
                  <a:pt x="498" y="595"/>
                </a:cubicBezTo>
                <a:cubicBezTo>
                  <a:pt x="498" y="628"/>
                  <a:pt x="472" y="655"/>
                  <a:pt x="441" y="655"/>
                </a:cubicBezTo>
                <a:cubicBezTo>
                  <a:pt x="409" y="655"/>
                  <a:pt x="383" y="628"/>
                  <a:pt x="383" y="595"/>
                </a:cubicBezTo>
                <a:close/>
                <a:moveTo>
                  <a:pt x="766" y="595"/>
                </a:moveTo>
                <a:cubicBezTo>
                  <a:pt x="766" y="561"/>
                  <a:pt x="792" y="534"/>
                  <a:pt x="824" y="534"/>
                </a:cubicBezTo>
                <a:cubicBezTo>
                  <a:pt x="855" y="534"/>
                  <a:pt x="881" y="561"/>
                  <a:pt x="881" y="595"/>
                </a:cubicBezTo>
                <a:cubicBezTo>
                  <a:pt x="881" y="628"/>
                  <a:pt x="855" y="655"/>
                  <a:pt x="824" y="655"/>
                </a:cubicBezTo>
                <a:cubicBezTo>
                  <a:pt x="792" y="655"/>
                  <a:pt x="766" y="628"/>
                  <a:pt x="766" y="595"/>
                </a:cubicBezTo>
                <a:close/>
                <a:moveTo>
                  <a:pt x="1149" y="595"/>
                </a:moveTo>
                <a:cubicBezTo>
                  <a:pt x="1149" y="561"/>
                  <a:pt x="1175" y="534"/>
                  <a:pt x="1207" y="534"/>
                </a:cubicBezTo>
                <a:cubicBezTo>
                  <a:pt x="1238" y="534"/>
                  <a:pt x="1264" y="561"/>
                  <a:pt x="1264" y="595"/>
                </a:cubicBezTo>
                <a:cubicBezTo>
                  <a:pt x="1264" y="628"/>
                  <a:pt x="1238" y="655"/>
                  <a:pt x="1207" y="655"/>
                </a:cubicBezTo>
                <a:cubicBezTo>
                  <a:pt x="1175" y="655"/>
                  <a:pt x="1149" y="628"/>
                  <a:pt x="1149" y="595"/>
                </a:cubicBezTo>
                <a:close/>
                <a:moveTo>
                  <a:pt x="1532" y="595"/>
                </a:moveTo>
                <a:cubicBezTo>
                  <a:pt x="1532" y="561"/>
                  <a:pt x="1558" y="534"/>
                  <a:pt x="1590" y="534"/>
                </a:cubicBezTo>
                <a:cubicBezTo>
                  <a:pt x="1621" y="534"/>
                  <a:pt x="1647" y="561"/>
                  <a:pt x="1647" y="595"/>
                </a:cubicBezTo>
                <a:cubicBezTo>
                  <a:pt x="1647" y="628"/>
                  <a:pt x="1621" y="655"/>
                  <a:pt x="1590" y="655"/>
                </a:cubicBezTo>
                <a:cubicBezTo>
                  <a:pt x="1558" y="655"/>
                  <a:pt x="1532" y="628"/>
                  <a:pt x="1532" y="595"/>
                </a:cubicBezTo>
                <a:close/>
                <a:moveTo>
                  <a:pt x="0" y="862"/>
                </a:moveTo>
                <a:cubicBezTo>
                  <a:pt x="0" y="828"/>
                  <a:pt x="26" y="801"/>
                  <a:pt x="58" y="801"/>
                </a:cubicBezTo>
                <a:cubicBezTo>
                  <a:pt x="89" y="801"/>
                  <a:pt x="115" y="828"/>
                  <a:pt x="115" y="862"/>
                </a:cubicBezTo>
                <a:cubicBezTo>
                  <a:pt x="115" y="895"/>
                  <a:pt x="89" y="922"/>
                  <a:pt x="58" y="922"/>
                </a:cubicBezTo>
                <a:cubicBezTo>
                  <a:pt x="26" y="922"/>
                  <a:pt x="0" y="895"/>
                  <a:pt x="0" y="862"/>
                </a:cubicBezTo>
                <a:close/>
                <a:moveTo>
                  <a:pt x="383" y="862"/>
                </a:moveTo>
                <a:cubicBezTo>
                  <a:pt x="383" y="828"/>
                  <a:pt x="409" y="801"/>
                  <a:pt x="441" y="801"/>
                </a:cubicBezTo>
                <a:cubicBezTo>
                  <a:pt x="472" y="801"/>
                  <a:pt x="498" y="828"/>
                  <a:pt x="498" y="862"/>
                </a:cubicBezTo>
                <a:cubicBezTo>
                  <a:pt x="498" y="895"/>
                  <a:pt x="472" y="922"/>
                  <a:pt x="441" y="922"/>
                </a:cubicBezTo>
                <a:cubicBezTo>
                  <a:pt x="409" y="922"/>
                  <a:pt x="383" y="895"/>
                  <a:pt x="383" y="862"/>
                </a:cubicBezTo>
                <a:close/>
                <a:moveTo>
                  <a:pt x="766" y="862"/>
                </a:moveTo>
                <a:cubicBezTo>
                  <a:pt x="766" y="828"/>
                  <a:pt x="792" y="801"/>
                  <a:pt x="824" y="801"/>
                </a:cubicBezTo>
                <a:cubicBezTo>
                  <a:pt x="855" y="801"/>
                  <a:pt x="881" y="828"/>
                  <a:pt x="881" y="862"/>
                </a:cubicBezTo>
                <a:cubicBezTo>
                  <a:pt x="881" y="895"/>
                  <a:pt x="855" y="922"/>
                  <a:pt x="824" y="922"/>
                </a:cubicBezTo>
                <a:cubicBezTo>
                  <a:pt x="792" y="922"/>
                  <a:pt x="766" y="895"/>
                  <a:pt x="766" y="862"/>
                </a:cubicBezTo>
                <a:close/>
                <a:moveTo>
                  <a:pt x="1149" y="862"/>
                </a:moveTo>
                <a:cubicBezTo>
                  <a:pt x="1149" y="828"/>
                  <a:pt x="1175" y="801"/>
                  <a:pt x="1207" y="801"/>
                </a:cubicBezTo>
                <a:cubicBezTo>
                  <a:pt x="1238" y="801"/>
                  <a:pt x="1264" y="828"/>
                  <a:pt x="1264" y="862"/>
                </a:cubicBezTo>
                <a:cubicBezTo>
                  <a:pt x="1264" y="895"/>
                  <a:pt x="1238" y="922"/>
                  <a:pt x="1207" y="922"/>
                </a:cubicBezTo>
                <a:cubicBezTo>
                  <a:pt x="1175" y="922"/>
                  <a:pt x="1149" y="895"/>
                  <a:pt x="1149" y="862"/>
                </a:cubicBezTo>
                <a:close/>
                <a:moveTo>
                  <a:pt x="1532" y="862"/>
                </a:moveTo>
                <a:cubicBezTo>
                  <a:pt x="1532" y="828"/>
                  <a:pt x="1558" y="801"/>
                  <a:pt x="1590" y="801"/>
                </a:cubicBezTo>
                <a:cubicBezTo>
                  <a:pt x="1621" y="801"/>
                  <a:pt x="1647" y="828"/>
                  <a:pt x="1647" y="862"/>
                </a:cubicBezTo>
                <a:cubicBezTo>
                  <a:pt x="1647" y="895"/>
                  <a:pt x="1621" y="922"/>
                  <a:pt x="1590" y="922"/>
                </a:cubicBezTo>
                <a:cubicBezTo>
                  <a:pt x="1558" y="922"/>
                  <a:pt x="1532" y="895"/>
                  <a:pt x="1532" y="862"/>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Arial" panose="020B0604020202020204"/>
              <a:sym typeface="+mn-ea"/>
            </a:endParaRPr>
          </a:p>
        </p:txBody>
      </p:sp>
      <p:sp>
        <p:nvSpPr>
          <p:cNvPr id="63" name="任意多边形: 形状 62"/>
          <p:cNvSpPr/>
          <p:nvPr>
            <p:custDataLst>
              <p:tags r:id="rId4"/>
            </p:custDataLst>
          </p:nvPr>
        </p:nvSpPr>
        <p:spPr>
          <a:xfrm flipV="1">
            <a:off x="1483995" y="6330042"/>
            <a:ext cx="1230958" cy="527958"/>
          </a:xfrm>
          <a:custGeom>
            <a:avLst/>
            <a:gdLst>
              <a:gd name="connsiteX0" fmla="*/ 0 w 1230958"/>
              <a:gd name="connsiteY0" fmla="*/ 0 h 527958"/>
              <a:gd name="connsiteX1" fmla="*/ 322483 w 1230958"/>
              <a:gd name="connsiteY1" fmla="*/ 0 h 527958"/>
              <a:gd name="connsiteX2" fmla="*/ 327402 w 1230958"/>
              <a:gd name="connsiteY2" fmla="*/ 24363 h 527958"/>
              <a:gd name="connsiteX3" fmla="*/ 615477 w 1230958"/>
              <a:gd name="connsiteY3" fmla="*/ 215312 h 527958"/>
              <a:gd name="connsiteX4" fmla="*/ 903553 w 1230958"/>
              <a:gd name="connsiteY4" fmla="*/ 24363 h 527958"/>
              <a:gd name="connsiteX5" fmla="*/ 908472 w 1230958"/>
              <a:gd name="connsiteY5" fmla="*/ 0 h 527958"/>
              <a:gd name="connsiteX6" fmla="*/ 1230958 w 1230958"/>
              <a:gd name="connsiteY6" fmla="*/ 0 h 527958"/>
              <a:gd name="connsiteX7" fmla="*/ 1228066 w 1230958"/>
              <a:gd name="connsiteY7" fmla="*/ 28685 h 527958"/>
              <a:gd name="connsiteX8" fmla="*/ 615478 w 1230958"/>
              <a:gd name="connsiteY8" fmla="*/ 527958 h 527958"/>
              <a:gd name="connsiteX9" fmla="*/ 2891 w 1230958"/>
              <a:gd name="connsiteY9" fmla="*/ 28685 h 52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0958" h="527958">
                <a:moveTo>
                  <a:pt x="0" y="0"/>
                </a:moveTo>
                <a:lnTo>
                  <a:pt x="322483" y="0"/>
                </a:lnTo>
                <a:lnTo>
                  <a:pt x="327402" y="24363"/>
                </a:lnTo>
                <a:cubicBezTo>
                  <a:pt x="374864" y="136576"/>
                  <a:pt x="485976" y="215312"/>
                  <a:pt x="615477" y="215312"/>
                </a:cubicBezTo>
                <a:cubicBezTo>
                  <a:pt x="744979" y="215312"/>
                  <a:pt x="856091" y="136576"/>
                  <a:pt x="903553" y="24363"/>
                </a:cubicBezTo>
                <a:lnTo>
                  <a:pt x="908472" y="0"/>
                </a:lnTo>
                <a:lnTo>
                  <a:pt x="1230958" y="0"/>
                </a:lnTo>
                <a:lnTo>
                  <a:pt x="1228066" y="28685"/>
                </a:lnTo>
                <a:cubicBezTo>
                  <a:pt x="1169760" y="313620"/>
                  <a:pt x="917650" y="527958"/>
                  <a:pt x="615478" y="527958"/>
                </a:cubicBezTo>
                <a:cubicBezTo>
                  <a:pt x="313307" y="527958"/>
                  <a:pt x="61197" y="313620"/>
                  <a:pt x="2891" y="28685"/>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Arial" panose="020B0604020202020204"/>
              <a:sym typeface="+mn-ea"/>
            </a:endParaRPr>
          </a:p>
        </p:txBody>
      </p:sp>
      <p:pic>
        <p:nvPicPr>
          <p:cNvPr id="2" name="Picture 2"/>
          <p:cNvPicPr>
            <a:picLocks noChangeAspect="1"/>
          </p:cNvPicPr>
          <p:nvPr>
            <p:custDataLst>
              <p:tags r:id="rId5"/>
            </p:custDataLst>
          </p:nvPr>
        </p:nvPicPr>
        <p:blipFill>
          <a:blip r:embed="rId6"/>
          <a:stretch>
            <a:fillRect/>
          </a:stretch>
        </p:blipFill>
        <p:spPr>
          <a:xfrm flipH="1">
            <a:off x="11988800" y="10922000"/>
            <a:ext cx="0" cy="0"/>
          </a:xfrm>
          <a:prstGeom prst="rect">
            <a:avLst/>
          </a:prstGeom>
          <a:ln>
            <a:noFill/>
          </a:ln>
        </p:spPr>
      </p:pic>
      <p:grpSp>
        <p:nvGrpSpPr>
          <p:cNvPr id="24" name="组合 23"/>
          <p:cNvGrpSpPr/>
          <p:nvPr>
            <p:custDataLst>
              <p:tags r:id="rId7"/>
            </p:custDataLst>
          </p:nvPr>
        </p:nvGrpSpPr>
        <p:grpSpPr>
          <a:xfrm>
            <a:off x="6515735" y="0"/>
            <a:ext cx="5819775" cy="6256655"/>
            <a:chOff x="9776" y="0"/>
            <a:chExt cx="9650" cy="10157"/>
          </a:xfrm>
        </p:grpSpPr>
        <p:sp>
          <p:nvSpPr>
            <p:cNvPr id="59" name="任意多边形: 形状 58"/>
            <p:cNvSpPr/>
            <p:nvPr>
              <p:custDataLst>
                <p:tags r:id="rId8"/>
              </p:custDataLst>
            </p:nvPr>
          </p:nvSpPr>
          <p:spPr>
            <a:xfrm>
              <a:off x="17245" y="0"/>
              <a:ext cx="1955" cy="1652"/>
            </a:xfrm>
            <a:custGeom>
              <a:avLst/>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Arial" panose="020B0604020202020204"/>
                <a:sym typeface="+mn-ea"/>
              </a:endParaRPr>
            </a:p>
          </p:txBody>
        </p:sp>
        <p:pic>
          <p:nvPicPr>
            <p:cNvPr id="5" name="图片 4" descr="未命名项目-图层 1"/>
            <p:cNvPicPr>
              <a:picLocks noChangeAspect="1"/>
            </p:cNvPicPr>
            <p:nvPr>
              <p:custDataLst>
                <p:tags r:id="rId9"/>
              </p:custDataLst>
            </p:nvPr>
          </p:nvPicPr>
          <p:blipFill>
            <a:blip r:embed="rId10"/>
            <a:stretch>
              <a:fillRect/>
            </a:stretch>
          </p:blipFill>
          <p:spPr>
            <a:xfrm>
              <a:off x="9776" y="507"/>
              <a:ext cx="9650" cy="9650"/>
            </a:xfrm>
            <a:prstGeom prst="rect">
              <a:avLst/>
            </a:prstGeom>
          </p:spPr>
        </p:pic>
      </p:grpSp>
      <p:sp>
        <p:nvSpPr>
          <p:cNvPr id="16" name="圆角矩形 15"/>
          <p:cNvSpPr/>
          <p:nvPr>
            <p:custDataLst>
              <p:tags r:id="rId11"/>
            </p:custDataLst>
          </p:nvPr>
        </p:nvSpPr>
        <p:spPr>
          <a:xfrm>
            <a:off x="45720" y="2553970"/>
            <a:ext cx="6421120" cy="1554480"/>
          </a:xfrm>
          <a:prstGeom prst="roundRect">
            <a:avLst/>
          </a:prstGeom>
          <a:solidFill>
            <a:schemeClr val="accent5">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3200" b="1" kern="100" noProof="0" dirty="0">
                <a:ln>
                  <a:noFill/>
                </a:ln>
                <a:solidFill>
                  <a:schemeClr val="bg1"/>
                </a:solidFill>
                <a:effectLst/>
                <a:uLnTx/>
                <a:uFillTx/>
                <a:latin typeface="微软雅黑" panose="020B0503020204020204" charset="-122"/>
                <a:ea typeface="微软雅黑" panose="020B0503020204020204" charset="-122"/>
                <a:cs typeface="Arial" panose="020B0604020202020204"/>
                <a:sym typeface="+mn-ea"/>
              </a:rPr>
              <a:t>第三单元</a:t>
            </a:r>
            <a:r>
              <a:rPr lang="en-US" altLang="zh-CN" sz="3200" b="1" kern="100" noProof="0" dirty="0">
                <a:ln>
                  <a:noFill/>
                </a:ln>
                <a:solidFill>
                  <a:schemeClr val="bg1"/>
                </a:solidFill>
                <a:effectLst/>
                <a:uLnTx/>
                <a:uFillTx/>
                <a:latin typeface="微软雅黑" panose="020B0503020204020204" charset="-122"/>
                <a:ea typeface="微软雅黑" panose="020B0503020204020204" charset="-122"/>
                <a:cs typeface="Arial" panose="020B0604020202020204"/>
                <a:sym typeface="+mn-ea"/>
              </a:rPr>
              <a:t>  </a:t>
            </a:r>
            <a:r>
              <a:rPr lang="zh-CN" altLang="en-US" sz="3200" b="1" kern="100" noProof="0" dirty="0">
                <a:ln>
                  <a:noFill/>
                </a:ln>
                <a:solidFill>
                  <a:schemeClr val="bg1"/>
                </a:solidFill>
                <a:effectLst/>
                <a:uLnTx/>
                <a:uFillTx/>
                <a:latin typeface="微软雅黑" panose="020B0503020204020204" charset="-122"/>
                <a:ea typeface="微软雅黑" panose="020B0503020204020204" charset="-122"/>
                <a:cs typeface="Arial" panose="020B0604020202020204"/>
                <a:sym typeface="+mn-ea"/>
              </a:rPr>
              <a:t>细胞的的生存需要能量和营养物</a:t>
            </a:r>
            <a:r>
              <a:rPr lang="zh-CN" altLang="en-US" sz="3200" b="1" kern="100" noProof="0" dirty="0">
                <a:ln>
                  <a:noFill/>
                </a:ln>
                <a:solidFill>
                  <a:schemeClr val="bg1"/>
                </a:solidFill>
                <a:effectLst/>
                <a:uLnTx/>
                <a:uFillTx/>
                <a:latin typeface="微软雅黑" panose="020B0503020204020204" charset="-122"/>
                <a:ea typeface="微软雅黑" panose="020B0503020204020204" charset="-122"/>
                <a:cs typeface="Arial" panose="020B0604020202020204"/>
                <a:sym typeface="+mn-ea"/>
              </a:rPr>
              <a:t>质</a:t>
            </a:r>
            <a:endParaRPr lang="zh-CN" altLang="en-US" sz="3200" b="1" kern="100" noProof="0" dirty="0">
              <a:ln>
                <a:noFill/>
              </a:ln>
              <a:solidFill>
                <a:schemeClr val="bg1"/>
              </a:solidFill>
              <a:effectLst/>
              <a:uLnTx/>
              <a:uFillTx/>
              <a:latin typeface="微软雅黑" panose="020B0503020204020204" charset="-122"/>
              <a:ea typeface="微软雅黑" panose="020B0503020204020204" charset="-122"/>
              <a:cs typeface="Arial" panose="020B0604020202020204"/>
              <a:sym typeface="+mn-ea"/>
            </a:endParaRPr>
          </a:p>
          <a:p>
            <a:pPr algn="ctr"/>
            <a:r>
              <a:rPr lang="zh-CN" altLang="en-US" sz="3200" b="1" kern="100" noProof="0" dirty="0">
                <a:ln>
                  <a:noFill/>
                </a:ln>
                <a:solidFill>
                  <a:schemeClr val="bg1"/>
                </a:solidFill>
                <a:effectLst/>
                <a:uLnTx/>
                <a:uFillTx/>
                <a:latin typeface="微软雅黑" panose="020B0503020204020204" charset="-122"/>
                <a:ea typeface="微软雅黑" panose="020B0503020204020204" charset="-122"/>
                <a:cs typeface="Arial" panose="020B0604020202020204"/>
                <a:sym typeface="+mn-ea"/>
              </a:rPr>
              <a:t>二、</a:t>
            </a:r>
            <a:r>
              <a:rPr lang="en-US" altLang="zh-CN" sz="3200" b="1" kern="100" noProof="0" dirty="0">
                <a:ln>
                  <a:noFill/>
                </a:ln>
                <a:solidFill>
                  <a:schemeClr val="bg1"/>
                </a:solidFill>
                <a:effectLst/>
                <a:uLnTx/>
                <a:uFillTx/>
                <a:latin typeface="微软雅黑" panose="020B0503020204020204" charset="-122"/>
                <a:ea typeface="微软雅黑" panose="020B0503020204020204" charset="-122"/>
                <a:cs typeface="Arial" panose="020B0604020202020204"/>
                <a:sym typeface="+mn-ea"/>
              </a:rPr>
              <a:t>ATP</a:t>
            </a:r>
            <a:endParaRPr lang="en-US" altLang="zh-CN" sz="3200" b="1" kern="100" noProof="0" dirty="0">
              <a:ln>
                <a:noFill/>
              </a:ln>
              <a:solidFill>
                <a:schemeClr val="bg1"/>
              </a:solidFill>
              <a:effectLst/>
              <a:uLnTx/>
              <a:uFillTx/>
              <a:latin typeface="微软雅黑" panose="020B0503020204020204" charset="-122"/>
              <a:ea typeface="微软雅黑" panose="020B0503020204020204" charset="-122"/>
              <a:cs typeface="Arial" panose="020B0604020202020204"/>
              <a:sym typeface="+mn-ea"/>
            </a:endParaRPr>
          </a:p>
        </p:txBody>
      </p:sp>
      <p:grpSp>
        <p:nvGrpSpPr>
          <p:cNvPr id="22" name="组合 21"/>
          <p:cNvGrpSpPr/>
          <p:nvPr>
            <p:custDataLst>
              <p:tags r:id="rId12"/>
            </p:custDataLst>
          </p:nvPr>
        </p:nvGrpSpPr>
        <p:grpSpPr>
          <a:xfrm>
            <a:off x="769620" y="1259205"/>
            <a:ext cx="4467225" cy="464820"/>
            <a:chOff x="1035" y="3887"/>
            <a:chExt cx="7035" cy="732"/>
          </a:xfrm>
        </p:grpSpPr>
        <p:sp>
          <p:nvSpPr>
            <p:cNvPr id="17" name="文本框 16"/>
            <p:cNvSpPr txBox="1"/>
            <p:nvPr>
              <p:custDataLst>
                <p:tags r:id="rId13"/>
              </p:custDataLst>
            </p:nvPr>
          </p:nvSpPr>
          <p:spPr>
            <a:xfrm>
              <a:off x="2141" y="3894"/>
              <a:ext cx="5929" cy="725"/>
            </a:xfrm>
            <a:prstGeom prst="rect">
              <a:avLst/>
            </a:prstGeom>
            <a:noFill/>
          </p:spPr>
          <p:txBody>
            <a:bodyPr wrap="square" rtlCol="0" anchor="t">
              <a:spAutoFit/>
            </a:bodyPr>
            <a:lstStyle/>
            <a:p>
              <a:r>
                <a:rPr lang="en-US" altLang="zh-CN" sz="2400" b="1" noProof="0">
                  <a:ln>
                    <a:noFill/>
                  </a:ln>
                  <a:solidFill>
                    <a:schemeClr val="accent1">
                      <a:lumMod val="75000"/>
                    </a:schemeClr>
                  </a:solidFill>
                  <a:effectLst/>
                  <a:uLnTx/>
                  <a:uFillTx/>
                  <a:latin typeface="微软雅黑" panose="020B0503020204020204" charset="-122"/>
                  <a:ea typeface="微软雅黑" panose="020B0503020204020204" charset="-122"/>
                  <a:cs typeface="Arial" panose="020B0604020202020204"/>
                  <a:sym typeface="+mn-ea"/>
                </a:rPr>
                <a:t>2026</a:t>
              </a:r>
              <a:r>
                <a:rPr lang="zh-CN" altLang="en-US" sz="2400" b="1" noProof="0">
                  <a:ln>
                    <a:noFill/>
                  </a:ln>
                  <a:solidFill>
                    <a:schemeClr val="accent1">
                      <a:lumMod val="75000"/>
                    </a:schemeClr>
                  </a:solidFill>
                  <a:effectLst/>
                  <a:uLnTx/>
                  <a:uFillTx/>
                  <a:latin typeface="微软雅黑" panose="020B0503020204020204" charset="-122"/>
                  <a:ea typeface="微软雅黑" panose="020B0503020204020204" charset="-122"/>
                  <a:cs typeface="Arial" panose="020B0604020202020204"/>
                  <a:sym typeface="+mn-ea"/>
                </a:rPr>
                <a:t>年高考一轮复习</a:t>
              </a:r>
              <a:endParaRPr lang="zh-CN" altLang="en-US" sz="2400" b="1" noProof="0">
                <a:ln>
                  <a:noFill/>
                </a:ln>
                <a:solidFill>
                  <a:schemeClr val="accent1">
                    <a:lumMod val="75000"/>
                  </a:schemeClr>
                </a:solidFill>
                <a:effectLst/>
                <a:uLnTx/>
                <a:uFillTx/>
                <a:latin typeface="微软雅黑" panose="020B0503020204020204" charset="-122"/>
                <a:ea typeface="微软雅黑" panose="020B0503020204020204" charset="-122"/>
                <a:cs typeface="Arial" panose="020B0604020202020204"/>
                <a:sym typeface="+mn-ea"/>
              </a:endParaRPr>
            </a:p>
          </p:txBody>
        </p:sp>
        <p:pic>
          <p:nvPicPr>
            <p:cNvPr id="21" name="图片 20" descr="箭头"/>
            <p:cNvPicPr>
              <a:picLocks noChangeAspect="1"/>
            </p:cNvPicPr>
            <p:nvPr>
              <p:custDataLst>
                <p:tags r:id="rId14"/>
              </p:custDataLst>
            </p:nvPr>
          </p:nvPicPr>
          <p:blipFill>
            <a:blip/>
            <a:stretch>
              <a:fillRect/>
            </a:stretch>
          </p:blipFill>
          <p:spPr>
            <a:xfrm>
              <a:off x="1035" y="3887"/>
              <a:ext cx="684" cy="684"/>
            </a:xfrm>
            <a:prstGeom prst="rect">
              <a:avLst/>
            </a:prstGeom>
          </p:spPr>
        </p:pic>
      </p:grpSp>
      <p:sp>
        <p:nvSpPr>
          <p:cNvPr id="23" name="任意多边形 24"/>
          <p:cNvSpPr/>
          <p:nvPr>
            <p:custDataLst>
              <p:tags r:id="rId15"/>
            </p:custDataLst>
          </p:nvPr>
        </p:nvSpPr>
        <p:spPr>
          <a:xfrm>
            <a:off x="5124511" y="590293"/>
            <a:ext cx="1083376" cy="606655"/>
          </a:xfrm>
          <a:custGeom>
            <a:avLst/>
            <a:gdLst>
              <a:gd name="idx" fmla="cos wd2 2700000"/>
              <a:gd name="idy" fmla="sin hd2 2700000"/>
              <a:gd name="il" fmla="+- hc 0 wd2"/>
              <a:gd name="ir" fmla="+- hc wd2 0"/>
              <a:gd name="it" fmla="+- vc 0 wd2"/>
              <a:gd name="ib" fmla="+- vc wd2 0"/>
            </a:gdLst>
            <a:ahLst/>
            <a:cxnLst>
              <a:cxn ang="3">
                <a:pos x="hc" y="t"/>
              </a:cxn>
              <a:cxn ang="3">
                <a:pos x="hd2" y="hd2"/>
              </a:cxn>
              <a:cxn ang="cd2">
                <a:pos x="l" y="vc"/>
              </a:cxn>
              <a:cxn ang="cd4">
                <a:pos x="hd2" y="wd2"/>
              </a:cxn>
              <a:cxn ang="cd4">
                <a:pos x="hc" y="b"/>
              </a:cxn>
              <a:cxn ang="cd4">
                <a:pos x="wd2" y="wd2"/>
              </a:cxn>
              <a:cxn ang="0">
                <a:pos x="r" y="vc"/>
              </a:cxn>
              <a:cxn ang="3">
                <a:pos x="wd2" y="hd2"/>
              </a:cxn>
            </a:cxnLst>
            <a:rect l="l" t="t" r="r" b="b"/>
            <a:pathLst>
              <a:path w="1647" h="922">
                <a:moveTo>
                  <a:pt x="0" y="61"/>
                </a:moveTo>
                <a:cubicBezTo>
                  <a:pt x="0" y="27"/>
                  <a:pt x="26" y="0"/>
                  <a:pt x="58" y="0"/>
                </a:cubicBezTo>
                <a:cubicBezTo>
                  <a:pt x="89" y="0"/>
                  <a:pt x="115" y="27"/>
                  <a:pt x="115" y="61"/>
                </a:cubicBezTo>
                <a:cubicBezTo>
                  <a:pt x="115" y="94"/>
                  <a:pt x="89" y="121"/>
                  <a:pt x="58" y="121"/>
                </a:cubicBezTo>
                <a:cubicBezTo>
                  <a:pt x="26" y="121"/>
                  <a:pt x="0" y="94"/>
                  <a:pt x="0" y="61"/>
                </a:cubicBezTo>
                <a:close/>
                <a:moveTo>
                  <a:pt x="383" y="61"/>
                </a:moveTo>
                <a:cubicBezTo>
                  <a:pt x="383" y="27"/>
                  <a:pt x="409" y="0"/>
                  <a:pt x="441" y="0"/>
                </a:cubicBezTo>
                <a:cubicBezTo>
                  <a:pt x="472" y="0"/>
                  <a:pt x="498" y="27"/>
                  <a:pt x="498" y="61"/>
                </a:cubicBezTo>
                <a:cubicBezTo>
                  <a:pt x="498" y="94"/>
                  <a:pt x="472" y="121"/>
                  <a:pt x="441" y="121"/>
                </a:cubicBezTo>
                <a:cubicBezTo>
                  <a:pt x="409" y="121"/>
                  <a:pt x="383" y="94"/>
                  <a:pt x="383" y="61"/>
                </a:cubicBezTo>
                <a:close/>
                <a:moveTo>
                  <a:pt x="766" y="61"/>
                </a:moveTo>
                <a:cubicBezTo>
                  <a:pt x="766" y="27"/>
                  <a:pt x="792" y="0"/>
                  <a:pt x="824" y="0"/>
                </a:cubicBezTo>
                <a:cubicBezTo>
                  <a:pt x="855" y="0"/>
                  <a:pt x="881" y="27"/>
                  <a:pt x="881" y="61"/>
                </a:cubicBezTo>
                <a:cubicBezTo>
                  <a:pt x="881" y="94"/>
                  <a:pt x="855" y="121"/>
                  <a:pt x="824" y="121"/>
                </a:cubicBezTo>
                <a:cubicBezTo>
                  <a:pt x="792" y="121"/>
                  <a:pt x="766" y="94"/>
                  <a:pt x="766" y="61"/>
                </a:cubicBezTo>
                <a:close/>
                <a:moveTo>
                  <a:pt x="1149" y="61"/>
                </a:moveTo>
                <a:cubicBezTo>
                  <a:pt x="1149" y="27"/>
                  <a:pt x="1175" y="0"/>
                  <a:pt x="1207" y="0"/>
                </a:cubicBezTo>
                <a:cubicBezTo>
                  <a:pt x="1238" y="0"/>
                  <a:pt x="1264" y="27"/>
                  <a:pt x="1264" y="61"/>
                </a:cubicBezTo>
                <a:cubicBezTo>
                  <a:pt x="1264" y="94"/>
                  <a:pt x="1238" y="121"/>
                  <a:pt x="1207" y="121"/>
                </a:cubicBezTo>
                <a:cubicBezTo>
                  <a:pt x="1175" y="121"/>
                  <a:pt x="1149" y="94"/>
                  <a:pt x="1149" y="61"/>
                </a:cubicBezTo>
                <a:close/>
                <a:moveTo>
                  <a:pt x="1532" y="61"/>
                </a:moveTo>
                <a:cubicBezTo>
                  <a:pt x="1532" y="27"/>
                  <a:pt x="1558" y="0"/>
                  <a:pt x="1590" y="0"/>
                </a:cubicBezTo>
                <a:cubicBezTo>
                  <a:pt x="1621" y="0"/>
                  <a:pt x="1647" y="27"/>
                  <a:pt x="1647" y="61"/>
                </a:cubicBezTo>
                <a:cubicBezTo>
                  <a:pt x="1647" y="94"/>
                  <a:pt x="1621" y="121"/>
                  <a:pt x="1590" y="121"/>
                </a:cubicBezTo>
                <a:cubicBezTo>
                  <a:pt x="1558" y="121"/>
                  <a:pt x="1532" y="94"/>
                  <a:pt x="1532" y="61"/>
                </a:cubicBezTo>
                <a:close/>
                <a:moveTo>
                  <a:pt x="0" y="328"/>
                </a:moveTo>
                <a:cubicBezTo>
                  <a:pt x="0" y="294"/>
                  <a:pt x="26" y="267"/>
                  <a:pt x="58" y="267"/>
                </a:cubicBezTo>
                <a:cubicBezTo>
                  <a:pt x="89" y="267"/>
                  <a:pt x="115" y="294"/>
                  <a:pt x="115" y="328"/>
                </a:cubicBezTo>
                <a:cubicBezTo>
                  <a:pt x="115" y="361"/>
                  <a:pt x="89" y="388"/>
                  <a:pt x="58" y="388"/>
                </a:cubicBezTo>
                <a:cubicBezTo>
                  <a:pt x="26" y="388"/>
                  <a:pt x="0" y="361"/>
                  <a:pt x="0" y="328"/>
                </a:cubicBezTo>
                <a:close/>
                <a:moveTo>
                  <a:pt x="383" y="328"/>
                </a:moveTo>
                <a:cubicBezTo>
                  <a:pt x="383" y="294"/>
                  <a:pt x="409" y="267"/>
                  <a:pt x="441" y="267"/>
                </a:cubicBezTo>
                <a:cubicBezTo>
                  <a:pt x="472" y="267"/>
                  <a:pt x="498" y="294"/>
                  <a:pt x="498" y="328"/>
                </a:cubicBezTo>
                <a:cubicBezTo>
                  <a:pt x="498" y="361"/>
                  <a:pt x="472" y="388"/>
                  <a:pt x="441" y="388"/>
                </a:cubicBezTo>
                <a:cubicBezTo>
                  <a:pt x="409" y="388"/>
                  <a:pt x="383" y="361"/>
                  <a:pt x="383" y="328"/>
                </a:cubicBezTo>
                <a:close/>
                <a:moveTo>
                  <a:pt x="766" y="328"/>
                </a:moveTo>
                <a:cubicBezTo>
                  <a:pt x="766" y="294"/>
                  <a:pt x="792" y="267"/>
                  <a:pt x="824" y="267"/>
                </a:cubicBezTo>
                <a:cubicBezTo>
                  <a:pt x="855" y="267"/>
                  <a:pt x="881" y="294"/>
                  <a:pt x="881" y="328"/>
                </a:cubicBezTo>
                <a:cubicBezTo>
                  <a:pt x="881" y="361"/>
                  <a:pt x="855" y="388"/>
                  <a:pt x="824" y="388"/>
                </a:cubicBezTo>
                <a:cubicBezTo>
                  <a:pt x="792" y="388"/>
                  <a:pt x="766" y="361"/>
                  <a:pt x="766" y="328"/>
                </a:cubicBezTo>
                <a:close/>
                <a:moveTo>
                  <a:pt x="1149" y="328"/>
                </a:moveTo>
                <a:cubicBezTo>
                  <a:pt x="1149" y="294"/>
                  <a:pt x="1175" y="267"/>
                  <a:pt x="1207" y="267"/>
                </a:cubicBezTo>
                <a:cubicBezTo>
                  <a:pt x="1238" y="267"/>
                  <a:pt x="1264" y="294"/>
                  <a:pt x="1264" y="328"/>
                </a:cubicBezTo>
                <a:cubicBezTo>
                  <a:pt x="1264" y="361"/>
                  <a:pt x="1238" y="388"/>
                  <a:pt x="1207" y="388"/>
                </a:cubicBezTo>
                <a:cubicBezTo>
                  <a:pt x="1175" y="388"/>
                  <a:pt x="1149" y="361"/>
                  <a:pt x="1149" y="328"/>
                </a:cubicBezTo>
                <a:close/>
                <a:moveTo>
                  <a:pt x="1532" y="328"/>
                </a:moveTo>
                <a:cubicBezTo>
                  <a:pt x="1532" y="294"/>
                  <a:pt x="1558" y="267"/>
                  <a:pt x="1590" y="267"/>
                </a:cubicBezTo>
                <a:cubicBezTo>
                  <a:pt x="1621" y="267"/>
                  <a:pt x="1647" y="294"/>
                  <a:pt x="1647" y="328"/>
                </a:cubicBezTo>
                <a:cubicBezTo>
                  <a:pt x="1647" y="361"/>
                  <a:pt x="1621" y="388"/>
                  <a:pt x="1590" y="388"/>
                </a:cubicBezTo>
                <a:cubicBezTo>
                  <a:pt x="1558" y="388"/>
                  <a:pt x="1532" y="361"/>
                  <a:pt x="1532" y="328"/>
                </a:cubicBezTo>
                <a:close/>
                <a:moveTo>
                  <a:pt x="0" y="595"/>
                </a:moveTo>
                <a:cubicBezTo>
                  <a:pt x="0" y="561"/>
                  <a:pt x="26" y="534"/>
                  <a:pt x="58" y="534"/>
                </a:cubicBezTo>
                <a:cubicBezTo>
                  <a:pt x="89" y="534"/>
                  <a:pt x="115" y="561"/>
                  <a:pt x="115" y="595"/>
                </a:cubicBezTo>
                <a:cubicBezTo>
                  <a:pt x="115" y="628"/>
                  <a:pt x="89" y="655"/>
                  <a:pt x="58" y="655"/>
                </a:cubicBezTo>
                <a:cubicBezTo>
                  <a:pt x="26" y="655"/>
                  <a:pt x="0" y="628"/>
                  <a:pt x="0" y="595"/>
                </a:cubicBezTo>
                <a:close/>
                <a:moveTo>
                  <a:pt x="383" y="595"/>
                </a:moveTo>
                <a:cubicBezTo>
                  <a:pt x="383" y="561"/>
                  <a:pt x="409" y="534"/>
                  <a:pt x="441" y="534"/>
                </a:cubicBezTo>
                <a:cubicBezTo>
                  <a:pt x="472" y="534"/>
                  <a:pt x="498" y="561"/>
                  <a:pt x="498" y="595"/>
                </a:cubicBezTo>
                <a:cubicBezTo>
                  <a:pt x="498" y="628"/>
                  <a:pt x="472" y="655"/>
                  <a:pt x="441" y="655"/>
                </a:cubicBezTo>
                <a:cubicBezTo>
                  <a:pt x="409" y="655"/>
                  <a:pt x="383" y="628"/>
                  <a:pt x="383" y="595"/>
                </a:cubicBezTo>
                <a:close/>
                <a:moveTo>
                  <a:pt x="766" y="595"/>
                </a:moveTo>
                <a:cubicBezTo>
                  <a:pt x="766" y="561"/>
                  <a:pt x="792" y="534"/>
                  <a:pt x="824" y="534"/>
                </a:cubicBezTo>
                <a:cubicBezTo>
                  <a:pt x="855" y="534"/>
                  <a:pt x="881" y="561"/>
                  <a:pt x="881" y="595"/>
                </a:cubicBezTo>
                <a:cubicBezTo>
                  <a:pt x="881" y="628"/>
                  <a:pt x="855" y="655"/>
                  <a:pt x="824" y="655"/>
                </a:cubicBezTo>
                <a:cubicBezTo>
                  <a:pt x="792" y="655"/>
                  <a:pt x="766" y="628"/>
                  <a:pt x="766" y="595"/>
                </a:cubicBezTo>
                <a:close/>
                <a:moveTo>
                  <a:pt x="1149" y="595"/>
                </a:moveTo>
                <a:cubicBezTo>
                  <a:pt x="1149" y="561"/>
                  <a:pt x="1175" y="534"/>
                  <a:pt x="1207" y="534"/>
                </a:cubicBezTo>
                <a:cubicBezTo>
                  <a:pt x="1238" y="534"/>
                  <a:pt x="1264" y="561"/>
                  <a:pt x="1264" y="595"/>
                </a:cubicBezTo>
                <a:cubicBezTo>
                  <a:pt x="1264" y="628"/>
                  <a:pt x="1238" y="655"/>
                  <a:pt x="1207" y="655"/>
                </a:cubicBezTo>
                <a:cubicBezTo>
                  <a:pt x="1175" y="655"/>
                  <a:pt x="1149" y="628"/>
                  <a:pt x="1149" y="595"/>
                </a:cubicBezTo>
                <a:close/>
                <a:moveTo>
                  <a:pt x="1532" y="595"/>
                </a:moveTo>
                <a:cubicBezTo>
                  <a:pt x="1532" y="561"/>
                  <a:pt x="1558" y="534"/>
                  <a:pt x="1590" y="534"/>
                </a:cubicBezTo>
                <a:cubicBezTo>
                  <a:pt x="1621" y="534"/>
                  <a:pt x="1647" y="561"/>
                  <a:pt x="1647" y="595"/>
                </a:cubicBezTo>
                <a:cubicBezTo>
                  <a:pt x="1647" y="628"/>
                  <a:pt x="1621" y="655"/>
                  <a:pt x="1590" y="655"/>
                </a:cubicBezTo>
                <a:cubicBezTo>
                  <a:pt x="1558" y="655"/>
                  <a:pt x="1532" y="628"/>
                  <a:pt x="1532" y="595"/>
                </a:cubicBezTo>
                <a:close/>
                <a:moveTo>
                  <a:pt x="0" y="862"/>
                </a:moveTo>
                <a:cubicBezTo>
                  <a:pt x="0" y="828"/>
                  <a:pt x="26" y="801"/>
                  <a:pt x="58" y="801"/>
                </a:cubicBezTo>
                <a:cubicBezTo>
                  <a:pt x="89" y="801"/>
                  <a:pt x="115" y="828"/>
                  <a:pt x="115" y="862"/>
                </a:cubicBezTo>
                <a:cubicBezTo>
                  <a:pt x="115" y="895"/>
                  <a:pt x="89" y="922"/>
                  <a:pt x="58" y="922"/>
                </a:cubicBezTo>
                <a:cubicBezTo>
                  <a:pt x="26" y="922"/>
                  <a:pt x="0" y="895"/>
                  <a:pt x="0" y="862"/>
                </a:cubicBezTo>
                <a:close/>
                <a:moveTo>
                  <a:pt x="383" y="862"/>
                </a:moveTo>
                <a:cubicBezTo>
                  <a:pt x="383" y="828"/>
                  <a:pt x="409" y="801"/>
                  <a:pt x="441" y="801"/>
                </a:cubicBezTo>
                <a:cubicBezTo>
                  <a:pt x="472" y="801"/>
                  <a:pt x="498" y="828"/>
                  <a:pt x="498" y="862"/>
                </a:cubicBezTo>
                <a:cubicBezTo>
                  <a:pt x="498" y="895"/>
                  <a:pt x="472" y="922"/>
                  <a:pt x="441" y="922"/>
                </a:cubicBezTo>
                <a:cubicBezTo>
                  <a:pt x="409" y="922"/>
                  <a:pt x="383" y="895"/>
                  <a:pt x="383" y="862"/>
                </a:cubicBezTo>
                <a:close/>
                <a:moveTo>
                  <a:pt x="766" y="862"/>
                </a:moveTo>
                <a:cubicBezTo>
                  <a:pt x="766" y="828"/>
                  <a:pt x="792" y="801"/>
                  <a:pt x="824" y="801"/>
                </a:cubicBezTo>
                <a:cubicBezTo>
                  <a:pt x="855" y="801"/>
                  <a:pt x="881" y="828"/>
                  <a:pt x="881" y="862"/>
                </a:cubicBezTo>
                <a:cubicBezTo>
                  <a:pt x="881" y="895"/>
                  <a:pt x="855" y="922"/>
                  <a:pt x="824" y="922"/>
                </a:cubicBezTo>
                <a:cubicBezTo>
                  <a:pt x="792" y="922"/>
                  <a:pt x="766" y="895"/>
                  <a:pt x="766" y="862"/>
                </a:cubicBezTo>
                <a:close/>
                <a:moveTo>
                  <a:pt x="1149" y="862"/>
                </a:moveTo>
                <a:cubicBezTo>
                  <a:pt x="1149" y="828"/>
                  <a:pt x="1175" y="801"/>
                  <a:pt x="1207" y="801"/>
                </a:cubicBezTo>
                <a:cubicBezTo>
                  <a:pt x="1238" y="801"/>
                  <a:pt x="1264" y="828"/>
                  <a:pt x="1264" y="862"/>
                </a:cubicBezTo>
                <a:cubicBezTo>
                  <a:pt x="1264" y="895"/>
                  <a:pt x="1238" y="922"/>
                  <a:pt x="1207" y="922"/>
                </a:cubicBezTo>
                <a:cubicBezTo>
                  <a:pt x="1175" y="922"/>
                  <a:pt x="1149" y="895"/>
                  <a:pt x="1149" y="862"/>
                </a:cubicBezTo>
                <a:close/>
                <a:moveTo>
                  <a:pt x="1532" y="862"/>
                </a:moveTo>
                <a:cubicBezTo>
                  <a:pt x="1532" y="828"/>
                  <a:pt x="1558" y="801"/>
                  <a:pt x="1590" y="801"/>
                </a:cubicBezTo>
                <a:cubicBezTo>
                  <a:pt x="1621" y="801"/>
                  <a:pt x="1647" y="828"/>
                  <a:pt x="1647" y="862"/>
                </a:cubicBezTo>
                <a:cubicBezTo>
                  <a:pt x="1647" y="895"/>
                  <a:pt x="1621" y="922"/>
                  <a:pt x="1590" y="922"/>
                </a:cubicBezTo>
                <a:cubicBezTo>
                  <a:pt x="1558" y="922"/>
                  <a:pt x="1532" y="895"/>
                  <a:pt x="1532" y="862"/>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Arial" panose="020B0604020202020204"/>
              <a:sym typeface="+mn-ea"/>
            </a:endParaRPr>
          </a:p>
        </p:txBody>
      </p:sp>
      <p:pic>
        <p:nvPicPr>
          <p:cNvPr id="3" name="图片 4"/>
          <p:cNvPicPr>
            <a:picLocks noChangeAspect="1"/>
          </p:cNvPicPr>
          <p:nvPr>
            <p:custDataLst>
              <p:tags r:id="rId16"/>
            </p:custDataLst>
          </p:nvPr>
        </p:nvPicPr>
        <p:blipFill>
          <a:blip r:embed="rId17"/>
          <a:stretch>
            <a:fillRect/>
          </a:stretch>
        </p:blipFill>
        <p:spPr>
          <a:xfrm>
            <a:off x="10627995" y="5389245"/>
            <a:ext cx="1360805" cy="1270635"/>
          </a:xfrm>
          <a:prstGeom prst="ellipse">
            <a:avLst/>
          </a:prstGeom>
          <a:ln>
            <a:noFill/>
          </a:ln>
          <a:effectLst>
            <a:softEdge rad="112500"/>
          </a:effectLst>
        </p:spPr>
      </p:pic>
      <p:pic>
        <p:nvPicPr>
          <p:cNvPr id="4" name="图片 11"/>
          <p:cNvPicPr>
            <a:picLocks noChangeAspect="1"/>
          </p:cNvPicPr>
          <p:nvPr>
            <p:custDataLst>
              <p:tags r:id="rId18"/>
            </p:custDataLst>
          </p:nvPr>
        </p:nvPicPr>
        <p:blipFill>
          <a:blip r:embed="rId19">
            <a:extLst>
              <a:ext uri="{28A0092B-C50C-407E-A947-70E740481C1C}">
                <a14:useLocalDpi xmlns:a14="http://schemas.microsoft.com/office/drawing/2010/main" val="0"/>
              </a:ext>
            </a:extLst>
          </a:blip>
          <a:stretch>
            <a:fillRect/>
          </a:stretch>
        </p:blipFill>
        <p:spPr>
          <a:xfrm>
            <a:off x="10627995" y="119380"/>
            <a:ext cx="1457960" cy="1268730"/>
          </a:xfrm>
          <a:prstGeom prst="rect">
            <a:avLst/>
          </a:prstGeo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a:spLocks noGrp="1"/>
          </p:cNvSpPr>
          <p:nvPr>
            <p:custDataLst>
              <p:tags r:id="rId1"/>
            </p:custDataLst>
          </p:nvPr>
        </p:nvSpPr>
        <p:spPr>
          <a:xfrm>
            <a:off x="3613150" y="301625"/>
            <a:ext cx="5615940" cy="5695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200" b="1" noProof="0" dirty="0" smtClean="0">
                <a:ln>
                  <a:noFill/>
                </a:ln>
                <a:solidFill>
                  <a:schemeClr val="tx1"/>
                </a:solidFill>
                <a:effectLst/>
                <a:uLnTx/>
                <a:uFillTx/>
                <a:latin typeface="微软雅黑" panose="020B0503020204020204" charset="-122"/>
                <a:ea typeface="微软雅黑" panose="020B0503020204020204" charset="-122"/>
                <a:cs typeface="+mj-cs"/>
                <a:sym typeface="+mn-ea"/>
              </a:rPr>
              <a:t>二、细胞的能量</a:t>
            </a:r>
            <a:r>
              <a:rPr lang="en-US" altLang="zh-CN" sz="3200" b="1" noProof="0" dirty="0" smtClean="0">
                <a:ln>
                  <a:noFill/>
                </a:ln>
                <a:solidFill>
                  <a:schemeClr val="tx1"/>
                </a:solidFill>
                <a:effectLst/>
                <a:uLnTx/>
                <a:uFillTx/>
                <a:latin typeface="微软雅黑" panose="020B0503020204020204" charset="-122"/>
                <a:ea typeface="微软雅黑" panose="020B0503020204020204" charset="-122"/>
                <a:cs typeface="+mj-cs"/>
                <a:sym typeface="+mn-ea"/>
              </a:rPr>
              <a:t>”</a:t>
            </a:r>
            <a:r>
              <a:rPr lang="zh-CN" altLang="en-US" sz="3200" b="1" noProof="0" dirty="0" smtClean="0">
                <a:ln>
                  <a:noFill/>
                </a:ln>
                <a:solidFill>
                  <a:schemeClr val="tx1"/>
                </a:solidFill>
                <a:effectLst/>
                <a:uLnTx/>
                <a:uFillTx/>
                <a:latin typeface="微软雅黑" panose="020B0503020204020204" charset="-122"/>
                <a:ea typeface="微软雅黑" panose="020B0503020204020204" charset="-122"/>
                <a:cs typeface="+mj-cs"/>
                <a:sym typeface="+mn-ea"/>
              </a:rPr>
              <a:t>货币</a:t>
            </a:r>
            <a:r>
              <a:rPr lang="en-US" altLang="zh-CN" sz="3200" b="1" noProof="0" dirty="0" smtClean="0">
                <a:ln>
                  <a:noFill/>
                </a:ln>
                <a:solidFill>
                  <a:schemeClr val="tx1"/>
                </a:solidFill>
                <a:effectLst/>
                <a:uLnTx/>
                <a:uFillTx/>
                <a:latin typeface="微软雅黑" panose="020B0503020204020204" charset="-122"/>
                <a:ea typeface="微软雅黑" panose="020B0503020204020204" charset="-122"/>
                <a:cs typeface="+mj-cs"/>
                <a:sym typeface="+mn-ea"/>
              </a:rPr>
              <a:t>”ATP</a:t>
            </a:r>
            <a:endParaRPr lang="en-US" altLang="zh-CN" sz="3200" b="1" noProof="0" dirty="0" smtClean="0">
              <a:ln>
                <a:noFill/>
              </a:ln>
              <a:solidFill>
                <a:schemeClr val="tx1"/>
              </a:solidFill>
              <a:effectLst/>
              <a:uLnTx/>
              <a:uFillTx/>
              <a:latin typeface="微软雅黑" panose="020B0503020204020204" charset="-122"/>
              <a:ea typeface="微软雅黑" panose="020B0503020204020204" charset="-122"/>
              <a:cs typeface="+mj-cs"/>
              <a:sym typeface="+mn-ea"/>
            </a:endParaRPr>
          </a:p>
        </p:txBody>
      </p:sp>
      <p:sp>
        <p:nvSpPr>
          <p:cNvPr id="5" name="Rectangle 3"/>
          <p:cNvSpPr txBox="1">
            <a:spLocks noChangeArrowheads="1"/>
          </p:cNvSpPr>
          <p:nvPr>
            <p:custDataLst>
              <p:tags r:id="rId2"/>
            </p:custDataLst>
          </p:nvPr>
        </p:nvSpPr>
        <p:spPr bwMode="auto">
          <a:xfrm>
            <a:off x="480060" y="1026795"/>
            <a:ext cx="10344150" cy="535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l"/>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l"/>
              <a:defRPr sz="2400">
                <a:solidFill>
                  <a:schemeClr val="tx1"/>
                </a:solidFill>
                <a:latin typeface="+mn-lt"/>
                <a:ea typeface="+mn-ea"/>
              </a:defRPr>
            </a:lvl3pPr>
            <a:lvl4pPr marL="1600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mn-lt"/>
                <a:ea typeface="+mn-ea"/>
              </a:defRPr>
            </a:lvl5pPr>
            <a:lvl6pPr marL="2514600" indent="-228600" algn="l" rtl="0" fontAlgn="base">
              <a:spcBef>
                <a:spcPct val="20000"/>
              </a:spcBef>
              <a:spcAft>
                <a:spcPct val="0"/>
              </a:spcAft>
              <a:buClr>
                <a:schemeClr val="bg2"/>
              </a:buClr>
              <a:buSzPct val="40000"/>
              <a:buFont typeface="Wingdings" panose="05000000000000000000" pitchFamily="2" charset="2"/>
              <a:buChar char="l"/>
              <a:defRPr sz="2000">
                <a:solidFill>
                  <a:schemeClr val="tx1"/>
                </a:solidFill>
                <a:latin typeface="+mn-lt"/>
                <a:ea typeface="+mn-ea"/>
              </a:defRPr>
            </a:lvl6pPr>
            <a:lvl7pPr marL="2971800" indent="-228600" algn="l" rtl="0" fontAlgn="base">
              <a:spcBef>
                <a:spcPct val="20000"/>
              </a:spcBef>
              <a:spcAft>
                <a:spcPct val="0"/>
              </a:spcAft>
              <a:buClr>
                <a:schemeClr val="bg2"/>
              </a:buClr>
              <a:buSzPct val="40000"/>
              <a:buFont typeface="Wingdings" panose="05000000000000000000" pitchFamily="2" charset="2"/>
              <a:buChar char="l"/>
              <a:defRPr sz="2000">
                <a:solidFill>
                  <a:schemeClr val="tx1"/>
                </a:solidFill>
                <a:latin typeface="+mn-lt"/>
                <a:ea typeface="+mn-ea"/>
              </a:defRPr>
            </a:lvl7pPr>
            <a:lvl8pPr marL="3429000" indent="-228600" algn="l" rtl="0" fontAlgn="base">
              <a:spcBef>
                <a:spcPct val="20000"/>
              </a:spcBef>
              <a:spcAft>
                <a:spcPct val="0"/>
              </a:spcAft>
              <a:buClr>
                <a:schemeClr val="bg2"/>
              </a:buClr>
              <a:buSzPct val="40000"/>
              <a:buFont typeface="Wingdings" panose="05000000000000000000" pitchFamily="2" charset="2"/>
              <a:buChar char="l"/>
              <a:defRPr sz="2000">
                <a:solidFill>
                  <a:schemeClr val="tx1"/>
                </a:solidFill>
                <a:latin typeface="+mn-lt"/>
                <a:ea typeface="+mn-ea"/>
              </a:defRPr>
            </a:lvl8pPr>
            <a:lvl9pPr marL="3886200" indent="-228600" algn="l" rtl="0" fontAlgn="base">
              <a:spcBef>
                <a:spcPct val="20000"/>
              </a:spcBef>
              <a:spcAft>
                <a:spcPct val="0"/>
              </a:spcAft>
              <a:buClr>
                <a:schemeClr val="bg2"/>
              </a:buClr>
              <a:buSzPct val="40000"/>
              <a:buFont typeface="Wingdings" panose="05000000000000000000" pitchFamily="2" charset="2"/>
              <a:buChar char="l"/>
              <a:defRPr sz="2000">
                <a:solidFill>
                  <a:schemeClr val="tx1"/>
                </a:solidFill>
                <a:latin typeface="+mn-lt"/>
                <a:ea typeface="+mn-ea"/>
              </a:defRPr>
            </a:lvl9pPr>
          </a:lstStyle>
          <a:p>
            <a:pPr marL="342900" marR="0" lvl="0" indent="-342900" algn="l" defTabSz="914400" rtl="0" eaLnBrk="1" fontAlgn="base" latinLnBrk="0" hangingPunct="1">
              <a:lnSpc>
                <a:spcPct val="100000"/>
              </a:lnSpc>
              <a:spcBef>
                <a:spcPct val="20000"/>
              </a:spcBef>
              <a:spcAft>
                <a:spcPct val="0"/>
              </a:spcAft>
              <a:buClr>
                <a:srgbClr val="996666"/>
              </a:buClr>
              <a:buSzPct val="80000"/>
              <a:buFont typeface="Wingdings" panose="05000000000000000000" pitchFamily="2" charset="2"/>
              <a:buNone/>
              <a:defRPr/>
            </a:pPr>
            <a:r>
              <a:rPr kumimoji="0" lang="en-US" altLang="zh-CN" sz="2800" b="1"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1</a:t>
            </a:r>
            <a:r>
              <a:rPr kumimoji="0" lang="zh-CN" altLang="en-US" sz="2800" b="1"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a:t>
            </a:r>
            <a:r>
              <a:rPr kumimoji="0" lang="en-US" altLang="zh-CN" sz="2800" b="1"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ATP</a:t>
            </a:r>
            <a:r>
              <a:rPr kumimoji="0" lang="zh-CN" altLang="en-US" sz="2800" b="1"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（三磷酸腺苷）的结构简式</a:t>
            </a:r>
            <a:endParaRPr kumimoji="0" lang="zh-CN" altLang="en-US" sz="2800" b="1"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0" hangingPunct="1">
              <a:lnSpc>
                <a:spcPct val="100000"/>
              </a:lnSpc>
              <a:spcBef>
                <a:spcPct val="20000"/>
              </a:spcBef>
              <a:spcAft>
                <a:spcPct val="0"/>
              </a:spcAft>
              <a:buClr>
                <a:srgbClr val="996666"/>
              </a:buClr>
              <a:buSzPct val="80000"/>
              <a:buFont typeface="Wingdings" panose="05000000000000000000" pitchFamily="2" charset="2"/>
              <a:buNone/>
              <a:defRPr/>
            </a:pPr>
            <a:r>
              <a:rPr kumimoji="0" lang="en-US" altLang="zh-CN" sz="2800" b="1"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2</a:t>
            </a:r>
            <a:r>
              <a:rPr kumimoji="0" lang="zh-CN" altLang="en-US" sz="2800" b="1"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、功能</a:t>
            </a:r>
            <a:endParaRPr kumimoji="0" lang="zh-CN" altLang="en-US" sz="2800" b="1"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0" hangingPunct="1">
              <a:lnSpc>
                <a:spcPct val="100000"/>
              </a:lnSpc>
              <a:spcBef>
                <a:spcPct val="20000"/>
              </a:spcBef>
              <a:spcAft>
                <a:spcPct val="0"/>
              </a:spcAft>
              <a:buClr>
                <a:srgbClr val="996666"/>
              </a:buClr>
              <a:buSzPct val="80000"/>
              <a:buFont typeface="Wingdings" panose="05000000000000000000" pitchFamily="2" charset="2"/>
              <a:buNone/>
              <a:defRPr/>
            </a:pPr>
            <a:r>
              <a:rPr kumimoji="0" lang="en-US" altLang="zh-CN" sz="2800" b="1"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3</a:t>
            </a:r>
            <a:r>
              <a:rPr kumimoji="0" lang="zh-CN" altLang="en-US" sz="2800" b="1"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a:t>
            </a:r>
            <a:r>
              <a:rPr kumimoji="0" lang="en-US" altLang="zh-CN" sz="2800" b="1"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ATP-ADP</a:t>
            </a:r>
            <a:r>
              <a:rPr kumimoji="0" lang="zh-CN" altLang="en-US" sz="2800" b="1"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的转化</a:t>
            </a:r>
            <a:endParaRPr kumimoji="0" lang="zh-CN" altLang="en-US" sz="2800" b="1"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0" hangingPunct="1">
              <a:lnSpc>
                <a:spcPct val="100000"/>
              </a:lnSpc>
              <a:spcBef>
                <a:spcPct val="20000"/>
              </a:spcBef>
              <a:spcAft>
                <a:spcPct val="0"/>
              </a:spcAft>
              <a:buClr>
                <a:srgbClr val="996666"/>
              </a:buClr>
              <a:buSzPct val="80000"/>
              <a:buFont typeface="Wingdings" panose="05000000000000000000" pitchFamily="2" charset="2"/>
              <a:buNone/>
              <a:defRPr/>
            </a:pPr>
            <a:r>
              <a:rPr kumimoji="0" lang="en-US" altLang="zh-CN" sz="2800" b="1"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4</a:t>
            </a:r>
            <a:r>
              <a:rPr kumimoji="0" lang="zh-CN" altLang="en-US" sz="2800" b="1"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a:t>
            </a:r>
            <a:r>
              <a:rPr kumimoji="0" lang="en-US" altLang="zh-CN" sz="2800" b="1"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ATP</a:t>
            </a:r>
            <a:r>
              <a:rPr kumimoji="0" lang="zh-CN" altLang="en-US" sz="2800" b="1"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的合成与利用</a:t>
            </a:r>
            <a:endParaRPr kumimoji="0" lang="zh-CN" altLang="en-US" sz="2800" b="1"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0" hangingPunct="1">
              <a:lnSpc>
                <a:spcPct val="100000"/>
              </a:lnSpc>
              <a:spcBef>
                <a:spcPct val="20000"/>
              </a:spcBef>
              <a:spcAft>
                <a:spcPct val="0"/>
              </a:spcAft>
              <a:buClr>
                <a:srgbClr val="996666"/>
              </a:buClr>
              <a:buSzPct val="80000"/>
              <a:buFont typeface="Wingdings" panose="05000000000000000000" pitchFamily="2" charset="2"/>
              <a:buNone/>
              <a:defRPr/>
            </a:pPr>
            <a:r>
              <a:rPr kumimoji="0" lang="en-US" altLang="zh-CN" sz="2800" b="1"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5</a:t>
            </a:r>
            <a:r>
              <a:rPr kumimoji="0" lang="zh-CN" altLang="en-US" sz="2800" b="1"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a:t>
            </a:r>
            <a:r>
              <a:rPr kumimoji="0" lang="en-US" altLang="zh-CN" sz="2800" b="1"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 ATP</a:t>
            </a:r>
            <a:r>
              <a:rPr kumimoji="0" lang="zh-CN" altLang="en-US" sz="2800" b="1"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的意义</a:t>
            </a:r>
            <a:endParaRPr kumimoji="0" lang="zh-CN" altLang="en-US" sz="2800" b="1"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0" hangingPunct="1">
              <a:lnSpc>
                <a:spcPct val="100000"/>
              </a:lnSpc>
              <a:spcBef>
                <a:spcPct val="20000"/>
              </a:spcBef>
              <a:spcAft>
                <a:spcPct val="0"/>
              </a:spcAft>
              <a:buClr>
                <a:srgbClr val="996666"/>
              </a:buClr>
              <a:buSzPct val="80000"/>
              <a:buFont typeface="Wingdings" panose="05000000000000000000" pitchFamily="2" charset="2"/>
              <a:buNone/>
              <a:defRPr/>
            </a:pPr>
            <a:r>
              <a:rPr kumimoji="0" lang="zh-CN" altLang="en-US" sz="2800" b="1"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a:t>
            </a:r>
            <a:r>
              <a:rPr kumimoji="0" lang="en-US" altLang="zh-CN" sz="2800" b="1"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1</a:t>
            </a:r>
            <a:r>
              <a:rPr kumimoji="0" lang="zh-CN" altLang="en-US" sz="2800" b="1"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）含量少，但不断循环再生</a:t>
            </a:r>
            <a:endParaRPr kumimoji="0" lang="en-US" altLang="zh-CN" sz="2800" b="1"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0" hangingPunct="1">
              <a:lnSpc>
                <a:spcPct val="100000"/>
              </a:lnSpc>
              <a:spcBef>
                <a:spcPct val="20000"/>
              </a:spcBef>
              <a:spcAft>
                <a:spcPct val="0"/>
              </a:spcAft>
              <a:buClr>
                <a:srgbClr val="996666"/>
              </a:buClr>
              <a:buSzPct val="80000"/>
              <a:buFont typeface="Wingdings" panose="05000000000000000000" pitchFamily="2" charset="2"/>
              <a:buNone/>
              <a:defRPr/>
            </a:pPr>
            <a:r>
              <a:rPr kumimoji="0" lang="zh-CN" altLang="en-US" sz="2800" b="1"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a:t>
            </a:r>
            <a:r>
              <a:rPr kumimoji="0" lang="en-US" altLang="zh-CN" sz="2800" b="1"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2</a:t>
            </a:r>
            <a:r>
              <a:rPr kumimoji="0" lang="zh-CN" altLang="en-US" sz="2800" b="1"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）能量不多，便于流通</a:t>
            </a:r>
            <a:endParaRPr kumimoji="0" lang="zh-CN" altLang="en-US" sz="2800" b="1"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0" hangingPunct="1">
              <a:lnSpc>
                <a:spcPct val="100000"/>
              </a:lnSpc>
              <a:spcBef>
                <a:spcPct val="20000"/>
              </a:spcBef>
              <a:spcAft>
                <a:spcPct val="0"/>
              </a:spcAft>
              <a:buClr>
                <a:srgbClr val="996666"/>
              </a:buClr>
              <a:buSzPct val="80000"/>
              <a:buFont typeface="Wingdings" panose="05000000000000000000" pitchFamily="2" charset="2"/>
              <a:buNone/>
              <a:defRPr/>
            </a:pPr>
            <a:r>
              <a:rPr kumimoji="0" lang="zh-CN" altLang="en-US" sz="2800" b="1"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a:t>
            </a:r>
            <a:r>
              <a:rPr kumimoji="0" lang="en-US" altLang="zh-CN" sz="2800" b="1"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3</a:t>
            </a:r>
            <a:r>
              <a:rPr kumimoji="0" lang="zh-CN" altLang="en-US" sz="2800" b="1"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）细胞普遍使用的能量载体</a:t>
            </a:r>
            <a:endParaRPr kumimoji="0" lang="zh-CN" altLang="en-US" sz="2800" b="1"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0" hangingPunct="1">
              <a:lnSpc>
                <a:spcPct val="100000"/>
              </a:lnSpc>
              <a:spcBef>
                <a:spcPct val="20000"/>
              </a:spcBef>
              <a:spcAft>
                <a:spcPct val="0"/>
              </a:spcAft>
              <a:buClr>
                <a:srgbClr val="996666"/>
              </a:buClr>
              <a:buSzPct val="80000"/>
              <a:buFont typeface="Wingdings" panose="05000000000000000000" pitchFamily="2" charset="2"/>
              <a:buNone/>
              <a:defRPr/>
            </a:pPr>
            <a:r>
              <a:rPr lang="en-US" altLang="zh-CN" sz="2800" b="1" kern="0" noProof="0" dirty="0" smtClean="0">
                <a:ln>
                  <a:noFill/>
                </a:ln>
                <a:solidFill>
                  <a:srgbClr val="000000"/>
                </a:solidFill>
                <a:effectLst/>
                <a:uLnTx/>
                <a:uFillTx/>
                <a:latin typeface="微软雅黑" panose="020B0503020204020204" charset="-122"/>
                <a:ea typeface="微软雅黑" panose="020B0503020204020204" charset="-122"/>
                <a:sym typeface="+mn-ea"/>
              </a:rPr>
              <a:t>6</a:t>
            </a:r>
            <a:r>
              <a:rPr lang="zh-CN" altLang="en-US" sz="2800" b="1" kern="0" noProof="0" dirty="0" smtClean="0">
                <a:ln>
                  <a:noFill/>
                </a:ln>
                <a:solidFill>
                  <a:srgbClr val="000000"/>
                </a:solidFill>
                <a:effectLst/>
                <a:uLnTx/>
                <a:uFillTx/>
                <a:latin typeface="微软雅黑" panose="020B0503020204020204" charset="-122"/>
                <a:ea typeface="微软雅黑" panose="020B0503020204020204" charset="-122"/>
                <a:sym typeface="+mn-ea"/>
              </a:rPr>
              <a:t>、</a:t>
            </a:r>
            <a:r>
              <a:rPr lang="en-US" altLang="zh-CN" sz="2800" b="1" kern="0" noProof="0" dirty="0" smtClean="0">
                <a:ln>
                  <a:noFill/>
                </a:ln>
                <a:solidFill>
                  <a:srgbClr val="000000"/>
                </a:solidFill>
                <a:effectLst/>
                <a:uLnTx/>
                <a:uFillTx/>
                <a:latin typeface="微软雅黑" panose="020B0503020204020204" charset="-122"/>
                <a:ea typeface="微软雅黑" panose="020B0503020204020204" charset="-122"/>
                <a:sym typeface="+mn-ea"/>
              </a:rPr>
              <a:t>ATP</a:t>
            </a:r>
            <a:r>
              <a:rPr lang="zh-CN" altLang="en-US" sz="2800" b="1" kern="0" noProof="0" dirty="0" smtClean="0">
                <a:ln>
                  <a:noFill/>
                </a:ln>
                <a:solidFill>
                  <a:srgbClr val="000000"/>
                </a:solidFill>
                <a:effectLst/>
                <a:uLnTx/>
                <a:uFillTx/>
                <a:latin typeface="微软雅黑" panose="020B0503020204020204" charset="-122"/>
                <a:ea typeface="微软雅黑" panose="020B0503020204020204" charset="-122"/>
                <a:sym typeface="+mn-ea"/>
              </a:rPr>
              <a:t>合成速率的</a:t>
            </a:r>
            <a:r>
              <a:rPr lang="zh-CN" altLang="en-US" sz="2800" b="1" kern="0" noProof="0" dirty="0" smtClean="0">
                <a:ln>
                  <a:noFill/>
                </a:ln>
                <a:solidFill>
                  <a:srgbClr val="000000"/>
                </a:solidFill>
                <a:effectLst/>
                <a:uLnTx/>
                <a:uFillTx/>
                <a:latin typeface="微软雅黑" panose="020B0503020204020204" charset="-122"/>
                <a:ea typeface="微软雅黑" panose="020B0503020204020204" charset="-122"/>
                <a:sym typeface="+mn-ea"/>
              </a:rPr>
              <a:t>影响因素</a:t>
            </a:r>
            <a:endParaRPr kumimoji="0" lang="zh-CN" altLang="en-US" sz="2800" b="1"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0" hangingPunct="1">
              <a:lnSpc>
                <a:spcPct val="100000"/>
              </a:lnSpc>
              <a:spcBef>
                <a:spcPct val="20000"/>
              </a:spcBef>
              <a:spcAft>
                <a:spcPct val="0"/>
              </a:spcAft>
              <a:buClr>
                <a:srgbClr val="996666"/>
              </a:buClr>
              <a:buSzPct val="80000"/>
              <a:buFont typeface="Wingdings" panose="05000000000000000000" pitchFamily="2" charset="2"/>
              <a:buNone/>
              <a:defRPr/>
            </a:pPr>
            <a:endParaRPr kumimoji="0" lang="zh-CN" altLang="en-US" sz="3200" b="1"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0" hangingPunct="1">
              <a:lnSpc>
                <a:spcPct val="100000"/>
              </a:lnSpc>
              <a:spcBef>
                <a:spcPct val="20000"/>
              </a:spcBef>
              <a:spcAft>
                <a:spcPct val="0"/>
              </a:spcAft>
              <a:buClr>
                <a:srgbClr val="996666"/>
              </a:buClr>
              <a:buSzPct val="80000"/>
              <a:buFont typeface="Wingdings" panose="05000000000000000000" pitchFamily="2" charset="2"/>
              <a:buNone/>
              <a:defRPr/>
            </a:pPr>
            <a:endParaRPr kumimoji="0" lang="en-US" altLang="zh-CN" sz="3200" b="1"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5466080" y="12065"/>
            <a:ext cx="7190105" cy="9135745"/>
          </a:xfrm>
          <a:prstGeom prst="rect">
            <a:avLst/>
          </a:prstGeom>
        </p:spPr>
      </p:pic>
      <p:sp>
        <p:nvSpPr>
          <p:cNvPr id="8" name="文本框 7"/>
          <p:cNvSpPr txBox="1"/>
          <p:nvPr>
            <p:custDataLst>
              <p:tags r:id="rId3"/>
            </p:custDataLst>
          </p:nvPr>
        </p:nvSpPr>
        <p:spPr>
          <a:xfrm>
            <a:off x="910630" y="874098"/>
            <a:ext cx="6094926" cy="2676525"/>
          </a:xfrm>
          <a:prstGeom prst="rect">
            <a:avLst/>
          </a:prstGeom>
          <a:noFill/>
        </p:spPr>
        <p:txBody>
          <a:bodyPr wrap="square">
            <a:spAutoFit/>
          </a:bodyPr>
          <a:lstStyle/>
          <a:p>
            <a:pPr marR="0" lvl="0" indent="0" algn="l" defTabSz="1172210" rtl="0" eaLnBrk="1" fontAlgn="auto" latinLnBrk="0" hangingPunct="1">
              <a:lnSpc>
                <a:spcPct val="150000"/>
              </a:lnSpc>
              <a:spcBef>
                <a:spcPts val="0"/>
              </a:spcBef>
              <a:spcAft>
                <a:spcPts val="0"/>
              </a:spcAft>
              <a:buClr>
                <a:srgbClr val="1F487C"/>
              </a:buClr>
              <a:buSzTx/>
              <a:buFont typeface="Wingdings" panose="05000000000000000000" pitchFamily="2" charset="2"/>
              <a:buNone/>
              <a:defRPr/>
            </a:pPr>
            <a:r>
              <a:rPr kumimoji="0" lang="zh-CN" altLang="en-US" sz="28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rPr>
              <a:t>结构简式：</a:t>
            </a:r>
            <a:r>
              <a:rPr kumimoji="0" lang="en-US" altLang="zh-CN" sz="28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rPr>
              <a:t>A-P~P~P</a:t>
            </a:r>
            <a:endParaRPr kumimoji="0" lang="en-US" altLang="zh-CN" sz="28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endParaRPr>
          </a:p>
          <a:p>
            <a:pPr marL="539750" marR="0" lvl="0" algn="l" defTabSz="1172210" rtl="0" eaLnBrk="1" fontAlgn="auto" latinLnBrk="0" hangingPunct="1">
              <a:lnSpc>
                <a:spcPct val="150000"/>
              </a:lnSpc>
              <a:spcBef>
                <a:spcPts val="0"/>
              </a:spcBef>
              <a:spcAft>
                <a:spcPts val="0"/>
              </a:spcAft>
              <a:buClr>
                <a:srgbClr val="1F487C"/>
              </a:buClr>
              <a:buSzTx/>
              <a:defRPr/>
            </a:pPr>
            <a:r>
              <a:rPr lang="en-US" altLang="zh-CN" sz="2800" b="1" dirty="0">
                <a:solidFill>
                  <a:prstClr val="black"/>
                </a:solidFill>
                <a:latin typeface="黑体" panose="02010609060101010101" pitchFamily="49" charset="-122"/>
                <a:ea typeface="黑体" panose="02010609060101010101" pitchFamily="49" charset="-122"/>
                <a:cs typeface="黑体" panose="02010609060101010101" pitchFamily="49" charset="-122"/>
              </a:rPr>
              <a:t>A</a:t>
            </a:r>
            <a:r>
              <a:rPr lang="zh-CN" altLang="en-US" sz="2800" b="1" dirty="0">
                <a:solidFill>
                  <a:prstClr val="black"/>
                </a:solidFill>
                <a:latin typeface="黑体" panose="02010609060101010101" pitchFamily="49" charset="-122"/>
                <a:ea typeface="黑体" panose="02010609060101010101" pitchFamily="49" charset="-122"/>
                <a:cs typeface="黑体" panose="02010609060101010101" pitchFamily="49" charset="-122"/>
              </a:rPr>
              <a:t>：腺苷</a:t>
            </a:r>
            <a:endParaRPr lang="en-US" altLang="zh-CN" sz="2800" b="1" dirty="0">
              <a:solidFill>
                <a:prstClr val="black"/>
              </a:solidFill>
              <a:latin typeface="黑体" panose="02010609060101010101" pitchFamily="49" charset="-122"/>
              <a:ea typeface="黑体" panose="02010609060101010101" pitchFamily="49" charset="-122"/>
              <a:cs typeface="黑体" panose="02010609060101010101" pitchFamily="49" charset="-122"/>
            </a:endParaRPr>
          </a:p>
          <a:p>
            <a:pPr marL="539750" marR="0" lvl="0" algn="l" defTabSz="1172210" rtl="0" eaLnBrk="1" fontAlgn="auto" latinLnBrk="0" hangingPunct="1">
              <a:lnSpc>
                <a:spcPct val="150000"/>
              </a:lnSpc>
              <a:spcBef>
                <a:spcPts val="0"/>
              </a:spcBef>
              <a:spcAft>
                <a:spcPts val="0"/>
              </a:spcAft>
              <a:buClr>
                <a:srgbClr val="1F487C"/>
              </a:buClr>
              <a:buSzTx/>
              <a:defRPr/>
            </a:pPr>
            <a:r>
              <a:rPr kumimoji="0" lang="en-US" altLang="zh-CN" sz="28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rPr>
              <a:t>P</a:t>
            </a:r>
            <a:r>
              <a:rPr kumimoji="0" lang="zh-CN" altLang="en-US" sz="28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rPr>
              <a:t>：磷酸基团</a:t>
            </a:r>
            <a:endParaRPr kumimoji="0" lang="en-US" altLang="zh-CN" sz="28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endParaRPr>
          </a:p>
          <a:p>
            <a:pPr marL="539750" marR="0" lvl="0" algn="l" defTabSz="1172210" rtl="0" eaLnBrk="1" fontAlgn="auto" latinLnBrk="0" hangingPunct="1">
              <a:lnSpc>
                <a:spcPct val="150000"/>
              </a:lnSpc>
              <a:spcBef>
                <a:spcPts val="0"/>
              </a:spcBef>
              <a:spcAft>
                <a:spcPts val="0"/>
              </a:spcAft>
              <a:buClr>
                <a:srgbClr val="1F487C"/>
              </a:buClr>
              <a:buSzTx/>
              <a:defRPr/>
            </a:pPr>
            <a:r>
              <a:rPr lang="en-US" altLang="zh-CN" sz="2800" b="1" dirty="0">
                <a:solidFill>
                  <a:prstClr val="black"/>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dirty="0">
                <a:solidFill>
                  <a:prstClr val="black"/>
                </a:solidFill>
                <a:latin typeface="黑体" panose="02010609060101010101" pitchFamily="49" charset="-122"/>
                <a:ea typeface="黑体" panose="02010609060101010101" pitchFamily="49" charset="-122"/>
                <a:cs typeface="黑体" panose="02010609060101010101" pitchFamily="49" charset="-122"/>
              </a:rPr>
              <a:t>：特殊的化学键</a:t>
            </a:r>
            <a:r>
              <a:rPr lang="zh-CN" altLang="en-US" b="1" dirty="0">
                <a:solidFill>
                  <a:prstClr val="black"/>
                </a:solidFill>
                <a:latin typeface="黑体" panose="02010609060101010101" pitchFamily="49" charset="-122"/>
                <a:ea typeface="黑体" panose="02010609060101010101" pitchFamily="49" charset="-122"/>
                <a:cs typeface="黑体" panose="02010609060101010101" pitchFamily="49" charset="-122"/>
              </a:rPr>
              <a:t>（高能磷酸键）</a:t>
            </a:r>
            <a:endParaRPr kumimoji="0" lang="zh-CN" altLang="en-US"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endParaRPr>
          </a:p>
        </p:txBody>
      </p:sp>
      <p:sp>
        <p:nvSpPr>
          <p:cNvPr id="4" name="文本框 3"/>
          <p:cNvSpPr txBox="1"/>
          <p:nvPr/>
        </p:nvSpPr>
        <p:spPr>
          <a:xfrm>
            <a:off x="568960" y="413385"/>
            <a:ext cx="2446020" cy="583565"/>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20000"/>
              </a:spcBef>
              <a:spcAft>
                <a:spcPct val="0"/>
              </a:spcAft>
              <a:buClr>
                <a:srgbClr val="996666"/>
              </a:buClr>
              <a:buSzPct val="80000"/>
              <a:buFont typeface="Wingdings" panose="05000000000000000000" pitchFamily="2" charset="2"/>
              <a:buNone/>
              <a:defRPr/>
            </a:pPr>
            <a:r>
              <a:rPr lang="en-US" altLang="zh-CN" sz="3200" b="1" kern="0" noProof="0" dirty="0" smtClean="0">
                <a:ln>
                  <a:noFill/>
                </a:ln>
                <a:solidFill>
                  <a:srgbClr val="000000"/>
                </a:solidFill>
                <a:effectLst/>
                <a:uLnTx/>
                <a:uFillTx/>
                <a:latin typeface="微软雅黑" panose="020B0503020204020204" charset="-122"/>
                <a:ea typeface="微软雅黑" panose="020B0503020204020204" charset="-122"/>
                <a:sym typeface="+mn-ea"/>
              </a:rPr>
              <a:t>1</a:t>
            </a:r>
            <a:r>
              <a:rPr lang="zh-CN" altLang="en-US" sz="3200" b="1" kern="0" noProof="0" dirty="0" smtClean="0">
                <a:ln>
                  <a:noFill/>
                </a:ln>
                <a:solidFill>
                  <a:srgbClr val="000000"/>
                </a:solidFill>
                <a:effectLst/>
                <a:uLnTx/>
                <a:uFillTx/>
                <a:latin typeface="微软雅黑" panose="020B0503020204020204" charset="-122"/>
                <a:ea typeface="微软雅黑" panose="020B0503020204020204" charset="-122"/>
                <a:sym typeface="+mn-ea"/>
              </a:rPr>
              <a:t>、</a:t>
            </a:r>
            <a:r>
              <a:rPr lang="zh-CN" sz="3200" b="1" kern="0" noProof="0" dirty="0" smtClean="0">
                <a:ln>
                  <a:noFill/>
                </a:ln>
                <a:solidFill>
                  <a:srgbClr val="000000"/>
                </a:solidFill>
                <a:effectLst/>
                <a:uLnTx/>
                <a:uFillTx/>
                <a:latin typeface="微软雅黑" panose="020B0503020204020204" charset="-122"/>
                <a:ea typeface="微软雅黑" panose="020B0503020204020204" charset="-122"/>
                <a:sym typeface="+mn-ea"/>
              </a:rPr>
              <a:t>结构</a:t>
            </a:r>
            <a:endParaRPr lang="zh-CN" sz="3200" b="1" kern="0" noProof="0" dirty="0" smtClean="0">
              <a:ln>
                <a:noFill/>
              </a:ln>
              <a:solidFill>
                <a:srgbClr val="000000"/>
              </a:solidFill>
              <a:effectLst/>
              <a:uLnTx/>
              <a:uFillTx/>
              <a:latin typeface="微软雅黑" panose="020B0503020204020204" charset="-122"/>
              <a:ea typeface="微软雅黑" panose="020B0503020204020204" charset="-122"/>
              <a:sym typeface="+mn-ea"/>
            </a:endParaRPr>
          </a:p>
        </p:txBody>
      </p:sp>
      <p:grpSp>
        <p:nvGrpSpPr>
          <p:cNvPr id="5" name="组合 4"/>
          <p:cNvGrpSpPr/>
          <p:nvPr/>
        </p:nvGrpSpPr>
        <p:grpSpPr>
          <a:xfrm>
            <a:off x="525145" y="3550920"/>
            <a:ext cx="6322695" cy="2190115"/>
            <a:chOff x="1075" y="1008"/>
            <a:chExt cx="9957" cy="3449"/>
          </a:xfrm>
        </p:grpSpPr>
        <p:sp>
          <p:nvSpPr>
            <p:cNvPr id="7" name="文本框 6"/>
            <p:cNvSpPr txBox="1"/>
            <p:nvPr>
              <p:custDataLst>
                <p:tags r:id="rId4"/>
              </p:custDataLst>
            </p:nvPr>
          </p:nvSpPr>
          <p:spPr>
            <a:xfrm>
              <a:off x="1434" y="2024"/>
              <a:ext cx="9598" cy="2433"/>
            </a:xfrm>
            <a:prstGeom prst="rect">
              <a:avLst/>
            </a:prstGeom>
            <a:noFill/>
          </p:spPr>
          <p:txBody>
            <a:bodyPr wrap="square">
              <a:noAutofit/>
            </a:bodyPr>
            <a:lstStyle/>
            <a:p>
              <a:pPr marR="0" lvl="0" indent="0" algn="l" defTabSz="1172210" rtl="0" eaLnBrk="1" fontAlgn="auto" latinLnBrk="0" hangingPunct="1">
                <a:lnSpc>
                  <a:spcPct val="150000"/>
                </a:lnSpc>
                <a:spcBef>
                  <a:spcPts val="0"/>
                </a:spcBef>
                <a:spcAft>
                  <a:spcPts val="0"/>
                </a:spcAft>
                <a:buClr>
                  <a:srgbClr val="1F487C"/>
                </a:buClr>
                <a:buSzTx/>
                <a:buFont typeface="Wingdings" panose="05000000000000000000" pitchFamily="2" charset="2"/>
                <a:buNone/>
                <a:defRPr/>
              </a:pPr>
              <a:r>
                <a:rPr kumimoji="0" lang="zh-CN" altLang="en-US" sz="2800" b="1" i="0" u="none" strike="noStrike" kern="1200" cap="none" spc="0" normalizeH="0" baseline="0" noProof="0" dirty="0">
                  <a:ln>
                    <a:noFill/>
                  </a:ln>
                  <a:effectLst/>
                  <a:uLnTx/>
                  <a:uFillTx/>
                  <a:latin typeface="黑体" panose="02010609060101010101" pitchFamily="49" charset="-122"/>
                  <a:ea typeface="黑体" panose="02010609060101010101" pitchFamily="49" charset="-122"/>
                  <a:cs typeface="黑体" panose="02010609060101010101" pitchFamily="49" charset="-122"/>
                </a:rPr>
                <a:t>（</a:t>
              </a:r>
              <a:r>
                <a:rPr kumimoji="0" lang="en-US" altLang="zh-CN" sz="2800" b="1" i="0" u="none" strike="noStrike" kern="1200" cap="none" spc="0" normalizeH="0" baseline="0" noProof="0" dirty="0">
                  <a:ln>
                    <a:noFill/>
                  </a:ln>
                  <a:effectLst/>
                  <a:uLnTx/>
                  <a:uFillTx/>
                  <a:latin typeface="黑体" panose="02010609060101010101" pitchFamily="49" charset="-122"/>
                  <a:ea typeface="黑体" panose="02010609060101010101" pitchFamily="49" charset="-122"/>
                  <a:cs typeface="黑体" panose="02010609060101010101" pitchFamily="49" charset="-122"/>
                </a:rPr>
                <a:t>1</a:t>
              </a:r>
              <a:r>
                <a:rPr kumimoji="0" lang="zh-CN" altLang="en-US" sz="2800" b="1" i="0" u="none" strike="noStrike" kern="1200" cap="none" spc="0" normalizeH="0" baseline="0" noProof="0" dirty="0">
                  <a:ln>
                    <a:noFill/>
                  </a:ln>
                  <a:effectLst/>
                  <a:uLnTx/>
                  <a:uFillTx/>
                  <a:latin typeface="黑体" panose="02010609060101010101" pitchFamily="49" charset="-122"/>
                  <a:ea typeface="黑体" panose="02010609060101010101" pitchFamily="49" charset="-122"/>
                  <a:cs typeface="黑体" panose="02010609060101010101" pitchFamily="49" charset="-122"/>
                </a:rPr>
                <a:t>）细胞中的</a:t>
              </a:r>
              <a:r>
                <a:rPr kumimoji="0" lang="zh-CN" altLang="en-US" sz="2800" b="1" i="0" u="none"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黑体" panose="02010609060101010101" pitchFamily="49" charset="-122"/>
                </a:rPr>
                <a:t>能量货币</a:t>
              </a:r>
              <a:r>
                <a:rPr lang="zh-CN" altLang="en-US" sz="2800" b="1" dirty="0">
                  <a:latin typeface="黑体" panose="02010609060101010101" pitchFamily="49" charset="-122"/>
                  <a:ea typeface="黑体" panose="02010609060101010101" pitchFamily="49" charset="-122"/>
                  <a:cs typeface="黑体" panose="02010609060101010101" pitchFamily="49" charset="-122"/>
                </a:rPr>
                <a:t>（主）</a:t>
              </a:r>
              <a:endParaRPr kumimoji="0" lang="en-US" altLang="zh-CN" sz="2800" b="1" i="0" u="none" strike="noStrike" kern="1200" cap="none" spc="0" normalizeH="0" baseline="0" noProof="0" dirty="0">
                <a:ln>
                  <a:noFill/>
                </a:ln>
                <a:effectLst/>
                <a:uLnTx/>
                <a:uFillTx/>
                <a:latin typeface="黑体" panose="02010609060101010101" pitchFamily="49" charset="-122"/>
                <a:ea typeface="黑体" panose="02010609060101010101" pitchFamily="49" charset="-122"/>
                <a:cs typeface="黑体" panose="02010609060101010101" pitchFamily="49" charset="-122"/>
              </a:endParaRPr>
            </a:p>
            <a:p>
              <a:pPr marR="0" lvl="0" indent="0" algn="l" defTabSz="1172210" rtl="0" eaLnBrk="1" fontAlgn="auto" latinLnBrk="0" hangingPunct="1">
                <a:lnSpc>
                  <a:spcPct val="150000"/>
                </a:lnSpc>
                <a:spcBef>
                  <a:spcPts val="0"/>
                </a:spcBef>
                <a:spcAft>
                  <a:spcPts val="0"/>
                </a:spcAft>
                <a:buClr>
                  <a:srgbClr val="1F487C"/>
                </a:buClr>
                <a:buSzTx/>
                <a:buFont typeface="Wingdings" panose="05000000000000000000" pitchFamily="2" charset="2"/>
                <a:buNone/>
                <a:defRPr/>
              </a:pPr>
              <a:r>
                <a:rPr kumimoji="0" lang="zh-CN" altLang="en-US" sz="2800" b="1" i="0" u="none" strike="noStrike" kern="1200" cap="none" spc="0" normalizeH="0" baseline="0" noProof="0" dirty="0">
                  <a:ln>
                    <a:noFill/>
                  </a:ln>
                  <a:effectLst/>
                  <a:uLnTx/>
                  <a:uFillTx/>
                  <a:latin typeface="黑体" panose="02010609060101010101" pitchFamily="49" charset="-122"/>
                  <a:ea typeface="黑体" panose="02010609060101010101" pitchFamily="49" charset="-122"/>
                  <a:cs typeface="黑体" panose="02010609060101010101" pitchFamily="49" charset="-122"/>
                </a:rPr>
                <a:t>（</a:t>
              </a:r>
              <a:r>
                <a:rPr kumimoji="0" lang="en-US" altLang="zh-CN" sz="2800" b="1" i="0" u="none" strike="noStrike" kern="1200" cap="none" spc="0" normalizeH="0" baseline="0" noProof="0" dirty="0">
                  <a:ln>
                    <a:noFill/>
                  </a:ln>
                  <a:effectLst/>
                  <a:uLnTx/>
                  <a:uFillTx/>
                  <a:latin typeface="黑体" panose="02010609060101010101" pitchFamily="49" charset="-122"/>
                  <a:ea typeface="黑体" panose="02010609060101010101" pitchFamily="49" charset="-122"/>
                  <a:cs typeface="黑体" panose="02010609060101010101" pitchFamily="49" charset="-122"/>
                </a:rPr>
                <a:t>2</a:t>
              </a:r>
              <a:r>
                <a:rPr kumimoji="0" lang="zh-CN" altLang="en-US" sz="2800" b="1" i="0" u="none" strike="noStrike" kern="1200" cap="none" spc="0" normalizeH="0" baseline="0" noProof="0" dirty="0">
                  <a:ln>
                    <a:noFill/>
                  </a:ln>
                  <a:effectLst/>
                  <a:uLnTx/>
                  <a:uFillTx/>
                  <a:latin typeface="黑体" panose="02010609060101010101" pitchFamily="49" charset="-122"/>
                  <a:ea typeface="黑体" panose="02010609060101010101" pitchFamily="49" charset="-122"/>
                  <a:cs typeface="黑体" panose="02010609060101010101" pitchFamily="49" charset="-122"/>
                </a:rPr>
                <a:t>）磷酸基团供体</a:t>
              </a:r>
              <a:endParaRPr kumimoji="0" lang="en-US" altLang="zh-CN" sz="2800" b="1" i="0" u="none" strike="noStrike" kern="1200" cap="none" spc="0" normalizeH="0" baseline="0" noProof="0" dirty="0">
                <a:ln>
                  <a:noFill/>
                </a:ln>
                <a:effectLst/>
                <a:uLnTx/>
                <a:uFillTx/>
                <a:latin typeface="黑体" panose="02010609060101010101" pitchFamily="49" charset="-122"/>
                <a:ea typeface="黑体" panose="02010609060101010101" pitchFamily="49" charset="-122"/>
                <a:cs typeface="黑体" panose="02010609060101010101" pitchFamily="49" charset="-122"/>
              </a:endParaRPr>
            </a:p>
            <a:p>
              <a:pPr marR="0" lvl="0" indent="0" algn="l" defTabSz="1172210" rtl="0" eaLnBrk="1" fontAlgn="auto" latinLnBrk="0" hangingPunct="1">
                <a:lnSpc>
                  <a:spcPct val="150000"/>
                </a:lnSpc>
                <a:spcBef>
                  <a:spcPts val="0"/>
                </a:spcBef>
                <a:spcAft>
                  <a:spcPts val="0"/>
                </a:spcAft>
                <a:buClr>
                  <a:srgbClr val="1F487C"/>
                </a:buClr>
                <a:buSzTx/>
                <a:buFont typeface="Wingdings" panose="05000000000000000000" pitchFamily="2" charset="2"/>
                <a:buNone/>
                <a:defRPr/>
              </a:pPr>
              <a:endParaRPr kumimoji="0" lang="en-US" altLang="zh-CN" sz="28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endParaRPr>
            </a:p>
          </p:txBody>
        </p:sp>
        <p:sp>
          <p:nvSpPr>
            <p:cNvPr id="9" name="文本框 8"/>
            <p:cNvSpPr txBox="1"/>
            <p:nvPr>
              <p:custDataLst>
                <p:tags r:id="rId5"/>
              </p:custDataLst>
            </p:nvPr>
          </p:nvSpPr>
          <p:spPr>
            <a:xfrm>
              <a:off x="1075" y="1008"/>
              <a:ext cx="3852" cy="919"/>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20000"/>
                </a:spcBef>
                <a:spcAft>
                  <a:spcPct val="0"/>
                </a:spcAft>
                <a:buClr>
                  <a:srgbClr val="996666"/>
                </a:buClr>
                <a:buSzPct val="80000"/>
                <a:buFont typeface="Wingdings" panose="05000000000000000000" pitchFamily="2" charset="2"/>
                <a:buNone/>
                <a:defRPr/>
              </a:pPr>
              <a:r>
                <a:rPr lang="en-US" altLang="zh-CN" sz="3200" b="1" kern="0" noProof="0" dirty="0" smtClean="0">
                  <a:ln>
                    <a:noFill/>
                  </a:ln>
                  <a:solidFill>
                    <a:srgbClr val="000000"/>
                  </a:solidFill>
                  <a:effectLst/>
                  <a:uLnTx/>
                  <a:uFillTx/>
                  <a:latin typeface="微软雅黑" panose="020B0503020204020204" charset="-122"/>
                  <a:ea typeface="微软雅黑" panose="020B0503020204020204" charset="-122"/>
                  <a:sym typeface="+mn-ea"/>
                </a:rPr>
                <a:t>2</a:t>
              </a:r>
              <a:r>
                <a:rPr lang="zh-CN" altLang="en-US" sz="3200" b="1" kern="0" noProof="0" dirty="0" smtClean="0">
                  <a:ln>
                    <a:noFill/>
                  </a:ln>
                  <a:solidFill>
                    <a:srgbClr val="000000"/>
                  </a:solidFill>
                  <a:effectLst/>
                  <a:uLnTx/>
                  <a:uFillTx/>
                  <a:latin typeface="微软雅黑" panose="020B0503020204020204" charset="-122"/>
                  <a:ea typeface="微软雅黑" panose="020B0503020204020204" charset="-122"/>
                  <a:sym typeface="+mn-ea"/>
                </a:rPr>
                <a:t>、</a:t>
              </a:r>
              <a:r>
                <a:rPr lang="zh-CN" sz="3200" b="1" kern="0" noProof="0" dirty="0" smtClean="0">
                  <a:ln>
                    <a:noFill/>
                  </a:ln>
                  <a:solidFill>
                    <a:srgbClr val="000000"/>
                  </a:solidFill>
                  <a:effectLst/>
                  <a:uLnTx/>
                  <a:uFillTx/>
                  <a:latin typeface="微软雅黑" panose="020B0503020204020204" charset="-122"/>
                  <a:ea typeface="微软雅黑" panose="020B0503020204020204" charset="-122"/>
                  <a:sym typeface="+mn-ea"/>
                </a:rPr>
                <a:t>功能</a:t>
              </a:r>
              <a:endParaRPr lang="zh-CN" sz="3200" b="1" kern="0" noProof="0" dirty="0" smtClean="0">
                <a:ln>
                  <a:noFill/>
                </a:ln>
                <a:solidFill>
                  <a:srgbClr val="000000"/>
                </a:solidFill>
                <a:effectLst/>
                <a:uLnTx/>
                <a:uFillTx/>
                <a:latin typeface="微软雅黑" panose="020B0503020204020204" charset="-122"/>
                <a:ea typeface="微软雅黑" panose="020B0503020204020204" charset="-122"/>
                <a:sym typeface="+mn-ea"/>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525780" y="517525"/>
            <a:ext cx="5293360" cy="583565"/>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20000"/>
              </a:spcBef>
              <a:spcAft>
                <a:spcPct val="0"/>
              </a:spcAft>
              <a:buClr>
                <a:srgbClr val="996666"/>
              </a:buClr>
              <a:buSzPct val="80000"/>
              <a:buFont typeface="Wingdings" panose="05000000000000000000" pitchFamily="2" charset="2"/>
              <a:buNone/>
              <a:defRPr/>
            </a:pPr>
            <a:r>
              <a:rPr lang="en-US" altLang="zh-CN" sz="3200" b="1" kern="0" noProof="0" dirty="0" smtClean="0">
                <a:ln>
                  <a:noFill/>
                </a:ln>
                <a:solidFill>
                  <a:srgbClr val="000000"/>
                </a:solidFill>
                <a:effectLst/>
                <a:uLnTx/>
                <a:uFillTx/>
                <a:latin typeface="微软雅黑" panose="020B0503020204020204" charset="-122"/>
                <a:ea typeface="微软雅黑" panose="020B0503020204020204" charset="-122"/>
                <a:sym typeface="+mn-ea"/>
              </a:rPr>
              <a:t>3</a:t>
            </a:r>
            <a:r>
              <a:rPr lang="zh-CN" altLang="en-US" sz="3200" b="1" kern="0" noProof="0" dirty="0" smtClean="0">
                <a:ln>
                  <a:noFill/>
                </a:ln>
                <a:solidFill>
                  <a:srgbClr val="000000"/>
                </a:solidFill>
                <a:effectLst/>
                <a:uLnTx/>
                <a:uFillTx/>
                <a:latin typeface="微软雅黑" panose="020B0503020204020204" charset="-122"/>
                <a:ea typeface="微软雅黑" panose="020B0503020204020204" charset="-122"/>
                <a:sym typeface="+mn-ea"/>
              </a:rPr>
              <a:t>、</a:t>
            </a:r>
            <a:r>
              <a:rPr lang="en-US" altLang="zh-CN" sz="3200" b="1" kern="0" noProof="0" dirty="0" smtClean="0">
                <a:ln>
                  <a:noFill/>
                </a:ln>
                <a:solidFill>
                  <a:srgbClr val="000000"/>
                </a:solidFill>
                <a:effectLst/>
                <a:uLnTx/>
                <a:uFillTx/>
                <a:latin typeface="微软雅黑" panose="020B0503020204020204" charset="-122"/>
                <a:ea typeface="微软雅黑" panose="020B0503020204020204" charset="-122"/>
                <a:sym typeface="+mn-ea"/>
              </a:rPr>
              <a:t>ATP </a:t>
            </a:r>
            <a:r>
              <a:rPr lang="zh-CN" altLang="en-US" sz="3200" b="1" kern="0" noProof="0" dirty="0" smtClean="0">
                <a:ln>
                  <a:noFill/>
                </a:ln>
                <a:solidFill>
                  <a:srgbClr val="000000"/>
                </a:solidFill>
                <a:effectLst/>
                <a:uLnTx/>
                <a:uFillTx/>
                <a:latin typeface="微软雅黑" panose="020B0503020204020204" charset="-122"/>
                <a:ea typeface="微软雅黑" panose="020B0503020204020204" charset="-122"/>
                <a:sym typeface="+mn-ea"/>
              </a:rPr>
              <a:t>与</a:t>
            </a:r>
            <a:r>
              <a:rPr lang="en-US" altLang="zh-CN" sz="3200" b="1" kern="0" noProof="0" dirty="0" smtClean="0">
                <a:ln>
                  <a:noFill/>
                </a:ln>
                <a:solidFill>
                  <a:srgbClr val="000000"/>
                </a:solidFill>
                <a:effectLst/>
                <a:uLnTx/>
                <a:uFillTx/>
                <a:latin typeface="微软雅黑" panose="020B0503020204020204" charset="-122"/>
                <a:ea typeface="微软雅黑" panose="020B0503020204020204" charset="-122"/>
                <a:sym typeface="+mn-ea"/>
              </a:rPr>
              <a:t>ADP</a:t>
            </a:r>
            <a:r>
              <a:rPr lang="zh-CN" altLang="en-US" sz="3200" b="1" kern="0" noProof="0" dirty="0" smtClean="0">
                <a:ln>
                  <a:noFill/>
                </a:ln>
                <a:solidFill>
                  <a:srgbClr val="000000"/>
                </a:solidFill>
                <a:effectLst/>
                <a:uLnTx/>
                <a:uFillTx/>
                <a:latin typeface="微软雅黑" panose="020B0503020204020204" charset="-122"/>
                <a:ea typeface="微软雅黑" panose="020B0503020204020204" charset="-122"/>
                <a:sym typeface="+mn-ea"/>
              </a:rPr>
              <a:t>的转化</a:t>
            </a:r>
            <a:endParaRPr lang="zh-CN" altLang="en-US" sz="3200" b="1" kern="0" noProof="0" dirty="0" smtClean="0">
              <a:ln>
                <a:noFill/>
              </a:ln>
              <a:solidFill>
                <a:srgbClr val="000000"/>
              </a:solidFill>
              <a:effectLst/>
              <a:uLnTx/>
              <a:uFillTx/>
              <a:latin typeface="微软雅黑" panose="020B0503020204020204" charset="-122"/>
              <a:ea typeface="微软雅黑" panose="020B0503020204020204" charset="-122"/>
              <a:sym typeface="+mn-ea"/>
            </a:endParaRPr>
          </a:p>
        </p:txBody>
      </p:sp>
      <p:grpSp>
        <p:nvGrpSpPr>
          <p:cNvPr id="10" name="组合 9"/>
          <p:cNvGrpSpPr/>
          <p:nvPr/>
        </p:nvGrpSpPr>
        <p:grpSpPr>
          <a:xfrm>
            <a:off x="2494806" y="1284943"/>
            <a:ext cx="7357843" cy="5365970"/>
            <a:chOff x="2494806" y="1284943"/>
            <a:chExt cx="7357843" cy="5365970"/>
          </a:xfrm>
        </p:grpSpPr>
        <p:grpSp>
          <p:nvGrpSpPr>
            <p:cNvPr id="20" name="组合 19"/>
            <p:cNvGrpSpPr/>
            <p:nvPr/>
          </p:nvGrpSpPr>
          <p:grpSpPr>
            <a:xfrm>
              <a:off x="2494806" y="1284943"/>
              <a:ext cx="7357843" cy="5365970"/>
              <a:chOff x="2494806" y="1284943"/>
              <a:chExt cx="7357843" cy="5365970"/>
            </a:xfrm>
          </p:grpSpPr>
          <p:pic>
            <p:nvPicPr>
              <p:cNvPr id="5" name="图片 4"/>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2494806" y="1284943"/>
                <a:ext cx="7357843" cy="5365970"/>
              </a:xfrm>
              <a:prstGeom prst="rect">
                <a:avLst/>
              </a:prstGeom>
            </p:spPr>
          </p:pic>
          <p:sp>
            <p:nvSpPr>
              <p:cNvPr id="6" name="矩形 5"/>
              <p:cNvSpPr/>
              <p:nvPr>
                <p:custDataLst>
                  <p:tags r:id="rId4"/>
                </p:custDataLst>
              </p:nvPr>
            </p:nvSpPr>
            <p:spPr>
              <a:xfrm>
                <a:off x="6815286" y="2205658"/>
                <a:ext cx="792088" cy="216024"/>
              </a:xfrm>
              <a:prstGeom prst="rect">
                <a:avLst/>
              </a:prstGeom>
              <a:solidFill>
                <a:srgbClr val="CCE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ysClr val="windowText" lastClr="000000"/>
                    </a:solidFill>
                    <a:latin typeface="黑体" panose="02010609060101010101" pitchFamily="49" charset="-122"/>
                    <a:ea typeface="黑体" panose="02010609060101010101" pitchFamily="49" charset="-122"/>
                  </a:rPr>
                  <a:t>腺嘌呤</a:t>
                </a:r>
                <a:endParaRPr lang="zh-CN" altLang="en-US" sz="1400" b="1" dirty="0">
                  <a:solidFill>
                    <a:sysClr val="windowText" lastClr="000000"/>
                  </a:solidFill>
                  <a:latin typeface="黑体" panose="02010609060101010101" pitchFamily="49" charset="-122"/>
                  <a:ea typeface="黑体" panose="02010609060101010101" pitchFamily="49" charset="-122"/>
                </a:endParaRPr>
              </a:p>
            </p:txBody>
          </p:sp>
          <p:sp>
            <p:nvSpPr>
              <p:cNvPr id="7" name="矩形 6"/>
              <p:cNvSpPr/>
              <p:nvPr>
                <p:custDataLst>
                  <p:tags r:id="rId5"/>
                </p:custDataLst>
              </p:nvPr>
            </p:nvSpPr>
            <p:spPr>
              <a:xfrm>
                <a:off x="6189005" y="3083209"/>
                <a:ext cx="554273" cy="202569"/>
              </a:xfrm>
              <a:prstGeom prst="rect">
                <a:avLst/>
              </a:prstGeom>
              <a:solidFill>
                <a:srgbClr val="49C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ysClr val="windowText" lastClr="000000"/>
                    </a:solidFill>
                    <a:latin typeface="黑体" panose="02010609060101010101" pitchFamily="49" charset="-122"/>
                    <a:ea typeface="黑体" panose="02010609060101010101" pitchFamily="49" charset="-122"/>
                  </a:rPr>
                  <a:t>核糖</a:t>
                </a:r>
                <a:endParaRPr lang="zh-CN" altLang="en-US" sz="1400" b="1" dirty="0">
                  <a:solidFill>
                    <a:sysClr val="windowText" lastClr="000000"/>
                  </a:solidFill>
                  <a:latin typeface="黑体" panose="02010609060101010101" pitchFamily="49" charset="-122"/>
                  <a:ea typeface="黑体" panose="02010609060101010101" pitchFamily="49" charset="-122"/>
                </a:endParaRPr>
              </a:p>
            </p:txBody>
          </p:sp>
          <p:sp>
            <p:nvSpPr>
              <p:cNvPr id="8" name="矩形 7"/>
              <p:cNvSpPr/>
              <p:nvPr>
                <p:custDataLst>
                  <p:tags r:id="rId6"/>
                </p:custDataLst>
              </p:nvPr>
            </p:nvSpPr>
            <p:spPr>
              <a:xfrm>
                <a:off x="6838178" y="4869954"/>
                <a:ext cx="792088" cy="216024"/>
              </a:xfrm>
              <a:prstGeom prst="rect">
                <a:avLst/>
              </a:prstGeom>
              <a:solidFill>
                <a:srgbClr val="CCE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ysClr val="windowText" lastClr="000000"/>
                    </a:solidFill>
                    <a:latin typeface="黑体" panose="02010609060101010101" pitchFamily="49" charset="-122"/>
                    <a:ea typeface="黑体" panose="02010609060101010101" pitchFamily="49" charset="-122"/>
                  </a:rPr>
                  <a:t>腺嘌呤</a:t>
                </a:r>
                <a:endParaRPr lang="zh-CN" altLang="en-US" sz="1400" b="1" dirty="0">
                  <a:solidFill>
                    <a:sysClr val="windowText" lastClr="000000"/>
                  </a:solidFill>
                  <a:latin typeface="黑体" panose="02010609060101010101" pitchFamily="49" charset="-122"/>
                  <a:ea typeface="黑体" panose="02010609060101010101" pitchFamily="49" charset="-122"/>
                </a:endParaRPr>
              </a:p>
            </p:txBody>
          </p:sp>
          <p:sp>
            <p:nvSpPr>
              <p:cNvPr id="9" name="矩形 8"/>
              <p:cNvSpPr/>
              <p:nvPr>
                <p:custDataLst>
                  <p:tags r:id="rId7"/>
                </p:custDataLst>
              </p:nvPr>
            </p:nvSpPr>
            <p:spPr>
              <a:xfrm>
                <a:off x="6190193" y="5734050"/>
                <a:ext cx="554273" cy="202569"/>
              </a:xfrm>
              <a:prstGeom prst="rect">
                <a:avLst/>
              </a:prstGeom>
              <a:solidFill>
                <a:srgbClr val="49C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ysClr val="windowText" lastClr="000000"/>
                    </a:solidFill>
                    <a:latin typeface="黑体" panose="02010609060101010101" pitchFamily="49" charset="-122"/>
                    <a:ea typeface="黑体" panose="02010609060101010101" pitchFamily="49" charset="-122"/>
                  </a:rPr>
                  <a:t>核糖</a:t>
                </a:r>
                <a:endParaRPr lang="zh-CN" altLang="en-US" sz="1400" b="1" dirty="0">
                  <a:solidFill>
                    <a:sysClr val="windowText" lastClr="000000"/>
                  </a:solidFill>
                  <a:latin typeface="黑体" panose="02010609060101010101" pitchFamily="49" charset="-122"/>
                  <a:ea typeface="黑体" panose="02010609060101010101" pitchFamily="49" charset="-122"/>
                </a:endParaRPr>
              </a:p>
            </p:txBody>
          </p:sp>
          <p:sp>
            <p:nvSpPr>
              <p:cNvPr id="11" name="矩形 10"/>
              <p:cNvSpPr/>
              <p:nvPr>
                <p:custDataLst>
                  <p:tags r:id="rId8"/>
                </p:custDataLst>
              </p:nvPr>
            </p:nvSpPr>
            <p:spPr>
              <a:xfrm>
                <a:off x="2602818" y="3751904"/>
                <a:ext cx="900100" cy="541986"/>
              </a:xfrm>
              <a:prstGeom prst="rect">
                <a:avLst/>
              </a:prstGeom>
              <a:solidFill>
                <a:srgbClr val="C4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a:solidFill>
                      <a:sysClr val="windowText" lastClr="000000"/>
                    </a:solidFill>
                    <a:latin typeface="黑体" panose="02010609060101010101" pitchFamily="49" charset="-122"/>
                    <a:ea typeface="黑体" panose="02010609060101010101" pitchFamily="49" charset="-122"/>
                  </a:rPr>
                  <a:t>来自太阳光或食物的能量</a:t>
                </a:r>
                <a:endParaRPr lang="zh-CN" altLang="en-US" sz="1400" b="1" dirty="0">
                  <a:solidFill>
                    <a:sysClr val="windowText" lastClr="000000"/>
                  </a:solidFill>
                  <a:latin typeface="黑体" panose="02010609060101010101" pitchFamily="49" charset="-122"/>
                  <a:ea typeface="黑体" panose="02010609060101010101" pitchFamily="49" charset="-122"/>
                </a:endParaRPr>
              </a:p>
            </p:txBody>
          </p:sp>
          <p:sp>
            <p:nvSpPr>
              <p:cNvPr id="19" name="矩形 18"/>
              <p:cNvSpPr/>
              <p:nvPr>
                <p:custDataLst>
                  <p:tags r:id="rId9"/>
                </p:custDataLst>
              </p:nvPr>
            </p:nvSpPr>
            <p:spPr>
              <a:xfrm>
                <a:off x="8255445" y="3688415"/>
                <a:ext cx="1296145" cy="749491"/>
              </a:xfrm>
              <a:prstGeom prst="rect">
                <a:avLst/>
              </a:prstGeom>
              <a:solidFill>
                <a:srgbClr val="C4C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a:solidFill>
                      <a:sysClr val="windowText" lastClr="000000"/>
                    </a:solidFill>
                    <a:latin typeface="黑体" panose="02010609060101010101" pitchFamily="49" charset="-122"/>
                    <a:ea typeface="黑体" panose="02010609060101010101" pitchFamily="49" charset="-122"/>
                  </a:rPr>
                  <a:t>可利用的能量，用于细胞转运及化学合成</a:t>
                </a:r>
                <a:endParaRPr lang="zh-CN" altLang="en-US" sz="1400" b="1" dirty="0">
                  <a:solidFill>
                    <a:sysClr val="windowText" lastClr="000000"/>
                  </a:solidFill>
                  <a:latin typeface="黑体" panose="02010609060101010101" pitchFamily="49" charset="-122"/>
                  <a:ea typeface="黑体" panose="02010609060101010101" pitchFamily="49" charset="-122"/>
                </a:endParaRPr>
              </a:p>
            </p:txBody>
          </p:sp>
        </p:grpSp>
        <p:sp>
          <p:nvSpPr>
            <p:cNvPr id="12" name="矩形 11"/>
            <p:cNvSpPr/>
            <p:nvPr>
              <p:custDataLst>
                <p:tags r:id="rId10"/>
              </p:custDataLst>
            </p:nvPr>
          </p:nvSpPr>
          <p:spPr>
            <a:xfrm>
              <a:off x="2494806" y="5776442"/>
              <a:ext cx="1980220" cy="402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ysClr val="windowText" lastClr="000000"/>
                  </a:solidFill>
                  <a:latin typeface="黑体" panose="02010609060101010101" pitchFamily="49" charset="-122"/>
                  <a:ea typeface="黑体" panose="02010609060101010101" pitchFamily="49" charset="-122"/>
                </a:rPr>
                <a:t>无机磷酸根离子</a:t>
              </a:r>
              <a:r>
                <a:rPr lang="en-US" altLang="zh-CN" sz="1600" b="1" dirty="0">
                  <a:solidFill>
                    <a:sysClr val="windowText" lastClr="000000"/>
                  </a:solidFill>
                  <a:latin typeface="黑体" panose="02010609060101010101" pitchFamily="49" charset="-122"/>
                  <a:ea typeface="黑体" panose="02010609060101010101" pitchFamily="49" charset="-122"/>
                </a:rPr>
                <a:t>(Pi)</a:t>
              </a:r>
              <a:endParaRPr lang="zh-CN" altLang="en-US" sz="1600" b="1" dirty="0">
                <a:solidFill>
                  <a:sysClr val="windowText" lastClr="000000"/>
                </a:solidFill>
                <a:latin typeface="黑体" panose="02010609060101010101" pitchFamily="49" charset="-122"/>
                <a:ea typeface="黑体" panose="02010609060101010101" pitchFamily="49" charset="-122"/>
              </a:endParaRPr>
            </a:p>
          </p:txBody>
        </p:sp>
        <p:sp>
          <p:nvSpPr>
            <p:cNvPr id="13" name="矩形 12"/>
            <p:cNvSpPr/>
            <p:nvPr>
              <p:custDataLst>
                <p:tags r:id="rId11"/>
              </p:custDataLst>
            </p:nvPr>
          </p:nvSpPr>
          <p:spPr>
            <a:xfrm>
              <a:off x="3934966" y="1415483"/>
              <a:ext cx="1980220" cy="402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ysClr val="windowText" lastClr="000000"/>
                  </a:solidFill>
                  <a:latin typeface="黑体" panose="02010609060101010101" pitchFamily="49" charset="-122"/>
                  <a:ea typeface="黑体" panose="02010609060101010101" pitchFamily="49" charset="-122"/>
                </a:rPr>
                <a:t>高能磷酸键</a:t>
              </a:r>
              <a:endParaRPr lang="zh-CN" altLang="en-US" sz="1600" b="1" dirty="0">
                <a:solidFill>
                  <a:sysClr val="windowText" lastClr="000000"/>
                </a:solidFill>
                <a:latin typeface="黑体" panose="02010609060101010101" pitchFamily="49" charset="-122"/>
                <a:ea typeface="黑体" panose="02010609060101010101" pitchFamily="49" charset="-122"/>
              </a:endParaRPr>
            </a:p>
          </p:txBody>
        </p:sp>
      </p:grpSp>
      <p:sp>
        <p:nvSpPr>
          <p:cNvPr id="2" name="圆角矩形 1"/>
          <p:cNvSpPr/>
          <p:nvPr/>
        </p:nvSpPr>
        <p:spPr>
          <a:xfrm>
            <a:off x="3935095" y="3823970"/>
            <a:ext cx="4117975" cy="304800"/>
          </a:xfrm>
          <a:prstGeom prst="round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57505" y="1075690"/>
            <a:ext cx="10793095" cy="5262245"/>
          </a:xfrm>
          <a:prstGeom prst="rect">
            <a:avLst/>
          </a:prstGeom>
          <a:noFill/>
        </p:spPr>
        <p:txBody>
          <a:bodyPr wrap="square">
            <a:spAutoFit/>
          </a:bodyPr>
          <a:lstStyle/>
          <a:p>
            <a:pPr marR="0" lvl="0" indent="0" algn="l" defTabSz="1172210" rtl="0" eaLnBrk="1" fontAlgn="auto" latinLnBrk="0" hangingPunct="1">
              <a:lnSpc>
                <a:spcPct val="150000"/>
              </a:lnSpc>
              <a:spcBef>
                <a:spcPts val="0"/>
              </a:spcBef>
              <a:spcAft>
                <a:spcPts val="0"/>
              </a:spcAft>
              <a:buClr>
                <a:srgbClr val="1F487C"/>
              </a:buClr>
              <a:buSzTx/>
              <a:buFont typeface="Wingdings" panose="05000000000000000000" pitchFamily="2" charset="2"/>
              <a:buNone/>
              <a:defRPr/>
            </a:pPr>
            <a:r>
              <a:rPr kumimoji="0" lang="zh-CN" altLang="en-US" sz="28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rPr>
              <a:t>（</a:t>
            </a:r>
            <a:r>
              <a:rPr kumimoji="0" lang="en-US" altLang="zh-CN" sz="28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rPr>
              <a:t>1</a:t>
            </a:r>
            <a:r>
              <a:rPr kumimoji="0" lang="zh-CN" altLang="en-US" sz="28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rPr>
              <a:t>）合成</a:t>
            </a:r>
            <a:endParaRPr kumimoji="0" lang="en-US" altLang="zh-CN" sz="28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endParaRPr>
          </a:p>
          <a:p>
            <a:pPr marR="0" lvl="0" algn="l" defTabSz="1172210" rtl="0" eaLnBrk="1" fontAlgn="auto" latinLnBrk="0" hangingPunct="1">
              <a:lnSpc>
                <a:spcPct val="150000"/>
              </a:lnSpc>
              <a:spcBef>
                <a:spcPts val="0"/>
              </a:spcBef>
              <a:spcAft>
                <a:spcPts val="0"/>
              </a:spcAft>
              <a:buClr>
                <a:srgbClr val="1F487C"/>
              </a:buClr>
              <a:buSzTx/>
              <a:defRPr/>
            </a:pPr>
            <a:r>
              <a:rPr lang="zh-CN" altLang="en-US" sz="2800" dirty="0">
                <a:solidFill>
                  <a:prstClr val="black"/>
                </a:solidFill>
                <a:latin typeface="黑体" panose="02010609060101010101" pitchFamily="49" charset="-122"/>
                <a:ea typeface="黑体" panose="02010609060101010101" pitchFamily="49" charset="-122"/>
                <a:cs typeface="黑体" panose="02010609060101010101" pitchFamily="49" charset="-122"/>
              </a:rPr>
              <a:t>光合作用：</a:t>
            </a:r>
            <a:r>
              <a:rPr lang="zh-CN" altLang="en-US" sz="2800" b="1" dirty="0">
                <a:solidFill>
                  <a:srgbClr val="1F487C"/>
                </a:solidFill>
                <a:latin typeface="黑体" panose="02010609060101010101" pitchFamily="49" charset="-122"/>
                <a:ea typeface="黑体" panose="02010609060101010101" pitchFamily="49" charset="-122"/>
                <a:cs typeface="黑体" panose="02010609060101010101" pitchFamily="49" charset="-122"/>
              </a:rPr>
              <a:t>光反应阶段（叶绿体类囊体）</a:t>
            </a:r>
            <a:endParaRPr lang="en-US" altLang="zh-CN" sz="2800" b="1" dirty="0">
              <a:solidFill>
                <a:srgbClr val="1F487C"/>
              </a:solidFill>
              <a:latin typeface="黑体" panose="02010609060101010101" pitchFamily="49" charset="-122"/>
              <a:ea typeface="黑体" panose="02010609060101010101" pitchFamily="49" charset="-122"/>
              <a:cs typeface="黑体" panose="02010609060101010101" pitchFamily="49" charset="-122"/>
            </a:endParaRPr>
          </a:p>
          <a:p>
            <a:pPr marR="0" lvl="0" algn="l" defTabSz="1172210" rtl="0" eaLnBrk="1" fontAlgn="auto" latinLnBrk="0" hangingPunct="1">
              <a:lnSpc>
                <a:spcPct val="150000"/>
              </a:lnSpc>
              <a:spcBef>
                <a:spcPts val="0"/>
              </a:spcBef>
              <a:spcAft>
                <a:spcPts val="0"/>
              </a:spcAft>
              <a:buClr>
                <a:srgbClr val="1F487C"/>
              </a:buClr>
              <a:buSzTx/>
              <a:defRPr/>
            </a:pPr>
            <a:r>
              <a:rPr kumimoji="0" lang="zh-CN" altLang="en-US" sz="280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rPr>
              <a:t>呼吸作用：有氧</a:t>
            </a:r>
            <a:r>
              <a:rPr kumimoji="0" lang="en-US" altLang="zh-CN" sz="280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rPr>
              <a:t>/</a:t>
            </a:r>
            <a:r>
              <a:rPr kumimoji="0" lang="zh-CN" altLang="en-US" sz="280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rPr>
              <a:t>无氧呼吸第一阶段（细胞质</a:t>
            </a:r>
            <a:r>
              <a:rPr kumimoji="0" lang="zh-CN" altLang="en-US" sz="280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rPr>
              <a:t>基质）、有氧呼吸第二阶段（线粒体基质）、有氧呼吸第三阶段（线粒体内膜）</a:t>
            </a:r>
            <a:endParaRPr kumimoji="0" lang="en-US" altLang="zh-CN" sz="280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endParaRPr>
          </a:p>
          <a:p>
            <a:pPr marR="0" lvl="0" indent="0" algn="l" defTabSz="1172210" rtl="0" eaLnBrk="1" fontAlgn="auto" latinLnBrk="0" hangingPunct="1">
              <a:lnSpc>
                <a:spcPct val="150000"/>
              </a:lnSpc>
              <a:spcBef>
                <a:spcPts val="0"/>
              </a:spcBef>
              <a:spcAft>
                <a:spcPts val="0"/>
              </a:spcAft>
              <a:buClr>
                <a:srgbClr val="1F487C"/>
              </a:buClr>
              <a:buSzTx/>
              <a:buFont typeface="Wingdings" panose="05000000000000000000" pitchFamily="2" charset="2"/>
              <a:buNone/>
              <a:defRPr/>
            </a:pPr>
            <a:r>
              <a:rPr lang="zh-CN" altLang="en-US" sz="2800" b="1" dirty="0">
                <a:solidFill>
                  <a:prstClr val="black"/>
                </a:solidFill>
                <a:latin typeface="黑体" panose="02010609060101010101" pitchFamily="49" charset="-122"/>
                <a:ea typeface="黑体" panose="02010609060101010101" pitchFamily="49" charset="-122"/>
                <a:cs typeface="黑体" panose="02010609060101010101" pitchFamily="49" charset="-122"/>
              </a:rPr>
              <a:t>（</a:t>
            </a:r>
            <a:r>
              <a:rPr lang="en-US" altLang="zh-CN" sz="2800" b="1" dirty="0">
                <a:solidFill>
                  <a:prstClr val="black"/>
                </a:solidFill>
                <a:latin typeface="黑体" panose="02010609060101010101" pitchFamily="49" charset="-122"/>
                <a:ea typeface="黑体" panose="02010609060101010101" pitchFamily="49" charset="-122"/>
                <a:cs typeface="黑体" panose="02010609060101010101" pitchFamily="49" charset="-122"/>
              </a:rPr>
              <a:t>2</a:t>
            </a:r>
            <a:r>
              <a:rPr lang="zh-CN" altLang="en-US" sz="2800" b="1" dirty="0">
                <a:solidFill>
                  <a:prstClr val="black"/>
                </a:solidFill>
                <a:latin typeface="黑体" panose="02010609060101010101" pitchFamily="49" charset="-122"/>
                <a:ea typeface="黑体" panose="02010609060101010101" pitchFamily="49" charset="-122"/>
                <a:cs typeface="黑体" panose="02010609060101010101" pitchFamily="49" charset="-122"/>
              </a:rPr>
              <a:t>）利用</a:t>
            </a:r>
            <a:endParaRPr lang="en-US" altLang="zh-CN" sz="2800" b="1" dirty="0">
              <a:solidFill>
                <a:prstClr val="black"/>
              </a:solidFill>
              <a:latin typeface="黑体" panose="02010609060101010101" pitchFamily="49" charset="-122"/>
              <a:ea typeface="黑体" panose="02010609060101010101" pitchFamily="49" charset="-122"/>
              <a:cs typeface="黑体" panose="02010609060101010101" pitchFamily="49" charset="-122"/>
            </a:endParaRPr>
          </a:p>
          <a:p>
            <a:pPr>
              <a:lnSpc>
                <a:spcPct val="150000"/>
              </a:lnSpc>
              <a:buClr>
                <a:srgbClr val="1F487C"/>
              </a:buClr>
              <a:defRPr/>
            </a:pPr>
            <a:r>
              <a:rPr lang="zh-CN" altLang="en-US" sz="2800" dirty="0">
                <a:solidFill>
                  <a:prstClr val="black"/>
                </a:solidFill>
                <a:latin typeface="黑体" panose="02010609060101010101" pitchFamily="49" charset="-122"/>
                <a:ea typeface="黑体" panose="02010609060101010101" pitchFamily="49" charset="-122"/>
                <a:cs typeface="黑体" panose="02010609060101010101" pitchFamily="49" charset="-122"/>
              </a:rPr>
              <a:t>物质运输：主动运输、胞吞胞吐</a:t>
            </a:r>
            <a:endParaRPr lang="en-US" altLang="zh-CN" sz="2800" dirty="0">
              <a:solidFill>
                <a:prstClr val="black"/>
              </a:solidFill>
              <a:latin typeface="黑体" panose="02010609060101010101" pitchFamily="49" charset="-122"/>
              <a:ea typeface="黑体" panose="02010609060101010101" pitchFamily="49" charset="-122"/>
              <a:cs typeface="黑体" panose="02010609060101010101" pitchFamily="49" charset="-122"/>
            </a:endParaRPr>
          </a:p>
          <a:p>
            <a:pPr>
              <a:lnSpc>
                <a:spcPct val="150000"/>
              </a:lnSpc>
              <a:buClr>
                <a:srgbClr val="1F487C"/>
              </a:buClr>
              <a:defRPr/>
            </a:pPr>
            <a:r>
              <a:rPr lang="zh-CN" altLang="en-US" sz="2800" dirty="0">
                <a:solidFill>
                  <a:prstClr val="black"/>
                </a:solidFill>
                <a:latin typeface="黑体" panose="02010609060101010101" pitchFamily="49" charset="-122"/>
                <a:ea typeface="黑体" panose="02010609060101010101" pitchFamily="49" charset="-122"/>
                <a:cs typeface="黑体" panose="02010609060101010101" pitchFamily="49" charset="-122"/>
              </a:rPr>
              <a:t>化学合成：</a:t>
            </a:r>
            <a:r>
              <a:rPr lang="en-US" altLang="zh-CN" sz="2800" dirty="0">
                <a:solidFill>
                  <a:prstClr val="black"/>
                </a:solidFill>
                <a:latin typeface="黑体" panose="02010609060101010101" pitchFamily="49" charset="-122"/>
                <a:ea typeface="黑体" panose="02010609060101010101" pitchFamily="49" charset="-122"/>
                <a:cs typeface="黑体" panose="02010609060101010101" pitchFamily="49" charset="-122"/>
              </a:rPr>
              <a:t>DNA</a:t>
            </a:r>
            <a:r>
              <a:rPr lang="zh-CN" altLang="en-US" sz="2800" dirty="0">
                <a:solidFill>
                  <a:prstClr val="black"/>
                </a:solidFill>
                <a:latin typeface="黑体" panose="02010609060101010101" pitchFamily="49" charset="-122"/>
                <a:ea typeface="黑体" panose="02010609060101010101" pitchFamily="49" charset="-122"/>
                <a:cs typeface="黑体" panose="02010609060101010101" pitchFamily="49" charset="-122"/>
              </a:rPr>
              <a:t>复制、转录、翻译、</a:t>
            </a:r>
            <a:r>
              <a:rPr lang="zh-CN" altLang="en-US" sz="2800" b="1" dirty="0">
                <a:solidFill>
                  <a:srgbClr val="1F487C"/>
                </a:solidFill>
                <a:latin typeface="黑体" panose="02010609060101010101" pitchFamily="49" charset="-122"/>
                <a:ea typeface="黑体" panose="02010609060101010101" pitchFamily="49" charset="-122"/>
                <a:cs typeface="黑体" panose="02010609060101010101" pitchFamily="49" charset="-122"/>
              </a:rPr>
              <a:t>碳反应阶段</a:t>
            </a:r>
            <a:r>
              <a:rPr lang="en-US" altLang="zh-CN" sz="2800" b="1" dirty="0">
                <a:solidFill>
                  <a:srgbClr val="1F487C"/>
                </a:solidFill>
                <a:latin typeface="黑体" panose="02010609060101010101" pitchFamily="49" charset="-122"/>
                <a:ea typeface="黑体" panose="02010609060101010101" pitchFamily="49" charset="-122"/>
                <a:cs typeface="黑体" panose="02010609060101010101" pitchFamily="49" charset="-122"/>
              </a:rPr>
              <a:t>C</a:t>
            </a:r>
            <a:r>
              <a:rPr lang="en-US" altLang="zh-CN" sz="2800" b="1" baseline="-25000" dirty="0">
                <a:solidFill>
                  <a:srgbClr val="1F487C"/>
                </a:solidFill>
                <a:latin typeface="黑体" panose="02010609060101010101" pitchFamily="49" charset="-122"/>
                <a:ea typeface="黑体" panose="02010609060101010101" pitchFamily="49" charset="-122"/>
                <a:cs typeface="黑体" panose="02010609060101010101" pitchFamily="49" charset="-122"/>
              </a:rPr>
              <a:t>3</a:t>
            </a:r>
            <a:r>
              <a:rPr lang="zh-CN" altLang="en-US" sz="2800" b="1" dirty="0">
                <a:solidFill>
                  <a:srgbClr val="1F487C"/>
                </a:solidFill>
                <a:latin typeface="黑体" panose="02010609060101010101" pitchFamily="49" charset="-122"/>
                <a:ea typeface="黑体" panose="02010609060101010101" pitchFamily="49" charset="-122"/>
                <a:cs typeface="黑体" panose="02010609060101010101" pitchFamily="49" charset="-122"/>
              </a:rPr>
              <a:t>还原</a:t>
            </a:r>
            <a:endParaRPr lang="en-US" altLang="zh-CN" sz="2800" b="1" dirty="0">
              <a:solidFill>
                <a:srgbClr val="1F487C"/>
              </a:solidFill>
              <a:latin typeface="黑体" panose="02010609060101010101" pitchFamily="49" charset="-122"/>
              <a:ea typeface="黑体" panose="02010609060101010101" pitchFamily="49" charset="-122"/>
              <a:cs typeface="黑体" panose="02010609060101010101" pitchFamily="49" charset="-122"/>
            </a:endParaRPr>
          </a:p>
          <a:p>
            <a:pPr>
              <a:lnSpc>
                <a:spcPct val="150000"/>
              </a:lnSpc>
              <a:buClr>
                <a:srgbClr val="1F487C"/>
              </a:buClr>
              <a:defRPr/>
            </a:pPr>
            <a:r>
              <a:rPr lang="zh-CN" altLang="en-US" sz="2800" dirty="0">
                <a:solidFill>
                  <a:prstClr val="black"/>
                </a:solidFill>
                <a:latin typeface="黑体" panose="02010609060101010101" pitchFamily="49" charset="-122"/>
                <a:ea typeface="黑体" panose="02010609060101010101" pitchFamily="49" charset="-122"/>
                <a:cs typeface="黑体" panose="02010609060101010101" pitchFamily="49" charset="-122"/>
              </a:rPr>
              <a:t>蛋白质磷酸化过程</a:t>
            </a:r>
            <a:endParaRPr lang="zh-CN" altLang="en-US" sz="2800" dirty="0">
              <a:solidFill>
                <a:prstClr val="black"/>
              </a:solidFill>
              <a:latin typeface="黑体" panose="02010609060101010101" pitchFamily="49" charset="-122"/>
              <a:ea typeface="黑体" panose="02010609060101010101" pitchFamily="49" charset="-122"/>
              <a:cs typeface="黑体" panose="02010609060101010101" pitchFamily="49" charset="-122"/>
            </a:endParaRPr>
          </a:p>
        </p:txBody>
      </p:sp>
      <p:sp>
        <p:nvSpPr>
          <p:cNvPr id="14" name="文本框 13"/>
          <p:cNvSpPr txBox="1"/>
          <p:nvPr>
            <p:custDataLst>
              <p:tags r:id="rId1"/>
            </p:custDataLst>
          </p:nvPr>
        </p:nvSpPr>
        <p:spPr>
          <a:xfrm>
            <a:off x="585510" y="491808"/>
            <a:ext cx="4176464" cy="583565"/>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20000"/>
              </a:spcBef>
              <a:buClr>
                <a:srgbClr val="996666"/>
              </a:buClr>
              <a:buSzPct val="80000"/>
              <a:buFont typeface="Wingdings" panose="05000000000000000000" pitchFamily="2" charset="2"/>
              <a:buNone/>
              <a:defRPr/>
            </a:pPr>
            <a:r>
              <a:rPr kumimoji="0" lang="en-US" altLang="zh-CN" sz="3200" b="1"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4</a:t>
            </a:r>
            <a:r>
              <a:rPr kumimoji="0" lang="zh-CN" altLang="en-US" sz="3200" b="1"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a:t>
            </a:r>
            <a:r>
              <a:rPr kumimoji="0" lang="en-US" altLang="zh-CN" sz="3200" b="1"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ATP的合成与利用</a:t>
            </a:r>
            <a:endParaRPr kumimoji="0" lang="en-US" altLang="zh-CN" sz="3200" b="1"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98195" y="625475"/>
            <a:ext cx="8050530" cy="3143885"/>
          </a:xfrm>
          <a:prstGeom prst="rect">
            <a:avLst/>
          </a:prstGeom>
          <a:noFill/>
        </p:spPr>
        <p:txBody>
          <a:bodyPr wrap="square" rtlCol="0" anchor="t">
            <a:noAutofit/>
          </a:bodyPr>
          <a:p>
            <a:pPr marL="342900" marR="0" lvl="0" indent="-342900" algn="l" defTabSz="914400" rtl="0" eaLnBrk="1" fontAlgn="base" latinLnBrk="0" hangingPunct="1">
              <a:lnSpc>
                <a:spcPct val="100000"/>
              </a:lnSpc>
              <a:spcBef>
                <a:spcPct val="20000"/>
              </a:spcBef>
              <a:spcAft>
                <a:spcPct val="0"/>
              </a:spcAft>
              <a:buClr>
                <a:srgbClr val="996666"/>
              </a:buClr>
              <a:buSzPct val="80000"/>
              <a:buFont typeface="Wingdings" panose="05000000000000000000" pitchFamily="2" charset="2"/>
              <a:buNone/>
              <a:defRPr/>
            </a:pPr>
            <a:r>
              <a:rPr lang="en-US" altLang="zh-CN" sz="3600" kern="0" noProof="0" dirty="0" smtClean="0">
                <a:ln>
                  <a:noFill/>
                </a:ln>
                <a:solidFill>
                  <a:srgbClr val="000000"/>
                </a:solidFill>
                <a:effectLst/>
                <a:uLnTx/>
                <a:uFillTx/>
                <a:latin typeface="微软雅黑" panose="020B0503020204020204" charset="-122"/>
                <a:ea typeface="微软雅黑" panose="020B0503020204020204" charset="-122"/>
                <a:sym typeface="+mn-ea"/>
              </a:rPr>
              <a:t>5</a:t>
            </a:r>
            <a:r>
              <a:rPr lang="zh-CN" altLang="en-US" sz="3600" kern="0" noProof="0" dirty="0" smtClean="0">
                <a:ln>
                  <a:noFill/>
                </a:ln>
                <a:solidFill>
                  <a:srgbClr val="000000"/>
                </a:solidFill>
                <a:effectLst/>
                <a:uLnTx/>
                <a:uFillTx/>
                <a:latin typeface="微软雅黑" panose="020B0503020204020204" charset="-122"/>
                <a:ea typeface="微软雅黑" panose="020B0503020204020204" charset="-122"/>
                <a:sym typeface="+mn-ea"/>
              </a:rPr>
              <a:t>、</a:t>
            </a:r>
            <a:r>
              <a:rPr lang="en-US" altLang="zh-CN" sz="3600" kern="0" noProof="0" dirty="0" smtClean="0">
                <a:ln>
                  <a:noFill/>
                </a:ln>
                <a:solidFill>
                  <a:srgbClr val="000000"/>
                </a:solidFill>
                <a:effectLst/>
                <a:uLnTx/>
                <a:uFillTx/>
                <a:latin typeface="微软雅黑" panose="020B0503020204020204" charset="-122"/>
                <a:ea typeface="微软雅黑" panose="020B0503020204020204" charset="-122"/>
                <a:sym typeface="+mn-ea"/>
              </a:rPr>
              <a:t> ATP</a:t>
            </a:r>
            <a:r>
              <a:rPr lang="zh-CN" altLang="en-US" sz="3600" kern="0" noProof="0" dirty="0" smtClean="0">
                <a:ln>
                  <a:noFill/>
                </a:ln>
                <a:solidFill>
                  <a:srgbClr val="000000"/>
                </a:solidFill>
                <a:effectLst/>
                <a:uLnTx/>
                <a:uFillTx/>
                <a:latin typeface="微软雅黑" panose="020B0503020204020204" charset="-122"/>
                <a:ea typeface="微软雅黑" panose="020B0503020204020204" charset="-122"/>
                <a:sym typeface="+mn-ea"/>
              </a:rPr>
              <a:t>的意义</a:t>
            </a:r>
            <a:endParaRPr kumimoji="0" lang="zh-CN" altLang="en-US" sz="3600"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0" hangingPunct="1">
              <a:lnSpc>
                <a:spcPct val="100000"/>
              </a:lnSpc>
              <a:spcBef>
                <a:spcPct val="20000"/>
              </a:spcBef>
              <a:spcAft>
                <a:spcPct val="0"/>
              </a:spcAft>
              <a:buClr>
                <a:srgbClr val="996666"/>
              </a:buClr>
              <a:buSzPct val="80000"/>
              <a:buFont typeface="Wingdings" panose="05000000000000000000" pitchFamily="2" charset="2"/>
              <a:buNone/>
              <a:defRPr/>
            </a:pPr>
            <a:r>
              <a:rPr lang="zh-CN" altLang="en-US" sz="3600" kern="0" noProof="0" dirty="0" smtClean="0">
                <a:ln>
                  <a:noFill/>
                </a:ln>
                <a:solidFill>
                  <a:srgbClr val="000000"/>
                </a:solidFill>
                <a:effectLst/>
                <a:uLnTx/>
                <a:uFillTx/>
                <a:latin typeface="微软雅黑" panose="020B0503020204020204" charset="-122"/>
                <a:ea typeface="微软雅黑" panose="020B0503020204020204" charset="-122"/>
                <a:sym typeface="+mn-ea"/>
              </a:rPr>
              <a:t>（</a:t>
            </a:r>
            <a:r>
              <a:rPr lang="en-US" altLang="zh-CN" sz="3600" kern="0" noProof="0" dirty="0" smtClean="0">
                <a:ln>
                  <a:noFill/>
                </a:ln>
                <a:solidFill>
                  <a:srgbClr val="000000"/>
                </a:solidFill>
                <a:effectLst/>
                <a:uLnTx/>
                <a:uFillTx/>
                <a:latin typeface="微软雅黑" panose="020B0503020204020204" charset="-122"/>
                <a:ea typeface="微软雅黑" panose="020B0503020204020204" charset="-122"/>
                <a:sym typeface="+mn-ea"/>
              </a:rPr>
              <a:t>1</a:t>
            </a:r>
            <a:r>
              <a:rPr lang="zh-CN" altLang="en-US" sz="3600" kern="0" noProof="0" dirty="0" smtClean="0">
                <a:ln>
                  <a:noFill/>
                </a:ln>
                <a:solidFill>
                  <a:srgbClr val="000000"/>
                </a:solidFill>
                <a:effectLst/>
                <a:uLnTx/>
                <a:uFillTx/>
                <a:latin typeface="微软雅黑" panose="020B0503020204020204" charset="-122"/>
                <a:ea typeface="微软雅黑" panose="020B0503020204020204" charset="-122"/>
                <a:sym typeface="+mn-ea"/>
              </a:rPr>
              <a:t>）含量少，但不断循环再生</a:t>
            </a:r>
            <a:endParaRPr kumimoji="0" lang="en-US" altLang="zh-CN" sz="3600"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0" hangingPunct="1">
              <a:lnSpc>
                <a:spcPct val="100000"/>
              </a:lnSpc>
              <a:spcBef>
                <a:spcPct val="20000"/>
              </a:spcBef>
              <a:spcAft>
                <a:spcPct val="0"/>
              </a:spcAft>
              <a:buClr>
                <a:srgbClr val="996666"/>
              </a:buClr>
              <a:buSzPct val="80000"/>
              <a:buFont typeface="Wingdings" panose="05000000000000000000" pitchFamily="2" charset="2"/>
              <a:buNone/>
              <a:defRPr/>
            </a:pPr>
            <a:r>
              <a:rPr lang="zh-CN" altLang="en-US" sz="3600" kern="0" noProof="0" dirty="0" smtClean="0">
                <a:ln>
                  <a:noFill/>
                </a:ln>
                <a:solidFill>
                  <a:srgbClr val="000000"/>
                </a:solidFill>
                <a:effectLst/>
                <a:uLnTx/>
                <a:uFillTx/>
                <a:latin typeface="微软雅黑" panose="020B0503020204020204" charset="-122"/>
                <a:ea typeface="微软雅黑" panose="020B0503020204020204" charset="-122"/>
                <a:sym typeface="+mn-ea"/>
              </a:rPr>
              <a:t>（</a:t>
            </a:r>
            <a:r>
              <a:rPr lang="en-US" altLang="zh-CN" sz="3600" kern="0" noProof="0" dirty="0" smtClean="0">
                <a:ln>
                  <a:noFill/>
                </a:ln>
                <a:solidFill>
                  <a:srgbClr val="000000"/>
                </a:solidFill>
                <a:effectLst/>
                <a:uLnTx/>
                <a:uFillTx/>
                <a:latin typeface="微软雅黑" panose="020B0503020204020204" charset="-122"/>
                <a:ea typeface="微软雅黑" panose="020B0503020204020204" charset="-122"/>
                <a:sym typeface="+mn-ea"/>
              </a:rPr>
              <a:t>2</a:t>
            </a:r>
            <a:r>
              <a:rPr lang="zh-CN" altLang="en-US" sz="3600" kern="0" noProof="0" dirty="0" smtClean="0">
                <a:ln>
                  <a:noFill/>
                </a:ln>
                <a:solidFill>
                  <a:srgbClr val="000000"/>
                </a:solidFill>
                <a:effectLst/>
                <a:uLnTx/>
                <a:uFillTx/>
                <a:latin typeface="微软雅黑" panose="020B0503020204020204" charset="-122"/>
                <a:ea typeface="微软雅黑" panose="020B0503020204020204" charset="-122"/>
                <a:sym typeface="+mn-ea"/>
              </a:rPr>
              <a:t>）能量不多，便于流通</a:t>
            </a:r>
            <a:endParaRPr kumimoji="0" lang="zh-CN" altLang="en-US" sz="3600"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0" hangingPunct="1">
              <a:lnSpc>
                <a:spcPct val="100000"/>
              </a:lnSpc>
              <a:spcBef>
                <a:spcPct val="20000"/>
              </a:spcBef>
              <a:spcAft>
                <a:spcPct val="0"/>
              </a:spcAft>
              <a:buClr>
                <a:srgbClr val="996666"/>
              </a:buClr>
              <a:buSzPct val="80000"/>
              <a:buFont typeface="Wingdings" panose="05000000000000000000" pitchFamily="2" charset="2"/>
              <a:buNone/>
              <a:defRPr/>
            </a:pPr>
            <a:r>
              <a:rPr lang="zh-CN" altLang="en-US" sz="3600" kern="0" noProof="0" dirty="0" smtClean="0">
                <a:ln>
                  <a:noFill/>
                </a:ln>
                <a:solidFill>
                  <a:srgbClr val="000000"/>
                </a:solidFill>
                <a:effectLst/>
                <a:uLnTx/>
                <a:uFillTx/>
                <a:latin typeface="微软雅黑" panose="020B0503020204020204" charset="-122"/>
                <a:ea typeface="微软雅黑" panose="020B0503020204020204" charset="-122"/>
                <a:sym typeface="+mn-ea"/>
              </a:rPr>
              <a:t>（</a:t>
            </a:r>
            <a:r>
              <a:rPr lang="en-US" altLang="zh-CN" sz="3600" kern="0" noProof="0" dirty="0" smtClean="0">
                <a:ln>
                  <a:noFill/>
                </a:ln>
                <a:solidFill>
                  <a:srgbClr val="000000"/>
                </a:solidFill>
                <a:effectLst/>
                <a:uLnTx/>
                <a:uFillTx/>
                <a:latin typeface="微软雅黑" panose="020B0503020204020204" charset="-122"/>
                <a:ea typeface="微软雅黑" panose="020B0503020204020204" charset="-122"/>
                <a:sym typeface="+mn-ea"/>
              </a:rPr>
              <a:t>3</a:t>
            </a:r>
            <a:r>
              <a:rPr lang="zh-CN" altLang="en-US" sz="3600" kern="0" noProof="0" dirty="0" smtClean="0">
                <a:ln>
                  <a:noFill/>
                </a:ln>
                <a:solidFill>
                  <a:srgbClr val="000000"/>
                </a:solidFill>
                <a:effectLst/>
                <a:uLnTx/>
                <a:uFillTx/>
                <a:latin typeface="微软雅黑" panose="020B0503020204020204" charset="-122"/>
                <a:ea typeface="微软雅黑" panose="020B0503020204020204" charset="-122"/>
                <a:sym typeface="+mn-ea"/>
              </a:rPr>
              <a:t>）细胞普遍使用的能量载体</a:t>
            </a:r>
            <a:endParaRPr lang="zh-CN" altLang="en-US" sz="3600" kern="0" noProof="0" dirty="0" smtClean="0">
              <a:ln>
                <a:noFill/>
              </a:ln>
              <a:solidFill>
                <a:srgbClr val="000000"/>
              </a:solidFill>
              <a:effectLst/>
              <a:uLnTx/>
              <a:uFillTx/>
              <a:latin typeface="微软雅黑" panose="020B0503020204020204" charset="-122"/>
              <a:ea typeface="微软雅黑" panose="020B0503020204020204" charset="-122"/>
              <a:sym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58890" y="1235413"/>
            <a:ext cx="10441160" cy="5077460"/>
          </a:xfrm>
          <a:prstGeom prst="rect">
            <a:avLst/>
          </a:prstGeom>
          <a:noFill/>
        </p:spPr>
        <p:txBody>
          <a:bodyPr wrap="square">
            <a:spAutoFit/>
          </a:bodyPr>
          <a:lstStyle/>
          <a:p>
            <a:pPr marL="342900" marR="0" lvl="0" indent="-342900" algn="l" defTabSz="1172210" rtl="0" eaLnBrk="1" fontAlgn="auto" latinLnBrk="0" hangingPunct="1">
              <a:lnSpc>
                <a:spcPct val="150000"/>
              </a:lnSpc>
              <a:spcBef>
                <a:spcPts val="0"/>
              </a:spcBef>
              <a:spcAft>
                <a:spcPts val="0"/>
              </a:spcAft>
              <a:buClr>
                <a:srgbClr val="1F487C"/>
              </a:buClr>
              <a:buSzTx/>
              <a:buFont typeface="Wingdings" panose="05000000000000000000" pitchFamily="2" charset="2"/>
              <a:buChar char="n"/>
              <a:defRPr/>
            </a:pPr>
            <a:r>
              <a:rPr lang="zh-CN" altLang="en-US" sz="2800" b="1" dirty="0">
                <a:solidFill>
                  <a:prstClr val="black"/>
                </a:solidFill>
                <a:latin typeface="黑体" panose="02010609060101010101" pitchFamily="49" charset="-122"/>
                <a:ea typeface="黑体" panose="02010609060101010101" pitchFamily="49" charset="-122"/>
                <a:cs typeface="黑体" panose="02010609060101010101" pitchFamily="49" charset="-122"/>
              </a:rPr>
              <a:t>内因</a:t>
            </a:r>
            <a:endParaRPr kumimoji="0" lang="en-US" altLang="zh-CN" sz="28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endParaRPr>
          </a:p>
          <a:p>
            <a:pPr marR="0" lvl="0" algn="l" defTabSz="1172210" rtl="0" eaLnBrk="1" fontAlgn="auto" latinLnBrk="0" hangingPunct="1">
              <a:lnSpc>
                <a:spcPct val="150000"/>
              </a:lnSpc>
              <a:spcBef>
                <a:spcPts val="0"/>
              </a:spcBef>
              <a:spcAft>
                <a:spcPts val="0"/>
              </a:spcAft>
              <a:buClr>
                <a:srgbClr val="1F487C"/>
              </a:buClr>
              <a:buSzTx/>
              <a:defRPr/>
            </a:pPr>
            <a:r>
              <a:rPr lang="zh-CN" altLang="en-US" sz="2800" b="1" dirty="0">
                <a:solidFill>
                  <a:prstClr val="black"/>
                </a:solidFill>
                <a:latin typeface="黑体" panose="02010609060101010101" pitchFamily="49" charset="-122"/>
                <a:ea typeface="黑体" panose="02010609060101010101" pitchFamily="49" charset="-122"/>
                <a:cs typeface="黑体" panose="02010609060101010101" pitchFamily="49" charset="-122"/>
              </a:rPr>
              <a:t>酶的活性、含量</a:t>
            </a:r>
            <a:endParaRPr lang="en-US" altLang="zh-CN" sz="2800" b="1" dirty="0">
              <a:solidFill>
                <a:prstClr val="black"/>
              </a:solidFill>
              <a:latin typeface="黑体" panose="02010609060101010101" pitchFamily="49" charset="-122"/>
              <a:ea typeface="黑体" panose="02010609060101010101" pitchFamily="49" charset="-122"/>
              <a:cs typeface="黑体" panose="02010609060101010101" pitchFamily="49" charset="-122"/>
            </a:endParaRPr>
          </a:p>
          <a:p>
            <a:pPr marR="0" lvl="0" algn="l" defTabSz="1172210" rtl="0" eaLnBrk="1" fontAlgn="auto" latinLnBrk="0" hangingPunct="1">
              <a:lnSpc>
                <a:spcPct val="150000"/>
              </a:lnSpc>
              <a:spcBef>
                <a:spcPts val="0"/>
              </a:spcBef>
              <a:spcAft>
                <a:spcPts val="0"/>
              </a:spcAft>
              <a:buClr>
                <a:srgbClr val="1F487C"/>
              </a:buClr>
              <a:buSzTx/>
              <a:defRPr/>
            </a:pPr>
            <a:r>
              <a:rPr lang="zh-CN" altLang="en-US" sz="2800" b="1" dirty="0">
                <a:solidFill>
                  <a:prstClr val="black"/>
                </a:solidFill>
                <a:latin typeface="黑体" panose="02010609060101010101" pitchFamily="49" charset="-122"/>
                <a:ea typeface="黑体" panose="02010609060101010101" pitchFamily="49" charset="-122"/>
                <a:cs typeface="黑体" panose="02010609060101010101" pitchFamily="49" charset="-122"/>
              </a:rPr>
              <a:t>线粒体结构的完整性</a:t>
            </a:r>
            <a:endParaRPr lang="en-US" altLang="zh-CN" sz="2800" b="1" dirty="0">
              <a:solidFill>
                <a:prstClr val="black"/>
              </a:solidFill>
              <a:latin typeface="黑体" panose="02010609060101010101" pitchFamily="49" charset="-122"/>
              <a:ea typeface="黑体" panose="02010609060101010101" pitchFamily="49" charset="-122"/>
              <a:cs typeface="黑体" panose="02010609060101010101" pitchFamily="49" charset="-122"/>
            </a:endParaRPr>
          </a:p>
          <a:p>
            <a:pPr marR="0" lvl="0" algn="l" defTabSz="1172210" rtl="0" eaLnBrk="1" fontAlgn="auto" latinLnBrk="0" hangingPunct="1">
              <a:lnSpc>
                <a:spcPct val="150000"/>
              </a:lnSpc>
              <a:spcBef>
                <a:spcPts val="0"/>
              </a:spcBef>
              <a:spcAft>
                <a:spcPts val="0"/>
              </a:spcAft>
              <a:buClr>
                <a:srgbClr val="1F487C"/>
              </a:buClr>
              <a:buSzTx/>
              <a:defRPr/>
            </a:pPr>
            <a:r>
              <a:rPr kumimoji="0" lang="zh-CN" altLang="en-US" sz="28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rPr>
              <a:t>细胞含水量</a:t>
            </a:r>
            <a:endParaRPr kumimoji="0" lang="en-US" altLang="zh-CN" sz="28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endParaRPr>
          </a:p>
          <a:p>
            <a:pPr lvl="0">
              <a:lnSpc>
                <a:spcPct val="150000"/>
              </a:lnSpc>
              <a:buClr>
                <a:srgbClr val="1F487C"/>
              </a:buClr>
              <a:defRPr/>
            </a:pPr>
            <a:r>
              <a:rPr lang="en-US" altLang="zh-CN" sz="2800" b="1" dirty="0">
                <a:solidFill>
                  <a:prstClr val="black"/>
                </a:solidFill>
                <a:latin typeface="黑体" panose="02010609060101010101" pitchFamily="49" charset="-122"/>
                <a:ea typeface="黑体" panose="02010609060101010101" pitchFamily="49" charset="-122"/>
                <a:cs typeface="黑体" panose="02010609060101010101" pitchFamily="49" charset="-122"/>
              </a:rPr>
              <a:t>ATP</a:t>
            </a:r>
            <a:r>
              <a:rPr lang="zh-CN" altLang="en-US" sz="2800" b="1" dirty="0">
                <a:solidFill>
                  <a:prstClr val="black"/>
                </a:solidFill>
                <a:latin typeface="黑体" panose="02010609060101010101" pitchFamily="49" charset="-122"/>
                <a:ea typeface="黑体" panose="02010609060101010101" pitchFamily="49" charset="-122"/>
                <a:cs typeface="黑体" panose="02010609060101010101" pitchFamily="49" charset="-122"/>
              </a:rPr>
              <a:t>、</a:t>
            </a:r>
            <a:r>
              <a:rPr lang="en-US" altLang="zh-CN" sz="2800" b="1" dirty="0">
                <a:solidFill>
                  <a:prstClr val="black"/>
                </a:solidFill>
                <a:latin typeface="黑体" panose="02010609060101010101" pitchFamily="49" charset="-122"/>
                <a:ea typeface="黑体" panose="02010609060101010101" pitchFamily="49" charset="-122"/>
                <a:cs typeface="黑体" panose="02010609060101010101" pitchFamily="49" charset="-122"/>
              </a:rPr>
              <a:t>ADP</a:t>
            </a:r>
            <a:r>
              <a:rPr lang="zh-CN" altLang="en-US" sz="2800" b="1" dirty="0">
                <a:solidFill>
                  <a:prstClr val="black"/>
                </a:solidFill>
                <a:latin typeface="黑体" panose="02010609060101010101" pitchFamily="49" charset="-122"/>
                <a:ea typeface="黑体" panose="02010609060101010101" pitchFamily="49" charset="-122"/>
                <a:cs typeface="黑体" panose="02010609060101010101" pitchFamily="49" charset="-122"/>
              </a:rPr>
              <a:t>含量</a:t>
            </a:r>
            <a:endParaRPr lang="en-US" altLang="zh-CN" sz="2800" b="1" dirty="0">
              <a:solidFill>
                <a:prstClr val="black"/>
              </a:solidFill>
              <a:latin typeface="黑体" panose="02010609060101010101" pitchFamily="49" charset="-122"/>
              <a:ea typeface="黑体" panose="02010609060101010101" pitchFamily="49" charset="-122"/>
              <a:cs typeface="黑体" panose="02010609060101010101" pitchFamily="49" charset="-122"/>
            </a:endParaRPr>
          </a:p>
          <a:p>
            <a:pPr lvl="0">
              <a:lnSpc>
                <a:spcPct val="150000"/>
              </a:lnSpc>
              <a:buClr>
                <a:srgbClr val="1F487C"/>
              </a:buClr>
              <a:defRPr/>
            </a:pPr>
            <a:r>
              <a:rPr lang="zh-CN" altLang="en-US" sz="2800" b="1" dirty="0">
                <a:solidFill>
                  <a:prstClr val="black"/>
                </a:solidFill>
                <a:latin typeface="黑体" panose="02010609060101010101" pitchFamily="49" charset="-122"/>
                <a:ea typeface="黑体" panose="02010609060101010101" pitchFamily="49" charset="-122"/>
                <a:cs typeface="黑体" panose="02010609060101010101" pitchFamily="49" charset="-122"/>
              </a:rPr>
              <a:t>血糖浓度</a:t>
            </a:r>
            <a:endParaRPr lang="en-US" altLang="zh-CN" sz="2800" b="1" dirty="0">
              <a:solidFill>
                <a:prstClr val="black"/>
              </a:solidFill>
              <a:latin typeface="黑体" panose="02010609060101010101" pitchFamily="49" charset="-122"/>
              <a:ea typeface="黑体" panose="02010609060101010101" pitchFamily="49" charset="-122"/>
              <a:cs typeface="黑体" panose="02010609060101010101" pitchFamily="49" charset="-122"/>
            </a:endParaRPr>
          </a:p>
          <a:p>
            <a:pPr lvl="0">
              <a:lnSpc>
                <a:spcPct val="150000"/>
              </a:lnSpc>
              <a:buClr>
                <a:srgbClr val="1F487C"/>
              </a:buClr>
              <a:defRPr/>
            </a:pPr>
            <a:r>
              <a:rPr lang="zh-CN" altLang="en-US" sz="2800" b="1" dirty="0">
                <a:solidFill>
                  <a:prstClr val="black"/>
                </a:solidFill>
                <a:latin typeface="黑体" panose="02010609060101010101" pitchFamily="49" charset="-122"/>
                <a:ea typeface="黑体" panose="02010609060101010101" pitchFamily="49" charset="-122"/>
                <a:cs typeface="黑体" panose="02010609060101010101" pitchFamily="49" charset="-122"/>
              </a:rPr>
              <a:t>激素水平</a:t>
            </a:r>
            <a:endParaRPr lang="en-US" altLang="zh-CN" sz="2800" b="1" dirty="0">
              <a:solidFill>
                <a:prstClr val="black"/>
              </a:solidFill>
              <a:latin typeface="黑体" panose="02010609060101010101" pitchFamily="49" charset="-122"/>
              <a:ea typeface="黑体" panose="02010609060101010101" pitchFamily="49" charset="-122"/>
              <a:cs typeface="黑体" panose="02010609060101010101" pitchFamily="49" charset="-122"/>
            </a:endParaRPr>
          </a:p>
          <a:p>
            <a:pPr marR="0" lvl="0" algn="l" defTabSz="1172210" rtl="0" eaLnBrk="1" fontAlgn="auto" latinLnBrk="0" hangingPunct="1">
              <a:lnSpc>
                <a:spcPct val="150000"/>
              </a:lnSpc>
              <a:spcBef>
                <a:spcPts val="0"/>
              </a:spcBef>
              <a:spcAft>
                <a:spcPts val="0"/>
              </a:spcAft>
              <a:buClr>
                <a:srgbClr val="1F487C"/>
              </a:buClr>
              <a:buSzTx/>
              <a:defRPr/>
            </a:pPr>
            <a:endParaRPr lang="en-US" altLang="zh-CN" sz="2000" dirty="0">
              <a:solidFill>
                <a:prstClr val="black"/>
              </a:solidFill>
              <a:latin typeface="微软雅黑 Light" panose="020B0502040204020203" pitchFamily="34" charset="-122"/>
              <a:ea typeface="微软雅黑 Light" panose="020B0502040204020203" pitchFamily="34" charset="-122"/>
            </a:endParaRPr>
          </a:p>
        </p:txBody>
      </p:sp>
      <p:sp>
        <p:nvSpPr>
          <p:cNvPr id="10" name="文本框 9"/>
          <p:cNvSpPr txBox="1"/>
          <p:nvPr>
            <p:custDataLst>
              <p:tags r:id="rId1"/>
            </p:custDataLst>
          </p:nvPr>
        </p:nvSpPr>
        <p:spPr>
          <a:xfrm>
            <a:off x="5254264" y="1235413"/>
            <a:ext cx="6093302" cy="3091815"/>
          </a:xfrm>
          <a:prstGeom prst="rect">
            <a:avLst/>
          </a:prstGeom>
          <a:noFill/>
        </p:spPr>
        <p:txBody>
          <a:bodyPr wrap="square">
            <a:spAutoFit/>
          </a:bodyPr>
          <a:lstStyle/>
          <a:p>
            <a:pPr marL="342900" marR="0" lvl="0" indent="-342900" algn="l" defTabSz="1172210" rtl="0" eaLnBrk="1" fontAlgn="auto" latinLnBrk="0" hangingPunct="1">
              <a:lnSpc>
                <a:spcPct val="150000"/>
              </a:lnSpc>
              <a:spcBef>
                <a:spcPts val="0"/>
              </a:spcBef>
              <a:spcAft>
                <a:spcPts val="0"/>
              </a:spcAft>
              <a:buClr>
                <a:srgbClr val="1F487C"/>
              </a:buClr>
              <a:buSzTx/>
              <a:buFont typeface="Wingdings" panose="05000000000000000000" pitchFamily="2" charset="2"/>
              <a:buChar char="n"/>
              <a:defRPr/>
            </a:pPr>
            <a:r>
              <a:rPr kumimoji="0" lang="zh-CN" altLang="en-US" sz="28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rPr>
              <a:t>外因</a:t>
            </a:r>
            <a:endParaRPr kumimoji="0" lang="zh-CN" altLang="en-US" sz="28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endParaRPr>
          </a:p>
          <a:p>
            <a:pPr marL="0" marR="0" lvl="0" indent="0" algn="l" defTabSz="1172210" rtl="0" eaLnBrk="1" fontAlgn="auto" latinLnBrk="0" hangingPunct="1">
              <a:lnSpc>
                <a:spcPct val="150000"/>
              </a:lnSpc>
              <a:spcBef>
                <a:spcPts val="0"/>
              </a:spcBef>
              <a:spcAft>
                <a:spcPts val="0"/>
              </a:spcAft>
              <a:buClr>
                <a:srgbClr val="1F487C"/>
              </a:buClr>
              <a:buSzTx/>
              <a:buFontTx/>
              <a:buNone/>
              <a:defRPr/>
            </a:pPr>
            <a:r>
              <a:rPr kumimoji="0" lang="zh-CN" altLang="en-US"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rPr>
              <a:t>温度、</a:t>
            </a:r>
            <a:endParaRPr kumimoji="0" lang="en-US" altLang="zh-CN"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endParaRPr>
          </a:p>
          <a:p>
            <a:pPr marL="0" marR="0" lvl="0" indent="0" algn="l" defTabSz="1172210" rtl="0" eaLnBrk="1" fontAlgn="auto" latinLnBrk="0" hangingPunct="1">
              <a:lnSpc>
                <a:spcPct val="150000"/>
              </a:lnSpc>
              <a:spcBef>
                <a:spcPts val="0"/>
              </a:spcBef>
              <a:spcAft>
                <a:spcPts val="0"/>
              </a:spcAft>
              <a:buClr>
                <a:srgbClr val="1F487C"/>
              </a:buClr>
              <a:buSzTx/>
              <a:buFontTx/>
              <a:buNone/>
              <a:defRPr/>
            </a:pPr>
            <a:r>
              <a:rPr kumimoji="0" lang="en-US" altLang="zh-CN"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rPr>
              <a:t>pH</a:t>
            </a:r>
            <a:r>
              <a:rPr kumimoji="0" lang="zh-CN" altLang="en-US"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rPr>
              <a:t>、</a:t>
            </a:r>
            <a:endParaRPr kumimoji="0" lang="en-US" altLang="zh-CN"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endParaRPr>
          </a:p>
          <a:p>
            <a:pPr marL="0" marR="0" lvl="0" indent="0" algn="l" defTabSz="1172210" rtl="0" eaLnBrk="1" fontAlgn="auto" latinLnBrk="0" hangingPunct="1">
              <a:lnSpc>
                <a:spcPct val="150000"/>
              </a:lnSpc>
              <a:spcBef>
                <a:spcPts val="0"/>
              </a:spcBef>
              <a:spcAft>
                <a:spcPts val="0"/>
              </a:spcAft>
              <a:buClr>
                <a:srgbClr val="1F487C"/>
              </a:buClr>
              <a:buSzTx/>
              <a:buFontTx/>
              <a:buNone/>
              <a:defRPr/>
            </a:pPr>
            <a:r>
              <a:rPr kumimoji="0" lang="en-US" altLang="zh-CN"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rPr>
              <a:t>O</a:t>
            </a:r>
            <a:r>
              <a:rPr kumimoji="0" lang="en-US" altLang="zh-CN" sz="2800" b="0" i="0" u="none" strike="noStrike" kern="1200" cap="none" spc="0" normalizeH="0" baseline="-25000" noProof="0" dirty="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rPr>
              <a:t>2</a:t>
            </a:r>
            <a:r>
              <a:rPr kumimoji="0" lang="zh-CN" altLang="en-US"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rPr>
              <a:t>浓度、</a:t>
            </a:r>
            <a:endParaRPr kumimoji="0" lang="en-US" altLang="zh-CN" sz="2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endParaRPr>
          </a:p>
          <a:p>
            <a:pPr marL="0" marR="0" lvl="0" indent="0" algn="l" defTabSz="1172210" rtl="0" eaLnBrk="1" fontAlgn="auto" latinLnBrk="0" hangingPunct="1">
              <a:lnSpc>
                <a:spcPct val="150000"/>
              </a:lnSpc>
              <a:spcBef>
                <a:spcPts val="0"/>
              </a:spcBef>
              <a:spcAft>
                <a:spcPts val="0"/>
              </a:spcAft>
              <a:buClr>
                <a:srgbClr val="1F487C"/>
              </a:buClr>
              <a:buSzTx/>
              <a:buFontTx/>
              <a:buNone/>
              <a:defRPr/>
            </a:pPr>
            <a:endParaRPr lang="zh-CN" altLang="en-US" dirty="0"/>
          </a:p>
        </p:txBody>
      </p:sp>
      <p:sp>
        <p:nvSpPr>
          <p:cNvPr id="14" name="文本框 13"/>
          <p:cNvSpPr txBox="1"/>
          <p:nvPr>
            <p:custDataLst>
              <p:tags r:id="rId2"/>
            </p:custDataLst>
          </p:nvPr>
        </p:nvSpPr>
        <p:spPr>
          <a:xfrm>
            <a:off x="840740" y="570865"/>
            <a:ext cx="6203315" cy="583565"/>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20000"/>
              </a:spcBef>
              <a:buClr>
                <a:srgbClr val="996666"/>
              </a:buClr>
              <a:buSzPct val="80000"/>
              <a:buFont typeface="Wingdings" panose="05000000000000000000" pitchFamily="2" charset="2"/>
              <a:buNone/>
              <a:defRPr/>
            </a:pPr>
            <a:r>
              <a:rPr kumimoji="0" lang="en-US" altLang="zh-CN" sz="3200" b="1"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6</a:t>
            </a:r>
            <a:r>
              <a:rPr kumimoji="0" lang="zh-CN" altLang="en-US" sz="3200" b="1"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a:t>
            </a:r>
            <a:r>
              <a:rPr kumimoji="0" lang="en-US" altLang="zh-CN" sz="3200" b="1"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ATP合成</a:t>
            </a:r>
            <a:r>
              <a:rPr kumimoji="0" lang="zh-CN" altLang="en-US" sz="3200" b="1"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速率的影响因素</a:t>
            </a:r>
            <a:endParaRPr kumimoji="0" lang="zh-CN" altLang="en-US" sz="3200" b="1" i="0" u="none" strike="noStrike" kern="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4"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custDataLst>
              <p:tags r:id="rId1"/>
            </p:custDataLst>
          </p:nvPr>
        </p:nvGrpSpPr>
        <p:grpSpPr>
          <a:xfrm>
            <a:off x="530225" y="2736215"/>
            <a:ext cx="11316970" cy="873760"/>
            <a:chOff x="1702" y="4681"/>
            <a:chExt cx="17822" cy="1376"/>
          </a:xfrm>
        </p:grpSpPr>
        <p:grpSp>
          <p:nvGrpSpPr>
            <p:cNvPr id="6" name="组合 5"/>
            <p:cNvGrpSpPr/>
            <p:nvPr/>
          </p:nvGrpSpPr>
          <p:grpSpPr>
            <a:xfrm>
              <a:off x="1702" y="4681"/>
              <a:ext cx="15183" cy="1376"/>
              <a:chOff x="1702" y="4681"/>
              <a:chExt cx="15183" cy="1376"/>
            </a:xfrm>
          </p:grpSpPr>
          <p:sp>
            <p:nvSpPr>
              <p:cNvPr id="35" name="文本框 34"/>
              <p:cNvSpPr txBox="1"/>
              <p:nvPr>
                <p:custDataLst>
                  <p:tags r:id="rId2"/>
                </p:custDataLst>
              </p:nvPr>
            </p:nvSpPr>
            <p:spPr>
              <a:xfrm>
                <a:off x="1702" y="4834"/>
                <a:ext cx="2173" cy="63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000000"/>
                    </a:solidFill>
                    <a:effectLst/>
                    <a:uLnTx/>
                    <a:uFillTx/>
                    <a:latin typeface="华文楷体" panose="02010600040101010101" pitchFamily="2" charset="-122"/>
                    <a:ea typeface="华文楷体" panose="02010600040101010101" pitchFamily="2" charset="-122"/>
                  </a:rPr>
                  <a:t>光反应</a:t>
                </a:r>
                <a:endParaRPr kumimoji="0" lang="en-US" altLang="zh-CN" sz="2000" b="1" i="0" u="none" strike="noStrike" kern="0" cap="none" spc="0" normalizeH="0" baseline="0" noProof="0" dirty="0">
                  <a:ln>
                    <a:noFill/>
                  </a:ln>
                  <a:solidFill>
                    <a:srgbClr val="000000"/>
                  </a:solidFill>
                  <a:effectLst/>
                  <a:uLnTx/>
                  <a:uFillTx/>
                  <a:latin typeface="华文楷体" panose="02010600040101010101" pitchFamily="2" charset="-122"/>
                  <a:ea typeface="华文楷体" panose="02010600040101010101" pitchFamily="2" charset="-122"/>
                </a:endParaRPr>
              </a:p>
            </p:txBody>
          </p:sp>
          <p:cxnSp>
            <p:nvCxnSpPr>
              <p:cNvPr id="36" name="直接箭头连接符 35"/>
              <p:cNvCxnSpPr/>
              <p:nvPr>
                <p:custDataLst>
                  <p:tags r:id="rId3"/>
                </p:custDataLst>
              </p:nvPr>
            </p:nvCxnSpPr>
            <p:spPr>
              <a:xfrm>
                <a:off x="1739" y="5382"/>
                <a:ext cx="1341" cy="0"/>
              </a:xfrm>
              <a:prstGeom prst="straightConnector1">
                <a:avLst/>
              </a:prstGeom>
              <a:noFill/>
              <a:ln w="12700" cap="flat" cmpd="sng" algn="ctr">
                <a:solidFill>
                  <a:srgbClr val="000000"/>
                </a:solidFill>
                <a:prstDash val="solid"/>
                <a:tailEnd type="triangle"/>
              </a:ln>
              <a:effectLst/>
            </p:spPr>
          </p:cxnSp>
          <p:sp>
            <p:nvSpPr>
              <p:cNvPr id="42" name="文本框 41"/>
              <p:cNvSpPr txBox="1"/>
              <p:nvPr>
                <p:custDataLst>
                  <p:tags r:id="rId4"/>
                </p:custDataLst>
              </p:nvPr>
            </p:nvSpPr>
            <p:spPr>
              <a:xfrm>
                <a:off x="4547" y="4834"/>
                <a:ext cx="2173" cy="63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000000"/>
                    </a:solidFill>
                    <a:effectLst/>
                    <a:uLnTx/>
                    <a:uFillTx/>
                    <a:latin typeface="华文楷体" panose="02010600040101010101" pitchFamily="2" charset="-122"/>
                    <a:ea typeface="华文楷体" panose="02010600040101010101" pitchFamily="2" charset="-122"/>
                  </a:rPr>
                  <a:t>碳反应</a:t>
                </a:r>
                <a:endParaRPr kumimoji="0" lang="en-US" altLang="zh-CN" sz="2000" b="1" i="0" u="none" strike="noStrike" kern="0" cap="none" spc="0" normalizeH="0" baseline="0" noProof="0" dirty="0">
                  <a:ln>
                    <a:noFill/>
                  </a:ln>
                  <a:solidFill>
                    <a:srgbClr val="000000"/>
                  </a:solidFill>
                  <a:effectLst/>
                  <a:uLnTx/>
                  <a:uFillTx/>
                  <a:latin typeface="华文楷体" panose="02010600040101010101" pitchFamily="2" charset="-122"/>
                  <a:ea typeface="华文楷体" panose="02010600040101010101" pitchFamily="2" charset="-122"/>
                </a:endParaRPr>
              </a:p>
            </p:txBody>
          </p:sp>
          <p:cxnSp>
            <p:nvCxnSpPr>
              <p:cNvPr id="43" name="直接箭头连接符 42"/>
              <p:cNvCxnSpPr/>
              <p:nvPr>
                <p:custDataLst>
                  <p:tags r:id="rId5"/>
                </p:custDataLst>
              </p:nvPr>
            </p:nvCxnSpPr>
            <p:spPr>
              <a:xfrm>
                <a:off x="4583" y="5382"/>
                <a:ext cx="1341" cy="0"/>
              </a:xfrm>
              <a:prstGeom prst="straightConnector1">
                <a:avLst/>
              </a:prstGeom>
              <a:noFill/>
              <a:ln w="12700" cap="flat" cmpd="sng" algn="ctr">
                <a:solidFill>
                  <a:srgbClr val="000000"/>
                </a:solidFill>
                <a:prstDash val="solid"/>
                <a:tailEnd type="triangle"/>
              </a:ln>
              <a:effectLst/>
            </p:spPr>
          </p:cxnSp>
          <p:sp>
            <p:nvSpPr>
              <p:cNvPr id="48" name="文本框 47"/>
              <p:cNvSpPr txBox="1"/>
              <p:nvPr>
                <p:custDataLst>
                  <p:tags r:id="rId6"/>
                </p:custDataLst>
              </p:nvPr>
            </p:nvSpPr>
            <p:spPr>
              <a:xfrm>
                <a:off x="8043" y="4755"/>
                <a:ext cx="2173" cy="63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lang="zh-CN" altLang="en-US" sz="2000" b="1" kern="0" dirty="0">
                    <a:solidFill>
                      <a:srgbClr val="000000"/>
                    </a:solidFill>
                    <a:latin typeface="华文楷体" panose="02010600040101010101" pitchFamily="2" charset="-122"/>
                    <a:ea typeface="华文楷体" panose="02010600040101010101" pitchFamily="2" charset="-122"/>
                  </a:rPr>
                  <a:t>细胞呼吸</a:t>
                </a:r>
                <a:endParaRPr kumimoji="0" lang="en-US" altLang="zh-CN" sz="2000" b="1" i="0" u="none" strike="noStrike" kern="0" cap="none" spc="0" normalizeH="0" baseline="0" noProof="0" dirty="0">
                  <a:ln>
                    <a:noFill/>
                  </a:ln>
                  <a:solidFill>
                    <a:srgbClr val="000000"/>
                  </a:solidFill>
                  <a:effectLst/>
                  <a:uLnTx/>
                  <a:uFillTx/>
                  <a:latin typeface="华文楷体" panose="02010600040101010101" pitchFamily="2" charset="-122"/>
                  <a:ea typeface="华文楷体" panose="02010600040101010101" pitchFamily="2" charset="-122"/>
                </a:endParaRPr>
              </a:p>
            </p:txBody>
          </p:sp>
          <p:cxnSp>
            <p:nvCxnSpPr>
              <p:cNvPr id="49" name="直接箭头连接符 48"/>
              <p:cNvCxnSpPr/>
              <p:nvPr>
                <p:custDataLst>
                  <p:tags r:id="rId7"/>
                </p:custDataLst>
              </p:nvPr>
            </p:nvCxnSpPr>
            <p:spPr>
              <a:xfrm>
                <a:off x="8150" y="5372"/>
                <a:ext cx="1708" cy="0"/>
              </a:xfrm>
              <a:prstGeom prst="straightConnector1">
                <a:avLst/>
              </a:prstGeom>
              <a:noFill/>
              <a:ln w="12700" cap="flat" cmpd="sng" algn="ctr">
                <a:solidFill>
                  <a:srgbClr val="000000"/>
                </a:solidFill>
                <a:prstDash val="solid"/>
                <a:tailEnd type="triangle"/>
              </a:ln>
              <a:effectLst/>
            </p:spPr>
          </p:cxnSp>
          <p:cxnSp>
            <p:nvCxnSpPr>
              <p:cNvPr id="56" name="直接箭头连接符 55"/>
              <p:cNvCxnSpPr/>
              <p:nvPr>
                <p:custDataLst>
                  <p:tags r:id="rId8"/>
                </p:custDataLst>
              </p:nvPr>
            </p:nvCxnSpPr>
            <p:spPr>
              <a:xfrm>
                <a:off x="11264" y="5315"/>
                <a:ext cx="1616" cy="0"/>
              </a:xfrm>
              <a:prstGeom prst="straightConnector1">
                <a:avLst/>
              </a:prstGeom>
              <a:noFill/>
              <a:ln w="12700" cap="flat" cmpd="sng" algn="ctr">
                <a:solidFill>
                  <a:srgbClr val="000000"/>
                </a:solidFill>
                <a:prstDash val="solid"/>
                <a:tailEnd type="triangle"/>
              </a:ln>
              <a:effectLst/>
            </p:spPr>
          </p:cxnSp>
          <p:sp>
            <p:nvSpPr>
              <p:cNvPr id="58" name="文本框 57"/>
              <p:cNvSpPr txBox="1"/>
              <p:nvPr>
                <p:custDataLst>
                  <p:tags r:id="rId9"/>
                </p:custDataLst>
              </p:nvPr>
            </p:nvSpPr>
            <p:spPr>
              <a:xfrm>
                <a:off x="13001" y="4748"/>
                <a:ext cx="2639" cy="1309"/>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lang="zh-CN" altLang="en-US" sz="2400" b="1" kern="0" dirty="0">
                    <a:solidFill>
                      <a:srgbClr val="000000"/>
                    </a:solidFill>
                    <a:latin typeface="华文楷体" panose="02010600040101010101" pitchFamily="2" charset="-122"/>
                    <a:ea typeface="华文楷体" panose="02010600040101010101" pitchFamily="2" charset="-122"/>
                  </a:rPr>
                  <a:t>其它形式的能量</a:t>
                </a:r>
                <a:endParaRPr kumimoji="0" lang="en-US" altLang="zh-CN" sz="2400" b="1" i="0" u="none" strike="noStrike" kern="0" cap="none" spc="0" normalizeH="0" baseline="0" noProof="0" dirty="0">
                  <a:ln>
                    <a:noFill/>
                  </a:ln>
                  <a:solidFill>
                    <a:srgbClr val="000000"/>
                  </a:solidFill>
                  <a:effectLst/>
                  <a:uLnTx/>
                  <a:uFillTx/>
                  <a:latin typeface="华文楷体" panose="02010600040101010101" pitchFamily="2" charset="-122"/>
                  <a:ea typeface="华文楷体" panose="02010600040101010101" pitchFamily="2" charset="-122"/>
                </a:endParaRPr>
              </a:p>
            </p:txBody>
          </p:sp>
          <p:sp>
            <p:nvSpPr>
              <p:cNvPr id="4" name="文本框 3"/>
              <p:cNvSpPr txBox="1"/>
              <p:nvPr>
                <p:custDataLst>
                  <p:tags r:id="rId10"/>
                </p:custDataLst>
              </p:nvPr>
            </p:nvSpPr>
            <p:spPr>
              <a:xfrm>
                <a:off x="11183" y="4681"/>
                <a:ext cx="2173" cy="63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lang="zh-CN" altLang="en-US" sz="2000" b="1" kern="0" dirty="0">
                    <a:solidFill>
                      <a:srgbClr val="000000"/>
                    </a:solidFill>
                    <a:latin typeface="华文楷体" panose="02010600040101010101" pitchFamily="2" charset="-122"/>
                    <a:ea typeface="华文楷体" panose="02010600040101010101" pitchFamily="2" charset="-122"/>
                  </a:rPr>
                  <a:t>细胞代谢</a:t>
                </a:r>
                <a:endParaRPr kumimoji="0" lang="en-US" altLang="zh-CN" sz="2000" b="1" i="0" u="none" strike="noStrike" kern="0" cap="none" spc="0" normalizeH="0" baseline="0" noProof="0" dirty="0">
                  <a:ln>
                    <a:noFill/>
                  </a:ln>
                  <a:solidFill>
                    <a:srgbClr val="000000"/>
                  </a:solidFill>
                  <a:effectLst/>
                  <a:uLnTx/>
                  <a:uFillTx/>
                  <a:latin typeface="华文楷体" panose="02010600040101010101" pitchFamily="2" charset="-122"/>
                  <a:ea typeface="华文楷体" panose="02010600040101010101" pitchFamily="2" charset="-122"/>
                </a:endParaRPr>
              </a:p>
            </p:txBody>
          </p:sp>
          <p:cxnSp>
            <p:nvCxnSpPr>
              <p:cNvPr id="24" name="直接箭头连接符 23"/>
              <p:cNvCxnSpPr/>
              <p:nvPr>
                <p:custDataLst>
                  <p:tags r:id="rId11"/>
                </p:custDataLst>
              </p:nvPr>
            </p:nvCxnSpPr>
            <p:spPr>
              <a:xfrm>
                <a:off x="15269" y="5372"/>
                <a:ext cx="1616" cy="0"/>
              </a:xfrm>
              <a:prstGeom prst="straightConnector1">
                <a:avLst/>
              </a:prstGeom>
              <a:noFill/>
              <a:ln w="12700" cap="flat" cmpd="sng" algn="ctr">
                <a:solidFill>
                  <a:srgbClr val="000000"/>
                </a:solidFill>
                <a:prstDash val="solid"/>
                <a:tailEnd type="triangle"/>
              </a:ln>
              <a:effectLst/>
            </p:spPr>
          </p:cxnSp>
        </p:grpSp>
        <p:sp>
          <p:nvSpPr>
            <p:cNvPr id="5" name="文本框 4"/>
            <p:cNvSpPr txBox="1"/>
            <p:nvPr>
              <p:custDataLst>
                <p:tags r:id="rId12"/>
              </p:custDataLst>
            </p:nvPr>
          </p:nvSpPr>
          <p:spPr>
            <a:xfrm>
              <a:off x="16885" y="4963"/>
              <a:ext cx="2639" cy="824"/>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lang="zh-CN" altLang="en-US" sz="2800" b="1" kern="0" dirty="0">
                  <a:solidFill>
                    <a:srgbClr val="000000"/>
                  </a:solidFill>
                  <a:latin typeface="华文楷体" panose="02010600040101010101" pitchFamily="2" charset="-122"/>
                  <a:ea typeface="华文楷体" panose="02010600040101010101" pitchFamily="2" charset="-122"/>
                </a:rPr>
                <a:t>热能</a:t>
              </a:r>
              <a:endParaRPr kumimoji="0" lang="en-US" altLang="zh-CN" sz="2800" b="1" i="0" u="none" strike="noStrike" kern="0" cap="none" spc="0" normalizeH="0" baseline="0" noProof="0" dirty="0">
                <a:ln>
                  <a:noFill/>
                </a:ln>
                <a:solidFill>
                  <a:srgbClr val="000000"/>
                </a:solidFill>
                <a:effectLst/>
                <a:uLnTx/>
                <a:uFillTx/>
                <a:latin typeface="华文楷体" panose="02010600040101010101" pitchFamily="2" charset="-122"/>
                <a:ea typeface="华文楷体" panose="02010600040101010101" pitchFamily="2" charset="-122"/>
              </a:endParaRPr>
            </a:p>
          </p:txBody>
        </p:sp>
      </p:grpSp>
      <p:sp>
        <p:nvSpPr>
          <p:cNvPr id="23" name="文本框 22"/>
          <p:cNvSpPr txBox="1"/>
          <p:nvPr>
            <p:custDataLst>
              <p:tags r:id="rId13"/>
            </p:custDataLst>
          </p:nvPr>
        </p:nvSpPr>
        <p:spPr>
          <a:xfrm>
            <a:off x="530265" y="517843"/>
            <a:ext cx="4176464" cy="583565"/>
          </a:xfrm>
          <a:prstGeom prst="rect">
            <a:avLst/>
          </a:prstGeom>
          <a:noFill/>
        </p:spPr>
        <p:txBody>
          <a:bodyPr wrap="square" rtlCol="0">
            <a:spAutoFit/>
          </a:bodyPr>
          <a:lstStyle/>
          <a:p>
            <a:pPr marL="0" marR="0" lvl="0" indent="0" algn="l" defTabSz="1172210" rtl="0" eaLnBrk="1" fontAlgn="auto" latinLnBrk="0" hangingPunct="1">
              <a:lnSpc>
                <a:spcPct val="100000"/>
              </a:lnSpc>
              <a:spcBef>
                <a:spcPts val="0"/>
              </a:spcBef>
              <a:spcAft>
                <a:spcPts val="0"/>
              </a:spcAft>
              <a:buClrTx/>
              <a:buSzTx/>
              <a:buFontTx/>
              <a:buNone/>
              <a:defRPr/>
            </a:pPr>
            <a:r>
              <a:rPr lang="zh-CN" altLang="en-US" sz="3200" dirty="0">
                <a:solidFill>
                  <a:schemeClr val="tx1"/>
                </a:solidFill>
                <a:latin typeface="黑体" panose="02010609060101010101" pitchFamily="49" charset="-122"/>
                <a:ea typeface="黑体" panose="02010609060101010101" pitchFamily="49" charset="-122"/>
              </a:rPr>
              <a:t>生物体内的能量转化</a:t>
            </a:r>
            <a:endParaRPr kumimoji="0" lang="zh-CN" altLang="en-US" sz="32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 name="文本框 1"/>
          <p:cNvSpPr txBox="1"/>
          <p:nvPr>
            <p:custDataLst>
              <p:tags r:id="rId14"/>
            </p:custDataLst>
          </p:nvPr>
        </p:nvSpPr>
        <p:spPr>
          <a:xfrm>
            <a:off x="1556385" y="2736215"/>
            <a:ext cx="1675765" cy="1198880"/>
          </a:xfrm>
          <a:prstGeom prst="rect">
            <a:avLst/>
          </a:prstGeom>
          <a:noFill/>
        </p:spPr>
        <p:txBody>
          <a:bodyPr wrap="square" rtlCol="0">
            <a:spAutoFit/>
          </a:bodyPr>
          <a:p>
            <a:pPr marL="0" marR="0" lvl="0" indent="0" defTabSz="4572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F0000"/>
                </a:solidFill>
                <a:effectLst/>
                <a:uLnTx/>
                <a:uFillTx/>
                <a:latin typeface="华文楷体" panose="02010600040101010101" pitchFamily="2" charset="-122"/>
                <a:ea typeface="华文楷体" panose="02010600040101010101" pitchFamily="2" charset="-122"/>
              </a:rPr>
              <a:t>ATP</a:t>
            </a:r>
            <a:endParaRPr kumimoji="0" lang="en-US" altLang="zh-CN" sz="2400" b="1" i="0" u="none" strike="noStrike" kern="0" cap="none" spc="0" normalizeH="0" baseline="0" noProof="0" dirty="0">
              <a:ln>
                <a:noFill/>
              </a:ln>
              <a:solidFill>
                <a:srgbClr val="FF0000"/>
              </a:solidFill>
              <a:effectLst/>
              <a:uLnTx/>
              <a:uFillTx/>
              <a:latin typeface="华文楷体" panose="02010600040101010101" pitchFamily="2" charset="-122"/>
              <a:ea typeface="华文楷体" panose="02010600040101010101" pitchFamily="2" charset="-122"/>
            </a:endParaRPr>
          </a:p>
          <a:p>
            <a:pPr marL="0" marR="0" lvl="0" indent="0" defTabSz="457200" eaLnBrk="1" fontAlgn="auto" latinLnBrk="0" hangingPunct="1">
              <a:lnSpc>
                <a:spcPct val="100000"/>
              </a:lnSpc>
              <a:spcBef>
                <a:spcPts val="0"/>
              </a:spcBef>
              <a:spcAft>
                <a:spcPts val="0"/>
              </a:spcAft>
              <a:buClrTx/>
              <a:buSzTx/>
              <a:buFontTx/>
              <a:buNone/>
              <a:defRPr/>
            </a:pPr>
            <a:r>
              <a:rPr lang="en-US" altLang="zh-CN" sz="2400" b="1" kern="0" noProof="0" dirty="0">
                <a:ln>
                  <a:noFill/>
                </a:ln>
                <a:solidFill>
                  <a:srgbClr val="000000"/>
                </a:solidFill>
                <a:effectLst/>
                <a:uLnTx/>
                <a:uFillTx/>
                <a:latin typeface="华文楷体" panose="02010600040101010101" pitchFamily="2" charset="-122"/>
                <a:ea typeface="华文楷体" panose="02010600040101010101" pitchFamily="2" charset="-122"/>
                <a:sym typeface="+mn-ea"/>
              </a:rPr>
              <a:t>NADPH</a:t>
            </a:r>
            <a:endParaRPr kumimoji="0" lang="en-US" altLang="zh-CN" sz="2400" b="1" i="0" u="none" strike="noStrike" kern="0" cap="none" spc="0" normalizeH="0" baseline="0" noProof="0" dirty="0">
              <a:ln>
                <a:noFill/>
              </a:ln>
              <a:solidFill>
                <a:srgbClr val="000000"/>
              </a:solidFill>
              <a:effectLst/>
              <a:uLnTx/>
              <a:uFillTx/>
              <a:latin typeface="华文楷体" panose="02010600040101010101" pitchFamily="2" charset="-122"/>
              <a:ea typeface="华文楷体" panose="02010600040101010101" pitchFamily="2" charset="-122"/>
            </a:endParaRPr>
          </a:p>
          <a:p>
            <a:pPr marL="0" marR="0" lvl="0" indent="0" defTabSz="457200" eaLnBrk="1" fontAlgn="auto" latinLnBrk="0" hangingPunct="1">
              <a:lnSpc>
                <a:spcPct val="100000"/>
              </a:lnSpc>
              <a:spcBef>
                <a:spcPts val="0"/>
              </a:spcBef>
              <a:spcAft>
                <a:spcPts val="0"/>
              </a:spcAft>
              <a:buClrTx/>
              <a:buSzTx/>
              <a:buFontTx/>
              <a:buNone/>
              <a:defRPr/>
            </a:pPr>
            <a:endParaRPr kumimoji="0" lang="en-US" altLang="zh-CN" sz="2400" b="1" i="0" u="none" strike="noStrike" kern="0" cap="none" spc="0" normalizeH="0" baseline="0" noProof="0" dirty="0">
              <a:ln>
                <a:noFill/>
              </a:ln>
              <a:solidFill>
                <a:srgbClr val="FF0000"/>
              </a:solidFill>
              <a:effectLst/>
              <a:uLnTx/>
              <a:uFillTx/>
              <a:latin typeface="华文楷体" panose="02010600040101010101" pitchFamily="2" charset="-122"/>
              <a:ea typeface="华文楷体" panose="02010600040101010101" pitchFamily="2" charset="-122"/>
            </a:endParaRPr>
          </a:p>
        </p:txBody>
      </p:sp>
      <p:sp>
        <p:nvSpPr>
          <p:cNvPr id="3" name="文本框 2"/>
          <p:cNvSpPr txBox="1"/>
          <p:nvPr>
            <p:custDataLst>
              <p:tags r:id="rId15"/>
            </p:custDataLst>
          </p:nvPr>
        </p:nvSpPr>
        <p:spPr>
          <a:xfrm>
            <a:off x="3232150" y="2766060"/>
            <a:ext cx="1479550" cy="831215"/>
          </a:xfrm>
          <a:prstGeom prst="rect">
            <a:avLst/>
          </a:prstGeom>
          <a:noFill/>
        </p:spPr>
        <p:txBody>
          <a:bodyPr wrap="square" rtlCol="0">
            <a:spAutoFit/>
          </a:bodyPr>
          <a:p>
            <a:pPr marL="0" marR="0" lvl="0" indent="0" defTabSz="457200" eaLnBrk="1" fontAlgn="auto" latinLnBrk="0" hangingPunct="1">
              <a:lnSpc>
                <a:spcPct val="100000"/>
              </a:lnSpc>
              <a:spcBef>
                <a:spcPts val="0"/>
              </a:spcBef>
              <a:spcAft>
                <a:spcPts val="0"/>
              </a:spcAft>
              <a:buClrTx/>
              <a:buSzTx/>
              <a:buFontTx/>
              <a:buNone/>
              <a:defRPr/>
            </a:pPr>
            <a:r>
              <a:rPr lang="zh-CN" altLang="en-US" sz="2400" b="1" kern="0" dirty="0">
                <a:solidFill>
                  <a:srgbClr val="000000"/>
                </a:solidFill>
                <a:latin typeface="华文楷体" panose="02010600040101010101" pitchFamily="2" charset="-122"/>
                <a:ea typeface="华文楷体" panose="02010600040101010101" pitchFamily="2" charset="-122"/>
              </a:rPr>
              <a:t>有机物中化学能</a:t>
            </a:r>
            <a:endParaRPr kumimoji="0" lang="en-US" altLang="zh-CN" sz="2400" b="1" i="0" u="none" strike="noStrike" kern="0" cap="none" spc="0" normalizeH="0" baseline="0" noProof="0" dirty="0">
              <a:ln>
                <a:noFill/>
              </a:ln>
              <a:solidFill>
                <a:srgbClr val="000000"/>
              </a:solidFill>
              <a:effectLst/>
              <a:uLnTx/>
              <a:uFillTx/>
              <a:latin typeface="华文楷体" panose="02010600040101010101" pitchFamily="2" charset="-122"/>
              <a:ea typeface="华文楷体" panose="02010600040101010101" pitchFamily="2" charset="-122"/>
            </a:endParaRPr>
          </a:p>
        </p:txBody>
      </p:sp>
      <p:sp>
        <p:nvSpPr>
          <p:cNvPr id="8" name="文本框 7"/>
          <p:cNvSpPr txBox="1"/>
          <p:nvPr>
            <p:custDataLst>
              <p:tags r:id="rId16"/>
            </p:custDataLst>
          </p:nvPr>
        </p:nvSpPr>
        <p:spPr>
          <a:xfrm>
            <a:off x="5770245" y="2755900"/>
            <a:ext cx="1675765" cy="829945"/>
          </a:xfrm>
          <a:prstGeom prst="rect">
            <a:avLst/>
          </a:prstGeom>
          <a:noFill/>
        </p:spPr>
        <p:txBody>
          <a:bodyPr wrap="square" rtlCol="0">
            <a:spAutoFit/>
          </a:bodyPr>
          <a:p>
            <a:pPr marL="0" marR="0" lvl="0" indent="0" defTabSz="4572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F0000"/>
                </a:solidFill>
                <a:effectLst/>
                <a:uLnTx/>
                <a:uFillTx/>
                <a:latin typeface="华文楷体" panose="02010600040101010101" pitchFamily="2" charset="-122"/>
                <a:ea typeface="华文楷体" panose="02010600040101010101" pitchFamily="2" charset="-122"/>
              </a:rPr>
              <a:t>ATP</a:t>
            </a:r>
            <a:endParaRPr kumimoji="0" lang="en-US" altLang="zh-CN" sz="2400" b="1" i="0" u="none" strike="noStrike" kern="0" cap="none" spc="0" normalizeH="0" baseline="0" noProof="0" dirty="0">
              <a:ln>
                <a:noFill/>
              </a:ln>
              <a:solidFill>
                <a:srgbClr val="FF0000"/>
              </a:solidFill>
              <a:effectLst/>
              <a:uLnTx/>
              <a:uFillTx/>
              <a:latin typeface="华文楷体" panose="02010600040101010101" pitchFamily="2" charset="-122"/>
              <a:ea typeface="华文楷体" panose="02010600040101010101" pitchFamily="2" charset="-122"/>
            </a:endParaRPr>
          </a:p>
          <a:p>
            <a:pPr marL="0" marR="0" lvl="0" indent="0" defTabSz="457200" eaLnBrk="1" fontAlgn="auto" latinLnBrk="0" hangingPunct="1">
              <a:lnSpc>
                <a:spcPct val="100000"/>
              </a:lnSpc>
              <a:spcBef>
                <a:spcPts val="0"/>
              </a:spcBef>
              <a:spcAft>
                <a:spcPts val="0"/>
              </a:spcAft>
              <a:buClrTx/>
              <a:buSzTx/>
              <a:buFontTx/>
              <a:buNone/>
              <a:defRPr/>
            </a:pPr>
            <a:r>
              <a:rPr lang="zh-CN" altLang="en-US" sz="2400" b="1" kern="0" dirty="0">
                <a:solidFill>
                  <a:srgbClr val="000000"/>
                </a:solidFill>
                <a:latin typeface="华文楷体" panose="02010600040101010101" pitchFamily="2" charset="-122"/>
                <a:ea typeface="华文楷体" panose="02010600040101010101" pitchFamily="2" charset="-122"/>
                <a:sym typeface="+mn-ea"/>
              </a:rPr>
              <a:t>热能</a:t>
            </a:r>
            <a:endParaRPr kumimoji="0" lang="en-US" altLang="zh-CN" sz="2400" b="1" i="0" u="none" strike="noStrike" kern="0" cap="none" spc="0" normalizeH="0" baseline="0" noProof="0" dirty="0">
              <a:ln>
                <a:noFill/>
              </a:ln>
              <a:solidFill>
                <a:srgbClr val="FF0000"/>
              </a:solidFill>
              <a:effectLst/>
              <a:uLnTx/>
              <a:uFillTx/>
              <a:latin typeface="华文楷体" panose="02010600040101010101" pitchFamily="2" charset="-122"/>
              <a:ea typeface="华文楷体" panose="02010600040101010101" pitchFamily="2" charset="-122"/>
            </a:endParaRPr>
          </a:p>
        </p:txBody>
      </p:sp>
      <p:sp>
        <p:nvSpPr>
          <p:cNvPr id="9" name="文本框 8"/>
          <p:cNvSpPr txBox="1"/>
          <p:nvPr/>
        </p:nvSpPr>
        <p:spPr>
          <a:xfrm>
            <a:off x="553760" y="4130358"/>
            <a:ext cx="4176464" cy="521970"/>
          </a:xfrm>
          <a:prstGeom prst="rect">
            <a:avLst/>
          </a:prstGeom>
          <a:noFill/>
        </p:spPr>
        <p:txBody>
          <a:bodyPr wrap="square" rtlCol="0">
            <a:spAutoFit/>
          </a:bodyPr>
          <a:p>
            <a:pPr marL="0" marR="0" lvl="0" indent="0" algn="l" defTabSz="117221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肌细胞如何获取能量？</a:t>
            </a:r>
            <a:endPar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8" grpId="0"/>
      <p:bldP spid="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p:cNvSpPr txBox="1"/>
          <p:nvPr/>
        </p:nvSpPr>
        <p:spPr>
          <a:xfrm>
            <a:off x="5371858" y="-7031"/>
            <a:ext cx="1980132" cy="922020"/>
          </a:xfrm>
          <a:prstGeom prst="rect">
            <a:avLst/>
          </a:prstGeom>
          <a:noFill/>
        </p:spPr>
        <p:txBody>
          <a:bodyPr wrap="square" rtlCol="0">
            <a:spAutoFit/>
          </a:bodyPr>
          <a:lstStyle/>
          <a:p>
            <a:pPr fontAlgn="auto">
              <a:lnSpc>
                <a:spcPct val="150000"/>
              </a:lnSpc>
            </a:pPr>
            <a:r>
              <a:rPr lang="zh-CN" altLang="en-US" sz="3600" dirty="0">
                <a:latin typeface="黑体" panose="02010609060101010101" pitchFamily="49" charset="-122"/>
                <a:ea typeface="黑体" panose="02010609060101010101" pitchFamily="49" charset="-122"/>
              </a:rPr>
              <a:t>一、酶</a:t>
            </a:r>
            <a:endParaRPr lang="zh-CN" altLang="en-US" sz="3600" dirty="0">
              <a:latin typeface="黑体" panose="02010609060101010101" pitchFamily="49" charset="-122"/>
              <a:ea typeface="黑体" panose="02010609060101010101" pitchFamily="49" charset="-122"/>
            </a:endParaRPr>
          </a:p>
        </p:txBody>
      </p:sp>
      <p:sp>
        <p:nvSpPr>
          <p:cNvPr id="3" name="文本框 2"/>
          <p:cNvSpPr txBox="1"/>
          <p:nvPr/>
        </p:nvSpPr>
        <p:spPr>
          <a:xfrm>
            <a:off x="200606" y="1474757"/>
            <a:ext cx="3735249" cy="523220"/>
          </a:xfrm>
          <a:prstGeom prst="rect">
            <a:avLst/>
          </a:prstGeom>
          <a:noFill/>
        </p:spPr>
        <p:txBody>
          <a:bodyPr wrap="square" rtlCol="0">
            <a:spAutoFit/>
          </a:bodyPr>
          <a:lstStyle/>
          <a:p>
            <a:r>
              <a:rPr lang="zh-CN" altLang="en-US" sz="2800" dirty="0">
                <a:latin typeface="黑体" panose="02010609060101010101" pitchFamily="49" charset="-122"/>
                <a:ea typeface="黑体" panose="02010609060101010101" pitchFamily="49" charset="-122"/>
                <a:cs typeface="Times New Roman" panose="02020603050405020304" pitchFamily="18" charset="0"/>
              </a:rPr>
              <a:t>酶的催化作用的原理</a:t>
            </a:r>
            <a:endParaRPr lang="zh-CN" altLang="en-US" sz="2800" dirty="0">
              <a:latin typeface="黑体" panose="02010609060101010101" pitchFamily="49" charset="-122"/>
              <a:ea typeface="黑体" panose="02010609060101010101" pitchFamily="49" charset="-122"/>
              <a:cs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3935854" y="1088843"/>
            <a:ext cx="7358261" cy="5355357"/>
          </a:xfrm>
          <a:prstGeom prst="rect">
            <a:avLst/>
          </a:prstGeom>
        </p:spPr>
      </p:pic>
      <p:sp>
        <p:nvSpPr>
          <p:cNvPr id="6" name="文本框 5"/>
          <p:cNvSpPr txBox="1"/>
          <p:nvPr/>
        </p:nvSpPr>
        <p:spPr>
          <a:xfrm>
            <a:off x="0" y="916299"/>
            <a:ext cx="2698175" cy="523220"/>
          </a:xfrm>
          <a:prstGeom prst="rect">
            <a:avLst/>
          </a:prstGeom>
          <a:noFill/>
        </p:spPr>
        <p:txBody>
          <a:bodyPr wrap="none" rtlCol="0">
            <a:spAutoFit/>
          </a:bodyPr>
          <a:lstStyle/>
          <a:p>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（一）酶的概述</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7" name="文本框 6"/>
          <p:cNvSpPr txBox="1"/>
          <p:nvPr/>
        </p:nvSpPr>
        <p:spPr>
          <a:xfrm>
            <a:off x="200606" y="2050225"/>
            <a:ext cx="3982330" cy="523220"/>
          </a:xfrm>
          <a:prstGeom prst="rect">
            <a:avLst/>
          </a:prstGeom>
          <a:noFill/>
        </p:spPr>
        <p:txBody>
          <a:bodyPr wrap="square" rtlCol="0">
            <a:spAutoFit/>
          </a:bodyPr>
          <a:lstStyle/>
          <a:p>
            <a:r>
              <a:rPr lang="zh-CN" altLang="en-US" sz="28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降低化学反应的活化能</a:t>
            </a:r>
            <a:endParaRPr lang="zh-CN" altLang="en-US" sz="2800" dirty="0">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p:cNvSpPr txBox="1"/>
          <p:nvPr/>
        </p:nvSpPr>
        <p:spPr>
          <a:xfrm>
            <a:off x="5371858" y="-7031"/>
            <a:ext cx="1980132" cy="922020"/>
          </a:xfrm>
          <a:prstGeom prst="rect">
            <a:avLst/>
          </a:prstGeom>
          <a:noFill/>
        </p:spPr>
        <p:txBody>
          <a:bodyPr wrap="square" rtlCol="0">
            <a:spAutoFit/>
          </a:bodyPr>
          <a:lstStyle/>
          <a:p>
            <a:pPr fontAlgn="auto">
              <a:lnSpc>
                <a:spcPct val="150000"/>
              </a:lnSpc>
            </a:pPr>
            <a:r>
              <a:rPr lang="zh-CN" altLang="en-US" sz="3600" dirty="0">
                <a:latin typeface="黑体" panose="02010609060101010101" pitchFamily="49" charset="-122"/>
                <a:ea typeface="黑体" panose="02010609060101010101" pitchFamily="49" charset="-122"/>
              </a:rPr>
              <a:t>一、酶</a:t>
            </a:r>
            <a:endParaRPr lang="zh-CN" altLang="en-US" sz="3600" dirty="0">
              <a:latin typeface="黑体" panose="02010609060101010101" pitchFamily="49" charset="-122"/>
              <a:ea typeface="黑体" panose="02010609060101010101" pitchFamily="49" charset="-122"/>
            </a:endParaRPr>
          </a:p>
        </p:txBody>
      </p:sp>
      <p:sp>
        <p:nvSpPr>
          <p:cNvPr id="4" name="文本框 3"/>
          <p:cNvSpPr txBox="1"/>
          <p:nvPr/>
        </p:nvSpPr>
        <p:spPr>
          <a:xfrm>
            <a:off x="155603" y="926291"/>
            <a:ext cx="3735249" cy="523220"/>
          </a:xfrm>
          <a:prstGeom prst="rect">
            <a:avLst/>
          </a:prstGeom>
          <a:noFill/>
        </p:spPr>
        <p:txBody>
          <a:bodyPr wrap="square" rtlCol="0">
            <a:spAutoFit/>
          </a:bodyPr>
          <a:lstStyle/>
          <a:p>
            <a:pPr marL="457200" indent="-457200">
              <a:buFont typeface="Wingdings" panose="05000000000000000000" pitchFamily="2" charset="2"/>
              <a:buChar char="u"/>
            </a:pPr>
            <a:r>
              <a:rPr lang="zh-CN" altLang="en-US" sz="2800" dirty="0">
                <a:solidFill>
                  <a:srgbClr val="002060"/>
                </a:solidFill>
                <a:latin typeface="黑体" panose="02010609060101010101" pitchFamily="49" charset="-122"/>
                <a:ea typeface="黑体" panose="02010609060101010101" pitchFamily="49" charset="-122"/>
                <a:cs typeface="Times New Roman" panose="02020603050405020304" pitchFamily="18" charset="0"/>
              </a:rPr>
              <a:t>酶如何发挥作用？</a:t>
            </a:r>
            <a:endParaRPr lang="zh-CN" altLang="en-US" sz="2800" dirty="0">
              <a:solidFill>
                <a:srgbClr val="002060"/>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5" name="文本框 4"/>
          <p:cNvSpPr txBox="1"/>
          <p:nvPr/>
        </p:nvSpPr>
        <p:spPr>
          <a:xfrm>
            <a:off x="492626" y="1449511"/>
            <a:ext cx="9585640" cy="523220"/>
          </a:xfrm>
          <a:prstGeom prst="rect">
            <a:avLst/>
          </a:prstGeom>
          <a:noFill/>
        </p:spPr>
        <p:txBody>
          <a:bodyPr wrap="square" rtlCol="0">
            <a:spAutoFit/>
          </a:bodyPr>
          <a:lstStyle/>
          <a:p>
            <a:r>
              <a:rPr lang="zh-CN" altLang="en-US" sz="2800" dirty="0">
                <a:latin typeface="黑体" panose="02010609060101010101" pitchFamily="49" charset="-122"/>
                <a:ea typeface="黑体" panose="02010609060101010101" pitchFamily="49" charset="-122"/>
                <a:cs typeface="Times New Roman" panose="02020603050405020304" pitchFamily="18" charset="0"/>
              </a:rPr>
              <a:t>酶依赖其</a:t>
            </a:r>
            <a:r>
              <a:rPr lang="zh-CN" altLang="en-US" sz="28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特定空间结构</a:t>
            </a:r>
            <a:r>
              <a:rPr lang="zh-CN" altLang="en-US" sz="2800" dirty="0">
                <a:latin typeface="黑体" panose="02010609060101010101" pitchFamily="49" charset="-122"/>
                <a:ea typeface="黑体" panose="02010609060101010101" pitchFamily="49" charset="-122"/>
                <a:cs typeface="Times New Roman" panose="02020603050405020304" pitchFamily="18" charset="0"/>
              </a:rPr>
              <a:t>与特定底物结合并发挥催化作用</a:t>
            </a:r>
            <a:endParaRPr lang="zh-CN" altLang="en-US" sz="2800" dirty="0">
              <a:latin typeface="黑体" panose="02010609060101010101" pitchFamily="49" charset="-122"/>
              <a:ea typeface="黑体" panose="02010609060101010101" pitchFamily="49" charset="-122"/>
              <a:cs typeface="Times New Roman" panose="02020603050405020304" pitchFamily="18" charset="0"/>
            </a:endParaRPr>
          </a:p>
        </p:txBody>
      </p:sp>
      <p:grpSp>
        <p:nvGrpSpPr>
          <p:cNvPr id="6" name="组合 5"/>
          <p:cNvGrpSpPr/>
          <p:nvPr/>
        </p:nvGrpSpPr>
        <p:grpSpPr>
          <a:xfrm>
            <a:off x="1190673" y="2004004"/>
            <a:ext cx="10172332" cy="4011448"/>
            <a:chOff x="1190673" y="2004004"/>
            <a:chExt cx="10172332" cy="4011448"/>
          </a:xfrm>
        </p:grpSpPr>
        <p:pic>
          <p:nvPicPr>
            <p:cNvPr id="2" name="图片 1"/>
            <p:cNvPicPr>
              <a:picLocks noChangeAspect="1"/>
            </p:cNvPicPr>
            <p:nvPr/>
          </p:nvPicPr>
          <p:blipFill>
            <a:blip r:embed="rId1"/>
            <a:stretch>
              <a:fillRect/>
            </a:stretch>
          </p:blipFill>
          <p:spPr>
            <a:xfrm>
              <a:off x="1190673" y="2004004"/>
              <a:ext cx="10172332" cy="4011448"/>
            </a:xfrm>
            <a:prstGeom prst="rect">
              <a:avLst/>
            </a:prstGeom>
          </p:spPr>
        </p:pic>
        <p:sp>
          <p:nvSpPr>
            <p:cNvPr id="3" name="矩形 2"/>
            <p:cNvSpPr/>
            <p:nvPr/>
          </p:nvSpPr>
          <p:spPr>
            <a:xfrm>
              <a:off x="6096000" y="2888964"/>
              <a:ext cx="945063" cy="855057"/>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p:cNvSpPr txBox="1"/>
          <p:nvPr/>
        </p:nvSpPr>
        <p:spPr>
          <a:xfrm>
            <a:off x="5371858" y="-7031"/>
            <a:ext cx="1980132" cy="922020"/>
          </a:xfrm>
          <a:prstGeom prst="rect">
            <a:avLst/>
          </a:prstGeom>
          <a:noFill/>
        </p:spPr>
        <p:txBody>
          <a:bodyPr wrap="square" rtlCol="0">
            <a:spAutoFit/>
          </a:bodyPr>
          <a:lstStyle/>
          <a:p>
            <a:pPr fontAlgn="auto">
              <a:lnSpc>
                <a:spcPct val="150000"/>
              </a:lnSpc>
            </a:pPr>
            <a:r>
              <a:rPr lang="zh-CN" altLang="en-US" sz="3600" dirty="0">
                <a:latin typeface="黑体" panose="02010609060101010101" pitchFamily="49" charset="-122"/>
                <a:ea typeface="黑体" panose="02010609060101010101" pitchFamily="49" charset="-122"/>
              </a:rPr>
              <a:t>一、酶</a:t>
            </a:r>
            <a:endParaRPr lang="zh-CN" altLang="en-US" sz="3600" dirty="0">
              <a:latin typeface="黑体" panose="02010609060101010101" pitchFamily="49" charset="-122"/>
              <a:ea typeface="黑体" panose="02010609060101010101" pitchFamily="49" charset="-122"/>
            </a:endParaRPr>
          </a:p>
        </p:txBody>
      </p:sp>
      <p:sp>
        <p:nvSpPr>
          <p:cNvPr id="3" name="文本框 2"/>
          <p:cNvSpPr txBox="1"/>
          <p:nvPr/>
        </p:nvSpPr>
        <p:spPr>
          <a:xfrm>
            <a:off x="0" y="916299"/>
            <a:ext cx="2698175" cy="523220"/>
          </a:xfrm>
          <a:prstGeom prst="rect">
            <a:avLst/>
          </a:prstGeom>
          <a:noFill/>
        </p:spPr>
        <p:txBody>
          <a:bodyPr wrap="none" rtlCol="0">
            <a:spAutoFit/>
          </a:bodyPr>
          <a:lstStyle/>
          <a:p>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（二）酶的性质</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文本框 3"/>
          <p:cNvSpPr txBox="1"/>
          <p:nvPr/>
        </p:nvSpPr>
        <p:spPr>
          <a:xfrm>
            <a:off x="470625" y="1583877"/>
            <a:ext cx="1620957" cy="523220"/>
          </a:xfrm>
          <a:prstGeom prst="rect">
            <a:avLst/>
          </a:prstGeom>
          <a:noFill/>
        </p:spPr>
        <p:txBody>
          <a:bodyPr wrap="none" rtlCol="0">
            <a:spAutoFit/>
          </a:bodyPr>
          <a:lstStyle/>
          <a:p>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一般性质</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5" name="Rectangle 16"/>
          <p:cNvSpPr>
            <a:spLocks noChangeArrowheads="1"/>
          </p:cNvSpPr>
          <p:nvPr/>
        </p:nvSpPr>
        <p:spPr bwMode="auto">
          <a:xfrm>
            <a:off x="470625" y="2123725"/>
            <a:ext cx="88024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催化剂</a:t>
            </a: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的一般性质：改变反应速率、不改变反应平衡点</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文本框 7"/>
          <p:cNvSpPr txBox="1"/>
          <p:nvPr/>
        </p:nvSpPr>
        <p:spPr>
          <a:xfrm>
            <a:off x="538608" y="3967063"/>
            <a:ext cx="1620957" cy="523220"/>
          </a:xfrm>
          <a:prstGeom prst="rect">
            <a:avLst/>
          </a:prstGeom>
          <a:noFill/>
        </p:spPr>
        <p:txBody>
          <a:bodyPr wrap="none" rtlCol="0">
            <a:spAutoFit/>
          </a:bodyPr>
          <a:lstStyle/>
          <a:p>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特殊性质</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0" name="Rectangle 16"/>
          <p:cNvSpPr>
            <a:spLocks noChangeArrowheads="1"/>
          </p:cNvSpPr>
          <p:nvPr/>
        </p:nvSpPr>
        <p:spPr bwMode="auto">
          <a:xfrm>
            <a:off x="482219" y="2694519"/>
            <a:ext cx="80842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蛋白质</a:t>
            </a: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的一般性质：受物理、化学因素影响而</a:t>
            </a:r>
            <a:r>
              <a:rPr lang="zh-CN" altLang="en-US" sz="28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变性</a:t>
            </a:r>
            <a:endParaRPr lang="zh-CN" altLang="en-US" sz="28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2" name="Rectangle 16"/>
          <p:cNvSpPr>
            <a:spLocks noChangeArrowheads="1"/>
          </p:cNvSpPr>
          <p:nvPr/>
        </p:nvSpPr>
        <p:spPr bwMode="auto">
          <a:xfrm>
            <a:off x="560271" y="4490283"/>
            <a:ext cx="48526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高效性</a:t>
            </a: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sz="28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极大</a:t>
            </a: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降低反应活化能</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3" name="Rectangle 16"/>
          <p:cNvSpPr>
            <a:spLocks noChangeArrowheads="1"/>
          </p:cNvSpPr>
          <p:nvPr/>
        </p:nvSpPr>
        <p:spPr bwMode="auto">
          <a:xfrm>
            <a:off x="541049" y="5013503"/>
            <a:ext cx="105977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专一性</a:t>
            </a: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：与（一种或一类）底物发生</a:t>
            </a:r>
            <a:r>
              <a:rPr lang="zh-CN" altLang="en-US" sz="28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特异性</a:t>
            </a: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结合</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酶种类</a:t>
            </a:r>
            <a:r>
              <a:rPr lang="zh-CN" altLang="en-US" sz="28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多样性</a:t>
            </a:r>
            <a:endParaRPr lang="zh-CN" altLang="en-US" sz="28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4" name="Rectangle 16"/>
          <p:cNvSpPr>
            <a:spLocks noChangeArrowheads="1"/>
          </p:cNvSpPr>
          <p:nvPr/>
        </p:nvSpPr>
        <p:spPr bwMode="auto">
          <a:xfrm>
            <a:off x="560271" y="5536723"/>
            <a:ext cx="74462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作用条件温和</a:t>
            </a: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：最适温度和</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pH</a:t>
            </a: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下，酶活性最高</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371858" y="-7031"/>
            <a:ext cx="1980132" cy="922020"/>
          </a:xfrm>
          <a:prstGeom prst="rect">
            <a:avLst/>
          </a:prstGeom>
          <a:noFill/>
        </p:spPr>
        <p:txBody>
          <a:bodyPr wrap="square" rtlCol="0">
            <a:spAutoFit/>
          </a:bodyPr>
          <a:lstStyle/>
          <a:p>
            <a:pPr fontAlgn="auto">
              <a:lnSpc>
                <a:spcPct val="150000"/>
              </a:lnSpc>
            </a:pPr>
            <a:r>
              <a:rPr lang="zh-CN" altLang="en-US" sz="3600" dirty="0">
                <a:latin typeface="黑体" panose="02010609060101010101" pitchFamily="49" charset="-122"/>
                <a:ea typeface="黑体" panose="02010609060101010101" pitchFamily="49" charset="-122"/>
              </a:rPr>
              <a:t>一、酶</a:t>
            </a:r>
            <a:endParaRPr lang="zh-CN" altLang="en-US" sz="3600" dirty="0">
              <a:latin typeface="黑体" panose="02010609060101010101" pitchFamily="49" charset="-122"/>
              <a:ea typeface="黑体" panose="02010609060101010101" pitchFamily="49" charset="-122"/>
            </a:endParaRPr>
          </a:p>
        </p:txBody>
      </p:sp>
      <p:sp>
        <p:nvSpPr>
          <p:cNvPr id="2" name="矩形 1"/>
          <p:cNvSpPr/>
          <p:nvPr>
            <p:custDataLst>
              <p:tags r:id="rId1"/>
            </p:custDataLst>
          </p:nvPr>
        </p:nvSpPr>
        <p:spPr>
          <a:xfrm>
            <a:off x="387362" y="805127"/>
            <a:ext cx="5131421" cy="2676525"/>
          </a:xfrm>
          <a:prstGeom prst="rect">
            <a:avLst/>
          </a:prstGeom>
        </p:spPr>
        <p:txBody>
          <a:bodyPr wrap="square">
            <a:spAutoFit/>
          </a:bodyPr>
          <a:lstStyle/>
          <a:p>
            <a:pPr algn="just">
              <a:lnSpc>
                <a:spcPct val="150000"/>
              </a:lnSpc>
              <a:spcAft>
                <a:spcPct val="0"/>
              </a:spcAft>
              <a:tabLst>
                <a:tab pos="2250440" algn="l"/>
              </a:tabLst>
            </a:pPr>
            <a:r>
              <a:rPr lang="en-US" altLang="zh-CN" sz="2800" b="1" kern="100" dirty="0">
                <a:latin typeface="黑体" panose="02010609060101010101" pitchFamily="49" charset="-122"/>
                <a:ea typeface="黑体" panose="02010609060101010101" pitchFamily="49" charset="-122"/>
                <a:cs typeface="Courier New" panose="02070309020205020404" pitchFamily="49" charset="0"/>
              </a:rPr>
              <a:t>2.</a:t>
            </a:r>
            <a:r>
              <a:rPr lang="zh-CN" altLang="zh-CN" sz="2800" b="1" kern="100" dirty="0">
                <a:latin typeface="黑体" panose="02010609060101010101" pitchFamily="49" charset="-122"/>
                <a:ea typeface="黑体" panose="02010609060101010101" pitchFamily="49" charset="-122"/>
                <a:cs typeface="Times New Roman" panose="02020603050405020304" pitchFamily="18" charset="0"/>
              </a:rPr>
              <a:t>探究酶的</a:t>
            </a:r>
            <a:r>
              <a:rPr lang="zh-CN" altLang="en-US" sz="2800" b="1" kern="100" dirty="0">
                <a:latin typeface="黑体" panose="02010609060101010101" pitchFamily="49" charset="-122"/>
                <a:ea typeface="黑体" panose="02010609060101010101" pitchFamily="49" charset="-122"/>
                <a:cs typeface="Times New Roman" panose="02020603050405020304" pitchFamily="18" charset="0"/>
              </a:rPr>
              <a:t>专一性</a:t>
            </a:r>
            <a:endParaRPr lang="zh-CN" altLang="zh-CN" sz="2800" b="1" kern="100" dirty="0">
              <a:latin typeface="黑体" panose="02010609060101010101" pitchFamily="49" charset="-122"/>
              <a:ea typeface="黑体" panose="02010609060101010101" pitchFamily="49" charset="-122"/>
              <a:cs typeface="Courier New" panose="02070309020205020404" pitchFamily="49" charset="0"/>
            </a:endParaRPr>
          </a:p>
          <a:p>
            <a:pPr algn="just">
              <a:lnSpc>
                <a:spcPct val="150000"/>
              </a:lnSpc>
              <a:spcAft>
                <a:spcPct val="0"/>
              </a:spcAft>
              <a:tabLst>
                <a:tab pos="2250440" algn="l"/>
              </a:tabLst>
            </a:pP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方案一：酶相同、底物不同</a:t>
            </a:r>
            <a:endParaRPr lang="zh-CN" altLang="zh-CN" sz="2800" kern="100" dirty="0">
              <a:latin typeface="黑体" panose="02010609060101010101" pitchFamily="49" charset="-122"/>
              <a:ea typeface="黑体" panose="02010609060101010101" pitchFamily="49" charset="-122"/>
              <a:cs typeface="Courier New" panose="02070309020205020404" pitchFamily="49" charset="0"/>
            </a:endParaRPr>
          </a:p>
          <a:p>
            <a:pPr algn="just">
              <a:lnSpc>
                <a:spcPct val="150000"/>
              </a:lnSpc>
              <a:spcAft>
                <a:spcPct val="0"/>
              </a:spcAft>
              <a:tabLst>
                <a:tab pos="2250440" algn="l"/>
              </a:tabLst>
            </a:pPr>
            <a:r>
              <a:rPr lang="en-US" altLang="zh-CN" sz="2800" kern="100" dirty="0">
                <a:latin typeface="黑体" panose="02010609060101010101" pitchFamily="49" charset="-122"/>
                <a:ea typeface="黑体" panose="02010609060101010101" pitchFamily="49" charset="-122"/>
                <a:cs typeface="Times New Roman" panose="02020603050405020304" pitchFamily="18" charset="0"/>
              </a:rPr>
              <a:t>①</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底物</a:t>
            </a:r>
            <a:r>
              <a:rPr lang="en-US" altLang="zh-CN" sz="2800" kern="100" dirty="0">
                <a:latin typeface="黑体" panose="02010609060101010101" pitchFamily="49" charset="-122"/>
                <a:ea typeface="黑体" panose="02010609060101010101" pitchFamily="49" charset="-122"/>
                <a:cs typeface="Courier New" panose="02070309020205020404" pitchFamily="49" charset="0"/>
              </a:rPr>
              <a:t>1</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＋酶溶液</a:t>
            </a:r>
            <a:endParaRPr lang="zh-CN" altLang="zh-CN" sz="2800" kern="100" dirty="0">
              <a:latin typeface="黑体" panose="02010609060101010101" pitchFamily="49" charset="-122"/>
              <a:ea typeface="黑体" panose="02010609060101010101" pitchFamily="49" charset="-122"/>
              <a:cs typeface="Courier New" panose="02070309020205020404" pitchFamily="49" charset="0"/>
            </a:endParaRPr>
          </a:p>
          <a:p>
            <a:pPr>
              <a:lnSpc>
                <a:spcPct val="150000"/>
              </a:lnSpc>
            </a:pPr>
            <a:r>
              <a:rPr lang="en-US" altLang="zh-CN" sz="2800" kern="100" dirty="0">
                <a:latin typeface="黑体" panose="02010609060101010101" pitchFamily="49" charset="-122"/>
                <a:ea typeface="黑体" panose="02010609060101010101" pitchFamily="49" charset="-122"/>
                <a:cs typeface="Times New Roman" panose="02020603050405020304" pitchFamily="18" charset="0"/>
              </a:rPr>
              <a:t>②</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等量底物</a:t>
            </a:r>
            <a:r>
              <a:rPr lang="en-US" altLang="zh-CN" sz="2800" kern="100" dirty="0">
                <a:latin typeface="黑体" panose="02010609060101010101" pitchFamily="49" charset="-122"/>
                <a:ea typeface="黑体" panose="02010609060101010101" pitchFamily="49" charset="-122"/>
              </a:rPr>
              <a:t>2</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＋等量相同酶溶液</a:t>
            </a:r>
            <a:endParaRPr lang="zh-CN" altLang="zh-CN" sz="2800" kern="100" dirty="0">
              <a:effectLst/>
              <a:latin typeface="黑体" panose="02010609060101010101" pitchFamily="49" charset="-122"/>
              <a:ea typeface="黑体" panose="02010609060101010101" pitchFamily="49" charset="-122"/>
              <a:cs typeface="Courier New" panose="02070309020205020404" pitchFamily="49" charset="0"/>
            </a:endParaRPr>
          </a:p>
        </p:txBody>
      </p:sp>
      <p:sp>
        <p:nvSpPr>
          <p:cNvPr id="3" name="Text Box 4"/>
          <p:cNvSpPr txBox="1"/>
          <p:nvPr>
            <p:custDataLst>
              <p:tags r:id="rId2"/>
            </p:custDataLst>
          </p:nvPr>
        </p:nvSpPr>
        <p:spPr>
          <a:xfrm>
            <a:off x="5730850" y="1087867"/>
            <a:ext cx="5760384" cy="461665"/>
          </a:xfrm>
          <a:prstGeom prst="rect">
            <a:avLst/>
          </a:prstGeom>
          <a:gradFill rotWithShape="1">
            <a:gsLst>
              <a:gs pos="0">
                <a:srgbClr val="FFCCFF"/>
              </a:gs>
              <a:gs pos="100000">
                <a:srgbClr val="FFFFFF"/>
              </a:gs>
            </a:gsLst>
            <a:lin ang="5400000" scaled="1"/>
          </a:gradFill>
          <a:ln w="9525" cap="flat" cmpd="sng">
            <a:solidFill>
              <a:srgbClr val="445469"/>
            </a:solidFill>
            <a:prstDash val="solid"/>
            <a:headEnd type="none" w="med" len="med"/>
            <a:tailEnd type="none" w="med" len="med"/>
          </a:ln>
        </p:spPr>
        <p:txBody>
          <a:bodyPr wrap="none" anchor="ctr"/>
          <a:lstStyle>
            <a:defPPr>
              <a:defRPr lang="zh-CN"/>
            </a:defPPr>
            <a:lvl1pPr algn="ctr">
              <a:defRPr sz="2400" b="1">
                <a:latin typeface="+mn-ea"/>
                <a:ea typeface="+mn-ea"/>
              </a:defRPr>
            </a:lvl1pPr>
          </a:lstStyle>
          <a:p>
            <a:pPr marL="0" marR="0" lvl="0" indent="0" algn="ctr" defTabSz="91440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0" i="0" u="none" strike="noStrike" kern="0" cap="none" spc="0" normalizeH="0" baseline="0" noProof="0" dirty="0">
                <a:ln>
                  <a:noFill/>
                </a:ln>
                <a:solidFill>
                  <a:srgbClr val="445469"/>
                </a:solidFill>
                <a:effectLst/>
                <a:uLnTx/>
                <a:uFillTx/>
                <a:latin typeface="黑体" panose="02010609060101010101" pitchFamily="49" charset="-122"/>
                <a:ea typeface="黑体" panose="02010609060101010101" pitchFamily="49" charset="-122"/>
                <a:cs typeface="Arial" panose="020B0604020202020204"/>
              </a:rPr>
              <a:t>探究淀粉酶对淀粉和蔗糖的水解作用</a:t>
            </a:r>
            <a:endParaRPr kumimoji="0" lang="zh-CN" altLang="en-US" sz="2800" b="0" i="0" u="none" strike="noStrike" kern="0" cap="none" spc="0" normalizeH="0" baseline="0" noProof="0" dirty="0">
              <a:ln>
                <a:noFill/>
              </a:ln>
              <a:solidFill>
                <a:srgbClr val="445469"/>
              </a:solidFill>
              <a:effectLst/>
              <a:uLnTx/>
              <a:uFillTx/>
              <a:latin typeface="黑体" panose="02010609060101010101" pitchFamily="49" charset="-122"/>
              <a:ea typeface="黑体" panose="02010609060101010101" pitchFamily="49" charset="-122"/>
              <a:cs typeface="Arial" panose="020B0604020202020204"/>
            </a:endParaRPr>
          </a:p>
        </p:txBody>
      </p:sp>
      <p:sp>
        <p:nvSpPr>
          <p:cNvPr id="5" name="文本框 7"/>
          <p:cNvSpPr txBox="1">
            <a:spLocks noChangeArrowheads="1"/>
          </p:cNvSpPr>
          <p:nvPr/>
        </p:nvSpPr>
        <p:spPr bwMode="auto">
          <a:xfrm>
            <a:off x="5687516" y="2835663"/>
            <a:ext cx="105233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dirty="0">
                <a:latin typeface="黑体" panose="02010609060101010101" pitchFamily="49" charset="-122"/>
                <a:ea typeface="黑体" panose="02010609060101010101" pitchFamily="49" charset="-122"/>
              </a:rPr>
              <a:t>实验原理</a:t>
            </a:r>
            <a:endParaRPr lang="zh-CN" altLang="en-US" sz="2800" dirty="0">
              <a:latin typeface="黑体" panose="02010609060101010101" pitchFamily="49" charset="-122"/>
              <a:ea typeface="黑体" panose="02010609060101010101" pitchFamily="49" charset="-122"/>
            </a:endParaRPr>
          </a:p>
        </p:txBody>
      </p:sp>
      <p:grpSp>
        <p:nvGrpSpPr>
          <p:cNvPr id="6" name="组合 22529"/>
          <p:cNvGrpSpPr/>
          <p:nvPr/>
        </p:nvGrpSpPr>
        <p:grpSpPr bwMode="auto">
          <a:xfrm>
            <a:off x="7098502" y="1556377"/>
            <a:ext cx="3416140" cy="754062"/>
            <a:chOff x="0" y="110"/>
            <a:chExt cx="2151" cy="475"/>
          </a:xfrm>
        </p:grpSpPr>
        <p:sp>
          <p:nvSpPr>
            <p:cNvPr id="7" name="文本框 22530"/>
            <p:cNvSpPr txBox="1">
              <a:spLocks noChangeArrowheads="1"/>
            </p:cNvSpPr>
            <p:nvPr/>
          </p:nvSpPr>
          <p:spPr bwMode="auto">
            <a:xfrm>
              <a:off x="0" y="255"/>
              <a:ext cx="215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Clr>
                  <a:srgbClr val="000000"/>
                </a:buClr>
              </a:pPr>
              <a:r>
                <a:rPr lang="zh-CN" altLang="en-US" sz="2800" dirty="0">
                  <a:latin typeface="黑体" panose="02010609060101010101" pitchFamily="49" charset="-122"/>
                  <a:ea typeface="黑体" panose="02010609060101010101" pitchFamily="49" charset="-122"/>
                </a:rPr>
                <a:t>淀粉        麦芽糖</a:t>
              </a:r>
              <a:endParaRPr lang="zh-CN" altLang="en-US" sz="2800" dirty="0">
                <a:latin typeface="黑体" panose="02010609060101010101" pitchFamily="49" charset="-122"/>
                <a:ea typeface="黑体" panose="02010609060101010101" pitchFamily="49" charset="-122"/>
              </a:endParaRPr>
            </a:p>
          </p:txBody>
        </p:sp>
        <p:sp>
          <p:nvSpPr>
            <p:cNvPr id="8" name="直接连接符 22531"/>
            <p:cNvSpPr>
              <a:spLocks noChangeShapeType="1"/>
            </p:cNvSpPr>
            <p:nvPr/>
          </p:nvSpPr>
          <p:spPr bwMode="auto">
            <a:xfrm>
              <a:off x="526" y="420"/>
              <a:ext cx="816" cy="0"/>
            </a:xfrm>
            <a:prstGeom prst="line">
              <a:avLst/>
            </a:prstGeom>
            <a:noFill/>
            <a:ln w="381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 name="文本框 22532"/>
            <p:cNvSpPr txBox="1">
              <a:spLocks noChangeArrowheads="1"/>
            </p:cNvSpPr>
            <p:nvPr/>
          </p:nvSpPr>
          <p:spPr bwMode="auto">
            <a:xfrm>
              <a:off x="526" y="110"/>
              <a:ext cx="57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Clr>
                  <a:srgbClr val="000000"/>
                </a:buClr>
              </a:pPr>
              <a:r>
                <a:rPr lang="en-US" altLang="zh-CN" sz="2800" dirty="0">
                  <a:latin typeface="黑体" panose="02010609060101010101" pitchFamily="49" charset="-122"/>
                  <a:ea typeface="黑体" panose="02010609060101010101" pitchFamily="49" charset="-122"/>
                </a:rPr>
                <a:t>  </a:t>
              </a:r>
              <a:r>
                <a:rPr lang="zh-CN" altLang="en-US" sz="2800" dirty="0">
                  <a:latin typeface="黑体" panose="02010609060101010101" pitchFamily="49" charset="-122"/>
                  <a:ea typeface="黑体" panose="02010609060101010101" pitchFamily="49" charset="-122"/>
                </a:rPr>
                <a:t>酶</a:t>
              </a:r>
              <a:endParaRPr lang="zh-CN" altLang="en-US" sz="2800" dirty="0">
                <a:latin typeface="黑体" panose="02010609060101010101" pitchFamily="49" charset="-122"/>
                <a:ea typeface="黑体" panose="02010609060101010101" pitchFamily="49" charset="-122"/>
              </a:endParaRPr>
            </a:p>
          </p:txBody>
        </p:sp>
      </p:grpSp>
      <p:grpSp>
        <p:nvGrpSpPr>
          <p:cNvPr id="10" name="组合 22533"/>
          <p:cNvGrpSpPr/>
          <p:nvPr/>
        </p:nvGrpSpPr>
        <p:grpSpPr bwMode="auto">
          <a:xfrm>
            <a:off x="7020291" y="2648067"/>
            <a:ext cx="5111750" cy="784528"/>
            <a:chOff x="0" y="135"/>
            <a:chExt cx="3221" cy="495"/>
          </a:xfrm>
        </p:grpSpPr>
        <p:sp>
          <p:nvSpPr>
            <p:cNvPr id="11" name="文本框 22534"/>
            <p:cNvSpPr txBox="1">
              <a:spLocks noChangeArrowheads="1"/>
            </p:cNvSpPr>
            <p:nvPr/>
          </p:nvSpPr>
          <p:spPr bwMode="auto">
            <a:xfrm>
              <a:off x="0" y="300"/>
              <a:ext cx="322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Clr>
                  <a:srgbClr val="000000"/>
                </a:buClr>
              </a:pPr>
              <a:r>
                <a:rPr lang="zh-CN" altLang="en-US" sz="2800" dirty="0">
                  <a:latin typeface="黑体" panose="02010609060101010101" pitchFamily="49" charset="-122"/>
                  <a:ea typeface="黑体" panose="02010609060101010101" pitchFamily="49" charset="-122"/>
                </a:rPr>
                <a:t>蔗糖</a:t>
              </a:r>
              <a:r>
                <a:rPr lang="zh-CN" altLang="en-US" sz="2800" dirty="0">
                  <a:solidFill>
                    <a:srgbClr val="FFFF00"/>
                  </a:solidFill>
                  <a:latin typeface="黑体" panose="02010609060101010101" pitchFamily="49" charset="-122"/>
                  <a:ea typeface="黑体" panose="02010609060101010101" pitchFamily="49" charset="-122"/>
                </a:rPr>
                <a:t>        </a:t>
              </a:r>
              <a:r>
                <a:rPr lang="zh-CN" altLang="en-US" sz="2800" dirty="0">
                  <a:latin typeface="黑体" panose="02010609060101010101" pitchFamily="49" charset="-122"/>
                  <a:ea typeface="黑体" panose="02010609060101010101" pitchFamily="49" charset="-122"/>
                </a:rPr>
                <a:t>葡萄糖＋果糖</a:t>
              </a:r>
              <a:endParaRPr lang="zh-CN" altLang="en-US" sz="2800" dirty="0">
                <a:latin typeface="黑体" panose="02010609060101010101" pitchFamily="49" charset="-122"/>
                <a:ea typeface="黑体" panose="02010609060101010101" pitchFamily="49" charset="-122"/>
              </a:endParaRPr>
            </a:p>
          </p:txBody>
        </p:sp>
        <p:sp>
          <p:nvSpPr>
            <p:cNvPr id="12" name="直接连接符 22535"/>
            <p:cNvSpPr>
              <a:spLocks noChangeShapeType="1"/>
            </p:cNvSpPr>
            <p:nvPr/>
          </p:nvSpPr>
          <p:spPr bwMode="auto">
            <a:xfrm>
              <a:off x="571" y="465"/>
              <a:ext cx="827" cy="0"/>
            </a:xfrm>
            <a:prstGeom prst="line">
              <a:avLst/>
            </a:prstGeom>
            <a:noFill/>
            <a:ln w="381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dirty="0"/>
            </a:p>
          </p:txBody>
        </p:sp>
        <p:sp>
          <p:nvSpPr>
            <p:cNvPr id="13" name="文本框 22536"/>
            <p:cNvSpPr txBox="1">
              <a:spLocks noChangeArrowheads="1"/>
            </p:cNvSpPr>
            <p:nvPr/>
          </p:nvSpPr>
          <p:spPr bwMode="auto">
            <a:xfrm>
              <a:off x="506" y="135"/>
              <a:ext cx="68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Clr>
                  <a:srgbClr val="000000"/>
                </a:buClr>
              </a:pPr>
              <a:r>
                <a:rPr lang="en-US" altLang="zh-CN" sz="2800" dirty="0">
                  <a:latin typeface="黑体" panose="02010609060101010101" pitchFamily="49" charset="-122"/>
                  <a:ea typeface="黑体" panose="02010609060101010101" pitchFamily="49" charset="-122"/>
                </a:rPr>
                <a:t>   </a:t>
              </a:r>
              <a:r>
                <a:rPr lang="zh-CN" altLang="en-US" sz="2800" dirty="0">
                  <a:latin typeface="黑体" panose="02010609060101010101" pitchFamily="49" charset="-122"/>
                  <a:ea typeface="黑体" panose="02010609060101010101" pitchFamily="49" charset="-122"/>
                </a:rPr>
                <a:t>酶</a:t>
              </a:r>
              <a:endParaRPr lang="zh-CN" altLang="en-US" sz="2800" dirty="0">
                <a:latin typeface="黑体" panose="02010609060101010101" pitchFamily="49" charset="-122"/>
                <a:ea typeface="黑体" panose="02010609060101010101" pitchFamily="49" charset="-122"/>
              </a:endParaRPr>
            </a:p>
          </p:txBody>
        </p:sp>
      </p:grpSp>
      <p:grpSp>
        <p:nvGrpSpPr>
          <p:cNvPr id="14" name="组合 1"/>
          <p:cNvGrpSpPr/>
          <p:nvPr/>
        </p:nvGrpSpPr>
        <p:grpSpPr bwMode="auto">
          <a:xfrm>
            <a:off x="7098502" y="3983664"/>
            <a:ext cx="4881563" cy="754063"/>
            <a:chOff x="0" y="110"/>
            <a:chExt cx="3073" cy="475"/>
          </a:xfrm>
        </p:grpSpPr>
        <p:sp>
          <p:nvSpPr>
            <p:cNvPr id="15" name="文本框 2"/>
            <p:cNvSpPr txBox="1">
              <a:spLocks noChangeArrowheads="1"/>
            </p:cNvSpPr>
            <p:nvPr/>
          </p:nvSpPr>
          <p:spPr bwMode="auto">
            <a:xfrm>
              <a:off x="0" y="255"/>
              <a:ext cx="307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Clr>
                  <a:srgbClr val="000000"/>
                </a:buClr>
              </a:pPr>
              <a:r>
                <a:rPr lang="zh-CN" altLang="en-US" sz="2800">
                  <a:latin typeface="黑体" panose="02010609060101010101" pitchFamily="49" charset="-122"/>
                  <a:ea typeface="黑体" panose="02010609060101010101" pitchFamily="49" charset="-122"/>
                </a:rPr>
                <a:t>还原糖          砖红色沉淀</a:t>
              </a:r>
              <a:endParaRPr lang="zh-CN" altLang="en-US" sz="2800">
                <a:latin typeface="黑体" panose="02010609060101010101" pitchFamily="49" charset="-122"/>
                <a:ea typeface="黑体" panose="02010609060101010101" pitchFamily="49" charset="-122"/>
              </a:endParaRPr>
            </a:p>
          </p:txBody>
        </p:sp>
        <p:sp>
          <p:nvSpPr>
            <p:cNvPr id="16" name="直接连接符 9"/>
            <p:cNvSpPr>
              <a:spLocks noChangeShapeType="1"/>
            </p:cNvSpPr>
            <p:nvPr/>
          </p:nvSpPr>
          <p:spPr bwMode="auto">
            <a:xfrm>
              <a:off x="875" y="449"/>
              <a:ext cx="934" cy="0"/>
            </a:xfrm>
            <a:prstGeom prst="line">
              <a:avLst/>
            </a:prstGeom>
            <a:noFill/>
            <a:ln w="381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7" name="文本框 10"/>
            <p:cNvSpPr txBox="1">
              <a:spLocks noChangeArrowheads="1"/>
            </p:cNvSpPr>
            <p:nvPr/>
          </p:nvSpPr>
          <p:spPr bwMode="auto">
            <a:xfrm>
              <a:off x="591" y="110"/>
              <a:ext cx="125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Clr>
                  <a:srgbClr val="000000"/>
                </a:buClr>
              </a:pPr>
              <a:r>
                <a:rPr lang="en-US" altLang="zh-CN" sz="2800" dirty="0">
                  <a:latin typeface="黑体" panose="02010609060101010101" pitchFamily="49" charset="-122"/>
                  <a:ea typeface="黑体" panose="02010609060101010101" pitchFamily="49" charset="-122"/>
                </a:rPr>
                <a:t>  </a:t>
              </a:r>
              <a:r>
                <a:rPr lang="zh-CN" altLang="en-US" sz="2800" dirty="0">
                  <a:latin typeface="黑体" panose="02010609060101010101" pitchFamily="49" charset="-122"/>
                  <a:ea typeface="黑体" panose="02010609060101010101" pitchFamily="49" charset="-122"/>
                </a:rPr>
                <a:t>斐林试剂</a:t>
              </a:r>
              <a:endParaRPr lang="zh-CN" altLang="en-US" sz="2800" dirty="0">
                <a:latin typeface="黑体" panose="02010609060101010101" pitchFamily="49" charset="-122"/>
                <a:ea typeface="黑体" panose="02010609060101010101" pitchFamily="49" charset="-122"/>
              </a:endParaRPr>
            </a:p>
          </p:txBody>
        </p:sp>
      </p:grpSp>
      <p:sp>
        <p:nvSpPr>
          <p:cNvPr id="18" name="左大括号 17"/>
          <p:cNvSpPr/>
          <p:nvPr/>
        </p:nvSpPr>
        <p:spPr>
          <a:xfrm>
            <a:off x="6590604" y="1970486"/>
            <a:ext cx="447675" cy="2684463"/>
          </a:xfrm>
          <a:prstGeom prst="leftBrace">
            <a:avLst>
              <a:gd name="adj1" fmla="val 56855"/>
              <a:gd name="adj2" fmla="val 50000"/>
            </a:avLst>
          </a:prstGeom>
          <a:ln w="38100"/>
        </p:spPr>
        <p:style>
          <a:lnRef idx="1">
            <a:schemeClr val="dk1"/>
          </a:lnRef>
          <a:fillRef idx="0">
            <a:schemeClr val="dk1"/>
          </a:fillRef>
          <a:effectRef idx="0">
            <a:schemeClr val="dk1"/>
          </a:effectRef>
          <a:fontRef idx="minor">
            <a:schemeClr val="tx1"/>
          </a:fontRef>
        </p:style>
        <p:txBody>
          <a:bodyPr anchor="ctr"/>
          <a:lstStyle/>
          <a:p>
            <a:pPr algn="ctr">
              <a:defRPr/>
            </a:pPr>
            <a:endParaRPr lang="zh-CN" altLang="en-US"/>
          </a:p>
        </p:txBody>
      </p:sp>
      <p:sp>
        <p:nvSpPr>
          <p:cNvPr id="19" name="矩形 18"/>
          <p:cNvSpPr/>
          <p:nvPr>
            <p:custDataLst>
              <p:tags r:id="rId3"/>
            </p:custDataLst>
          </p:nvPr>
        </p:nvSpPr>
        <p:spPr>
          <a:xfrm>
            <a:off x="5273059" y="5061744"/>
            <a:ext cx="7138493" cy="573042"/>
          </a:xfrm>
          <a:prstGeom prst="rect">
            <a:avLst/>
          </a:prstGeom>
        </p:spPr>
        <p:txBody>
          <a:bodyPr wrap="none">
            <a:spAutoFit/>
          </a:bodyPr>
          <a:lstStyle/>
          <a:p>
            <a:pPr marL="457200" indent="-457200" eaLnBrk="0" fontAlgn="base" hangingPunct="0">
              <a:lnSpc>
                <a:spcPct val="130000"/>
              </a:lnSpc>
              <a:spcBef>
                <a:spcPct val="0"/>
              </a:spcBef>
              <a:spcAft>
                <a:spcPct val="0"/>
              </a:spcAft>
              <a:buFont typeface="Wingdings" panose="05000000000000000000" pitchFamily="2" charset="2"/>
              <a:buChar char="u"/>
            </a:pPr>
            <a:r>
              <a:rPr lang="zh-CN" altLang="en-US" sz="2800" dirty="0">
                <a:solidFill>
                  <a:srgbClr val="002060"/>
                </a:solidFill>
                <a:latin typeface="黑体" panose="02010609060101010101" pitchFamily="49" charset="-122"/>
                <a:ea typeface="黑体" panose="02010609060101010101" pitchFamily="49" charset="-122"/>
                <a:cs typeface="Arial" panose="020B0604020202020204"/>
              </a:rPr>
              <a:t>思考：</a:t>
            </a:r>
            <a:r>
              <a:rPr lang="zh-CN" altLang="zh-CN" sz="2800" dirty="0">
                <a:solidFill>
                  <a:srgbClr val="002060"/>
                </a:solidFill>
                <a:latin typeface="黑体" panose="02010609060101010101" pitchFamily="49" charset="-122"/>
                <a:ea typeface="黑体" panose="02010609060101010101" pitchFamily="49" charset="-122"/>
                <a:cs typeface="Arial" panose="020B0604020202020204"/>
              </a:rPr>
              <a:t>能否用</a:t>
            </a:r>
            <a:r>
              <a:rPr lang="zh-CN" altLang="zh-CN" sz="2800" dirty="0">
                <a:solidFill>
                  <a:srgbClr val="002060"/>
                </a:solidFill>
                <a:highlight>
                  <a:srgbClr val="FFFF00"/>
                </a:highlight>
                <a:latin typeface="黑体" panose="02010609060101010101" pitchFamily="49" charset="-122"/>
                <a:ea typeface="黑体" panose="02010609060101010101" pitchFamily="49" charset="-122"/>
                <a:cs typeface="Arial" panose="020B0604020202020204"/>
              </a:rPr>
              <a:t>碘液</a:t>
            </a:r>
            <a:r>
              <a:rPr lang="zh-CN" altLang="zh-CN" sz="2800" dirty="0">
                <a:solidFill>
                  <a:srgbClr val="002060"/>
                </a:solidFill>
                <a:latin typeface="黑体" panose="02010609060101010101" pitchFamily="49" charset="-122"/>
                <a:ea typeface="黑体" panose="02010609060101010101" pitchFamily="49" charset="-122"/>
                <a:cs typeface="Arial" panose="020B0604020202020204"/>
              </a:rPr>
              <a:t>对实验结果进行检测？</a:t>
            </a:r>
            <a:endParaRPr lang="zh-CN" altLang="zh-CN" sz="2800" dirty="0">
              <a:solidFill>
                <a:srgbClr val="002060"/>
              </a:solidFill>
              <a:latin typeface="黑体" panose="02010609060101010101" pitchFamily="49" charset="-122"/>
              <a:ea typeface="黑体" panose="02010609060101010101" pitchFamily="49" charset="-122"/>
              <a:cs typeface="Arial" panose="020B0604020202020204"/>
            </a:endParaRPr>
          </a:p>
        </p:txBody>
      </p:sp>
      <p:sp>
        <p:nvSpPr>
          <p:cNvPr id="20" name="矩形 19"/>
          <p:cNvSpPr/>
          <p:nvPr>
            <p:custDataLst>
              <p:tags r:id="rId4"/>
            </p:custDataLst>
          </p:nvPr>
        </p:nvSpPr>
        <p:spPr>
          <a:xfrm>
            <a:off x="391419" y="3772558"/>
            <a:ext cx="5265986" cy="1930337"/>
          </a:xfrm>
          <a:prstGeom prst="rect">
            <a:avLst/>
          </a:prstGeom>
        </p:spPr>
        <p:txBody>
          <a:bodyPr wrap="square">
            <a:spAutoFit/>
          </a:bodyPr>
          <a:lstStyle/>
          <a:p>
            <a:pPr algn="just">
              <a:lnSpc>
                <a:spcPct val="150000"/>
              </a:lnSpc>
              <a:spcAft>
                <a:spcPct val="0"/>
              </a:spcAft>
              <a:tabLst>
                <a:tab pos="2250440" algn="l"/>
              </a:tabLst>
            </a:pP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方案二：底物相同、酶不同</a:t>
            </a:r>
            <a:endParaRPr lang="zh-CN" altLang="zh-CN" sz="2800" kern="100" dirty="0">
              <a:latin typeface="黑体" panose="02010609060101010101" pitchFamily="49" charset="-122"/>
              <a:ea typeface="黑体" panose="02010609060101010101" pitchFamily="49" charset="-122"/>
              <a:cs typeface="Courier New" panose="02070309020205020404" pitchFamily="49" charset="0"/>
            </a:endParaRPr>
          </a:p>
          <a:p>
            <a:pPr algn="just">
              <a:lnSpc>
                <a:spcPct val="150000"/>
              </a:lnSpc>
              <a:spcAft>
                <a:spcPct val="0"/>
              </a:spcAft>
              <a:tabLst>
                <a:tab pos="2250440" algn="l"/>
              </a:tabLst>
            </a:pPr>
            <a:r>
              <a:rPr lang="en-US" altLang="zh-CN" sz="2800" kern="100" dirty="0">
                <a:latin typeface="黑体" panose="02010609060101010101" pitchFamily="49" charset="-122"/>
                <a:ea typeface="黑体" panose="02010609060101010101" pitchFamily="49" charset="-122"/>
                <a:cs typeface="Times New Roman" panose="02020603050405020304" pitchFamily="18" charset="0"/>
              </a:rPr>
              <a:t>①</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底物＋酶溶液</a:t>
            </a:r>
            <a:r>
              <a:rPr lang="en-US" altLang="zh-CN" sz="2800" kern="100" dirty="0">
                <a:latin typeface="黑体" panose="02010609060101010101" pitchFamily="49" charset="-122"/>
                <a:ea typeface="黑体" panose="02010609060101010101" pitchFamily="49" charset="-122"/>
                <a:cs typeface="Courier New" panose="02070309020205020404" pitchFamily="49" charset="0"/>
              </a:rPr>
              <a:t>1</a:t>
            </a:r>
            <a:endParaRPr lang="zh-CN" altLang="zh-CN" sz="2800" kern="100" dirty="0">
              <a:latin typeface="黑体" panose="02010609060101010101" pitchFamily="49" charset="-122"/>
              <a:ea typeface="黑体" panose="02010609060101010101" pitchFamily="49" charset="-122"/>
              <a:cs typeface="Courier New" panose="02070309020205020404" pitchFamily="49" charset="0"/>
            </a:endParaRPr>
          </a:p>
          <a:p>
            <a:pPr algn="just">
              <a:lnSpc>
                <a:spcPct val="150000"/>
              </a:lnSpc>
              <a:spcAft>
                <a:spcPct val="0"/>
              </a:spcAft>
              <a:tabLst>
                <a:tab pos="2250440" algn="l"/>
              </a:tabLst>
            </a:pPr>
            <a:r>
              <a:rPr lang="en-US" altLang="zh-CN" sz="2800" kern="100" dirty="0">
                <a:latin typeface="黑体" panose="02010609060101010101" pitchFamily="49" charset="-122"/>
                <a:ea typeface="黑体" panose="02010609060101010101" pitchFamily="49" charset="-122"/>
                <a:cs typeface="Times New Roman" panose="02020603050405020304" pitchFamily="18" charset="0"/>
              </a:rPr>
              <a:t>②</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等量相同底物＋等量酶溶液</a:t>
            </a:r>
            <a:r>
              <a:rPr lang="en-US" altLang="zh-CN" sz="2800" kern="100" dirty="0">
                <a:latin typeface="黑体" panose="02010609060101010101" pitchFamily="49" charset="-122"/>
                <a:ea typeface="黑体" panose="02010609060101010101" pitchFamily="49" charset="-122"/>
                <a:cs typeface="Courier New" panose="02070309020205020404" pitchFamily="49" charset="0"/>
              </a:rPr>
              <a:t>2</a:t>
            </a:r>
            <a:endParaRPr lang="zh-CN" altLang="zh-CN" sz="2800" kern="100" dirty="0">
              <a:latin typeface="黑体" panose="02010609060101010101" pitchFamily="49" charset="-122"/>
              <a:ea typeface="黑体" panose="02010609060101010101" pitchFamily="49"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p:bldP spid="18" grpId="0" bldLvl="0" animBg="1"/>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371858" y="-7031"/>
            <a:ext cx="1980132" cy="922020"/>
          </a:xfrm>
          <a:prstGeom prst="rect">
            <a:avLst/>
          </a:prstGeom>
          <a:noFill/>
        </p:spPr>
        <p:txBody>
          <a:bodyPr wrap="square" rtlCol="0">
            <a:spAutoFit/>
          </a:bodyPr>
          <a:lstStyle/>
          <a:p>
            <a:pPr fontAlgn="auto">
              <a:lnSpc>
                <a:spcPct val="150000"/>
              </a:lnSpc>
            </a:pPr>
            <a:r>
              <a:rPr lang="zh-CN" altLang="en-US" sz="3600" dirty="0">
                <a:latin typeface="黑体" panose="02010609060101010101" pitchFamily="49" charset="-122"/>
                <a:ea typeface="黑体" panose="02010609060101010101" pitchFamily="49" charset="-122"/>
              </a:rPr>
              <a:t>一、酶</a:t>
            </a:r>
            <a:endParaRPr lang="zh-CN" altLang="en-US" sz="3600" dirty="0">
              <a:latin typeface="黑体" panose="02010609060101010101" pitchFamily="49" charset="-122"/>
              <a:ea typeface="黑体" panose="02010609060101010101" pitchFamily="49" charset="-122"/>
            </a:endParaRPr>
          </a:p>
        </p:txBody>
      </p:sp>
      <p:sp>
        <p:nvSpPr>
          <p:cNvPr id="7" name="文本框 6"/>
          <p:cNvSpPr txBox="1"/>
          <p:nvPr>
            <p:custDataLst>
              <p:tags r:id="rId1"/>
            </p:custDataLst>
          </p:nvPr>
        </p:nvSpPr>
        <p:spPr>
          <a:xfrm>
            <a:off x="5427780" y="4185031"/>
            <a:ext cx="2846782" cy="460375"/>
          </a:xfrm>
          <a:prstGeom prst="rect">
            <a:avLst/>
          </a:prstGeom>
          <a:solidFill>
            <a:srgbClr val="E71F3C">
              <a:lumMod val="60000"/>
              <a:lumOff val="40000"/>
            </a:srgbClr>
          </a:solidFill>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Arial" panose="020B0604020202020204"/>
              </a:rPr>
              <a:t>斐林试剂显色条件</a:t>
            </a:r>
            <a:endParaRPr kumimoji="0" lang="zh-CN" altLang="en-US" sz="24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Arial" panose="020B0604020202020204"/>
            </a:endParaRPr>
          </a:p>
        </p:txBody>
      </p:sp>
      <p:graphicFrame>
        <p:nvGraphicFramePr>
          <p:cNvPr id="9" name="表格 8"/>
          <p:cNvGraphicFramePr>
            <a:graphicFrameLocks noGrp="1"/>
          </p:cNvGraphicFramePr>
          <p:nvPr/>
        </p:nvGraphicFramePr>
        <p:xfrm>
          <a:off x="1640702" y="1043571"/>
          <a:ext cx="7380287" cy="4413138"/>
        </p:xfrm>
        <a:graphic>
          <a:graphicData uri="http://schemas.openxmlformats.org/drawingml/2006/table">
            <a:tbl>
              <a:tblPr firstRow="1" bandRow="1">
                <a:tableStyleId>{5C22544A-7EE6-4342-B048-85BDC9FD1C3A}</a:tableStyleId>
              </a:tblPr>
              <a:tblGrid>
                <a:gridCol w="563798"/>
                <a:gridCol w="3240126"/>
                <a:gridCol w="1236272"/>
                <a:gridCol w="1125044"/>
                <a:gridCol w="1215047"/>
              </a:tblGrid>
              <a:tr h="370618">
                <a:tc>
                  <a:txBody>
                    <a:bodyPr/>
                    <a:lstStyle/>
                    <a:p>
                      <a:pPr algn="ctr"/>
                      <a:r>
                        <a:rPr lang="zh-CN" altLang="en-US" sz="1300" dirty="0">
                          <a:solidFill>
                            <a:schemeClr val="tx1"/>
                          </a:solidFill>
                          <a:latin typeface="黑体" panose="02010609060101010101" pitchFamily="49" charset="-122"/>
                          <a:ea typeface="黑体" panose="02010609060101010101" pitchFamily="49" charset="-122"/>
                        </a:rPr>
                        <a:t>序号</a:t>
                      </a:r>
                      <a:endParaRPr lang="zh-CN" altLang="en-US" sz="1300" dirty="0">
                        <a:solidFill>
                          <a:schemeClr val="tx1"/>
                        </a:solidFill>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zh-CN" altLang="en-US" sz="1300" dirty="0">
                          <a:solidFill>
                            <a:schemeClr val="tx1"/>
                          </a:solidFill>
                          <a:latin typeface="黑体" panose="02010609060101010101" pitchFamily="49" charset="-122"/>
                          <a:ea typeface="黑体" panose="02010609060101010101" pitchFamily="49" charset="-122"/>
                        </a:rPr>
                        <a:t>项目</a:t>
                      </a:r>
                      <a:endParaRPr lang="zh-CN" altLang="en-US" sz="1300" dirty="0">
                        <a:solidFill>
                          <a:schemeClr val="tx1"/>
                        </a:solidFill>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zh-CN" altLang="en-US" sz="1300" dirty="0">
                          <a:solidFill>
                            <a:schemeClr val="tx1"/>
                          </a:solidFill>
                          <a:latin typeface="黑体" panose="02010609060101010101" pitchFamily="49" charset="-122"/>
                          <a:ea typeface="黑体" panose="02010609060101010101" pitchFamily="49" charset="-122"/>
                        </a:rPr>
                        <a:t>试管</a:t>
                      </a:r>
                      <a:r>
                        <a:rPr lang="en-US" altLang="zh-CN" sz="1300" dirty="0">
                          <a:solidFill>
                            <a:schemeClr val="tx1"/>
                          </a:solidFill>
                          <a:latin typeface="黑体" panose="02010609060101010101" pitchFamily="49" charset="-122"/>
                          <a:ea typeface="黑体" panose="02010609060101010101" pitchFamily="49" charset="-122"/>
                        </a:rPr>
                        <a:t>1</a:t>
                      </a:r>
                      <a:endParaRPr lang="zh-CN" altLang="en-US" sz="1300" dirty="0">
                        <a:solidFill>
                          <a:schemeClr val="tx1"/>
                        </a:solidFill>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zh-CN" altLang="en-US" sz="1300" dirty="0">
                          <a:solidFill>
                            <a:schemeClr val="tx1"/>
                          </a:solidFill>
                          <a:latin typeface="黑体" panose="02010609060101010101" pitchFamily="49" charset="-122"/>
                          <a:ea typeface="黑体" panose="02010609060101010101" pitchFamily="49" charset="-122"/>
                        </a:rPr>
                        <a:t>试管</a:t>
                      </a:r>
                      <a:r>
                        <a:rPr lang="en-US" altLang="zh-CN" sz="1300" dirty="0">
                          <a:solidFill>
                            <a:schemeClr val="tx1"/>
                          </a:solidFill>
                          <a:latin typeface="黑体" panose="02010609060101010101" pitchFamily="49" charset="-122"/>
                          <a:ea typeface="黑体" panose="02010609060101010101" pitchFamily="49" charset="-122"/>
                        </a:rPr>
                        <a:t>2</a:t>
                      </a:r>
                      <a:endParaRPr lang="zh-CN" altLang="en-US" sz="1300" dirty="0">
                        <a:solidFill>
                          <a:schemeClr val="tx1"/>
                        </a:solidFill>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300" dirty="0">
                          <a:solidFill>
                            <a:schemeClr val="tx1"/>
                          </a:solidFill>
                          <a:latin typeface="黑体" panose="02010609060101010101" pitchFamily="49" charset="-122"/>
                          <a:ea typeface="黑体" panose="02010609060101010101" pitchFamily="49" charset="-122"/>
                        </a:rPr>
                        <a:t>试管</a:t>
                      </a:r>
                      <a:r>
                        <a:rPr lang="en-US" altLang="zh-CN" sz="1300" dirty="0">
                          <a:solidFill>
                            <a:schemeClr val="tx1"/>
                          </a:solidFill>
                          <a:latin typeface="黑体" panose="02010609060101010101" pitchFamily="49" charset="-122"/>
                          <a:ea typeface="黑体" panose="02010609060101010101" pitchFamily="49" charset="-122"/>
                        </a:rPr>
                        <a:t>3</a:t>
                      </a:r>
                      <a:endParaRPr lang="en-US" altLang="zh-CN" sz="1300" dirty="0">
                        <a:solidFill>
                          <a:schemeClr val="tx1"/>
                        </a:solidFill>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457133">
                <a:tc>
                  <a:txBody>
                    <a:bodyPr/>
                    <a:lstStyle/>
                    <a:p>
                      <a:pPr algn="ctr"/>
                      <a:r>
                        <a:rPr lang="en-US" altLang="zh-CN" sz="2400" dirty="0">
                          <a:latin typeface="黑体" panose="02010609060101010101" pitchFamily="49" charset="-122"/>
                          <a:ea typeface="黑体" panose="02010609060101010101" pitchFamily="49" charset="-122"/>
                        </a:rPr>
                        <a:t>1</a:t>
                      </a:r>
                      <a:endParaRPr lang="zh-CN" altLang="en-US" sz="2400" dirty="0">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zh-CN" altLang="en-US" sz="2400" dirty="0">
                          <a:latin typeface="黑体" panose="02010609060101010101" pitchFamily="49" charset="-122"/>
                          <a:ea typeface="黑体" panose="02010609060101010101" pitchFamily="49" charset="-122"/>
                        </a:rPr>
                        <a:t>注入可溶性淀粉溶液</a:t>
                      </a:r>
                      <a:endParaRPr lang="zh-CN" altLang="en-US" sz="2400" dirty="0">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altLang="zh-CN" sz="2400" dirty="0">
                          <a:latin typeface="黑体" panose="02010609060101010101" pitchFamily="49" charset="-122"/>
                          <a:ea typeface="黑体" panose="02010609060101010101" pitchFamily="49" charset="-122"/>
                        </a:rPr>
                        <a:t>2mL</a:t>
                      </a:r>
                      <a:endParaRPr lang="zh-CN" altLang="en-US" sz="2400" dirty="0">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altLang="zh-CN" sz="2400" dirty="0">
                          <a:latin typeface="黑体" panose="02010609060101010101" pitchFamily="49" charset="-122"/>
                          <a:ea typeface="黑体" panose="02010609060101010101" pitchFamily="49" charset="-122"/>
                        </a:rPr>
                        <a:t>-----</a:t>
                      </a:r>
                      <a:endParaRPr lang="zh-CN" altLang="en-US" sz="2400" dirty="0">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2400" dirty="0">
                          <a:latin typeface="黑体" panose="02010609060101010101" pitchFamily="49" charset="-122"/>
                          <a:ea typeface="黑体" panose="02010609060101010101" pitchFamily="49" charset="-122"/>
                        </a:rPr>
                        <a:t>-----</a:t>
                      </a:r>
                      <a:endParaRPr lang="zh-CN" altLang="en-US" sz="2400" dirty="0">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457133">
                <a:tc>
                  <a:txBody>
                    <a:bodyPr/>
                    <a:lstStyle/>
                    <a:p>
                      <a:pPr algn="ctr"/>
                      <a:r>
                        <a:rPr lang="en-US" altLang="zh-CN" sz="2400" dirty="0">
                          <a:latin typeface="黑体" panose="02010609060101010101" pitchFamily="49" charset="-122"/>
                          <a:ea typeface="黑体" panose="02010609060101010101" pitchFamily="49" charset="-122"/>
                        </a:rPr>
                        <a:t>2</a:t>
                      </a:r>
                      <a:endParaRPr lang="zh-CN" altLang="en-US" sz="2400" dirty="0">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zh-CN" altLang="en-US" sz="2400" dirty="0">
                          <a:latin typeface="黑体" panose="02010609060101010101" pitchFamily="49" charset="-122"/>
                          <a:ea typeface="黑体" panose="02010609060101010101" pitchFamily="49" charset="-122"/>
                        </a:rPr>
                        <a:t>注入蔗糖溶液</a:t>
                      </a:r>
                      <a:endParaRPr lang="zh-CN" altLang="en-US" sz="2400" dirty="0">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altLang="zh-CN" sz="2400" dirty="0">
                          <a:latin typeface="黑体" panose="02010609060101010101" pitchFamily="49" charset="-122"/>
                          <a:ea typeface="黑体" panose="02010609060101010101" pitchFamily="49" charset="-122"/>
                        </a:rPr>
                        <a:t>-----</a:t>
                      </a:r>
                      <a:endParaRPr lang="zh-CN" altLang="en-US" sz="2400" dirty="0">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2400" dirty="0">
                          <a:latin typeface="黑体" panose="02010609060101010101" pitchFamily="49" charset="-122"/>
                          <a:ea typeface="黑体" panose="02010609060101010101" pitchFamily="49" charset="-122"/>
                        </a:rPr>
                        <a:t>2mL</a:t>
                      </a:r>
                      <a:endParaRPr lang="zh-CN" altLang="en-US" sz="2400" dirty="0">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altLang="zh-CN" sz="2400" dirty="0">
                          <a:latin typeface="黑体" panose="02010609060101010101" pitchFamily="49" charset="-122"/>
                          <a:ea typeface="黑体" panose="02010609060101010101" pitchFamily="49" charset="-122"/>
                        </a:rPr>
                        <a:t>-----</a:t>
                      </a:r>
                      <a:endParaRPr lang="zh-CN" altLang="en-US" sz="2400" dirty="0">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476752">
                <a:tc>
                  <a:txBody>
                    <a:bodyPr/>
                    <a:lstStyle/>
                    <a:p>
                      <a:pPr algn="ctr"/>
                      <a:r>
                        <a:rPr lang="en-US" altLang="zh-CN" sz="2400" dirty="0">
                          <a:latin typeface="黑体" panose="02010609060101010101" pitchFamily="49" charset="-122"/>
                          <a:ea typeface="黑体" panose="02010609060101010101" pitchFamily="49" charset="-122"/>
                        </a:rPr>
                        <a:t>3</a:t>
                      </a:r>
                      <a:endParaRPr lang="zh-CN" altLang="en-US" sz="2400" dirty="0">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zh-CN" altLang="en-US" sz="2400" dirty="0">
                          <a:latin typeface="黑体" panose="02010609060101010101" pitchFamily="49" charset="-122"/>
                          <a:ea typeface="黑体" panose="02010609060101010101" pitchFamily="49" charset="-122"/>
                        </a:rPr>
                        <a:t>注入新鲜的淀粉酶溶液</a:t>
                      </a:r>
                      <a:endParaRPr lang="zh-CN" altLang="en-US" sz="2400" dirty="0">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2400" dirty="0">
                          <a:latin typeface="黑体" panose="02010609060101010101" pitchFamily="49" charset="-122"/>
                          <a:ea typeface="黑体" panose="02010609060101010101" pitchFamily="49" charset="-122"/>
                        </a:rPr>
                        <a:t>2mL</a:t>
                      </a:r>
                      <a:endParaRPr lang="zh-CN" altLang="en-US" sz="2400" dirty="0">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2400" dirty="0">
                          <a:latin typeface="黑体" panose="02010609060101010101" pitchFamily="49" charset="-122"/>
                          <a:ea typeface="黑体" panose="02010609060101010101" pitchFamily="49" charset="-122"/>
                        </a:rPr>
                        <a:t>2mL</a:t>
                      </a:r>
                      <a:endParaRPr lang="zh-CN" altLang="en-US" sz="2400" dirty="0">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2400" dirty="0">
                          <a:latin typeface="黑体" panose="02010609060101010101" pitchFamily="49" charset="-122"/>
                          <a:ea typeface="黑体" panose="02010609060101010101" pitchFamily="49" charset="-122"/>
                        </a:rPr>
                        <a:t>-----</a:t>
                      </a:r>
                      <a:endParaRPr lang="zh-CN" altLang="en-US" sz="2400" dirty="0">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457133">
                <a:tc>
                  <a:txBody>
                    <a:bodyPr/>
                    <a:lstStyle/>
                    <a:p>
                      <a:pPr algn="ctr"/>
                      <a:r>
                        <a:rPr lang="en-US" altLang="zh-CN" sz="2400" dirty="0">
                          <a:latin typeface="黑体" panose="02010609060101010101" pitchFamily="49" charset="-122"/>
                          <a:ea typeface="黑体" panose="02010609060101010101" pitchFamily="49" charset="-122"/>
                        </a:rPr>
                        <a:t>4</a:t>
                      </a:r>
                      <a:endParaRPr lang="zh-CN" altLang="en-US" sz="2400" dirty="0">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400" dirty="0">
                          <a:latin typeface="黑体" panose="02010609060101010101" pitchFamily="49" charset="-122"/>
                          <a:ea typeface="黑体" panose="02010609060101010101" pitchFamily="49" charset="-122"/>
                        </a:rPr>
                        <a:t>注入葡萄糖溶液</a:t>
                      </a:r>
                      <a:endParaRPr lang="zh-CN" altLang="en-US" sz="2400" dirty="0">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2400" dirty="0">
                          <a:latin typeface="黑体" panose="02010609060101010101" pitchFamily="49" charset="-122"/>
                          <a:ea typeface="黑体" panose="02010609060101010101" pitchFamily="49" charset="-122"/>
                        </a:rPr>
                        <a:t>-----</a:t>
                      </a:r>
                      <a:endParaRPr lang="zh-CN" altLang="en-US" sz="2400" dirty="0">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2400" dirty="0">
                          <a:latin typeface="黑体" panose="02010609060101010101" pitchFamily="49" charset="-122"/>
                          <a:ea typeface="黑体" panose="02010609060101010101" pitchFamily="49" charset="-122"/>
                        </a:rPr>
                        <a:t>-----</a:t>
                      </a:r>
                      <a:endParaRPr lang="zh-CN" altLang="en-US" sz="2400" dirty="0">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2400" dirty="0">
                          <a:latin typeface="黑体" panose="02010609060101010101" pitchFamily="49" charset="-122"/>
                          <a:ea typeface="黑体" panose="02010609060101010101" pitchFamily="49" charset="-122"/>
                        </a:rPr>
                        <a:t>2mL</a:t>
                      </a:r>
                      <a:endParaRPr lang="zh-CN" altLang="en-US" sz="2400" dirty="0">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457133">
                <a:tc gridSpan="5">
                  <a:txBody>
                    <a:bodyPr/>
                    <a:lstStyle/>
                    <a:p>
                      <a:pPr algn="l"/>
                      <a:r>
                        <a:rPr lang="en-US" altLang="zh-CN" sz="2400" dirty="0">
                          <a:latin typeface="黑体" panose="02010609060101010101" pitchFamily="49" charset="-122"/>
                          <a:ea typeface="黑体" panose="02010609060101010101" pitchFamily="49" charset="-122"/>
                        </a:rPr>
                        <a:t>        60</a:t>
                      </a:r>
                      <a:r>
                        <a:rPr lang="zh-CN" altLang="en-US" sz="2400" dirty="0">
                          <a:latin typeface="黑体" panose="02010609060101010101" pitchFamily="49" charset="-122"/>
                          <a:ea typeface="黑体" panose="02010609060101010101" pitchFamily="49" charset="-122"/>
                        </a:rPr>
                        <a:t>℃水浴保温</a:t>
                      </a:r>
                      <a:r>
                        <a:rPr lang="en-US" altLang="zh-CN" sz="2400" dirty="0">
                          <a:latin typeface="黑体" panose="02010609060101010101" pitchFamily="49" charset="-122"/>
                          <a:ea typeface="黑体" panose="02010609060101010101" pitchFamily="49" charset="-122"/>
                        </a:rPr>
                        <a:t>5min</a:t>
                      </a:r>
                      <a:endParaRPr lang="zh-CN" altLang="en-US" sz="2400" dirty="0">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457133">
                <a:tc>
                  <a:txBody>
                    <a:bodyPr/>
                    <a:lstStyle/>
                    <a:p>
                      <a:pPr algn="ctr"/>
                      <a:endParaRPr lang="zh-CN" altLang="en-US" sz="2400" dirty="0">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400" dirty="0">
                          <a:latin typeface="黑体" panose="02010609060101010101" pitchFamily="49" charset="-122"/>
                          <a:ea typeface="黑体" panose="02010609060101010101" pitchFamily="49" charset="-122"/>
                        </a:rPr>
                        <a:t>新配制的斐林试剂</a:t>
                      </a:r>
                      <a:endParaRPr lang="zh-CN" altLang="en-US" sz="2400" dirty="0">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2400" dirty="0">
                          <a:latin typeface="黑体" panose="02010609060101010101" pitchFamily="49" charset="-122"/>
                          <a:ea typeface="黑体" panose="02010609060101010101" pitchFamily="49" charset="-122"/>
                        </a:rPr>
                        <a:t>2mL</a:t>
                      </a:r>
                      <a:endParaRPr lang="zh-CN" altLang="en-US" sz="2400" dirty="0">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2400" dirty="0">
                          <a:latin typeface="黑体" panose="02010609060101010101" pitchFamily="49" charset="-122"/>
                          <a:ea typeface="黑体" panose="02010609060101010101" pitchFamily="49" charset="-122"/>
                        </a:rPr>
                        <a:t>2mL</a:t>
                      </a:r>
                      <a:endParaRPr lang="zh-CN" altLang="en-US" sz="2400" dirty="0">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dirty="0">
                          <a:latin typeface="黑体" panose="02010609060101010101" pitchFamily="49" charset="-122"/>
                          <a:ea typeface="黑体" panose="02010609060101010101" pitchFamily="49" charset="-122"/>
                        </a:rPr>
                        <a:t>2mL</a:t>
                      </a:r>
                      <a:endParaRPr lang="zh-CN" altLang="en-US" sz="2400" dirty="0">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457133">
                <a:tc gridSpan="5">
                  <a:txBody>
                    <a:bodyPr/>
                    <a:lstStyle/>
                    <a:p>
                      <a:pPr algn="l"/>
                      <a:r>
                        <a:rPr lang="zh-CN" altLang="en-US" sz="2400" dirty="0">
                          <a:latin typeface="黑体" panose="02010609060101010101" pitchFamily="49" charset="-122"/>
                          <a:ea typeface="黑体" panose="02010609060101010101" pitchFamily="49" charset="-122"/>
                        </a:rPr>
                        <a:t>        沸水浴煮沸</a:t>
                      </a:r>
                      <a:r>
                        <a:rPr lang="en-US" altLang="zh-CN" sz="2400" dirty="0">
                          <a:latin typeface="黑体" panose="02010609060101010101" pitchFamily="49" charset="-122"/>
                          <a:ea typeface="黑体" panose="02010609060101010101" pitchFamily="49" charset="-122"/>
                        </a:rPr>
                        <a:t>1min</a:t>
                      </a:r>
                      <a:endParaRPr lang="zh-CN" altLang="en-US" sz="2400" dirty="0">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822881">
                <a:tc>
                  <a:txBody>
                    <a:bodyPr/>
                    <a:lstStyle/>
                    <a:p>
                      <a:pPr algn="ctr"/>
                      <a:endParaRPr lang="zh-CN" altLang="en-US" sz="2400" dirty="0">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400" dirty="0">
                          <a:latin typeface="黑体" panose="02010609060101010101" pitchFamily="49" charset="-122"/>
                          <a:ea typeface="黑体" panose="02010609060101010101" pitchFamily="49" charset="-122"/>
                        </a:rPr>
                        <a:t>实验结果</a:t>
                      </a:r>
                      <a:endParaRPr lang="zh-CN" altLang="en-US" sz="2400" dirty="0">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rgbClr val="C00000"/>
                          </a:solidFill>
                          <a:latin typeface="黑体" panose="02010609060101010101" pitchFamily="49" charset="-122"/>
                          <a:ea typeface="黑体" panose="02010609060101010101" pitchFamily="49" charset="-122"/>
                        </a:rPr>
                        <a:t>砖红色沉淀</a:t>
                      </a:r>
                      <a:endParaRPr lang="zh-CN" altLang="en-US" sz="2400" dirty="0">
                        <a:solidFill>
                          <a:srgbClr val="C00000"/>
                        </a:solidFill>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400" dirty="0">
                          <a:latin typeface="黑体" panose="02010609060101010101" pitchFamily="49" charset="-122"/>
                          <a:ea typeface="黑体" panose="02010609060101010101" pitchFamily="49" charset="-122"/>
                        </a:rPr>
                        <a:t>无沉淀</a:t>
                      </a:r>
                      <a:endParaRPr lang="zh-CN" altLang="en-US" sz="2400" dirty="0">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rgbClr val="C00000"/>
                          </a:solidFill>
                          <a:latin typeface="黑体" panose="02010609060101010101" pitchFamily="49" charset="-122"/>
                          <a:ea typeface="黑体" panose="02010609060101010101" pitchFamily="49" charset="-122"/>
                        </a:rPr>
                        <a:t>砖红色沉淀</a:t>
                      </a:r>
                      <a:endParaRPr lang="zh-CN" altLang="en-US" sz="2400" dirty="0">
                        <a:solidFill>
                          <a:srgbClr val="C00000"/>
                        </a:solidFill>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sp>
        <p:nvSpPr>
          <p:cNvPr id="10" name="矩形 9"/>
          <p:cNvSpPr/>
          <p:nvPr/>
        </p:nvSpPr>
        <p:spPr>
          <a:xfrm rot="10800000">
            <a:off x="7804963" y="1057858"/>
            <a:ext cx="1216025" cy="3088827"/>
          </a:xfrm>
          <a:prstGeom prst="rect">
            <a:avLst/>
          </a:prstGeom>
          <a:solidFill>
            <a:srgbClr val="CDE1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矩形 10"/>
          <p:cNvSpPr/>
          <p:nvPr/>
        </p:nvSpPr>
        <p:spPr>
          <a:xfrm rot="10800000">
            <a:off x="5464988" y="4662959"/>
            <a:ext cx="3556000" cy="793750"/>
          </a:xfrm>
          <a:prstGeom prst="rect">
            <a:avLst/>
          </a:prstGeom>
          <a:solidFill>
            <a:srgbClr val="CDE1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文本框 7"/>
          <p:cNvSpPr txBox="1"/>
          <p:nvPr>
            <p:custDataLst>
              <p:tags r:id="rId2"/>
            </p:custDataLst>
          </p:nvPr>
        </p:nvSpPr>
        <p:spPr>
          <a:xfrm>
            <a:off x="5433176" y="3250140"/>
            <a:ext cx="3613598" cy="460375"/>
          </a:xfrm>
          <a:prstGeom prst="rect">
            <a:avLst/>
          </a:prstGeom>
          <a:solidFill>
            <a:srgbClr val="E71F3C">
              <a:lumMod val="60000"/>
              <a:lumOff val="40000"/>
            </a:srgbClr>
          </a:solidFill>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Times New Roman" panose="02020603050405020304" pitchFamily="18" charset="0"/>
              </a:rPr>
              <a:t>淀粉酶的最适温度为</a:t>
            </a:r>
            <a:r>
              <a:rPr kumimoji="0" lang="en-US" altLang="zh-CN" sz="24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Times New Roman" panose="02020603050405020304" pitchFamily="18" charset="0"/>
              </a:rPr>
              <a:t>60℃</a:t>
            </a:r>
            <a:endParaRPr kumimoji="0" lang="zh-CN" altLang="en-US" sz="24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Arial" panose="020B0604020202020204"/>
            </a:endParaRPr>
          </a:p>
        </p:txBody>
      </p:sp>
      <p:sp>
        <p:nvSpPr>
          <p:cNvPr id="14" name="Text Box 2"/>
          <p:cNvSpPr txBox="1">
            <a:spLocks noChangeArrowheads="1"/>
          </p:cNvSpPr>
          <p:nvPr>
            <p:custDataLst>
              <p:tags r:id="rId3"/>
            </p:custDataLst>
          </p:nvPr>
        </p:nvSpPr>
        <p:spPr bwMode="auto">
          <a:xfrm>
            <a:off x="1550696" y="5583981"/>
            <a:ext cx="9495634" cy="107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633" tIns="40816" rIns="81633" bIns="40816">
            <a:spAutoFit/>
          </a:bodyPr>
          <a:lstStyle>
            <a:lvl1pPr defTabSz="771525">
              <a:spcBef>
                <a:spcPct val="20000"/>
              </a:spcBef>
              <a:buChar char="•"/>
              <a:defRPr sz="2700">
                <a:solidFill>
                  <a:schemeClr val="tx1"/>
                </a:solidFill>
                <a:latin typeface="Arial" panose="020B0604020202020204" pitchFamily="34" charset="0"/>
                <a:ea typeface="宋体" panose="02010600030101010101" pitchFamily="2" charset="-122"/>
              </a:defRPr>
            </a:lvl1pPr>
            <a:lvl2pPr marL="742950" indent="-285750" defTabSz="771525">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defTabSz="771525">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defTabSz="771525">
              <a:spcBef>
                <a:spcPct val="20000"/>
              </a:spcBef>
              <a:buChar char="–"/>
              <a:defRPr sz="1700">
                <a:solidFill>
                  <a:schemeClr val="tx1"/>
                </a:solidFill>
                <a:latin typeface="Arial" panose="020B0604020202020204" pitchFamily="34" charset="0"/>
                <a:ea typeface="宋体" panose="02010600030101010101" pitchFamily="2" charset="-122"/>
              </a:defRPr>
            </a:lvl4pPr>
            <a:lvl5pPr marL="2057400" indent="-228600" defTabSz="771525">
              <a:spcBef>
                <a:spcPct val="20000"/>
              </a:spcBef>
              <a:buChar char="»"/>
              <a:defRPr sz="1700">
                <a:solidFill>
                  <a:schemeClr val="tx1"/>
                </a:solidFill>
                <a:latin typeface="Arial" panose="020B0604020202020204" pitchFamily="34" charset="0"/>
                <a:ea typeface="宋体" panose="02010600030101010101" pitchFamily="2" charset="-122"/>
              </a:defRPr>
            </a:lvl5pPr>
            <a:lvl6pPr marL="2514600" indent="-228600" defTabSz="7715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971800" indent="-228600" defTabSz="7715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429000" indent="-228600" defTabSz="7715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886200" indent="-228600" defTabSz="7715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fontAlgn="base">
              <a:lnSpc>
                <a:spcPct val="120000"/>
              </a:lnSpc>
              <a:spcBef>
                <a:spcPct val="0"/>
              </a:spcBef>
              <a:spcAft>
                <a:spcPct val="0"/>
              </a:spcAft>
              <a:buFontTx/>
              <a:buNone/>
            </a:pPr>
            <a:r>
              <a:rPr lang="zh-CN" altLang="en-US" sz="2800" b="1" dirty="0">
                <a:solidFill>
                  <a:srgbClr val="006600"/>
                </a:solidFill>
                <a:latin typeface="黑体" panose="02010609060101010101" pitchFamily="49" charset="-122"/>
                <a:ea typeface="黑体" panose="02010609060101010101" pitchFamily="49" charset="-122"/>
                <a:cs typeface="Arial" panose="020B0604020202020204"/>
              </a:rPr>
              <a:t>结论：</a:t>
            </a:r>
            <a:r>
              <a:rPr lang="zh-CN" altLang="en-US" sz="2800" dirty="0">
                <a:solidFill>
                  <a:srgbClr val="394659">
                    <a:lumMod val="50000"/>
                  </a:srgbClr>
                </a:solidFill>
                <a:latin typeface="黑体" panose="02010609060101010101" pitchFamily="49" charset="-122"/>
                <a:ea typeface="黑体" panose="02010609060101010101" pitchFamily="49" charset="-122"/>
                <a:cs typeface="Arial" panose="020B0604020202020204"/>
                <a:sym typeface="+mn-ea"/>
              </a:rPr>
              <a:t>淀粉酶只能催化淀粉水解，对蔗糖则不起催化作用。</a:t>
            </a:r>
            <a:r>
              <a:rPr lang="zh-CN" altLang="en-US" sz="2800" dirty="0">
                <a:solidFill>
                  <a:srgbClr val="C00000"/>
                </a:solidFill>
                <a:latin typeface="黑体" panose="02010609060101010101" pitchFamily="49" charset="-122"/>
                <a:ea typeface="黑体" panose="02010609060101010101" pitchFamily="49" charset="-122"/>
                <a:cs typeface="Arial" panose="020B0604020202020204"/>
                <a:sym typeface="+mn-ea"/>
              </a:rPr>
              <a:t>即</a:t>
            </a:r>
            <a:r>
              <a:rPr lang="zh-CN" altLang="en-US" sz="2800" b="1" dirty="0">
                <a:solidFill>
                  <a:srgbClr val="C00000"/>
                </a:solidFill>
                <a:latin typeface="黑体" panose="02010609060101010101" pitchFamily="49" charset="-122"/>
                <a:ea typeface="黑体" panose="02010609060101010101" pitchFamily="49" charset="-122"/>
                <a:cs typeface="Arial" panose="020B0604020202020204"/>
                <a:sym typeface="+mn-ea"/>
              </a:rPr>
              <a:t>酶具有专一性。</a:t>
            </a:r>
            <a:endParaRPr lang="zh-CN" altLang="en-US" sz="2800" b="1" dirty="0">
              <a:solidFill>
                <a:srgbClr val="C00000"/>
              </a:solidFill>
              <a:latin typeface="黑体" panose="02010609060101010101" pitchFamily="49" charset="-122"/>
              <a:ea typeface="黑体" panose="02010609060101010101" pitchFamily="49" charset="-122"/>
              <a:cs typeface="Arial" panose="020B0604020202020204"/>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strVal val="#ppt_w*0.70"/>
                                          </p:val>
                                        </p:tav>
                                        <p:tav tm="100000">
                                          <p:val>
                                            <p:strVal val="#ppt_w"/>
                                          </p:val>
                                        </p:tav>
                                      </p:tavLst>
                                    </p:anim>
                                    <p:anim calcmode="lin" valueType="num">
                                      <p:cBhvr>
                                        <p:cTn id="26" dur="500" fill="hold"/>
                                        <p:tgtEl>
                                          <p:spTgt spid="14"/>
                                        </p:tgtEl>
                                        <p:attrNameLst>
                                          <p:attrName>ppt_h</p:attrName>
                                        </p:attrNameLst>
                                      </p:cBhvr>
                                      <p:tavLst>
                                        <p:tav tm="0">
                                          <p:val>
                                            <p:strVal val="#ppt_h"/>
                                          </p:val>
                                        </p:tav>
                                        <p:tav tm="100000">
                                          <p:val>
                                            <p:strVal val="#ppt_h"/>
                                          </p:val>
                                        </p:tav>
                                      </p:tavLst>
                                    </p:anim>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0" grpId="0" bldLvl="0" animBg="1"/>
      <p:bldP spid="11" grpId="0" bldLvl="0" animBg="1"/>
      <p:bldP spid="8" grpId="0" bldLvl="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371858" y="-7031"/>
            <a:ext cx="1980132" cy="922020"/>
          </a:xfrm>
          <a:prstGeom prst="rect">
            <a:avLst/>
          </a:prstGeom>
          <a:noFill/>
        </p:spPr>
        <p:txBody>
          <a:bodyPr wrap="square" rtlCol="0">
            <a:spAutoFit/>
          </a:bodyPr>
          <a:lstStyle/>
          <a:p>
            <a:pPr fontAlgn="auto">
              <a:lnSpc>
                <a:spcPct val="150000"/>
              </a:lnSpc>
            </a:pPr>
            <a:r>
              <a:rPr lang="zh-CN" altLang="en-US" sz="3600" dirty="0">
                <a:latin typeface="黑体" panose="02010609060101010101" pitchFamily="49" charset="-122"/>
                <a:ea typeface="黑体" panose="02010609060101010101" pitchFamily="49" charset="-122"/>
              </a:rPr>
              <a:t>一、酶</a:t>
            </a:r>
            <a:endParaRPr lang="zh-CN" altLang="en-US" sz="3600" dirty="0">
              <a:latin typeface="黑体" panose="02010609060101010101" pitchFamily="49" charset="-122"/>
              <a:ea typeface="黑体" panose="02010609060101010101" pitchFamily="49" charset="-122"/>
            </a:endParaRPr>
          </a:p>
        </p:txBody>
      </p:sp>
      <p:sp>
        <p:nvSpPr>
          <p:cNvPr id="2" name="矩形 1"/>
          <p:cNvSpPr/>
          <p:nvPr>
            <p:custDataLst>
              <p:tags r:id="rId1"/>
            </p:custDataLst>
          </p:nvPr>
        </p:nvSpPr>
        <p:spPr>
          <a:xfrm>
            <a:off x="195024" y="860703"/>
            <a:ext cx="5704428" cy="1031051"/>
          </a:xfrm>
          <a:prstGeom prst="rect">
            <a:avLst/>
          </a:prstGeom>
        </p:spPr>
        <p:txBody>
          <a:bodyPr wrap="square">
            <a:spAutoFit/>
          </a:bodyPr>
          <a:lstStyle/>
          <a:p>
            <a:pPr algn="just">
              <a:spcBef>
                <a:spcPts val="600"/>
              </a:spcBef>
              <a:spcAft>
                <a:spcPct val="0"/>
              </a:spcAft>
              <a:tabLst>
                <a:tab pos="2250440" algn="l"/>
              </a:tabLst>
            </a:pPr>
            <a:r>
              <a:rPr lang="en-US" altLang="zh-CN" sz="2800" b="1" kern="100" dirty="0">
                <a:latin typeface="黑体" panose="02010609060101010101" pitchFamily="49" charset="-122"/>
                <a:ea typeface="黑体" panose="02010609060101010101" pitchFamily="49" charset="-122"/>
                <a:cs typeface="Courier New" panose="02070309020205020404" pitchFamily="49" charset="0"/>
              </a:rPr>
              <a:t>3.</a:t>
            </a:r>
            <a:r>
              <a:rPr lang="zh-CN" altLang="zh-CN" sz="2800" b="1" kern="100" dirty="0">
                <a:latin typeface="黑体" panose="02010609060101010101" pitchFamily="49" charset="-122"/>
                <a:ea typeface="黑体" panose="02010609060101010101" pitchFamily="49" charset="-122"/>
                <a:cs typeface="Times New Roman" panose="02020603050405020304" pitchFamily="18" charset="0"/>
              </a:rPr>
              <a:t>探究温度和</a:t>
            </a:r>
            <a:r>
              <a:rPr lang="en-US" altLang="zh-CN" sz="2800" b="1" kern="100" dirty="0">
                <a:latin typeface="黑体" panose="02010609060101010101" pitchFamily="49" charset="-122"/>
                <a:ea typeface="黑体" panose="02010609060101010101" pitchFamily="49" charset="-122"/>
                <a:cs typeface="Courier New" panose="02070309020205020404" pitchFamily="49" charset="0"/>
              </a:rPr>
              <a:t>pH</a:t>
            </a:r>
            <a:r>
              <a:rPr lang="zh-CN" altLang="zh-CN" sz="2800" b="1" kern="100" dirty="0">
                <a:latin typeface="黑体" panose="02010609060101010101" pitchFamily="49" charset="-122"/>
                <a:ea typeface="黑体" panose="02010609060101010101" pitchFamily="49" charset="-122"/>
                <a:cs typeface="Times New Roman" panose="02020603050405020304" pitchFamily="18" charset="0"/>
              </a:rPr>
              <a:t>对酶活性的影响</a:t>
            </a:r>
            <a:endParaRPr lang="zh-CN" altLang="zh-CN" sz="2800" b="1" kern="100" dirty="0">
              <a:latin typeface="黑体" panose="02010609060101010101" pitchFamily="49" charset="-122"/>
              <a:ea typeface="黑体" panose="02010609060101010101" pitchFamily="49" charset="-122"/>
              <a:cs typeface="Courier New" panose="02070309020205020404" pitchFamily="49" charset="0"/>
            </a:endParaRPr>
          </a:p>
          <a:p>
            <a:pPr>
              <a:spcBef>
                <a:spcPts val="600"/>
              </a:spcBef>
            </a:pPr>
            <a:r>
              <a:rPr lang="en-US" altLang="zh-CN" sz="2800" kern="100" dirty="0">
                <a:latin typeface="黑体" panose="02010609060101010101" pitchFamily="49" charset="-122"/>
                <a:ea typeface="黑体" panose="02010609060101010101" pitchFamily="49" charset="-122"/>
              </a:rPr>
              <a:t>(1)</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探究温度对酶活性的影响</a:t>
            </a:r>
            <a:endParaRPr lang="zh-CN" altLang="zh-CN" sz="2800" kern="100" dirty="0">
              <a:effectLst/>
              <a:latin typeface="黑体" panose="02010609060101010101" pitchFamily="49" charset="-122"/>
              <a:ea typeface="黑体" panose="02010609060101010101" pitchFamily="49" charset="-122"/>
              <a:cs typeface="Courier New" panose="02070309020205020404" pitchFamily="49" charset="0"/>
            </a:endParaRPr>
          </a:p>
        </p:txBody>
      </p:sp>
      <p:sp>
        <p:nvSpPr>
          <p:cNvPr id="3" name="TextBox 2"/>
          <p:cNvSpPr txBox="1"/>
          <p:nvPr>
            <p:custDataLst>
              <p:tags r:id="rId2"/>
            </p:custDataLst>
          </p:nvPr>
        </p:nvSpPr>
        <p:spPr>
          <a:xfrm>
            <a:off x="4925922" y="1376228"/>
            <a:ext cx="6405562" cy="461665"/>
          </a:xfrm>
          <a:prstGeom prst="rect">
            <a:avLst/>
          </a:prstGeom>
          <a:noFill/>
        </p:spPr>
        <p:txBody>
          <a:bodyPr wrap="square" rtlCol="0">
            <a:spAutoFit/>
          </a:bodyPr>
          <a:lstStyle/>
          <a:p>
            <a:pPr marL="342900" indent="-342900" eaLnBrk="0" fontAlgn="base" hangingPunct="0">
              <a:spcBef>
                <a:spcPct val="0"/>
              </a:spcBef>
              <a:spcAft>
                <a:spcPct val="0"/>
              </a:spcAft>
              <a:buFont typeface="Wingdings" panose="05000000000000000000" pitchFamily="2" charset="2"/>
              <a:buChar char="u"/>
            </a:pPr>
            <a:r>
              <a:rPr lang="zh-CN" altLang="en-US" sz="2400" dirty="0">
                <a:solidFill>
                  <a:srgbClr val="002060"/>
                </a:solidFill>
                <a:latin typeface="黑体" panose="02010609060101010101" pitchFamily="49" charset="-122"/>
                <a:ea typeface="黑体" panose="02010609060101010101" pitchFamily="49" charset="-122"/>
                <a:cs typeface="Arial" panose="020B0604020202020204"/>
              </a:rPr>
              <a:t>此实验材料能否选用过氧化氢？</a:t>
            </a:r>
            <a:endParaRPr lang="zh-CN" altLang="en-US" sz="2400" dirty="0">
              <a:solidFill>
                <a:srgbClr val="002060"/>
              </a:solidFill>
              <a:latin typeface="黑体" panose="02010609060101010101" pitchFamily="49" charset="-122"/>
              <a:ea typeface="黑体" panose="02010609060101010101" pitchFamily="49" charset="-122"/>
              <a:cs typeface="Arial" panose="020B0604020202020204"/>
            </a:endParaRPr>
          </a:p>
        </p:txBody>
      </p:sp>
      <p:sp>
        <p:nvSpPr>
          <p:cNvPr id="10" name="文本框 7"/>
          <p:cNvSpPr txBox="1">
            <a:spLocks noChangeArrowheads="1"/>
          </p:cNvSpPr>
          <p:nvPr/>
        </p:nvSpPr>
        <p:spPr bwMode="auto">
          <a:xfrm>
            <a:off x="875652" y="2078910"/>
            <a:ext cx="105233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dirty="0">
                <a:latin typeface="黑体" panose="02010609060101010101" pitchFamily="49" charset="-122"/>
                <a:ea typeface="黑体" panose="02010609060101010101" pitchFamily="49" charset="-122"/>
              </a:rPr>
              <a:t>实验原理</a:t>
            </a:r>
            <a:endParaRPr lang="zh-CN" altLang="en-US" sz="2800" dirty="0">
              <a:latin typeface="黑体" panose="02010609060101010101" pitchFamily="49" charset="-122"/>
              <a:ea typeface="黑体" panose="02010609060101010101" pitchFamily="49" charset="-122"/>
            </a:endParaRPr>
          </a:p>
        </p:txBody>
      </p:sp>
      <p:grpSp>
        <p:nvGrpSpPr>
          <p:cNvPr id="11" name="组合 10"/>
          <p:cNvGrpSpPr/>
          <p:nvPr>
            <p:custDataLst>
              <p:tags r:id="rId3"/>
            </p:custDataLst>
          </p:nvPr>
        </p:nvGrpSpPr>
        <p:grpSpPr>
          <a:xfrm>
            <a:off x="1918861" y="2177497"/>
            <a:ext cx="8782050" cy="685813"/>
            <a:chOff x="2043425" y="5180020"/>
            <a:chExt cx="8782050" cy="685813"/>
          </a:xfrm>
        </p:grpSpPr>
        <p:cxnSp>
          <p:nvCxnSpPr>
            <p:cNvPr id="12" name="直接箭头连接符 14"/>
            <p:cNvCxnSpPr/>
            <p:nvPr>
              <p:custDataLst>
                <p:tags r:id="rId4"/>
              </p:custDataLst>
            </p:nvPr>
          </p:nvCxnSpPr>
          <p:spPr>
            <a:xfrm flipH="1">
              <a:off x="2825575" y="5665153"/>
              <a:ext cx="1057803"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5"/>
            <p:cNvCxnSpPr/>
            <p:nvPr>
              <p:custDataLst>
                <p:tags r:id="rId5"/>
              </p:custDataLst>
            </p:nvPr>
          </p:nvCxnSpPr>
          <p:spPr>
            <a:xfrm>
              <a:off x="7406321" y="5710879"/>
              <a:ext cx="960755" cy="63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6"/>
            <p:cNvCxnSpPr/>
            <p:nvPr>
              <p:custDataLst>
                <p:tags r:id="rId6"/>
              </p:custDataLst>
            </p:nvPr>
          </p:nvCxnSpPr>
          <p:spPr>
            <a:xfrm>
              <a:off x="4787484" y="5711514"/>
              <a:ext cx="117856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5" name="组合 14"/>
            <p:cNvGrpSpPr/>
            <p:nvPr>
              <p:custDataLst>
                <p:tags r:id="rId7"/>
              </p:custDataLst>
            </p:nvPr>
          </p:nvGrpSpPr>
          <p:grpSpPr>
            <a:xfrm>
              <a:off x="2043425" y="5180020"/>
              <a:ext cx="8782050" cy="685813"/>
              <a:chOff x="1796344" y="1686094"/>
              <a:chExt cx="8782050" cy="685813"/>
            </a:xfrm>
          </p:grpSpPr>
          <p:sp>
            <p:nvSpPr>
              <p:cNvPr id="16" name="文本框 5"/>
              <p:cNvSpPr txBox="1"/>
              <p:nvPr>
                <p:custDataLst>
                  <p:tags r:id="rId8"/>
                </p:custDataLst>
              </p:nvPr>
            </p:nvSpPr>
            <p:spPr>
              <a:xfrm>
                <a:off x="1796344" y="1910242"/>
                <a:ext cx="8782050" cy="461665"/>
              </a:xfrm>
              <a:prstGeom prst="rect">
                <a:avLst/>
              </a:prstGeom>
              <a:noFill/>
            </p:spPr>
            <p:txBody>
              <a:bodyPr wrap="square" rtlCol="0">
                <a:spAutoFit/>
              </a:bodyPr>
              <a:lstStyle/>
              <a:p>
                <a:r>
                  <a:rPr lang="zh-CN" altLang="en-US" sz="2400" dirty="0">
                    <a:solidFill>
                      <a:srgbClr val="0070C0"/>
                    </a:solidFill>
                    <a:latin typeface="黑体" panose="02010609060101010101" pitchFamily="49" charset="-122"/>
                    <a:ea typeface="黑体" panose="02010609060101010101" pitchFamily="49" charset="-122"/>
                  </a:rPr>
                  <a:t>蓝色</a:t>
                </a:r>
                <a:r>
                  <a:rPr lang="zh-CN" altLang="en-US" sz="2400" dirty="0">
                    <a:solidFill>
                      <a:schemeClr val="accent4">
                        <a:lumMod val="50000"/>
                      </a:schemeClr>
                    </a:solidFill>
                    <a:latin typeface="黑体" panose="02010609060101010101" pitchFamily="49" charset="-122"/>
                    <a:ea typeface="黑体" panose="02010609060101010101" pitchFamily="49" charset="-122"/>
                  </a:rPr>
                  <a:t>        淀粉          麦芽糖          无蓝色出现</a:t>
                </a:r>
                <a:endParaRPr lang="en-US" altLang="zh-CN" sz="2400" dirty="0">
                  <a:solidFill>
                    <a:schemeClr val="accent4">
                      <a:lumMod val="50000"/>
                    </a:schemeClr>
                  </a:solidFill>
                  <a:latin typeface="黑体" panose="02010609060101010101" pitchFamily="49" charset="-122"/>
                  <a:ea typeface="黑体" panose="02010609060101010101" pitchFamily="49" charset="-122"/>
                </a:endParaRPr>
              </a:p>
            </p:txBody>
          </p:sp>
          <p:sp>
            <p:nvSpPr>
              <p:cNvPr id="17" name="文本框 12"/>
              <p:cNvSpPr txBox="1"/>
              <p:nvPr>
                <p:custDataLst>
                  <p:tags r:id="rId9"/>
                </p:custDataLst>
              </p:nvPr>
            </p:nvSpPr>
            <p:spPr>
              <a:xfrm>
                <a:off x="2777117" y="1686094"/>
                <a:ext cx="937260" cy="460375"/>
              </a:xfrm>
              <a:prstGeom prst="rect">
                <a:avLst/>
              </a:prstGeom>
              <a:noFill/>
            </p:spPr>
            <p:txBody>
              <a:bodyPr wrap="square" rtlCol="0">
                <a:spAutoFit/>
              </a:bodyPr>
              <a:lstStyle/>
              <a:p>
                <a:r>
                  <a:rPr lang="zh-CN" altLang="en-US" sz="2400" dirty="0">
                    <a:solidFill>
                      <a:srgbClr val="C00000"/>
                    </a:solidFill>
                    <a:latin typeface="黑体" panose="02010609060101010101" pitchFamily="49" charset="-122"/>
                    <a:ea typeface="黑体" panose="02010609060101010101" pitchFamily="49" charset="-122"/>
                  </a:rPr>
                  <a:t>碘液</a:t>
                </a:r>
                <a:endParaRPr lang="zh-CN" altLang="en-US" sz="2400" dirty="0">
                  <a:solidFill>
                    <a:srgbClr val="C00000"/>
                  </a:solidFill>
                  <a:latin typeface="黑体" panose="02010609060101010101" pitchFamily="49" charset="-122"/>
                  <a:ea typeface="黑体" panose="02010609060101010101" pitchFamily="49" charset="-122"/>
                </a:endParaRPr>
              </a:p>
            </p:txBody>
          </p:sp>
          <p:sp>
            <p:nvSpPr>
              <p:cNvPr id="18" name="文本框 13"/>
              <p:cNvSpPr txBox="1"/>
              <p:nvPr>
                <p:custDataLst>
                  <p:tags r:id="rId10"/>
                </p:custDataLst>
              </p:nvPr>
            </p:nvSpPr>
            <p:spPr>
              <a:xfrm>
                <a:off x="4540403" y="1757213"/>
                <a:ext cx="1178560" cy="460375"/>
              </a:xfrm>
              <a:prstGeom prst="rect">
                <a:avLst/>
              </a:prstGeom>
              <a:noFill/>
            </p:spPr>
            <p:txBody>
              <a:bodyPr wrap="square" rtlCol="0">
                <a:spAutoFit/>
              </a:bodyPr>
              <a:lstStyle/>
              <a:p>
                <a:r>
                  <a:rPr lang="zh-CN" altLang="en-US" sz="2400">
                    <a:latin typeface="黑体" panose="02010609060101010101" pitchFamily="49" charset="-122"/>
                    <a:ea typeface="黑体" panose="02010609060101010101" pitchFamily="49" charset="-122"/>
                  </a:rPr>
                  <a:t>淀粉酶</a:t>
                </a:r>
                <a:endParaRPr lang="zh-CN" altLang="en-US" sz="2400">
                  <a:latin typeface="黑体" panose="02010609060101010101" pitchFamily="49" charset="-122"/>
                  <a:ea typeface="黑体" panose="02010609060101010101" pitchFamily="49" charset="-122"/>
                </a:endParaRPr>
              </a:p>
            </p:txBody>
          </p:sp>
          <p:sp>
            <p:nvSpPr>
              <p:cNvPr id="19" name="文本框 14"/>
              <p:cNvSpPr txBox="1"/>
              <p:nvPr>
                <p:custDataLst>
                  <p:tags r:id="rId11"/>
                </p:custDataLst>
              </p:nvPr>
            </p:nvSpPr>
            <p:spPr>
              <a:xfrm>
                <a:off x="7159239" y="1757213"/>
                <a:ext cx="960755" cy="461665"/>
              </a:xfrm>
              <a:prstGeom prst="rect">
                <a:avLst/>
              </a:prstGeom>
              <a:noFill/>
            </p:spPr>
            <p:txBody>
              <a:bodyPr wrap="square" rtlCol="0">
                <a:spAutoFit/>
              </a:bodyPr>
              <a:lstStyle/>
              <a:p>
                <a:r>
                  <a:rPr lang="zh-CN" altLang="en-US" sz="2400">
                    <a:latin typeface="黑体" panose="02010609060101010101" pitchFamily="49" charset="-122"/>
                    <a:ea typeface="黑体" panose="02010609060101010101" pitchFamily="49" charset="-122"/>
                  </a:rPr>
                  <a:t>碘液</a:t>
                </a:r>
                <a:endParaRPr lang="zh-CN" altLang="en-US" sz="2400">
                  <a:latin typeface="黑体" panose="02010609060101010101" pitchFamily="49" charset="-122"/>
                  <a:ea typeface="黑体" panose="02010609060101010101" pitchFamily="49" charset="-122"/>
                </a:endParaRPr>
              </a:p>
            </p:txBody>
          </p:sp>
        </p:grpSp>
      </p:grpSp>
      <p:sp>
        <p:nvSpPr>
          <p:cNvPr id="20" name="文本框 19"/>
          <p:cNvSpPr txBox="1"/>
          <p:nvPr>
            <p:custDataLst>
              <p:tags r:id="rId12"/>
            </p:custDataLst>
          </p:nvPr>
        </p:nvSpPr>
        <p:spPr>
          <a:xfrm>
            <a:off x="815992" y="3858272"/>
            <a:ext cx="10320979" cy="1930337"/>
          </a:xfrm>
          <a:prstGeom prst="rect">
            <a:avLst/>
          </a:prstGeom>
          <a:noFill/>
        </p:spPr>
        <p:txBody>
          <a:bodyPr wrap="square">
            <a:spAutoFit/>
          </a:bodyPr>
          <a:lstStyle/>
          <a:p>
            <a:pPr indent="0" algn="l" fontAlgn="auto">
              <a:lnSpc>
                <a:spcPct val="150000"/>
              </a:lnSpc>
            </a:pPr>
            <a:r>
              <a:rPr lang="zh-CN" altLang="zh-CN" sz="2800" b="0" dirty="0">
                <a:solidFill>
                  <a:srgbClr val="080808"/>
                </a:solidFill>
                <a:latin typeface="楷体" panose="02010609060101010101" pitchFamily="49" charset="-122"/>
                <a:ea typeface="楷体" panose="02010609060101010101" pitchFamily="49" charset="-122"/>
                <a:cs typeface="黑体" panose="02010609060101010101" pitchFamily="49" charset="-122"/>
              </a:rPr>
              <a:t>淀粉遇碘变蓝，根据不同温度下相同时间内反应后的溶液</a:t>
            </a:r>
            <a:r>
              <a:rPr lang="zh-CN" altLang="zh-CN" sz="2800" b="0" dirty="0">
                <a:solidFill>
                  <a:srgbClr val="C00000"/>
                </a:solidFill>
                <a:latin typeface="楷体" panose="02010609060101010101" pitchFamily="49" charset="-122"/>
                <a:ea typeface="楷体" panose="02010609060101010101" pitchFamily="49" charset="-122"/>
                <a:cs typeface="黑体" panose="02010609060101010101" pitchFamily="49" charset="-122"/>
              </a:rPr>
              <a:t>是否出现蓝色以及蓝色的深浅</a:t>
            </a:r>
            <a:r>
              <a:rPr lang="zh-CN" altLang="zh-CN" sz="2800" b="0" dirty="0">
                <a:solidFill>
                  <a:srgbClr val="080808"/>
                </a:solidFill>
                <a:latin typeface="楷体" panose="02010609060101010101" pitchFamily="49" charset="-122"/>
                <a:ea typeface="楷体" panose="02010609060101010101" pitchFamily="49" charset="-122"/>
                <a:cs typeface="黑体" panose="02010609060101010101" pitchFamily="49" charset="-122"/>
              </a:rPr>
              <a:t>可以</a:t>
            </a:r>
            <a:r>
              <a:rPr lang="zh-CN" altLang="zh-CN" sz="2800" b="0" dirty="0">
                <a:solidFill>
                  <a:srgbClr val="080808"/>
                </a:solidFill>
                <a:highlight>
                  <a:srgbClr val="FFFF00"/>
                </a:highlight>
                <a:latin typeface="楷体" panose="02010609060101010101" pitchFamily="49" charset="-122"/>
                <a:ea typeface="楷体" panose="02010609060101010101" pitchFamily="49" charset="-122"/>
                <a:cs typeface="黑体" panose="02010609060101010101" pitchFamily="49" charset="-122"/>
              </a:rPr>
              <a:t>判断淀粉被水解的量</a:t>
            </a:r>
            <a:r>
              <a:rPr lang="zh-CN" altLang="zh-CN" sz="2800" b="0" dirty="0">
                <a:solidFill>
                  <a:srgbClr val="080808"/>
                </a:solidFill>
                <a:latin typeface="楷体" panose="02010609060101010101" pitchFamily="49" charset="-122"/>
                <a:ea typeface="楷体" panose="02010609060101010101" pitchFamily="49" charset="-122"/>
                <a:cs typeface="黑体" panose="02010609060101010101" pitchFamily="49" charset="-122"/>
              </a:rPr>
              <a:t>，从而判断不同温度下酶的活性。</a:t>
            </a:r>
            <a:endParaRPr lang="zh-CN" altLang="zh-CN" sz="2800" b="0" dirty="0">
              <a:solidFill>
                <a:srgbClr val="080808"/>
              </a:solidFill>
              <a:latin typeface="楷体" panose="02010609060101010101" pitchFamily="49" charset="-122"/>
              <a:ea typeface="楷体" panose="02010609060101010101" pitchFamily="49" charset="-122"/>
              <a:cs typeface="黑体" panose="02010609060101010101" pitchFamily="49" charset="-122"/>
            </a:endParaRPr>
          </a:p>
        </p:txBody>
      </p:sp>
      <p:sp>
        <p:nvSpPr>
          <p:cNvPr id="5" name="文本框 4"/>
          <p:cNvSpPr txBox="1"/>
          <p:nvPr>
            <p:custDataLst>
              <p:tags r:id="rId13"/>
            </p:custDataLst>
          </p:nvPr>
        </p:nvSpPr>
        <p:spPr>
          <a:xfrm>
            <a:off x="815992" y="3121037"/>
            <a:ext cx="10320979" cy="737235"/>
          </a:xfrm>
          <a:prstGeom prst="rect">
            <a:avLst/>
          </a:prstGeom>
          <a:noFill/>
        </p:spPr>
        <p:txBody>
          <a:bodyPr wrap="square">
            <a:spAutoFit/>
          </a:bodyPr>
          <a:p>
            <a:pPr indent="0" algn="l" fontAlgn="auto">
              <a:lnSpc>
                <a:spcPct val="150000"/>
              </a:lnSpc>
            </a:pPr>
            <a:r>
              <a:rPr lang="zh-CN" altLang="zh-CN" sz="2800" b="0" dirty="0">
                <a:solidFill>
                  <a:srgbClr val="080808"/>
                </a:solidFill>
                <a:latin typeface="楷体" panose="02010609060101010101" pitchFamily="49" charset="-122"/>
                <a:ea typeface="楷体" panose="02010609060101010101" pitchFamily="49" charset="-122"/>
                <a:cs typeface="黑体" panose="02010609060101010101" pitchFamily="49" charset="-122"/>
              </a:rPr>
              <a:t>简述实验原理，如何判断不同温度下酶的活性？</a:t>
            </a:r>
            <a:endParaRPr lang="zh-CN" altLang="zh-CN" sz="2800" b="0" dirty="0">
              <a:solidFill>
                <a:srgbClr val="080808"/>
              </a:solidFill>
              <a:latin typeface="楷体" panose="02010609060101010101" pitchFamily="49" charset="-122"/>
              <a:ea typeface="楷体" panose="02010609060101010101" pitchFamily="49" charset="-122"/>
              <a:cs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par>
                          <p:cTn id="12" fill="hold">
                            <p:stCondLst>
                              <p:cond delay="0"/>
                            </p:stCondLst>
                            <p:childTnLst>
                              <p:par>
                                <p:cTn id="13" presetID="3" presetClass="entr" presetSubtype="1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5" grpId="0"/>
      <p:bldP spid="5" grpId="1"/>
      <p:bldP spid="20" grpId="0"/>
      <p:bldP spid="2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371858" y="-7031"/>
            <a:ext cx="1980132" cy="922020"/>
          </a:xfrm>
          <a:prstGeom prst="rect">
            <a:avLst/>
          </a:prstGeom>
          <a:noFill/>
        </p:spPr>
        <p:txBody>
          <a:bodyPr wrap="square" rtlCol="0">
            <a:spAutoFit/>
          </a:bodyPr>
          <a:lstStyle/>
          <a:p>
            <a:pPr fontAlgn="auto">
              <a:lnSpc>
                <a:spcPct val="150000"/>
              </a:lnSpc>
            </a:pPr>
            <a:r>
              <a:rPr lang="zh-CN" altLang="en-US" sz="3600" dirty="0">
                <a:latin typeface="黑体" panose="02010609060101010101" pitchFamily="49" charset="-122"/>
                <a:ea typeface="黑体" panose="02010609060101010101" pitchFamily="49" charset="-122"/>
              </a:rPr>
              <a:t>一、酶</a:t>
            </a:r>
            <a:endParaRPr lang="zh-CN" altLang="en-US" sz="3600" dirty="0">
              <a:latin typeface="黑体" panose="02010609060101010101" pitchFamily="49" charset="-122"/>
              <a:ea typeface="黑体" panose="02010609060101010101" pitchFamily="49" charset="-122"/>
            </a:endParaRPr>
          </a:p>
        </p:txBody>
      </p:sp>
      <p:sp>
        <p:nvSpPr>
          <p:cNvPr id="3" name="矩形 2"/>
          <p:cNvSpPr/>
          <p:nvPr>
            <p:custDataLst>
              <p:tags r:id="rId1"/>
            </p:custDataLst>
          </p:nvPr>
        </p:nvSpPr>
        <p:spPr>
          <a:xfrm>
            <a:off x="195024" y="860703"/>
            <a:ext cx="5704428" cy="1031051"/>
          </a:xfrm>
          <a:prstGeom prst="rect">
            <a:avLst/>
          </a:prstGeom>
        </p:spPr>
        <p:txBody>
          <a:bodyPr wrap="square">
            <a:spAutoFit/>
          </a:bodyPr>
          <a:lstStyle/>
          <a:p>
            <a:pPr algn="just">
              <a:spcBef>
                <a:spcPts val="600"/>
              </a:spcBef>
              <a:spcAft>
                <a:spcPct val="0"/>
              </a:spcAft>
              <a:tabLst>
                <a:tab pos="2250440" algn="l"/>
              </a:tabLst>
            </a:pPr>
            <a:r>
              <a:rPr lang="en-US" altLang="zh-CN" sz="2800" b="1" kern="100" dirty="0">
                <a:latin typeface="黑体" panose="02010609060101010101" pitchFamily="49" charset="-122"/>
                <a:ea typeface="黑体" panose="02010609060101010101" pitchFamily="49" charset="-122"/>
                <a:cs typeface="Courier New" panose="02070309020205020404" pitchFamily="49" charset="0"/>
              </a:rPr>
              <a:t>3.</a:t>
            </a:r>
            <a:r>
              <a:rPr lang="zh-CN" altLang="zh-CN" sz="2800" b="1" kern="100" dirty="0">
                <a:latin typeface="黑体" panose="02010609060101010101" pitchFamily="49" charset="-122"/>
                <a:ea typeface="黑体" panose="02010609060101010101" pitchFamily="49" charset="-122"/>
                <a:cs typeface="Times New Roman" panose="02020603050405020304" pitchFamily="18" charset="0"/>
              </a:rPr>
              <a:t>探究温度和</a:t>
            </a:r>
            <a:r>
              <a:rPr lang="en-US" altLang="zh-CN" sz="2800" b="1" kern="100" dirty="0">
                <a:latin typeface="黑体" panose="02010609060101010101" pitchFamily="49" charset="-122"/>
                <a:ea typeface="黑体" panose="02010609060101010101" pitchFamily="49" charset="-122"/>
                <a:cs typeface="Courier New" panose="02070309020205020404" pitchFamily="49" charset="0"/>
              </a:rPr>
              <a:t>pH</a:t>
            </a:r>
            <a:r>
              <a:rPr lang="zh-CN" altLang="zh-CN" sz="2800" b="1" kern="100" dirty="0">
                <a:latin typeface="黑体" panose="02010609060101010101" pitchFamily="49" charset="-122"/>
                <a:ea typeface="黑体" panose="02010609060101010101" pitchFamily="49" charset="-122"/>
                <a:cs typeface="Times New Roman" panose="02020603050405020304" pitchFamily="18" charset="0"/>
              </a:rPr>
              <a:t>对酶活性的影响</a:t>
            </a:r>
            <a:endParaRPr lang="zh-CN" altLang="zh-CN" sz="2800" b="1" kern="100" dirty="0">
              <a:latin typeface="黑体" panose="02010609060101010101" pitchFamily="49" charset="-122"/>
              <a:ea typeface="黑体" panose="02010609060101010101" pitchFamily="49" charset="-122"/>
              <a:cs typeface="Courier New" panose="02070309020205020404" pitchFamily="49" charset="0"/>
            </a:endParaRPr>
          </a:p>
          <a:p>
            <a:pPr>
              <a:spcBef>
                <a:spcPts val="600"/>
              </a:spcBef>
            </a:pPr>
            <a:r>
              <a:rPr lang="en-US" altLang="zh-CN" sz="2800" kern="100" dirty="0">
                <a:latin typeface="黑体" panose="02010609060101010101" pitchFamily="49" charset="-122"/>
                <a:ea typeface="黑体" panose="02010609060101010101" pitchFamily="49" charset="-122"/>
              </a:rPr>
              <a:t>(2)</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探究</a:t>
            </a:r>
            <a:r>
              <a:rPr lang="en-US" altLang="zh-CN" sz="2800" kern="100" dirty="0">
                <a:latin typeface="黑体" panose="02010609060101010101" pitchFamily="49" charset="-122"/>
                <a:ea typeface="黑体" panose="02010609060101010101" pitchFamily="49" charset="-122"/>
                <a:cs typeface="Times New Roman" panose="02020603050405020304" pitchFamily="18" charset="0"/>
              </a:rPr>
              <a:t>pH</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对酶活性的影响</a:t>
            </a:r>
            <a:endParaRPr lang="zh-CN" altLang="zh-CN" sz="2800" kern="100" dirty="0">
              <a:effectLst/>
              <a:latin typeface="黑体" panose="02010609060101010101" pitchFamily="49" charset="-122"/>
              <a:ea typeface="黑体" panose="02010609060101010101" pitchFamily="49" charset="-122"/>
              <a:cs typeface="Courier New" panose="02070309020205020404" pitchFamily="49" charset="0"/>
            </a:endParaRPr>
          </a:p>
        </p:txBody>
      </p:sp>
      <p:sp>
        <p:nvSpPr>
          <p:cNvPr id="5" name="文本框 7"/>
          <p:cNvSpPr txBox="1">
            <a:spLocks noChangeArrowheads="1"/>
          </p:cNvSpPr>
          <p:nvPr/>
        </p:nvSpPr>
        <p:spPr bwMode="auto">
          <a:xfrm>
            <a:off x="650637" y="2078910"/>
            <a:ext cx="17101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dirty="0">
                <a:latin typeface="黑体" panose="02010609060101010101" pitchFamily="49" charset="-122"/>
                <a:ea typeface="黑体" panose="02010609060101010101" pitchFamily="49" charset="-122"/>
              </a:rPr>
              <a:t>实验原理</a:t>
            </a:r>
            <a:endParaRPr lang="zh-CN" altLang="en-US" sz="2800" dirty="0">
              <a:latin typeface="黑体" panose="02010609060101010101" pitchFamily="49" charset="-122"/>
              <a:ea typeface="黑体" panose="02010609060101010101" pitchFamily="49" charset="-122"/>
            </a:endParaRPr>
          </a:p>
        </p:txBody>
      </p:sp>
      <p:sp>
        <p:nvSpPr>
          <p:cNvPr id="6" name="文本框 5"/>
          <p:cNvSpPr txBox="1"/>
          <p:nvPr>
            <p:custDataLst>
              <p:tags r:id="rId2"/>
            </p:custDataLst>
          </p:nvPr>
        </p:nvSpPr>
        <p:spPr>
          <a:xfrm>
            <a:off x="2341245" y="2113280"/>
            <a:ext cx="9545955" cy="559435"/>
          </a:xfrm>
          <a:prstGeom prst="rect">
            <a:avLst/>
          </a:prstGeom>
          <a:noFill/>
        </p:spPr>
        <p:txBody>
          <a:bodyPr wrap="square">
            <a:noAutofit/>
          </a:bodyPr>
          <a:lstStyle/>
          <a:p>
            <a:pPr indent="0" algn="l" fontAlgn="auto">
              <a:lnSpc>
                <a:spcPct val="120000"/>
              </a:lnSpc>
            </a:pPr>
            <a:r>
              <a:rPr lang="zh-CN" altLang="zh-CN" sz="2800" b="0" dirty="0">
                <a:solidFill>
                  <a:srgbClr val="080808"/>
                </a:solidFill>
                <a:latin typeface="Times New Roman" panose="02020603050405020304" pitchFamily="18" charset="0"/>
                <a:ea typeface="楷体" panose="02010609060101010101" pitchFamily="49" charset="-122"/>
                <a:cs typeface="Times New Roman" panose="02020603050405020304" pitchFamily="18" charset="0"/>
              </a:rPr>
              <a:t>过氧化氢可在过氧化氢酶的作用下分解产生氧气和水，</a:t>
            </a:r>
            <a:r>
              <a:rPr lang="zh-CN" altLang="zh-CN" sz="2800" b="0" u="sng" dirty="0">
                <a:solidFill>
                  <a:srgbClr val="080808"/>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800" b="0" u="sng" dirty="0">
                <a:solidFill>
                  <a:srgbClr val="080808"/>
                </a:solidFill>
                <a:latin typeface="Times New Roman" panose="02020603050405020304" pitchFamily="18" charset="0"/>
                <a:ea typeface="楷体" panose="02010609060101010101" pitchFamily="49" charset="-122"/>
                <a:cs typeface="Times New Roman" panose="02020603050405020304" pitchFamily="18" charset="0"/>
              </a:rPr>
              <a:t>     </a:t>
            </a:r>
            <a:endParaRPr lang="zh-CN" altLang="zh-CN" sz="2800" b="0" u="sng" dirty="0">
              <a:solidFill>
                <a:srgbClr val="080808"/>
              </a:solidFill>
              <a:latin typeface="Times New Roman" panose="02020603050405020304" pitchFamily="18" charset="0"/>
              <a:ea typeface="楷体" panose="02010609060101010101" pitchFamily="49" charset="-122"/>
              <a:cs typeface="Times New Roman" panose="02020603050405020304" pitchFamily="18" charset="0"/>
            </a:endParaRPr>
          </a:p>
          <a:p>
            <a:pPr indent="0" algn="l" fontAlgn="auto">
              <a:lnSpc>
                <a:spcPct val="120000"/>
              </a:lnSpc>
            </a:pPr>
            <a:endParaRPr lang="zh-CN" altLang="zh-CN" sz="2800" b="0" u="sng" dirty="0">
              <a:solidFill>
                <a:srgbClr val="080808"/>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7" name="文本框 7"/>
          <p:cNvSpPr txBox="1">
            <a:spLocks noChangeArrowheads="1"/>
          </p:cNvSpPr>
          <p:nvPr/>
        </p:nvSpPr>
        <p:spPr bwMode="auto">
          <a:xfrm>
            <a:off x="650637" y="4026350"/>
            <a:ext cx="171011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dirty="0">
                <a:latin typeface="黑体" panose="02010609060101010101" pitchFamily="49" charset="-122"/>
                <a:ea typeface="黑体" panose="02010609060101010101" pitchFamily="49" charset="-122"/>
              </a:rPr>
              <a:t>实验设计思路</a:t>
            </a:r>
            <a:endParaRPr lang="en-US" altLang="zh-CN" sz="2800" dirty="0">
              <a:latin typeface="黑体" panose="02010609060101010101" pitchFamily="49" charset="-122"/>
              <a:ea typeface="黑体" panose="02010609060101010101" pitchFamily="49" charset="-122"/>
            </a:endParaRPr>
          </a:p>
        </p:txBody>
      </p:sp>
      <p:pic>
        <p:nvPicPr>
          <p:cNvPr id="8" name="图片 10"/>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tretch>
            <a:fillRect/>
          </a:stretch>
        </p:blipFill>
        <p:spPr>
          <a:xfrm>
            <a:off x="2360751" y="3429000"/>
            <a:ext cx="9083670" cy="2749979"/>
          </a:xfrm>
          <a:prstGeom prst="rect">
            <a:avLst/>
          </a:prstGeom>
        </p:spPr>
      </p:pic>
      <p:sp>
        <p:nvSpPr>
          <p:cNvPr id="9" name="TextBox 16"/>
          <p:cNvSpPr txBox="1"/>
          <p:nvPr>
            <p:custDataLst>
              <p:tags r:id="rId6"/>
            </p:custDataLst>
          </p:nvPr>
        </p:nvSpPr>
        <p:spPr>
          <a:xfrm>
            <a:off x="3241040" y="4803775"/>
            <a:ext cx="4002405" cy="521970"/>
          </a:xfrm>
          <a:prstGeom prst="rect">
            <a:avLst/>
          </a:prstGeom>
          <a:solidFill>
            <a:srgbClr val="006600"/>
          </a:solidFill>
        </p:spPr>
        <p:txBody>
          <a:bodyPr wrap="square" rtlCol="0">
            <a:spAutoFit/>
          </a:bodyPr>
          <a:lstStyle>
            <a:defPPr>
              <a:defRPr lang="zh-CN"/>
            </a:defPPr>
            <a:lvl1pPr algn="ctr">
              <a:defRPr sz="2400">
                <a:solidFill>
                  <a:schemeClr val="bg1"/>
                </a:solidFill>
                <a:latin typeface="楷体" panose="02010609060101010101" pitchFamily="49" charset="-122"/>
                <a:ea typeface="楷体" panose="02010609060101010101" pitchFamily="49" charset="-122"/>
              </a:defRPr>
            </a:lvl1pPr>
          </a:lstStyle>
          <a:p>
            <a:r>
              <a:rPr lang="zh-CN" altLang="en-US" sz="2800" dirty="0">
                <a:latin typeface="黑体" panose="02010609060101010101" pitchFamily="49" charset="-122"/>
                <a:ea typeface="黑体" panose="02010609060101010101" pitchFamily="49" charset="-122"/>
              </a:rPr>
              <a:t>先调定</a:t>
            </a:r>
            <a:r>
              <a:rPr lang="en-US" altLang="zh-CN" sz="2800" dirty="0">
                <a:latin typeface="黑体" panose="02010609060101010101" pitchFamily="49" charset="-122"/>
                <a:ea typeface="黑体" panose="02010609060101010101" pitchFamily="49" charset="-122"/>
              </a:rPr>
              <a:t>pH</a:t>
            </a:r>
            <a:r>
              <a:rPr lang="zh-CN" altLang="en-US" sz="2800" dirty="0">
                <a:latin typeface="黑体" panose="02010609060101010101" pitchFamily="49" charset="-122"/>
                <a:ea typeface="黑体" panose="02010609060101010101" pitchFamily="49" charset="-122"/>
              </a:rPr>
              <a:t>再加</a:t>
            </a:r>
            <a:r>
              <a:rPr lang="zh-CN" altLang="en-US" sz="2800" dirty="0">
                <a:latin typeface="黑体" panose="02010609060101010101" pitchFamily="49" charset="-122"/>
                <a:ea typeface="黑体" panose="02010609060101010101" pitchFamily="49" charset="-122"/>
              </a:rPr>
              <a:t>酶液混合</a:t>
            </a:r>
            <a:endParaRPr lang="zh-CN" altLang="en-US" sz="2800" dirty="0">
              <a:latin typeface="黑体" panose="02010609060101010101" pitchFamily="49" charset="-122"/>
              <a:ea typeface="黑体" panose="02010609060101010101" pitchFamily="49" charset="-122"/>
            </a:endParaRPr>
          </a:p>
        </p:txBody>
      </p:sp>
      <p:sp>
        <p:nvSpPr>
          <p:cNvPr id="2" name="文本框 1"/>
          <p:cNvSpPr txBox="1"/>
          <p:nvPr/>
        </p:nvSpPr>
        <p:spPr>
          <a:xfrm>
            <a:off x="2484755" y="2672715"/>
            <a:ext cx="9541510" cy="607695"/>
          </a:xfrm>
          <a:prstGeom prst="rect">
            <a:avLst/>
          </a:prstGeom>
          <a:noFill/>
        </p:spPr>
        <p:txBody>
          <a:bodyPr wrap="square" rtlCol="0">
            <a:spAutoFit/>
          </a:bodyPr>
          <a:p>
            <a:pPr indent="0" algn="l" fontAlgn="auto">
              <a:lnSpc>
                <a:spcPct val="120000"/>
              </a:lnSpc>
            </a:pPr>
            <a:r>
              <a:rPr lang="zh-CN" altLang="zh-CN" sz="2800" dirty="0">
                <a:solidFill>
                  <a:srgbClr val="080808"/>
                </a:solidFill>
                <a:latin typeface="Times New Roman" panose="02020603050405020304" pitchFamily="18" charset="0"/>
                <a:ea typeface="楷体" panose="02010609060101010101" pitchFamily="49" charset="-122"/>
                <a:cs typeface="Times New Roman" panose="02020603050405020304" pitchFamily="18" charset="0"/>
                <a:sym typeface="+mn-ea"/>
              </a:rPr>
              <a:t>根据</a:t>
            </a:r>
            <a:r>
              <a:rPr lang="zh-CN" altLang="zh-CN" sz="28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sym typeface="+mn-ea"/>
              </a:rPr>
              <a:t>不同pH下气泡产生的快慢</a:t>
            </a:r>
            <a:r>
              <a:rPr lang="zh-CN" altLang="zh-CN" sz="2800" dirty="0">
                <a:solidFill>
                  <a:srgbClr val="080808"/>
                </a:solidFill>
                <a:latin typeface="Times New Roman" panose="02020603050405020304" pitchFamily="18" charset="0"/>
                <a:ea typeface="楷体" panose="02010609060101010101" pitchFamily="49" charset="-122"/>
                <a:cs typeface="Times New Roman" panose="02020603050405020304" pitchFamily="18" charset="0"/>
                <a:sym typeface="+mn-ea"/>
              </a:rPr>
              <a:t>可</a:t>
            </a:r>
            <a:r>
              <a:rPr lang="zh-CN" altLang="zh-CN" sz="2800" dirty="0">
                <a:solidFill>
                  <a:srgbClr val="080808"/>
                </a:solidFill>
                <a:highlight>
                  <a:srgbClr val="FFFF00"/>
                </a:highlight>
                <a:latin typeface="Times New Roman" panose="02020603050405020304" pitchFamily="18" charset="0"/>
                <a:ea typeface="楷体" panose="02010609060101010101" pitchFamily="49" charset="-122"/>
                <a:cs typeface="Times New Roman" panose="02020603050405020304" pitchFamily="18" charset="0"/>
                <a:sym typeface="+mn-ea"/>
              </a:rPr>
              <a:t>判断过氧化氢酶的活性</a:t>
            </a:r>
            <a:r>
              <a:rPr lang="zh-CN" altLang="zh-CN" sz="2800" dirty="0">
                <a:solidFill>
                  <a:srgbClr val="080808"/>
                </a:solidFill>
                <a:latin typeface="Times New Roman" panose="02020603050405020304" pitchFamily="18" charset="0"/>
                <a:ea typeface="楷体" panose="02010609060101010101" pitchFamily="49" charset="-122"/>
                <a:cs typeface="Times New Roman" panose="02020603050405020304" pitchFamily="18" charset="0"/>
                <a:sym typeface="+mn-ea"/>
              </a:rPr>
              <a:t>。</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2" grpId="0"/>
      <p:bldP spid="2" grpId="1"/>
      <p:bldP spid="9" grpId="0" bldLvl="0" animBg="1"/>
      <p:bldP spid="9" grpId="1" animBg="1"/>
    </p:bldLst>
  </p:timing>
</p:sld>
</file>

<file path=ppt/tags/tag1.xml><?xml version="1.0" encoding="utf-8"?>
<p:tagLst xmlns:p="http://schemas.openxmlformats.org/presentationml/2006/main">
  <p:tag name="AS_UNIQUEID" val="19052"/>
</p:tagLst>
</file>

<file path=ppt/tags/tag10.xml><?xml version="1.0" encoding="utf-8"?>
<p:tagLst xmlns:p="http://schemas.openxmlformats.org/presentationml/2006/main">
  <p:tag name="AS_UNIQUEID" val="19065"/>
</p:tagLst>
</file>

<file path=ppt/tags/tag11.xml><?xml version="1.0" encoding="utf-8"?>
<p:tagLst xmlns:p="http://schemas.openxmlformats.org/presentationml/2006/main">
  <p:tag name="AS_UNIQUEID" val="19066"/>
</p:tagLst>
</file>

<file path=ppt/tags/tag12.xml><?xml version="1.0" encoding="utf-8"?>
<p:tagLst xmlns:p="http://schemas.openxmlformats.org/presentationml/2006/main">
  <p:tag name="AS_UNIQUEID" val="19067"/>
</p:tagLst>
</file>

<file path=ppt/tags/tag13.xml><?xml version="1.0" encoding="utf-8"?>
<p:tagLst xmlns:p="http://schemas.openxmlformats.org/presentationml/2006/main">
  <p:tag name="AS_UNIQUEID" val="19068"/>
  <p:tag name="KSO_WM_BEAUTIFY_FLAG" val=""/>
</p:tagLst>
</file>

<file path=ppt/tags/tag14.xml><?xml version="1.0" encoding="utf-8"?>
<p:tagLst xmlns:p="http://schemas.openxmlformats.org/presentationml/2006/main">
  <p:tag name="AS_UNIQUEID" val="19069"/>
</p:tagLst>
</file>

<file path=ppt/tags/tag15.xml><?xml version="1.0" encoding="utf-8"?>
<p:tagLst xmlns:p="http://schemas.openxmlformats.org/presentationml/2006/main">
  <p:tag name="AS_UNIQUEID" val="19070"/>
</p:tagLst>
</file>

<file path=ppt/tags/tag16.xml><?xml version="1.0" encoding="utf-8"?>
<p:tagLst xmlns:p="http://schemas.openxmlformats.org/presentationml/2006/main">
  <p:tag name="AS_UNIQUEID" val="19048"/>
</p:tagLst>
</file>

<file path=ppt/tags/tag17.xml><?xml version="1.0" encoding="utf-8"?>
<p:tagLst xmlns:p="http://schemas.openxmlformats.org/presentationml/2006/main">
  <p:tag name="AS_UNIQUEID" val="19049"/>
</p:tagLst>
</file>

<file path=ppt/tags/tag18.xml><?xml version="1.0" encoding="utf-8"?>
<p:tagLst xmlns:p="http://schemas.openxmlformats.org/presentationml/2006/main">
  <p:tag name="AS_UNIQUEID" val="19050"/>
</p:tagLst>
</file>

<file path=ppt/tags/tag19.xml><?xml version="1.0" encoding="utf-8"?>
<p:tagLst xmlns:p="http://schemas.openxmlformats.org/presentationml/2006/main">
  <p:tag name="AS_UNIQUEID" val="14128"/>
</p:tagLst>
</file>

<file path=ppt/tags/tag2.xml><?xml version="1.0" encoding="utf-8"?>
<p:tagLst xmlns:p="http://schemas.openxmlformats.org/presentationml/2006/main">
  <p:tag name="AS_UNIQUEID" val="19053"/>
</p:tagLst>
</file>

<file path=ppt/tags/tag20.xml><?xml version="1.0" encoding="utf-8"?>
<p:tagLst xmlns:p="http://schemas.openxmlformats.org/presentationml/2006/main">
  <p:tag name="AS_UNIQUEID" val="6140"/>
</p:tagLst>
</file>

<file path=ppt/tags/tag21.xml><?xml version="1.0" encoding="utf-8"?>
<p:tagLst xmlns:p="http://schemas.openxmlformats.org/presentationml/2006/main">
  <p:tag name="AS_UNIQUEID" val="6198"/>
</p:tagLst>
</file>

<file path=ppt/tags/tag22.xml><?xml version="1.0" encoding="utf-8"?>
<p:tagLst xmlns:p="http://schemas.openxmlformats.org/presentationml/2006/main">
  <p:tag name="AS_UNIQUEID" val="14132"/>
</p:tagLst>
</file>

<file path=ppt/tags/tag23.xml><?xml version="1.0" encoding="utf-8"?>
<p:tagLst xmlns:p="http://schemas.openxmlformats.org/presentationml/2006/main">
  <p:tag name="AS_UNIQUEID" val="6205"/>
</p:tagLst>
</file>

<file path=ppt/tags/tag24.xml><?xml version="1.0" encoding="utf-8"?>
<p:tagLst xmlns:p="http://schemas.openxmlformats.org/presentationml/2006/main">
  <p:tag name="AS_UNIQUEID" val="6206"/>
</p:tagLst>
</file>

<file path=ppt/tags/tag25.xml><?xml version="1.0" encoding="utf-8"?>
<p:tagLst xmlns:p="http://schemas.openxmlformats.org/presentationml/2006/main">
  <p:tag name="AS_UNIQUEID" val="6204"/>
</p:tagLst>
</file>

<file path=ppt/tags/tag26.xml><?xml version="1.0" encoding="utf-8"?>
<p:tagLst xmlns:p="http://schemas.openxmlformats.org/presentationml/2006/main">
  <p:tag name="AS_UNIQUEID" val="14138"/>
</p:tagLst>
</file>

<file path=ppt/tags/tag27.xml><?xml version="1.0" encoding="utf-8"?>
<p:tagLst xmlns:p="http://schemas.openxmlformats.org/presentationml/2006/main">
  <p:tag name="AS_UNIQUEID" val="6322"/>
</p:tagLst>
</file>

<file path=ppt/tags/tag28.xml><?xml version="1.0" encoding="utf-8"?>
<p:tagLst xmlns:p="http://schemas.openxmlformats.org/presentationml/2006/main">
  <p:tag name="AS_UNIQUEID" val="6309"/>
</p:tagLst>
</file>

<file path=ppt/tags/tag29.xml><?xml version="1.0" encoding="utf-8"?>
<p:tagLst xmlns:p="http://schemas.openxmlformats.org/presentationml/2006/main">
  <p:tag name="AS_UNIQUEID" val="6310"/>
</p:tagLst>
</file>

<file path=ppt/tags/tag3.xml><?xml version="1.0" encoding="utf-8"?>
<p:tagLst xmlns:p="http://schemas.openxmlformats.org/presentationml/2006/main">
  <p:tag name="AS_UNIQUEID" val="19054"/>
  <p:tag name="KSO_WM_BEAUTIFY_FLAG" val=""/>
</p:tagLst>
</file>

<file path=ppt/tags/tag30.xml><?xml version="1.0" encoding="utf-8"?>
<p:tagLst xmlns:p="http://schemas.openxmlformats.org/presentationml/2006/main">
  <p:tag name="AS_UNIQUEID" val="6311"/>
</p:tagLst>
</file>

<file path=ppt/tags/tag31.xml><?xml version="1.0" encoding="utf-8"?>
<p:tagLst xmlns:p="http://schemas.openxmlformats.org/presentationml/2006/main">
  <p:tag name="AS_UNIQUEID" val="6312"/>
</p:tagLst>
</file>

<file path=ppt/tags/tag32.xml><?xml version="1.0" encoding="utf-8"?>
<p:tagLst xmlns:p="http://schemas.openxmlformats.org/presentationml/2006/main">
  <p:tag name="AS_UNIQUEID" val="6313"/>
</p:tagLst>
</file>

<file path=ppt/tags/tag33.xml><?xml version="1.0" encoding="utf-8"?>
<p:tagLst xmlns:p="http://schemas.openxmlformats.org/presentationml/2006/main">
  <p:tag name="AS_UNIQUEID" val="6314"/>
</p:tagLst>
</file>

<file path=ppt/tags/tag34.xml><?xml version="1.0" encoding="utf-8"?>
<p:tagLst xmlns:p="http://schemas.openxmlformats.org/presentationml/2006/main">
  <p:tag name="AS_UNIQUEID" val="6315"/>
</p:tagLst>
</file>

<file path=ppt/tags/tag35.xml><?xml version="1.0" encoding="utf-8"?>
<p:tagLst xmlns:p="http://schemas.openxmlformats.org/presentationml/2006/main">
  <p:tag name="AS_UNIQUEID" val="6316"/>
</p:tagLst>
</file>

<file path=ppt/tags/tag36.xml><?xml version="1.0" encoding="utf-8"?>
<p:tagLst xmlns:p="http://schemas.openxmlformats.org/presentationml/2006/main">
  <p:tag name="AS_UNIQUEID" val="6317"/>
</p:tagLst>
</file>

<file path=ppt/tags/tag37.xml><?xml version="1.0" encoding="utf-8"?>
<p:tagLst xmlns:p="http://schemas.openxmlformats.org/presentationml/2006/main">
  <p:tag name="AS_UNIQUEID" val="6307"/>
</p:tagLst>
</file>

<file path=ppt/tags/tag38.xml><?xml version="1.0" encoding="utf-8"?>
<p:tagLst xmlns:p="http://schemas.openxmlformats.org/presentationml/2006/main">
  <p:tag name="AS_UNIQUEID" val="6307"/>
</p:tagLst>
</file>

<file path=ppt/tags/tag39.xml><?xml version="1.0" encoding="utf-8"?>
<p:tagLst xmlns:p="http://schemas.openxmlformats.org/presentationml/2006/main">
  <p:tag name="AS_UNIQUEID" val="14138"/>
</p:tagLst>
</file>

<file path=ppt/tags/tag4.xml><?xml version="1.0" encoding="utf-8"?>
<p:tagLst xmlns:p="http://schemas.openxmlformats.org/presentationml/2006/main">
  <p:tag name="AS_UNIQUEID" val="19055"/>
</p:tagLst>
</file>

<file path=ppt/tags/tag40.xml><?xml version="1.0" encoding="utf-8"?>
<p:tagLst xmlns:p="http://schemas.openxmlformats.org/presentationml/2006/main">
  <p:tag name="AS_UNIQUEID" val="6336"/>
</p:tagLst>
</file>

<file path=ppt/tags/tag41.xml><?xml version="1.0" encoding="utf-8"?>
<p:tagLst xmlns:p="http://schemas.openxmlformats.org/presentationml/2006/main">
  <p:tag name="AS_UNIQUEID" val="6337"/>
</p:tagLst>
</file>

<file path=ppt/tags/tag42.xml><?xml version="1.0" encoding="utf-8"?>
<p:tagLst xmlns:p="http://schemas.openxmlformats.org/presentationml/2006/main">
  <p:tag name="AS_UNIQUEID" val="6338"/>
</p:tagLst>
</file>

<file path=ppt/tags/tag43.xml><?xml version="1.0" encoding="utf-8"?>
<p:tagLst xmlns:p="http://schemas.openxmlformats.org/presentationml/2006/main">
  <p:tag name="TABLE_ENDDRAG_ORIGIN_RECT" val="812*438"/>
  <p:tag name="TABLE_ENDDRAG_RECT" val="78*77*812*438"/>
</p:tagLst>
</file>

<file path=ppt/tags/tag44.xml><?xml version="1.0" encoding="utf-8"?>
<p:tagLst xmlns:p="http://schemas.openxmlformats.org/presentationml/2006/main">
  <p:tag name="TIMING" val="|21.6"/>
</p:tagLst>
</file>

<file path=ppt/tags/tag45.xml><?xml version="1.0" encoding="utf-8"?>
<p:tagLst xmlns:p="http://schemas.openxmlformats.org/presentationml/2006/main">
  <p:tag name="AS_UNIQUEID" val="19052"/>
</p:tagLst>
</file>

<file path=ppt/tags/tag46.xml><?xml version="1.0" encoding="utf-8"?>
<p:tagLst xmlns:p="http://schemas.openxmlformats.org/presentationml/2006/main">
  <p:tag name="AS_UNIQUEID" val="19053"/>
</p:tagLst>
</file>

<file path=ppt/tags/tag47.xml><?xml version="1.0" encoding="utf-8"?>
<p:tagLst xmlns:p="http://schemas.openxmlformats.org/presentationml/2006/main">
  <p:tag name="AS_UNIQUEID" val="19054"/>
  <p:tag name="KSO_WM_BEAUTIFY_FLAG" val=""/>
</p:tagLst>
</file>

<file path=ppt/tags/tag48.xml><?xml version="1.0" encoding="utf-8"?>
<p:tagLst xmlns:p="http://schemas.openxmlformats.org/presentationml/2006/main">
  <p:tag name="AS_UNIQUEID" val="19055"/>
</p:tagLst>
</file>

<file path=ppt/tags/tag49.xml><?xml version="1.0" encoding="utf-8"?>
<p:tagLst xmlns:p="http://schemas.openxmlformats.org/presentationml/2006/main">
  <p:tag name="AS_UNIQUEID" val="19056"/>
</p:tagLst>
</file>

<file path=ppt/tags/tag5.xml><?xml version="1.0" encoding="utf-8"?>
<p:tagLst xmlns:p="http://schemas.openxmlformats.org/presentationml/2006/main">
  <p:tag name="AS_UNIQUEID" val="19056"/>
</p:tagLst>
</file>

<file path=ppt/tags/tag50.xml><?xml version="1.0" encoding="utf-8"?>
<p:tagLst xmlns:p="http://schemas.openxmlformats.org/presentationml/2006/main">
  <p:tag name="AS_UNIQUEID" val="19057"/>
</p:tagLst>
</file>

<file path=ppt/tags/tag51.xml><?xml version="1.0" encoding="utf-8"?>
<p:tagLst xmlns:p="http://schemas.openxmlformats.org/presentationml/2006/main">
  <p:tag name="AS_UNIQUEID" val="19058"/>
</p:tagLst>
</file>

<file path=ppt/tags/tag52.xml><?xml version="1.0" encoding="utf-8"?>
<p:tagLst xmlns:p="http://schemas.openxmlformats.org/presentationml/2006/main">
  <p:tag name="AS_UNIQUEID" val="19059"/>
</p:tagLst>
</file>

<file path=ppt/tags/tag53.xml><?xml version="1.0" encoding="utf-8"?>
<p:tagLst xmlns:p="http://schemas.openxmlformats.org/presentationml/2006/main">
  <p:tag name="AS_UNIQUEID" val="19060"/>
</p:tagLst>
</file>

<file path=ppt/tags/tag54.xml><?xml version="1.0" encoding="utf-8"?>
<p:tagLst xmlns:p="http://schemas.openxmlformats.org/presentationml/2006/main">
  <p:tag name="AS_UNIQUEID" val="19065"/>
</p:tagLst>
</file>

<file path=ppt/tags/tag55.xml><?xml version="1.0" encoding="utf-8"?>
<p:tagLst xmlns:p="http://schemas.openxmlformats.org/presentationml/2006/main">
  <p:tag name="AS_UNIQUEID" val="19066"/>
</p:tagLst>
</file>

<file path=ppt/tags/tag56.xml><?xml version="1.0" encoding="utf-8"?>
<p:tagLst xmlns:p="http://schemas.openxmlformats.org/presentationml/2006/main">
  <p:tag name="AS_UNIQUEID" val="19067"/>
</p:tagLst>
</file>

<file path=ppt/tags/tag57.xml><?xml version="1.0" encoding="utf-8"?>
<p:tagLst xmlns:p="http://schemas.openxmlformats.org/presentationml/2006/main">
  <p:tag name="AS_UNIQUEID" val="19068"/>
  <p:tag name="KSO_WM_BEAUTIFY_FLAG" val=""/>
</p:tagLst>
</file>

<file path=ppt/tags/tag58.xml><?xml version="1.0" encoding="utf-8"?>
<p:tagLst xmlns:p="http://schemas.openxmlformats.org/presentationml/2006/main">
  <p:tag name="AS_UNIQUEID" val="19069"/>
</p:tagLst>
</file>

<file path=ppt/tags/tag59.xml><?xml version="1.0" encoding="utf-8"?>
<p:tagLst xmlns:p="http://schemas.openxmlformats.org/presentationml/2006/main">
  <p:tag name="AS_UNIQUEID" val="19070"/>
</p:tagLst>
</file>

<file path=ppt/tags/tag6.xml><?xml version="1.0" encoding="utf-8"?>
<p:tagLst xmlns:p="http://schemas.openxmlformats.org/presentationml/2006/main">
  <p:tag name="AS_UNIQUEID" val="19057"/>
</p:tagLst>
</file>

<file path=ppt/tags/tag60.xml><?xml version="1.0" encoding="utf-8"?>
<p:tagLst xmlns:p="http://schemas.openxmlformats.org/presentationml/2006/main">
  <p:tag name="AS_UNIQUEID" val="19048"/>
</p:tagLst>
</file>

<file path=ppt/tags/tag61.xml><?xml version="1.0" encoding="utf-8"?>
<p:tagLst xmlns:p="http://schemas.openxmlformats.org/presentationml/2006/main">
  <p:tag name="AS_UNIQUEID" val="19049"/>
</p:tagLst>
</file>

<file path=ppt/tags/tag62.xml><?xml version="1.0" encoding="utf-8"?>
<p:tagLst xmlns:p="http://schemas.openxmlformats.org/presentationml/2006/main">
  <p:tag name="AS_UNIQUEID" val="19050"/>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AS_UNIQUEID" val="19058"/>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AS_UNIQUEID" val="19059"/>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DIAGRAM_VIRTUALLY_FRAME" val="{&quot;height&quot;:97.75,&quot;left&quot;:41.75,&quot;top&quot;:215.45,&quot;width&quot;:891.1}"/>
</p:tagLst>
</file>

<file path=ppt/tags/tag83.xml><?xml version="1.0" encoding="utf-8"?>
<p:tagLst xmlns:p="http://schemas.openxmlformats.org/presentationml/2006/main">
  <p:tag name="KSO_WM_BEAUTIFY_FLAG" val=""/>
  <p:tag name="KSO_WM_DIAGRAM_VIRTUALLY_FRAME" val="{&quot;height&quot;:97.75,&quot;left&quot;:41.75,&quot;top&quot;:215.45,&quot;width&quot;:891.1}"/>
</p:tagLst>
</file>

<file path=ppt/tags/tag84.xml><?xml version="1.0" encoding="utf-8"?>
<p:tagLst xmlns:p="http://schemas.openxmlformats.org/presentationml/2006/main">
  <p:tag name="KSO_WM_BEAUTIFY_FLAG" val=""/>
  <p:tag name="KSO_WM_DIAGRAM_VIRTUALLY_FRAME" val="{&quot;height&quot;:97.75,&quot;left&quot;:41.75,&quot;top&quot;:215.45,&quot;width&quot;:891.1}"/>
</p:tagLst>
</file>

<file path=ppt/tags/tag85.xml><?xml version="1.0" encoding="utf-8"?>
<p:tagLst xmlns:p="http://schemas.openxmlformats.org/presentationml/2006/main">
  <p:tag name="KSO_WM_BEAUTIFY_FLAG" val=""/>
  <p:tag name="KSO_WM_DIAGRAM_VIRTUALLY_FRAME" val="{&quot;height&quot;:97.75,&quot;left&quot;:41.75,&quot;top&quot;:215.45,&quot;width&quot;:891.1}"/>
</p:tagLst>
</file>

<file path=ppt/tags/tag86.xml><?xml version="1.0" encoding="utf-8"?>
<p:tagLst xmlns:p="http://schemas.openxmlformats.org/presentationml/2006/main">
  <p:tag name="KSO_WM_BEAUTIFY_FLAG" val=""/>
  <p:tag name="KSO_WM_DIAGRAM_VIRTUALLY_FRAME" val="{&quot;height&quot;:97.75,&quot;left&quot;:41.75,&quot;top&quot;:215.45,&quot;width&quot;:891.1}"/>
</p:tagLst>
</file>

<file path=ppt/tags/tag87.xml><?xml version="1.0" encoding="utf-8"?>
<p:tagLst xmlns:p="http://schemas.openxmlformats.org/presentationml/2006/main">
  <p:tag name="KSO_WM_BEAUTIFY_FLAG" val=""/>
  <p:tag name="KSO_WM_DIAGRAM_VIRTUALLY_FRAME" val="{&quot;height&quot;:97.75,&quot;left&quot;:41.75,&quot;top&quot;:215.45,&quot;width&quot;:891.1}"/>
</p:tagLst>
</file>

<file path=ppt/tags/tag88.xml><?xml version="1.0" encoding="utf-8"?>
<p:tagLst xmlns:p="http://schemas.openxmlformats.org/presentationml/2006/main">
  <p:tag name="KSO_WM_BEAUTIFY_FLAG" val=""/>
  <p:tag name="KSO_WM_DIAGRAM_VIRTUALLY_FRAME" val="{&quot;height&quot;:97.75,&quot;left&quot;:41.75,&quot;top&quot;:215.45,&quot;width&quot;:891.1}"/>
</p:tagLst>
</file>

<file path=ppt/tags/tag89.xml><?xml version="1.0" encoding="utf-8"?>
<p:tagLst xmlns:p="http://schemas.openxmlformats.org/presentationml/2006/main">
  <p:tag name="KSO_WM_BEAUTIFY_FLAG" val=""/>
  <p:tag name="KSO_WM_DIAGRAM_VIRTUALLY_FRAME" val="{&quot;height&quot;:97.75,&quot;left&quot;:41.75,&quot;top&quot;:215.45,&quot;width&quot;:891.1}"/>
</p:tagLst>
</file>

<file path=ppt/tags/tag9.xml><?xml version="1.0" encoding="utf-8"?>
<p:tagLst xmlns:p="http://schemas.openxmlformats.org/presentationml/2006/main">
  <p:tag name="AS_UNIQUEID" val="19060"/>
</p:tagLst>
</file>

<file path=ppt/tags/tag90.xml><?xml version="1.0" encoding="utf-8"?>
<p:tagLst xmlns:p="http://schemas.openxmlformats.org/presentationml/2006/main">
  <p:tag name="KSO_WM_BEAUTIFY_FLAG" val=""/>
  <p:tag name="KSO_WM_DIAGRAM_VIRTUALLY_FRAME" val="{&quot;height&quot;:97.75,&quot;left&quot;:41.75,&quot;top&quot;:215.45,&quot;width&quot;:891.1}"/>
</p:tagLst>
</file>

<file path=ppt/tags/tag91.xml><?xml version="1.0" encoding="utf-8"?>
<p:tagLst xmlns:p="http://schemas.openxmlformats.org/presentationml/2006/main">
  <p:tag name="KSO_WM_BEAUTIFY_FLAG" val=""/>
  <p:tag name="KSO_WM_DIAGRAM_VIRTUALLY_FRAME" val="{&quot;height&quot;:97.75,&quot;left&quot;:41.75,&quot;top&quot;:215.45,&quot;width&quot;:891.1}"/>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DIAGRAM_VIRTUALLY_FRAME" val="{&quot;height&quot;:97.75,&quot;left&quot;:41.75,&quot;top&quot;:215.45,&quot;width&quot;:891.1}"/>
</p:tagLst>
</file>

<file path=ppt/tags/tag96.xml><?xml version="1.0" encoding="utf-8"?>
<p:tagLst xmlns:p="http://schemas.openxmlformats.org/presentationml/2006/main">
  <p:tag name="KSO_WM_DIAGRAM_VIRTUALLY_FRAME" val="{&quot;height&quot;:97.75,&quot;left&quot;:41.75,&quot;top&quot;:215.45,&quot;width&quot;:891.1}"/>
</p:tagLst>
</file>

<file path=ppt/tags/tag97.xml><?xml version="1.0" encoding="utf-8"?>
<p:tagLst xmlns:p="http://schemas.openxmlformats.org/presentationml/2006/main">
  <p:tag name="KSO_WM_DIAGRAM_VIRTUALLY_FRAME" val="{&quot;height&quot;:97.75,&quot;left&quot;:41.75,&quot;top&quot;:215.45,&quot;width&quot;:891.1}"/>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2267</Words>
  <Application>WPS 演示</Application>
  <PresentationFormat>宽屏</PresentationFormat>
  <Paragraphs>536</Paragraphs>
  <Slides>27</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27</vt:i4>
      </vt:variant>
    </vt:vector>
  </HeadingPairs>
  <TitlesOfParts>
    <vt:vector size="41" baseType="lpstr">
      <vt:lpstr>Arial</vt:lpstr>
      <vt:lpstr>宋体</vt:lpstr>
      <vt:lpstr>Wingdings</vt:lpstr>
      <vt:lpstr>微软雅黑</vt:lpstr>
      <vt:lpstr>Arial</vt:lpstr>
      <vt:lpstr>Times New Roman</vt:lpstr>
      <vt:lpstr>黑体</vt:lpstr>
      <vt:lpstr>Courier New</vt:lpstr>
      <vt:lpstr>楷体</vt:lpstr>
      <vt:lpstr>Arial Unicode MS</vt:lpstr>
      <vt:lpstr>Calibri</vt:lpstr>
      <vt:lpstr>微软雅黑 Light</vt:lpstr>
      <vt:lpstr>华文楷体</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HiteVision</cp:lastModifiedBy>
  <cp:revision>15</cp:revision>
  <dcterms:created xsi:type="dcterms:W3CDTF">2023-08-09T12:44:00Z</dcterms:created>
  <dcterms:modified xsi:type="dcterms:W3CDTF">2025-09-15T09:32:50Z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5B5D458203EC40D8BB0CAC382A989F40_13</vt:lpwstr>
  </property>
</Properties>
</file>