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5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8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9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10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11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12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notesSlides/notesSlide13.xml" ContentType="application/vnd.openxmlformats-officedocument.presentationml.notesSlid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14.xml" ContentType="application/vnd.openxmlformats-officedocument.presentationml.notesSlide+xml"/>
  <Override PartName="/ppt/tags/tag229.xml" ContentType="application/vnd.openxmlformats-officedocument.presentationml.tags+xml"/>
  <Override PartName="/ppt/notesSlides/notesSlide15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16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83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7" r:id="rId13"/>
    <p:sldId id="270" r:id="rId14"/>
    <p:sldId id="271" r:id="rId15"/>
    <p:sldId id="262" r:id="rId16"/>
    <p:sldId id="272" r:id="rId17"/>
    <p:sldId id="257" r:id="rId18"/>
    <p:sldId id="274" r:id="rId19"/>
    <p:sldId id="258" r:id="rId20"/>
    <p:sldId id="275" r:id="rId21"/>
    <p:sldId id="276" r:id="rId22"/>
    <p:sldId id="278" r:id="rId23"/>
    <p:sldId id="279" r:id="rId24"/>
    <p:sldId id="280" r:id="rId25"/>
    <p:sldId id="282" r:id="rId26"/>
    <p:sldId id="281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57" name="未知用户332" initials="未" lastIdx="0" clrIdx="556"/>
  <p:cmAuthor id="1" name="作者" initials="作" lastIdx="0" clrIdx="1"/>
  <p:cmAuthor id="558" name="未知用户309" initials="未" lastIdx="0" clrIdx="557"/>
  <p:cmAuthor id="2" name="新课标第一网" initials="新" lastIdx="0" clrIdx="0"/>
  <p:cmAuthor id="559" name="未知用户310" initials="未" lastIdx="0" clrIdx="558"/>
  <p:cmAuthor id="3" name="lenovo" initials="l" lastIdx="0" clrIdx="0"/>
  <p:cmAuthor id="560" name="未知用户311" initials="未" lastIdx="0" clrIdx="559"/>
  <p:cmAuthor id="4" name="幸全" initials="幸全" lastIdx="0" clrIdx="3"/>
  <p:cmAuthor id="561" name="未知用户312" initials="未" lastIdx="0" clrIdx="560"/>
  <p:cmAuthor id="5" name="admin" initials="a" lastIdx="0" clrIdx="4"/>
  <p:cmAuthor id="562" name="未知用户313" initials="未" lastIdx="0" clrIdx="561"/>
  <p:cmAuthor id="6" name="未知用户1" initials="未知用户1" lastIdx="0" clrIdx="5"/>
  <p:cmAuthor id="563" name="未知用户335" initials="未" lastIdx="0" clrIdx="562"/>
  <p:cmAuthor id="7" name="Lenovo" initials="L" lastIdx="0" clrIdx="6"/>
  <p:cmAuthor id="564" name="未知用户316" initials="未" lastIdx="0" clrIdx="563"/>
  <p:cmAuthor id="8" name="宋洁然" initials="宋" lastIdx="0" clrIdx="7"/>
  <p:cmAuthor id="565" name="未知用户277" initials="未" lastIdx="0" clrIdx="564"/>
  <p:cmAuthor id="9" name="ming qiu" initials="m" lastIdx="0" clrIdx="8"/>
  <p:cmAuthor id="566" name="未知用户278" initials="未" lastIdx="0" clrIdx="565"/>
  <p:cmAuthor id="10" name="1206988966@qq.com" initials="1" lastIdx="0" clrIdx="9"/>
  <p:cmAuthor id="567" name="未知用户272" initials="未" lastIdx="0" clrIdx="566"/>
  <p:cmAuthor id="11" name="姜伟光" initials="姜" lastIdx="0" clrIdx="10"/>
  <p:cmAuthor id="568" name="未知用户273" initials="未" lastIdx="0" clrIdx="567"/>
  <p:cmAuthor id="12" name="70989" initials="7" lastIdx="0" clrIdx="11"/>
  <p:cmAuthor id="569" name="未知用户279" initials="未" lastIdx="0" clrIdx="568"/>
  <p:cmAuthor id="13" name="wucj" initials="w" lastIdx="0" clrIdx="12"/>
  <p:cmAuthor id="570" name="未知用户233" initials="未" lastIdx="0" clrIdx="569"/>
  <p:cmAuthor id="14" name="SkyUser" initials="S" lastIdx="0" clrIdx="13"/>
  <p:cmAuthor id="571" name="未知用户229" initials="未" lastIdx="0" clrIdx="570"/>
  <p:cmAuthor id="15" name="54410" initials="5" lastIdx="0" clrIdx="14"/>
  <p:cmAuthor id="572" name="未知用户234" initials="未" lastIdx="0" clrIdx="571"/>
  <p:cmAuthor id="16" name="珠珠的电脑" initials="珠" lastIdx="0" clrIdx="15"/>
  <p:cmAuthor id="573" name="未知用户274" initials="未" lastIdx="0" clrIdx="572"/>
  <p:cmAuthor id="17" name="Administrator" initials="A" lastIdx="0" clrIdx="16"/>
  <p:cmAuthor id="574" name="未知用户236" initials="未" lastIdx="0" clrIdx="573"/>
  <p:cmAuthor id="18" name="崔冶鸣（内蒙古英才管培生）" initials="崔" lastIdx="0" clrIdx="17"/>
  <p:cmAuthor id="575" name="未知用户280" initials="未" lastIdx="0" clrIdx="574"/>
  <p:cmAuthor id="19" name="郭小球~" initials="郭小球~" lastIdx="0" clrIdx="18"/>
  <p:cmAuthor id="576" name="未知用户238" initials="未" lastIdx="0" clrIdx="575"/>
  <p:cmAuthor id="20" name="张逸晨" initials="张" lastIdx="0" clrIdx="19"/>
  <p:cmAuthor id="577" name="未知用户239" initials="未" lastIdx="0" clrIdx="576"/>
  <p:cmAuthor id="21" name="shx" initials="s" lastIdx="0" clrIdx="20"/>
  <p:cmAuthor id="578" name="未知用户240" initials="未" lastIdx="0" clrIdx="577"/>
  <p:cmAuthor id="22" name="张洁01-lhq" initials="张" lastIdx="0" clrIdx="21"/>
  <p:cmAuthor id="579" name="未知用户241" initials="未" lastIdx="0" clrIdx="578"/>
  <p:cmAuthor id="23" name="池依曼" initials="池" lastIdx="0" clrIdx="22"/>
  <p:cmAuthor id="580" name="未知用户242" initials="未" lastIdx="0" clrIdx="579"/>
  <p:cmAuthor id="24" name="未知用户219" initials="未" lastIdx="0" clrIdx="23"/>
  <p:cmAuthor id="581" name="未知用户243" initials="未" lastIdx="0" clrIdx="580"/>
  <p:cmAuthor id="25" name="未知用户230" initials="未" lastIdx="0" clrIdx="24"/>
  <p:cmAuthor id="582" name="未知用户244" initials="未" lastIdx="0" clrIdx="581"/>
  <p:cmAuthor id="26" name="未知用户231" initials="未" lastIdx="0" clrIdx="25"/>
  <p:cmAuthor id="583" name="未知用户245" initials="未" lastIdx="0" clrIdx="582"/>
  <p:cmAuthor id="27" name="yyyaogd@126.com" initials="y" lastIdx="0" clrIdx="26"/>
  <p:cmAuthor id="584" name="未知用户246" initials="未" lastIdx="0" clrIdx="583"/>
  <p:cmAuthor id="28" name="未知用户232" initials="未" lastIdx="0" clrIdx="27"/>
  <p:cmAuthor id="585" name="未知用户247" initials="未" lastIdx="0" clrIdx="584"/>
  <p:cmAuthor id="29" name="未知用户237" initials="未" lastIdx="0" clrIdx="28"/>
  <p:cmAuthor id="586" name="未知用户248" initials="未" lastIdx="0" clrIdx="585"/>
  <p:cmAuthor id="30" name="未知用户226" initials="未" lastIdx="0" clrIdx="29"/>
  <p:cmAuthor id="587" name="未知用户249" initials="未" lastIdx="0" clrIdx="586"/>
  <p:cmAuthor id="31" name="亚运 曹" initials="亚" lastIdx="0" clrIdx="30"/>
  <p:cmAuthor id="588" name="未知用户250" initials="未" lastIdx="0" clrIdx="587"/>
  <p:cmAuthor id="32" name="张正明" initials="张" lastIdx="0" clrIdx="31"/>
  <p:cmAuthor id="589" name="未知用户251" initials="未" lastIdx="0" clrIdx="588"/>
  <p:cmAuthor id="33" name="aurora" initials="a" lastIdx="0" clrIdx="32"/>
  <p:cmAuthor id="590" name="未知用户252" initials="未" lastIdx="0" clrIdx="589"/>
  <p:cmAuthor id="34" name="FANG SUN" initials="F" lastIdx="0" clrIdx="33"/>
  <p:cmAuthor id="591" name="未知用户253" initials="未" lastIdx="0" clrIdx="590"/>
  <p:cmAuthor id="35" name="86187" initials="8" lastIdx="0" clrIdx="34"/>
  <p:cmAuthor id="592" name="未知用户254" initials="未" lastIdx="0" clrIdx="591"/>
  <p:cmAuthor id="36" name="富德生命人寿" initials="富" lastIdx="0" clrIdx="35"/>
  <p:cmAuthor id="593" name="未知用户255" initials="未" lastIdx="0" clrIdx="592"/>
  <p:cmAuthor id="37" name="宁鹏鹏" initials="宁" lastIdx="0" clrIdx="36"/>
  <p:cmAuthor id="594" name="未知用户256" initials="未" lastIdx="0" clrIdx="593"/>
  <p:cmAuthor id="38" name="袁缘" initials="袁" lastIdx="0" clrIdx="37"/>
  <p:cmAuthor id="595" name="未知用户257" initials="未" lastIdx="0" clrIdx="594"/>
  <p:cmAuthor id="39" name="ciwei" initials="c" lastIdx="0" clrIdx="38"/>
  <p:cmAuthor id="596" name="未知用户258" initials="未" lastIdx="0" clrIdx="595"/>
  <p:cmAuthor id="40" name="d'y" initials="d" lastIdx="0" clrIdx="39"/>
  <p:cmAuthor id="597" name="未知用户259" initials="未" lastIdx="0" clrIdx="596"/>
  <p:cmAuthor id="41" name="未知用户416" initials="未" lastIdx="0" clrIdx="40"/>
  <p:cmAuthor id="598" name="未知用户260" initials="未" lastIdx="0" clrIdx="597"/>
  <p:cmAuthor id="42" name="Matebook 14" initials="M" lastIdx="0" clrIdx="41"/>
  <p:cmAuthor id="599" name="未知用户275" initials="未" lastIdx="0" clrIdx="598"/>
  <p:cmAuthor id="43" name="未知用户404" initials="未" lastIdx="0" clrIdx="42"/>
  <p:cmAuthor id="600" name="未知用户276" initials="未" lastIdx="0" clrIdx="599"/>
  <p:cmAuthor id="44" name="薛 华林" initials="薛" lastIdx="0" clrIdx="43"/>
  <p:cmAuthor id="601" name="未知用户263" initials="未" lastIdx="0" clrIdx="600"/>
  <p:cmAuthor id="45" name="未知用户408" initials="未" lastIdx="0" clrIdx="44"/>
  <p:cmAuthor id="602" name="未知用户264" initials="未" lastIdx="0" clrIdx="601"/>
  <p:cmAuthor id="46" name="cuisyz" initials="c" lastIdx="0" clrIdx="45"/>
  <p:cmAuthor id="603" name="未知用户265" initials="未" lastIdx="0" clrIdx="602"/>
  <p:cmAuthor id="47" name="未知用户409" initials="未" lastIdx="0" clrIdx="46"/>
  <p:cmAuthor id="604" name="未知用户266" initials="未" lastIdx="0" clrIdx="603"/>
  <p:cmAuthor id="48" name="Hiupan" initials="H" lastIdx="0" clrIdx="47"/>
  <p:cmAuthor id="605" name="未知用户267" initials="未" lastIdx="0" clrIdx="604"/>
  <p:cmAuthor id="49" name="未知用户412" initials="未" lastIdx="0" clrIdx="48"/>
  <p:cmAuthor id="606" name="未知用户268" initials="未" lastIdx="0" clrIdx="605"/>
  <p:cmAuthor id="50" name="HIAPAD" initials="H" lastIdx="0" clrIdx="49"/>
  <p:cmAuthor id="607" name="未知用户269" initials="未" lastIdx="0" clrIdx="606"/>
  <p:cmAuthor id="51" name="未知用户413" initials="未" lastIdx="0" clrIdx="50"/>
  <p:cmAuthor id="608" name="未知用户270" initials="未" lastIdx="0" clrIdx="607"/>
  <p:cmAuthor id="52" name="林文苗" initials="林" lastIdx="0" clrIdx="51"/>
  <p:cmAuthor id="609" name="未知用户193" initials="未" lastIdx="0" clrIdx="608"/>
  <p:cmAuthor id="53" name="未知用户414" initials="未" lastIdx="0" clrIdx="52"/>
  <p:cmAuthor id="610" name="未知用户195" initials="未" lastIdx="0" clrIdx="609"/>
  <p:cmAuthor id="54" name="ansen emma" initials="a" lastIdx="0" clrIdx="53"/>
  <p:cmAuthor id="611" name="未知用户196" initials="未" lastIdx="0" clrIdx="610"/>
  <p:cmAuthor id="55" name="未知用户415" initials="未" lastIdx="0" clrIdx="54"/>
  <p:cmAuthor id="612" name="未知用户358" initials="未" lastIdx="0" clrIdx="611"/>
  <p:cmAuthor id="56" name="谢丹凤" initials="谢" lastIdx="0" clrIdx="55"/>
  <p:cmAuthor id="613" name="未知用户359" initials="未" lastIdx="0" clrIdx="612"/>
  <p:cmAuthor id="57" name="未知用户215" initials="未" lastIdx="0" clrIdx="56"/>
  <p:cmAuthor id="614" name="未知用户360" initials="未" lastIdx="0" clrIdx="613"/>
  <p:cmAuthor id="58" name="WHTP" initials="W" lastIdx="0" clrIdx="57"/>
  <p:cmAuthor id="615" name="未知用户361" initials="未" lastIdx="0" clrIdx="614"/>
  <p:cmAuthor id="59" name="未知用户217" initials="未" lastIdx="0" clrIdx="58"/>
  <p:cmAuthor id="616" name="未知用户364" initials="未" lastIdx="0" clrIdx="615"/>
  <p:cmAuthor id="60" name="w" initials="w" lastIdx="0" clrIdx="59"/>
  <p:cmAuthor id="617" name="未知用户288" initials="未" lastIdx="0" clrIdx="616"/>
  <p:cmAuthor id="61" name="未知用户261" initials="未" lastIdx="0" clrIdx="60"/>
  <p:cmAuthor id="618" name="未知用户297" initials="未" lastIdx="0" clrIdx="617"/>
  <p:cmAuthor id="62" name="余潇迎" initials="余" lastIdx="0" clrIdx="61"/>
  <p:cmAuthor id="619" name="未知用户298" initials="未" lastIdx="0" clrIdx="618"/>
  <p:cmAuthor id="63" name="未知用户371" initials="未" lastIdx="0" clrIdx="62"/>
  <p:cmAuthor id="620" name="未知用户307" initials="未" lastIdx="0" clrIdx="619"/>
  <p:cmAuthor id="64" name="FrogPrince1121" initials="F" lastIdx="0" clrIdx="63"/>
  <p:cmAuthor id="621" name="未知用户308" initials="未" lastIdx="0" clrIdx="620"/>
  <p:cmAuthor id="65" name="未知用户370" initials="未" lastIdx="0" clrIdx="64"/>
  <p:cmAuthor id="622" name="未知用户315" initials="未" lastIdx="0" clrIdx="621"/>
  <p:cmAuthor id="66" name="未知用户12" initials="未" lastIdx="0" clrIdx="65"/>
  <p:cmAuthor id="623" name="未知用户317" initials="未" lastIdx="0" clrIdx="622"/>
  <p:cmAuthor id="67" name="未知用户347" initials="未" lastIdx="0" clrIdx="66"/>
  <p:cmAuthor id="624" name="未知用户329" initials="未" lastIdx="0" clrIdx="623"/>
  <p:cmAuthor id="68" name="jiansheng li" initials="j" lastIdx="0" clrIdx="67"/>
  <p:cmAuthor id="625" name="未知用户333" initials="未" lastIdx="0" clrIdx="624"/>
  <p:cmAuthor id="69" name="未知用户348" initials="未" lastIdx="0" clrIdx="68"/>
  <p:cmAuthor id="626" name="未知用户334" initials="未" lastIdx="0" clrIdx="625"/>
  <p:cmAuthor id="70" name="李增增" initials="李" lastIdx="0" clrIdx="69"/>
  <p:cmAuthor id="627" name="未知用户340" initials="未" lastIdx="0" clrIdx="626"/>
  <p:cmAuthor id="71" name="未知用户286" initials="未" lastIdx="0" clrIdx="70"/>
  <p:cmAuthor id="628" name="未知用户341" initials="未" lastIdx="0" clrIdx="627"/>
  <p:cmAuthor id="72" name="video" initials="v" lastIdx="0" clrIdx="71"/>
  <p:cmAuthor id="629" name="未知用户342" initials="未" lastIdx="0" clrIdx="628"/>
  <p:cmAuthor id="73" name="未知用户373" initials="未" lastIdx="0" clrIdx="72"/>
  <p:cmAuthor id="630" name="未知用户343" initials="未" lastIdx="0" clrIdx="629"/>
  <p:cmAuthor id="74" name="郭禹希" initials="郭" lastIdx="0" clrIdx="73"/>
  <p:cmAuthor id="631" name="未知用户344" initials="未" lastIdx="0" clrIdx="630"/>
  <p:cmAuthor id="75" name="未知用户350" initials="未" lastIdx="0" clrIdx="74"/>
  <p:cmAuthor id="632" name="未知用户345" initials="未" lastIdx="0" clrIdx="631"/>
  <p:cmAuthor id="76" name="YZB" initials="Y" lastIdx="0" clrIdx="75"/>
  <p:cmAuthor id="633" name="未知用户365" initials="未" lastIdx="0" clrIdx="632"/>
  <p:cmAuthor id="77" name="未知用户218" initials="未" lastIdx="0" clrIdx="76"/>
  <p:cmAuthor id="634" name="未知用户366" initials="未" lastIdx="0" clrIdx="633"/>
  <p:cmAuthor id="78" name="yiwei zhu" initials="y" lastIdx="0" clrIdx="77"/>
  <p:cmAuthor id="635" name="未知用户367" initials="未" lastIdx="0" clrIdx="634"/>
  <p:cmAuthor id="79" name="未知用户351" initials="未" lastIdx="0" clrIdx="78"/>
  <p:cmAuthor id="636" name="未知用户368" initials="未" lastIdx="0" clrIdx="635"/>
  <p:cmAuthor id="80" name="吕震" initials="吕" lastIdx="0" clrIdx="79"/>
  <p:cmAuthor id="637" name="未知用户403" initials="未" lastIdx="0" clrIdx="636"/>
  <p:cmAuthor id="81" name="未知用户352" initials="未" lastIdx="0" clrIdx="80"/>
  <p:cmAuthor id="638" name="未知用户402" initials="未" lastIdx="0" clrIdx="637"/>
  <p:cmAuthor id="82" name="吴岩" initials="吴" lastIdx="0" clrIdx="81"/>
  <p:cmAuthor id="639" name="未知用户379" initials="未" lastIdx="0" clrIdx="638"/>
  <p:cmAuthor id="83" name="未知用户353" initials="未" lastIdx="0" clrIdx="82"/>
  <p:cmAuthor id="640" name="未知用户380" initials="未" lastIdx="0" clrIdx="639"/>
  <p:cmAuthor id="84" name="泡沬" initials="泡" lastIdx="0" clrIdx="83"/>
  <p:cmAuthor id="641" name="未知用户405" initials="未" lastIdx="0" clrIdx="640"/>
  <p:cmAuthor id="85" name="陈 橙橙" initials="陈" lastIdx="0" clrIdx="84"/>
  <p:cmAuthor id="642" name="未知用户382" initials="未" lastIdx="0" clrIdx="641"/>
  <p:cmAuthor id="86" name="未知用户354" initials="未" lastIdx="0" clrIdx="85"/>
  <p:cmAuthor id="643" name="未知用户383" initials="未" lastIdx="0" clrIdx="642"/>
  <p:cmAuthor id="87" name="我" initials="我" lastIdx="0" clrIdx="86"/>
  <p:cmAuthor id="644" name="未知用户384" initials="未" lastIdx="0" clrIdx="643"/>
  <p:cmAuthor id="88" name="未知用户355" initials="未" lastIdx="0" clrIdx="87"/>
  <p:cmAuthor id="645" name="未知用户385" initials="未" lastIdx="0" clrIdx="644"/>
  <p:cmAuthor id="89" name="User" initials="U" lastIdx="0" clrIdx="88"/>
  <p:cmAuthor id="646" name="未知用户386" initials="未" lastIdx="0" clrIdx="645"/>
  <p:cmAuthor id="90" name="未知用户356" initials="未" lastIdx="0" clrIdx="89"/>
  <p:cmAuthor id="647" name="未知用户387" initials="未" lastIdx="0" clrIdx="646"/>
  <p:cmAuthor id="91" name="catlaohu" initials="c" lastIdx="0" clrIdx="90"/>
  <p:cmAuthor id="648" name="未知用户388" initials="未" lastIdx="0" clrIdx="647"/>
  <p:cmAuthor id="92" name="未知用户378" initials="未" lastIdx="0" clrIdx="91"/>
  <p:cmAuthor id="649" name="未知用户411" initials="未" lastIdx="0" clrIdx="648"/>
  <p:cmAuthor id="93" name="??" initials="?" lastIdx="0" clrIdx="92"/>
  <p:cmAuthor id="650" name="未知用户389" initials="未" lastIdx="0" clrIdx="649"/>
  <p:cmAuthor id="94" name="未知用户357" initials="未" lastIdx="0" clrIdx="93"/>
  <p:cmAuthor id="651" name="未知用户390" initials="未" lastIdx="0" clrIdx="650"/>
  <p:cmAuthor id="95" name="hy-tkyl" initials="h" lastIdx="0" clrIdx="94"/>
  <p:cmAuthor id="652" name="未知用户391" initials="未" lastIdx="0" clrIdx="651"/>
  <p:cmAuthor id="96" name="未知用户362" initials="未" lastIdx="0" clrIdx="95"/>
  <p:cmAuthor id="653" name="未知用户392" initials="未" lastIdx="0" clrIdx="652"/>
  <p:cmAuthor id="97" name="821375975@qq.com" initials="8" lastIdx="0" clrIdx="96"/>
  <p:cmAuthor id="654" name="未知用户393" initials="未" lastIdx="0" clrIdx="653"/>
  <p:cmAuthor id="98" name="未知用户363" initials="未" lastIdx="0" clrIdx="97"/>
  <p:cmAuthor id="655" name="未知用户394" initials="未" lastIdx="0" clrIdx="654"/>
  <p:cmAuthor id="99" name="用户" initials="用" lastIdx="0" clrIdx="98"/>
  <p:cmAuthor id="656" name="未知用户395" initials="未" lastIdx="0" clrIdx="655"/>
  <p:cmAuthor id="100" name="未知用户374" initials="未" lastIdx="0" clrIdx="99"/>
  <p:cmAuthor id="657" name="未知用户396" initials="未" lastIdx="0" clrIdx="656"/>
  <p:cmAuthor id="101" name="幺以谦" initials="幺" lastIdx="0" clrIdx="100"/>
  <p:cmAuthor id="658" name="未知用户406" initials="未" lastIdx="0" clrIdx="657"/>
  <p:cmAuthor id="102" name="未知用户375" initials="未" lastIdx="0" clrIdx="101"/>
  <p:cmAuthor id="659" name="未知用户397" initials="未" lastIdx="0" clrIdx="658"/>
  <p:cmAuthor id="103" name="志龙 姜" initials="志" lastIdx="0" clrIdx="102"/>
  <p:cmAuthor id="660" name="未知用户407" initials="未" lastIdx="0" clrIdx="659"/>
  <p:cmAuthor id="104" name="未知用户369" initials="未" lastIdx="0" clrIdx="103"/>
  <p:cmAuthor id="661" name="未知用户398" initials="未" lastIdx="0" clrIdx="660"/>
  <p:cmAuthor id="105" name="潈ऎ䕨அ" initials="潈" lastIdx="0" clrIdx="104"/>
  <p:cmAuthor id="662" name="未知用户399" initials="未" lastIdx="0" clrIdx="661"/>
  <p:cmAuthor id="106" name="未知用户376" initials="未" lastIdx="0" clrIdx="105"/>
  <p:cmAuthor id="663" name="未知用户400" initials="未" lastIdx="0" clrIdx="662"/>
  <p:cmAuthor id="107" name="YANGS-PC" initials="Y" lastIdx="0" clrIdx="106"/>
  <p:cmAuthor id="664" name="未知用户401" initials="未" lastIdx="0" clrIdx="663"/>
  <p:cmAuthor id="108" name="未知用户377" initials="未" lastIdx="0" clrIdx="107"/>
  <p:cmAuthor id="665" name="未知用户420" initials="未" lastIdx="0" clrIdx="664"/>
  <p:cmAuthor id="109" name="庞宝国" initials="庞" lastIdx="0" clrIdx="108"/>
  <p:cmAuthor id="666" name="未知用户421" initials="未" lastIdx="0" clrIdx="665"/>
  <p:cmAuthor id="110" name="未知用户372" initials="未" lastIdx="0" clrIdx="109"/>
  <p:cmAuthor id="667" name="未知用户422" initials="未" lastIdx="0" clrIdx="666"/>
  <p:cmAuthor id="111" name="pangyt" initials="p" lastIdx="0" clrIdx="110"/>
  <p:cmAuthor id="668" name="未知用户423" initials="未" lastIdx="0" clrIdx="667"/>
  <p:cmAuthor id="112" name="Xzjd" initials="X" lastIdx="0" clrIdx="111"/>
  <p:cmAuthor id="669" name="未知用户424" initials="未" lastIdx="0" clrIdx="668"/>
  <p:cmAuthor id="113" name="apple" initials="a" lastIdx="0" clrIdx="112"/>
  <p:cmAuthor id="670" name="未知用户419" initials="未" lastIdx="0" clrIdx="669"/>
  <p:cmAuthor id="114" name="卫天一" initials="卫" lastIdx="0" clrIdx="113"/>
  <p:cmAuthor id="671" name="未知用户425" initials="未" lastIdx="0" clrIdx="670"/>
  <p:cmAuthor id="115" name="万户网络" initials="万" lastIdx="0" clrIdx="114"/>
  <p:cmAuthor id="672" name="未知用户426" initials="未" lastIdx="0" clrIdx="671"/>
  <p:cmAuthor id="116" name="未知用户466" initials="未" lastIdx="0" clrIdx="115"/>
  <p:cmAuthor id="673" name="未知用户427" initials="未" lastIdx="0" clrIdx="672"/>
  <p:cmAuthor id="117" name="未知用户20" initials="未" lastIdx="0" clrIdx="116"/>
  <p:cmAuthor id="674" name="未知用户428" initials="未" lastIdx="0" clrIdx="673"/>
  <p:cmAuthor id="118" name="未知用户460" initials="未" lastIdx="0" clrIdx="117"/>
  <p:cmAuthor id="675" name="未知用户429" initials="未" lastIdx="0" clrIdx="674"/>
  <p:cmAuthor id="119" name="孙璐璐" initials="孙" lastIdx="0" clrIdx="118"/>
  <p:cmAuthor id="676" name="未知用户430" initials="未" lastIdx="0" clrIdx="675"/>
  <p:cmAuthor id="120" name="未知用户454" initials="未" lastIdx="0" clrIdx="119"/>
  <p:cmAuthor id="677" name="未知用户431" initials="未" lastIdx="0" clrIdx="676"/>
  <p:cmAuthor id="121" name="新萝卜家园" initials="新" lastIdx="0" clrIdx="120"/>
  <p:cmAuthor id="678" name="未知用户432" initials="未" lastIdx="0" clrIdx="677"/>
  <p:cmAuthor id="122" name="未知用户461" initials="未" lastIdx="0" clrIdx="121"/>
  <p:cmAuthor id="679" name="未知用户433" initials="未" lastIdx="0" clrIdx="678"/>
  <p:cmAuthor id="123" name="1003776019@qq.com" initials="1" lastIdx="0" clrIdx="122"/>
  <p:cmAuthor id="680" name="未知用户434" initials="未" lastIdx="0" clrIdx="679"/>
  <p:cmAuthor id="124" name="未知用户455" initials="未" lastIdx="0" clrIdx="123"/>
  <p:cmAuthor id="681" name="未知用户435" initials="未" lastIdx="0" clrIdx="680"/>
  <p:cmAuthor id="125" name="Jinyi" initials="J" lastIdx="0" clrIdx="124"/>
  <p:cmAuthor id="682" name="未知用户436" initials="未" lastIdx="0" clrIdx="681"/>
  <p:cmAuthor id="126" name="未知用户462" initials="未" lastIdx="0" clrIdx="125"/>
  <p:cmAuthor id="683" name="未知用户437" initials="未" lastIdx="0" clrIdx="682"/>
  <p:cmAuthor id="127" name="未知用户465" initials="未" lastIdx="0" clrIdx="126"/>
  <p:cmAuthor id="684" name="未知用户438" initials="未" lastIdx="0" clrIdx="683"/>
  <p:cmAuthor id="128" name="tkuser" initials="t" lastIdx="0" clrIdx="127"/>
  <p:cmAuthor id="685" name="未知用户417" initials="未" lastIdx="0" clrIdx="684"/>
  <p:cmAuthor id="129" name="未知用户457" initials="未" lastIdx="0" clrIdx="128"/>
  <p:cmAuthor id="686" name="未知用户439" initials="未" lastIdx="0" clrIdx="685"/>
  <p:cmAuthor id="130" name="江涛 李" initials="江" lastIdx="0" clrIdx="129"/>
  <p:cmAuthor id="687" name="未知用户440" initials="未" lastIdx="0" clrIdx="686"/>
  <p:cmAuthor id="131" name="未知用户450" initials="未" lastIdx="0" clrIdx="130"/>
  <p:cmAuthor id="688" name="未知用户441" initials="未" lastIdx="0" clrIdx="687"/>
  <p:cmAuthor id="132" name="杨国" initials="杨" lastIdx="0" clrIdx="131"/>
  <p:cmAuthor id="689" name="未知用户442" initials="未" lastIdx="0" clrIdx="688"/>
  <p:cmAuthor id="133" name="未知用户463" initials="未" lastIdx="0" clrIdx="132"/>
  <p:cmAuthor id="690" name="未知用户443" initials="未" lastIdx="0" clrIdx="689"/>
  <p:cmAuthor id="134" name="HaoshuaiWu" initials="H" lastIdx="0" clrIdx="133"/>
  <p:cmAuthor id="691" name="未知用户444" initials="未" lastIdx="0" clrIdx="690"/>
  <p:cmAuthor id="135" name="未知用户467" initials="未" lastIdx="0" clrIdx="134"/>
  <p:cmAuthor id="692" name="未知用户445" initials="未" lastIdx="0" clrIdx="691"/>
  <p:cmAuthor id="136" name="刘承刚" initials="刘" lastIdx="0" clrIdx="135"/>
  <p:cmAuthor id="693" name="未知用户446" initials="未" lastIdx="0" clrIdx="692"/>
  <p:cmAuthor id="137" name="未知用户468" initials="未" lastIdx="0" clrIdx="136"/>
  <p:cmAuthor id="694" name="未知用户447" initials="未" lastIdx="0" clrIdx="693"/>
  <p:cmAuthor id="138" name="史璐瑶" initials="史" lastIdx="0" clrIdx="137"/>
  <p:cmAuthor id="695" name="未知用户448" initials="未" lastIdx="0" clrIdx="694"/>
  <p:cmAuthor id="139" name="未知用户469" initials="未" lastIdx="0" clrIdx="138"/>
  <p:cmAuthor id="696" name="谢静波" initials="谢" lastIdx="0" clrIdx="695"/>
  <p:cmAuthor id="140" name="wangcz2" initials="w" lastIdx="0" clrIdx="139"/>
  <p:cmAuthor id="697" name="刘浩" initials="刘" lastIdx="0" clrIdx="696"/>
  <p:cmAuthor id="141" name="未知用户458" initials="未" lastIdx="0" clrIdx="140"/>
  <p:cmAuthor id="698" name="Vivian Liu" initials="VL" lastIdx="0" clrIdx="697"/>
  <p:cmAuthor id="142" name="tianan" initials="t" lastIdx="0" clrIdx="141"/>
  <p:cmAuthor id="699" name="zhang li" initials="z" lastIdx="0" clrIdx="698"/>
  <p:cmAuthor id="143" name="未知用户470" initials="未" lastIdx="0" clrIdx="142"/>
  <p:cmAuthor id="700" name="程玉珍" initials="程" lastIdx="0" clrIdx="699"/>
  <p:cmAuthor id="144" name="Microsoft" initials="M" lastIdx="0" clrIdx="143"/>
  <p:cmAuthor id="701" name="yang" initials="y" lastIdx="0" clrIdx="700"/>
  <p:cmAuthor id="145" name="未知用户471" initials="未" lastIdx="0" clrIdx="144"/>
  <p:cmAuthor id="702" name="孙 澍" initials="孙" lastIdx="0" clrIdx="701"/>
  <p:cmAuthor id="146" name="未知用户14" initials="未" lastIdx="0" clrIdx="145"/>
  <p:cmAuthor id="703" name="殷 积波" initials="殷" lastIdx="0" clrIdx="702"/>
  <p:cmAuthor id="147" name="未知用户472" initials="未" lastIdx="0" clrIdx="146"/>
  <p:cmAuthor id="704" name="启浩" initials="启" lastIdx="0" clrIdx="703"/>
  <p:cmAuthor id="148" name="Sky123.Org" initials="S" lastIdx="0" clrIdx="147"/>
  <p:cmAuthor id="705" name="袨?嗴?傤?" initials="袨" lastIdx="0" clrIdx="704"/>
  <p:cmAuthor id="149" name="未知用户473" initials="未" lastIdx="0" clrIdx="148"/>
  <p:cmAuthor id="706" name="林玲 郑" initials="林" lastIdx="0" clrIdx="705"/>
  <p:cmAuthor id="150" name="zhouyiming" initials="z" lastIdx="0" clrIdx="149"/>
  <p:cmAuthor id="707" name="554154816@qq.com" initials="5" lastIdx="0" clrIdx="706"/>
  <p:cmAuthor id="151" name="未知用户235" initials="未" lastIdx="0" clrIdx="150"/>
  <p:cmAuthor id="708" name="未知用户192" initials="未" lastIdx="0" clrIdx="707"/>
  <p:cmAuthor id="152" name="朱 昌花" initials="朱" lastIdx="0" clrIdx="151"/>
  <p:cmAuthor id="153" name="未知用户453" initials="未" lastIdx="0" clrIdx="152"/>
  <p:cmAuthor id="154" name=" " initials=" " lastIdx="0" clrIdx="153"/>
  <p:cmAuthor id="155" name="未知用户474" initials="未" lastIdx="0" clrIdx="154"/>
  <p:cmAuthor id="156" name="徐 宁" initials="徐" lastIdx="0" clrIdx="155"/>
  <p:cmAuthor id="157" name="未知用户475" initials="未" lastIdx="0" clrIdx="156"/>
  <p:cmAuthor id="158" name="QBOSSCHEN" initials="Q" lastIdx="0" clrIdx="157"/>
  <p:cmAuthor id="159" name="未知用户476" initials="未" lastIdx="0" clrIdx="158"/>
  <p:cmAuthor id="160" name="Calvin G" initials="C" lastIdx="0" clrIdx="159"/>
  <p:cmAuthor id="161" name="未知用户459" initials="未" lastIdx="0" clrIdx="160"/>
  <p:cmAuthor id="162" name="张莹" initials="张" lastIdx="0" clrIdx="161"/>
  <p:cmAuthor id="163" name="未知用户489" initials="未" lastIdx="0" clrIdx="162"/>
  <p:cmAuthor id="164" name="MC SYSTEM" initials="M" lastIdx="0" clrIdx="163"/>
  <p:cmAuthor id="165" name="未知用户488" initials="未" lastIdx="0" clrIdx="164"/>
  <p:cmAuthor id="166" name="spring_ren" initials="s" lastIdx="0" clrIdx="165"/>
  <p:cmAuthor id="167" name="未知用户490" initials="未" lastIdx="0" clrIdx="166"/>
  <p:cmAuthor id="168" name="user" initials="u" lastIdx="0" clrIdx="167"/>
  <p:cmAuthor id="169" name="未知用户477" initials="未" lastIdx="0" clrIdx="168"/>
  <p:cmAuthor id="170" name="李璐---寿险总公司营销管理部" initials="李" lastIdx="0" clrIdx="169"/>
  <p:cmAuthor id="171" name="未知用户478" initials="未" lastIdx="0" clrIdx="170"/>
  <p:cmAuthor id="172" name="xuqing" initials="x" lastIdx="0" clrIdx="171"/>
  <p:cmAuthor id="173" name="未知用户479" initials="未" lastIdx="0" clrIdx="172"/>
  <p:cmAuthor id="174" name="王顶" initials="王" lastIdx="0" clrIdx="173"/>
  <p:cmAuthor id="175" name="未知用户480" initials="未" lastIdx="0" clrIdx="174"/>
  <p:cmAuthor id="176" name="王 金谦" initials="王" lastIdx="0" clrIdx="175"/>
  <p:cmAuthor id="177" name="未知用户481" initials="未" lastIdx="0" clrIdx="176"/>
  <p:cmAuthor id="178" name="未知用户482" initials="未" lastIdx="0" clrIdx="177"/>
  <p:cmAuthor id="179" name="caoyq0624" initials="c" lastIdx="0" clrIdx="178"/>
  <p:cmAuthor id="180" name="未知用户483" initials="未" lastIdx="0" clrIdx="179"/>
  <p:cmAuthor id="181" name="wangyuan20" initials="w" lastIdx="0" clrIdx="180"/>
  <p:cmAuthor id="182" name="未知用户484" initials="未" lastIdx="0" clrIdx="181"/>
  <p:cmAuthor id="183" name="easonyoun" initials="e" lastIdx="0" clrIdx="182"/>
  <p:cmAuthor id="184" name="未知用户485" initials="未" lastIdx="0" clrIdx="183"/>
  <p:cmAuthor id="185" name="董苗苗" initials="董" lastIdx="0" clrIdx="184"/>
  <p:cmAuthor id="186" name="未知用户486" initials="未" lastIdx="0" clrIdx="185"/>
  <p:cmAuthor id="187" name="何慧丽" initials="何" lastIdx="0" clrIdx="186"/>
  <p:cmAuthor id="188" name="未知用户452" initials="未" lastIdx="0" clrIdx="187"/>
  <p:cmAuthor id="189" name="Chen" initials="C" lastIdx="0" clrIdx="188"/>
  <p:cmAuthor id="190" name="未知用户456" initials="未" lastIdx="0" clrIdx="189"/>
  <p:cmAuthor id="191" name="Mz" initials="M" lastIdx="0" clrIdx="190"/>
  <p:cmAuthor id="192" name="未知用户464" initials="未" lastIdx="0" clrIdx="191"/>
  <p:cmAuthor id="193" name="齐涛" initials="齐" lastIdx="0" clrIdx="192"/>
  <p:cmAuthor id="194" name="未知用户487" initials="未" lastIdx="0" clrIdx="193"/>
  <p:cmAuthor id="195" name="Microsoft Office 用户" initials="M" lastIdx="0" clrIdx="194"/>
  <p:cmAuthor id="196" name="季玉洁" initials="季" lastIdx="0" clrIdx="195"/>
  <p:cmAuthor id="197" name="陈树权" initials="陈" lastIdx="0" clrIdx="196"/>
  <p:cmAuthor id="198" name="八妹" initials="八" lastIdx="0" clrIdx="197"/>
  <p:cmAuthor id="199" name="方朝军/产品推动室/产品开发推广部/总公司" initials="方" lastIdx="0" clrIdx="198"/>
  <p:cmAuthor id="200" name="zq" initials="z" lastIdx="0" clrIdx="199"/>
  <p:cmAuthor id="201" name="刘 思蜀" initials="刘" lastIdx="0" clrIdx="200"/>
  <p:cmAuthor id="202" name="seki" initials="s" lastIdx="0" clrIdx="201"/>
  <p:cmAuthor id="203" name="Ms" initials="M" lastIdx="0" clrIdx="202"/>
  <p:cmAuthor id="204" name="sdzz-syy" initials="s" lastIdx="0" clrIdx="203"/>
  <p:cmAuthor id="205" name="未知用户11" initials="未" lastIdx="0" clrIdx="204"/>
  <p:cmAuthor id="206" name="Lenovo User" initials="L" lastIdx="0" clrIdx="205"/>
  <p:cmAuthor id="207" name="冯炳辰/业务管理部/私人银行部/总行机关/ABC" initials="冯" lastIdx="0" clrIdx="206"/>
  <p:cmAuthor id="208" name="谢俊/技术总监室/软件开发中心/总行机关/ABC" initials="谢" lastIdx="0" clrIdx="207"/>
  <p:cmAuthor id="209" name="CN=谢俊/OU=技术总监室/OU=软件开发中心/OU=总行机关/O=ABC" initials="C" lastIdx="0" clrIdx="208"/>
  <p:cmAuthor id="210" name="赖强/技术总监室/软件开发中心/总行机关/ABC" initials="赖" lastIdx="0" clrIdx="209"/>
  <p:cmAuthor id="211" name="未知用户9" initials="未" lastIdx="0" clrIdx="210"/>
  <p:cmAuthor id="212" name="49254" initials="4" lastIdx="0" clrIdx="211"/>
  <p:cmAuthor id="213" name="lgp" initials="l" lastIdx="0" clrIdx="212"/>
  <p:cmAuthor id="214" name="沛斯 钟" initials="沛" lastIdx="0" clrIdx="213"/>
  <p:cmAuthor id="215" name="wangsc" initials="w" lastIdx="0" clrIdx="214"/>
  <p:cmAuthor id="216" name="马妍" initials="马" lastIdx="0" clrIdx="215"/>
  <p:cmAuthor id="217" name="yanqiqi-lgd" initials="y" lastIdx="0" clrIdx="216"/>
  <p:cmAuthor id="218" name="547716734@qq.com" initials="5" lastIdx="0" clrIdx="217"/>
  <p:cmAuthor id="219" name="shuaibing" initials="s" lastIdx="0" clrIdx="218"/>
  <p:cmAuthor id="220" name="贺龙" initials="贺" lastIdx="0" clrIdx="219"/>
  <p:cmAuthor id="221" name="个险部" initials="个" lastIdx="0" clrIdx="220"/>
  <p:cmAuthor id="222" name="林 声洋" initials="林" lastIdx="0" clrIdx="221"/>
  <p:cmAuthor id="223" name="Ray" initials="R" lastIdx="0" clrIdx="222"/>
  <p:cmAuthor id="224" name="zhengzhong" initials="z" lastIdx="0" clrIdx="223"/>
  <p:cmAuthor id="225" name="ydx2003new@163.com" initials="y" lastIdx="0" clrIdx="224"/>
  <p:cmAuthor id="226" name="肖 雷" initials="肖" lastIdx="0" clrIdx="225"/>
  <p:cmAuthor id="227" name="gongxuan" initials="g" lastIdx="0" clrIdx="226"/>
  <p:cmAuthor id="228" name="zhuqy3" initials="z" lastIdx="0" clrIdx="227"/>
  <p:cmAuthor id="229" name="雷庭" initials="雷" lastIdx="0" clrIdx="228"/>
  <p:cmAuthor id="230" name="未知用户10" initials="未" lastIdx="0" clrIdx="229"/>
  <p:cmAuthor id="231" name="wpp" initials="w" lastIdx="0" clrIdx="230"/>
  <p:cmAuthor id="232" name="asuse" initials="a" lastIdx="0" clrIdx="231"/>
  <p:cmAuthor id="233" name="lin lin" initials="l" lastIdx="0" clrIdx="232"/>
  <p:cmAuthor id="234" name="nieyp" initials="n" lastIdx="0" clrIdx="233"/>
  <p:cmAuthor id="235" name="未知用户16" initials="未" lastIdx="0" clrIdx="234"/>
  <p:cmAuthor id="236" name="China" initials="C" lastIdx="0" clrIdx="235"/>
  <p:cmAuthor id="237" name="AbuSina" initials="A" lastIdx="0" clrIdx="236"/>
  <p:cmAuthor id="238" name="zhengwen" initials="z" lastIdx="0" clrIdx="237"/>
  <p:cmAuthor id="239" name="Wanwei Liang" initials="W" lastIdx="0" clrIdx="238"/>
  <p:cmAuthor id="240" name="chinalife" initials="c" lastIdx="0" clrIdx="239"/>
  <p:cmAuthor id="241" name="刘莹" initials="刘" lastIdx="0" clrIdx="240"/>
  <p:cmAuthor id="242" name="彭凯" initials="彭" lastIdx="0" clrIdx="241"/>
  <p:cmAuthor id="243" name="Sky.Wang" initials="S" lastIdx="0" clrIdx="242"/>
  <p:cmAuthor id="244" name="黄元" initials="黄" lastIdx="0" clrIdx="243"/>
  <p:cmAuthor id="245" name="总公司培训部" initials="总" lastIdx="0" clrIdx="244"/>
  <p:cmAuthor id="246" name="sunxp002" initials="s" lastIdx="0" clrIdx="245"/>
  <p:cmAuthor id="247" name="杨姗" initials="杨" lastIdx="0" clrIdx="246"/>
  <p:cmAuthor id="248" name="未知用户15" initials="未" lastIdx="0" clrIdx="247"/>
  <p:cmAuthor id="249" name="严之" initials="严" lastIdx="0" clrIdx="248"/>
  <p:cmAuthor id="250" name="未知用户17" initials="未" lastIdx="0" clrIdx="249"/>
  <p:cmAuthor id="251" name="91huhang" initials="9" lastIdx="0" clrIdx="250"/>
  <p:cmAuthor id="252" name="未知用户89" initials="未" lastIdx="0" clrIdx="251"/>
  <p:cmAuthor id="253" name="未知用户90" initials="未" lastIdx="0" clrIdx="252"/>
  <p:cmAuthor id="254" name="未知用户80" initials="未" lastIdx="0" clrIdx="253"/>
  <p:cmAuthor id="255" name="ProMedican" initials="P" lastIdx="0" clrIdx="254"/>
  <p:cmAuthor id="256" name="未知用户103" initials="未" lastIdx="0" clrIdx="255"/>
  <p:cmAuthor id="257" name="未知用户104" initials="未" lastIdx="0" clrIdx="256"/>
  <p:cmAuthor id="258" name="未知用户87" initials="未" lastIdx="0" clrIdx="257"/>
  <p:cmAuthor id="259" name="未知用户47" initials="未" lastIdx="0" clrIdx="258"/>
  <p:cmAuthor id="260" name="未知用户92" initials="未" lastIdx="0" clrIdx="259"/>
  <p:cmAuthor id="261" name="ht guo" initials="h" lastIdx="0" clrIdx="260"/>
  <p:cmAuthor id="262" name="cuizijin01" initials="c" lastIdx="0" clrIdx="261"/>
  <p:cmAuthor id="263" name="孙青川" initials="孙" lastIdx="0" clrIdx="262"/>
  <p:cmAuthor id="264" name="未知用户52" initials="未" lastIdx="0" clrIdx="263"/>
  <p:cmAuthor id="265" name="未知用户85" initials="未" lastIdx="0" clrIdx="264"/>
  <p:cmAuthor id="266" name="Windows" initials="W" lastIdx="0" clrIdx="265"/>
  <p:cmAuthor id="267" name="松 李" initials="松" lastIdx="0" clrIdx="266"/>
  <p:cmAuthor id="268" name="b1487" initials="b" lastIdx="0" clrIdx="267"/>
  <p:cmAuthor id="269" name="郭书含" initials="郭" lastIdx="0" clrIdx="268"/>
  <p:cmAuthor id="270" name="sivaram" initials="s" lastIdx="0" clrIdx="269"/>
  <p:cmAuthor id="271" name="пользователь Microsoft Office" initials="п" lastIdx="0" clrIdx="270"/>
  <p:cmAuthor id="272" name="刘淼" initials="刘" lastIdx="0" clrIdx="271"/>
  <p:cmAuthor id="273" name="Office 365" initials="O" lastIdx="0" clrIdx="272"/>
  <p:cmAuthor id="274" name="1716266060@qq.com" initials="1" lastIdx="0" clrIdx="273"/>
  <p:cmAuthor id="275" name="程学春 cxc" initials="程" lastIdx="0" clrIdx="274"/>
  <p:cmAuthor id="276" name="chenli8" initials="c" lastIdx="0" clrIdx="275"/>
  <p:cmAuthor id="277" name="448097321@qq.com" initials="4" lastIdx="0" clrIdx="276"/>
  <p:cmAuthor id="278" name="zhumin1" initials="z" lastIdx="0" clrIdx="277"/>
  <p:cmAuthor id="279" name="FS" initials="F" lastIdx="0" clrIdx="278"/>
  <p:cmAuthor id="280" name="Temp" initials="T" lastIdx="0" clrIdx="279"/>
  <p:cmAuthor id="281" name="刘岸亮" initials="刘" lastIdx="0" clrIdx="280"/>
  <p:cmAuthor id="282" name="雍中婧" initials="雍" lastIdx="0" clrIdx="281"/>
  <p:cmAuthor id="283" name="任斐" initials="任" lastIdx="0" clrIdx="282"/>
  <p:cmAuthor id="284" name="未知用户33" initials="未" lastIdx="0" clrIdx="283"/>
  <p:cmAuthor id="285" name="未知用户34" initials="未" lastIdx="0" clrIdx="284"/>
  <p:cmAuthor id="286" name="未知用户25" initials="未" lastIdx="0" clrIdx="285"/>
  <p:cmAuthor id="287" name="未知用户26" initials="未" lastIdx="0" clrIdx="286"/>
  <p:cmAuthor id="288" name="未知用户48" initials="未" lastIdx="0" clrIdx="287"/>
  <p:cmAuthor id="289" name="未知用户27" initials="未" lastIdx="0" clrIdx="288"/>
  <p:cmAuthor id="290" name="未知用户28" initials="未" lastIdx="0" clrIdx="289"/>
  <p:cmAuthor id="291" name="未知用户29" initials="未" lastIdx="0" clrIdx="290"/>
  <p:cmAuthor id="292" name="未知用户30" initials="未" lastIdx="0" clrIdx="291"/>
  <p:cmAuthor id="293" name="未知用户31" initials="未" lastIdx="0" clrIdx="292"/>
  <p:cmAuthor id="294" name="未知用户35" initials="未" lastIdx="0" clrIdx="293"/>
  <p:cmAuthor id="295" name="未知用户39" initials="未" lastIdx="0" clrIdx="294"/>
  <p:cmAuthor id="296" name="未知用户40" initials="未" lastIdx="0" clrIdx="295"/>
  <p:cmAuthor id="297" name="未知用户41" initials="未" lastIdx="0" clrIdx="296"/>
  <p:cmAuthor id="298" name="未知用户43" initials="未" lastIdx="0" clrIdx="297"/>
  <p:cmAuthor id="299" name="未知用户44" initials="未" lastIdx="0" clrIdx="298"/>
  <p:cmAuthor id="300" name="未知用户45" initials="未" lastIdx="0" clrIdx="299"/>
  <p:cmAuthor id="301" name="王雅静" initials="王" lastIdx="0" clrIdx="300"/>
  <p:cmAuthor id="302" name="sun frank" initials="s" lastIdx="0" clrIdx="301"/>
  <p:cmAuthor id="303" name="zhao wei" initials="z" lastIdx="0" clrIdx="302"/>
  <p:cmAuthor id="304" name="徐 伟钦" initials="徐" lastIdx="0" clrIdx="303"/>
  <p:cmAuthor id="305" name="韩冰" initials="韩" lastIdx="0" clrIdx="304"/>
  <p:cmAuthor id="306" name="李昕玫" initials="李" lastIdx="0" clrIdx="305"/>
  <p:cmAuthor id="307" name="lianxing liao" initials="l" lastIdx="0" clrIdx="306"/>
  <p:cmAuthor id="308" name="未知用户" initials="未" lastIdx="0" clrIdx="307"/>
  <p:cmAuthor id="309" name="yangysh" initials="y" lastIdx="0" clrIdx="308"/>
  <p:cmAuthor id="310" name="未知用户46" initials="未" lastIdx="0" clrIdx="309"/>
  <p:cmAuthor id="311" name="JAMES 杨" initials="J" lastIdx="0" clrIdx="310"/>
  <p:cmAuthor id="312" name="闫志深" initials="闫" lastIdx="0" clrIdx="311"/>
  <p:cmAuthor id="313" name="梁潇-lhq" initials="梁" lastIdx="0" clrIdx="312"/>
  <p:cmAuthor id="314" name="未知用户21" initials="未" lastIdx="0" clrIdx="313"/>
  <p:cmAuthor id="315" name="未知用户22" initials="未" lastIdx="0" clrIdx="314"/>
  <p:cmAuthor id="316" name="未知用户18" initials="未" lastIdx="0" clrIdx="315"/>
  <p:cmAuthor id="317" name="2819264246@qq.com" initials="2" lastIdx="0" clrIdx="316"/>
  <p:cmAuthor id="318" name="Poseidon" initials="P" lastIdx="0" clrIdx="317"/>
  <p:cmAuthor id="319" name="ZZC" initials="Z" lastIdx="0" clrIdx="318"/>
  <p:cmAuthor id="320" name="李晨曦" initials="李" lastIdx="0" clrIdx="319"/>
  <p:cmAuthor id="321" name="Bonan Qi" initials="B" lastIdx="0" clrIdx="320"/>
  <p:cmAuthor id="322" name="yaoxiaojun" initials="y" lastIdx="0" clrIdx="321"/>
  <p:cmAuthor id="323" name="朱雪松" initials="朱" lastIdx="0" clrIdx="322"/>
  <p:cmAuthor id="324" name="周涛" initials="周" lastIdx="0" clrIdx="323"/>
  <p:cmAuthor id="325" name="张洲萌" initials="张" lastIdx="0" clrIdx="324"/>
  <p:cmAuthor id="326" name="Vagun Vagun" initials="V" lastIdx="0" clrIdx="325"/>
  <p:cmAuthor id="327" name="李秋静" initials="李" lastIdx="0" clrIdx="326"/>
  <p:cmAuthor id="328" name="陈林" initials="陈" lastIdx="0" clrIdx="327"/>
  <p:cmAuthor id="329" name="Author" initials="A" lastIdx="0" clrIdx="328"/>
  <p:cmAuthor id="330" name="张梦莞" initials="张" lastIdx="0" clrIdx="329"/>
  <p:cmAuthor id="331" name="程诗媛" initials="程" lastIdx="0" clrIdx="330"/>
  <p:cmAuthor id="332" name="未知用户36" initials="未" lastIdx="0" clrIdx="331"/>
  <p:cmAuthor id="333" name="未知用户148" initials="未" lastIdx="0" clrIdx="332"/>
  <p:cmAuthor id="334" name="未知用户163" initials="未" lastIdx="0" clrIdx="333"/>
  <p:cmAuthor id="335" name="未知用户151" initials="未" lastIdx="0" clrIdx="334"/>
  <p:cmAuthor id="336" name="未知用户152" initials="未" lastIdx="0" clrIdx="335"/>
  <p:cmAuthor id="337" name="未知用户164" initials="未" lastIdx="0" clrIdx="336"/>
  <p:cmAuthor id="338" name="未知用户153" initials="未" lastIdx="0" clrIdx="337"/>
  <p:cmAuthor id="339" name="未知用户154" initials="未" lastIdx="0" clrIdx="338"/>
  <p:cmAuthor id="340" name="未知用户155" initials="未" lastIdx="0" clrIdx="339"/>
  <p:cmAuthor id="341" name="未知用户156" initials="未" lastIdx="0" clrIdx="340"/>
  <p:cmAuthor id="342" name="未知用户157" initials="未" lastIdx="0" clrIdx="341"/>
  <p:cmAuthor id="343" name="未知用户158" initials="未" lastIdx="0" clrIdx="342"/>
  <p:cmAuthor id="344" name="未知用户159" initials="未" lastIdx="0" clrIdx="343"/>
  <p:cmAuthor id="345" name="未知用户160" initials="未" lastIdx="0" clrIdx="344"/>
  <p:cmAuthor id="346" name="未知用户161" initials="未" lastIdx="0" clrIdx="345"/>
  <p:cmAuthor id="347" name="未知用户162" initials="未" lastIdx="0" clrIdx="346"/>
  <p:cmAuthor id="348" name="未知用户149" initials="未" lastIdx="0" clrIdx="347"/>
  <p:cmAuthor id="349" name="未知用户146" initials="未" lastIdx="0" clrIdx="348"/>
  <p:cmAuthor id="350" name="未知用户147" initials="未" lastIdx="0" clrIdx="349"/>
  <p:cmAuthor id="351" name="未知用户37" initials="未" lastIdx="0" clrIdx="350"/>
  <p:cmAuthor id="352" name="未知用户23" initials="未" lastIdx="0" clrIdx="351"/>
  <p:cmAuthor id="353" name="未知用户19" initials="未" lastIdx="0" clrIdx="352"/>
  <p:cmAuthor id="354" name="破天" initials="破" lastIdx="0" clrIdx="353"/>
  <p:cmAuthor id="355" name="刘仕俭" initials="刘" lastIdx="0" clrIdx="354"/>
  <p:cmAuthor id="356" name="Changing Zhuang" initials="C" lastIdx="0" clrIdx="355"/>
  <p:cmAuthor id="357" name="未知用户177" initials="未" lastIdx="0" clrIdx="356"/>
  <p:cmAuthor id="358" name="未知用户178" initials="未" lastIdx="0" clrIdx="357"/>
  <p:cmAuthor id="359" name="未知用户179" initials="未" lastIdx="0" clrIdx="358"/>
  <p:cmAuthor id="360" name="未知用户180" initials="未" lastIdx="0" clrIdx="359"/>
  <p:cmAuthor id="361" name="未知用户181" initials="未" lastIdx="0" clrIdx="360"/>
  <p:cmAuthor id="362" name="未知用户182" initials="未" lastIdx="0" clrIdx="361"/>
  <p:cmAuthor id="363" name="未知用户183" initials="未" lastIdx="0" clrIdx="362"/>
  <p:cmAuthor id="364" name="未知用户184" initials="未" lastIdx="0" clrIdx="363"/>
  <p:cmAuthor id="365" name="未知用户187" initials="未" lastIdx="0" clrIdx="364"/>
  <p:cmAuthor id="366" name="未知用户185" initials="未" lastIdx="0" clrIdx="365"/>
  <p:cmAuthor id="367" name="未知用户186" initials="未" lastIdx="0" clrIdx="366"/>
  <p:cmAuthor id="368" name="哒哒 熊猫" initials="哒" lastIdx="0" clrIdx="367"/>
  <p:cmAuthor id="369" name="Yun-Ting Tseng" initials="Y" lastIdx="0" clrIdx="368"/>
  <p:cmAuthor id="370" name="Miss 豆" initials="M" lastIdx="0" clrIdx="369"/>
  <p:cmAuthor id="371" name="G" initials="G" lastIdx="0" clrIdx="370"/>
  <p:cmAuthor id="372" name="未知用户108" initials="未" lastIdx="0" clrIdx="371"/>
  <p:cmAuthor id="373" name="未知用户72" initials="未" lastIdx="0" clrIdx="372"/>
  <p:cmAuthor id="374" name="未知用户73" initials="未" lastIdx="0" clrIdx="373"/>
  <p:cmAuthor id="375" name="未知用户74" initials="未" lastIdx="0" clrIdx="374"/>
  <p:cmAuthor id="376" name="未知用户110" initials="未" lastIdx="0" clrIdx="375"/>
  <p:cmAuthor id="377" name="未知用户77" initials="未" lastIdx="0" clrIdx="376"/>
  <p:cmAuthor id="378" name="86139" initials="8" lastIdx="0" clrIdx="377"/>
  <p:cmAuthor id="379" name="朴鹏-lhq" initials="朴" lastIdx="0" clrIdx="378"/>
  <p:cmAuthor id="380" name="吕 阔" initials="吕" lastIdx="0" clrIdx="379"/>
  <p:cmAuthor id="381" name="ozg106" initials="o" lastIdx="0" clrIdx="380"/>
  <p:cmAuthor id="382" name="冰箱" initials="冰" lastIdx="0" clrIdx="381"/>
  <p:cmAuthor id="383" name="lixun" initials="l" lastIdx="0" clrIdx="382"/>
  <p:cmAuthor id="384" name="Isabella" initials="I" lastIdx="0" clrIdx="383"/>
  <p:cmAuthor id="385" name="倚海听风" initials="倚" lastIdx="0" clrIdx="384"/>
  <p:cmAuthor id="386" name="CodonMedical" initials="C" lastIdx="0" clrIdx="385"/>
  <p:cmAuthor id="387" name="Yvonne Lin" initials="Y" lastIdx="0" clrIdx="386"/>
  <p:cmAuthor id="388" name="Gallivan, John-Paul {MDAO~Basel}" initials="G" lastIdx="0" clrIdx="387"/>
  <p:cmAuthor id="389" name="Helms, Hans-Joachim {MDBA~Basel}" initials="H" lastIdx="0" clrIdx="388"/>
  <p:cmAuthor id="390" name="Codon Medical" initials="C" lastIdx="0" clrIdx="389"/>
  <p:cmAuthor id="391" name="Petersen, Jenny {MDBD~South San Francisco}" initials="P" lastIdx="0" clrIdx="390"/>
  <p:cmAuthor id="392" name="刘风香" initials="刘" lastIdx="0" clrIdx="391"/>
  <p:cmAuthor id="393" name="feng wei" initials="f" lastIdx="0" clrIdx="392"/>
  <p:cmAuthor id="394" name="Meredith Kalish" initials="M" lastIdx="0" clrIdx="393"/>
  <p:cmAuthor id="395" name="Mary Beattie" initials="M" lastIdx="0" clrIdx="394"/>
  <p:cmAuthor id="396" name="Melanie Smitt" initials="M" lastIdx="0" clrIdx="395"/>
  <p:cmAuthor id="397" name="Andrea Michels" initials="A" lastIdx="0" clrIdx="396"/>
  <p:cmAuthor id="398" name="Daniel Clyde (HI)" initials="D" lastIdx="0" clrIdx="397"/>
  <p:cmAuthor id="399" name="Fitzpatrick, Nicole {MGAO~Basel}" initials="F" lastIdx="0" clrIdx="398"/>
  <p:cmAuthor id="400" name="Kate Rijnen" initials="K" lastIdx="0" clrIdx="399"/>
  <p:cmAuthor id="401" name="偲" initials="偲" lastIdx="0" clrIdx="400"/>
  <p:cmAuthor id="402" name="Mark McGregor (HI)" initials="M" lastIdx="0" clrIdx="401"/>
  <p:cmAuthor id="403" name="Machackova, Zuzana {MDAO~Basel}" initials="M" lastIdx="0" clrIdx="402"/>
  <p:cmAuthor id="404" name="Franca, Ryan {MDAO~Basel}" initials="F" lastIdx="0" clrIdx="403"/>
  <p:cmAuthor id="405" name="Bart Baranowski (HI)" initials="B" lastIdx="0" clrIdx="404"/>
  <p:cmAuthor id="406" name="Helen Keyworth (HI)" initials="H" lastIdx="0" clrIdx="405"/>
  <p:cmAuthor id="407" name="Louise Adamson (HI)" initials="L" lastIdx="0" clrIdx="406"/>
  <p:cmAuthor id="408" name="Andrew Moss (HI)" initials="A" lastIdx="0" clrIdx="407"/>
  <p:cmAuthor id="409" name="David Morgan (HI)" initials="D" lastIdx="0" clrIdx="408"/>
  <p:cmAuthor id="410" name="Kate Sillitoe (HI)" initials="K" lastIdx="0" clrIdx="409"/>
  <p:cmAuthor id="411" name="猫小喵" initials="猫" lastIdx="0" clrIdx="410"/>
  <p:cmAuthor id="412" name="孟轩君" initials="孟" lastIdx="0" clrIdx="411"/>
  <p:cmAuthor id="413" name="hpguan" initials="h" lastIdx="0" clrIdx="412"/>
  <p:cmAuthor id="414" name="miaott" initials="m" lastIdx="0" clrIdx="413"/>
  <p:cmAuthor id="415" name="zhaoby01" initials="z" lastIdx="0" clrIdx="414"/>
  <p:cmAuthor id="416" name="Lydia" initials="L" lastIdx="0" clrIdx="415"/>
  <p:cmAuthor id="417" name="fengyuan03" initials="f" lastIdx="0" clrIdx="416"/>
  <p:cmAuthor id="418" name="古二蛋" initials="古" lastIdx="0" clrIdx="417"/>
  <p:cmAuthor id="419" name="xusha" initials="x" lastIdx="0" clrIdx="418"/>
  <p:cmAuthor id="420" name="李 东科" initials="李" lastIdx="0" clrIdx="419"/>
  <p:cmAuthor id="421" name="甘源" initials="甘" lastIdx="0" clrIdx="420"/>
  <p:cmAuthor id="422" name="何富军" initials="何" lastIdx="0" clrIdx="421"/>
  <p:cmAuthor id="423" name="闫秀丽" initials="闫" lastIdx="0" clrIdx="422"/>
  <p:cmAuthor id="424" name="fafa" initials="f" lastIdx="0" clrIdx="423"/>
  <p:cmAuthor id="425" name="qatr130" initials="q" lastIdx="0" clrIdx="424"/>
  <p:cmAuthor id="426" name="袁正海" initials="袁" lastIdx="0" clrIdx="425"/>
  <p:cmAuthor id="427" name="未知用户84" initials="未" lastIdx="0" clrIdx="426"/>
  <p:cmAuthor id="428" name="未知用户88" initials="未" lastIdx="0" clrIdx="427"/>
  <p:cmAuthor id="429" name="未知用户93" initials="未" lastIdx="0" clrIdx="428"/>
  <p:cmAuthor id="430" name="未知用户94" initials="未" lastIdx="0" clrIdx="429"/>
  <p:cmAuthor id="431" name="未知用户95" initials="未" lastIdx="0" clrIdx="430"/>
  <p:cmAuthor id="432" name="未知用户96" initials="未" lastIdx="0" clrIdx="431"/>
  <p:cmAuthor id="433" name="未知用户99" initials="未" lastIdx="0" clrIdx="432"/>
  <p:cmAuthor id="434" name="橙子" initials="橙" lastIdx="0" clrIdx="433"/>
  <p:cmAuthor id="435" name="加 林" initials="加" lastIdx="0" clrIdx="434"/>
  <p:cmAuthor id="436" name="wenle369@sina.com" initials="w" lastIdx="0" clrIdx="435"/>
  <p:cmAuthor id="437" name="未知用户418" initials="未" lastIdx="0" clrIdx="436"/>
  <p:cmAuthor id="438" name="未知用户271" initials="未" lastIdx="0" clrIdx="437"/>
  <p:cmAuthor id="439" name="think" initials="t" lastIdx="0" clrIdx="438"/>
  <p:cmAuthor id="440" name="过 去" initials="过" lastIdx="0" clrIdx="439"/>
  <p:cmAuthor id="441" name="ChinaUser" initials="C" lastIdx="0" clrIdx="440"/>
  <p:cmAuthor id="442" name="未知用户75" initials="未" lastIdx="0" clrIdx="441"/>
  <p:cmAuthor id="443" name="未知用户76" initials="未" lastIdx="0" clrIdx="442"/>
  <p:cmAuthor id="444" name="linkplus" initials="l" lastIdx="0" clrIdx="443"/>
  <p:cmAuthor id="445" name="未知用户118" initials="未" lastIdx="0" clrIdx="444"/>
  <p:cmAuthor id="446" name="未知用户119" initials="未" lastIdx="0" clrIdx="445"/>
  <p:cmAuthor id="447" name="未知用户120" initials="未" lastIdx="0" clrIdx="446"/>
  <p:cmAuthor id="448" name="未知用户121" initials="未" lastIdx="0" clrIdx="447"/>
  <p:cmAuthor id="449" name="未知用户122" initials="未" lastIdx="0" clrIdx="448"/>
  <p:cmAuthor id="450" name="未知用户123" initials="未" lastIdx="0" clrIdx="449"/>
  <p:cmAuthor id="451" name="未知用户124" initials="未" lastIdx="0" clrIdx="450"/>
  <p:cmAuthor id="452" name="未知用户125" initials="未" lastIdx="0" clrIdx="451"/>
  <p:cmAuthor id="453" name="未知用户126" initials="未" lastIdx="0" clrIdx="452"/>
  <p:cmAuthor id="454" name="未知用户127" initials="未" lastIdx="0" clrIdx="453"/>
  <p:cmAuthor id="455" name="未知用户128" initials="未" lastIdx="0" clrIdx="454"/>
  <p:cmAuthor id="456" name="未知用户129" initials="未" lastIdx="0" clrIdx="455"/>
  <p:cmAuthor id="457" name="未知用户130" initials="未" lastIdx="0" clrIdx="456"/>
  <p:cmAuthor id="458" name="未知用户131" initials="未" lastIdx="0" clrIdx="457"/>
  <p:cmAuthor id="459" name="未知用户132" initials="未" lastIdx="0" clrIdx="458"/>
  <p:cmAuthor id="460" name="未知用户133" initials="未" lastIdx="0" clrIdx="459"/>
  <p:cmAuthor id="461" name="未知用户134" initials="未" lastIdx="0" clrIdx="460"/>
  <p:cmAuthor id="462" name="未知用户135" initials="未" lastIdx="0" clrIdx="461"/>
  <p:cmAuthor id="463" name="未知用户136" initials="未" lastIdx="0" clrIdx="462"/>
  <p:cmAuthor id="464" name="未知用户137" initials="未" lastIdx="0" clrIdx="463"/>
  <p:cmAuthor id="465" name="未知用户138" initials="未" lastIdx="0" clrIdx="464"/>
  <p:cmAuthor id="466" name="未知用户141" initials="未" lastIdx="0" clrIdx="465"/>
  <p:cmAuthor id="467" name="未知用户142" initials="未" lastIdx="0" clrIdx="466"/>
  <p:cmAuthor id="468" name="未知用户143" initials="未" lastIdx="0" clrIdx="467"/>
  <p:cmAuthor id="469" name="未知用户144" initials="未" lastIdx="0" clrIdx="468"/>
  <p:cmAuthor id="470" name="未知用户145" initials="未" lastIdx="0" clrIdx="469"/>
  <p:cmAuthor id="471" name="未知用户114" initials="未" lastIdx="0" clrIdx="470"/>
  <p:cmAuthor id="472" name="未知用户115" initials="未" lastIdx="0" clrIdx="471"/>
  <p:cmAuthor id="473" name="未知用户116" initials="未" lastIdx="0" clrIdx="472"/>
  <p:cmAuthor id="474" name="未知用户117" initials="未" lastIdx="0" clrIdx="473"/>
  <p:cmAuthor id="475" name="未知用户139" initials="未" lastIdx="0" clrIdx="474"/>
  <p:cmAuthor id="476" name="未知用户188" initials="未" lastIdx="0" clrIdx="475"/>
  <p:cmAuthor id="477" name="未知用户189" initials="未" lastIdx="0" clrIdx="476"/>
  <p:cmAuthor id="478" name="未知用户165" initials="未" lastIdx="0" clrIdx="477"/>
  <p:cmAuthor id="479" name="未知用户166" initials="未" lastIdx="0" clrIdx="478"/>
  <p:cmAuthor id="480" name="未知用户167" initials="未" lastIdx="0" clrIdx="479"/>
  <p:cmAuthor id="481" name="未知用户168" initials="未" lastIdx="0" clrIdx="480"/>
  <p:cmAuthor id="482" name="未知用户169" initials="未" lastIdx="0" clrIdx="481"/>
  <p:cmAuthor id="483" name="未知用户170" initials="未" lastIdx="0" clrIdx="482"/>
  <p:cmAuthor id="484" name="未知用户171" initials="未" lastIdx="0" clrIdx="483"/>
  <p:cmAuthor id="485" name="未知用户172" initials="未" lastIdx="0" clrIdx="484"/>
  <p:cmAuthor id="486" name="未知用户173" initials="未" lastIdx="0" clrIdx="485"/>
  <p:cmAuthor id="487" name="未知用户174" initials="未" lastIdx="0" clrIdx="486"/>
  <p:cmAuthor id="488" name="未知用户175" initials="未" lastIdx="0" clrIdx="487"/>
  <p:cmAuthor id="489" name="未知用户176" initials="未" lastIdx="0" clrIdx="488"/>
  <p:cmAuthor id="490" name="未知用户68" initials="未" lastIdx="0" clrIdx="489"/>
  <p:cmAuthor id="491" name="未知用户65" initials="未" lastIdx="0" clrIdx="490"/>
  <p:cmAuthor id="492" name="alen" initials="a" lastIdx="0" clrIdx="491"/>
  <p:cmAuthor id="493" name="USER" initials="U" lastIdx="0" clrIdx="492"/>
  <p:cmAuthor id="494" name="王 一鸣" initials="王" lastIdx="0" clrIdx="493"/>
  <p:cmAuthor id="495" name="Well Li" initials="W" lastIdx="0" clrIdx="494"/>
  <p:cmAuthor id="496" name="任俊宣" initials="任" lastIdx="0" clrIdx="495"/>
  <p:cmAuthor id="497" name="未知用户198" initials="未" lastIdx="0" clrIdx="496"/>
  <p:cmAuthor id="498" name="未知用户150" initials="未" lastIdx="0" clrIdx="497"/>
  <p:cmAuthor id="499" name="未知用户220" initials="未" lastIdx="0" clrIdx="498"/>
  <p:cmAuthor id="500" name="未知用户221" initials="未" lastIdx="0" clrIdx="499"/>
  <p:cmAuthor id="501" name="未知用户199" initials="未" lastIdx="0" clrIdx="500"/>
  <p:cmAuthor id="502" name="未知用户200" initials="未" lastIdx="0" clrIdx="501"/>
  <p:cmAuthor id="503" name="未知用户201" initials="未" lastIdx="0" clrIdx="502"/>
  <p:cmAuthor id="504" name="未知用户214" initials="未" lastIdx="0" clrIdx="503"/>
  <p:cmAuthor id="505" name="未知用户216" initials="未" lastIdx="0" clrIdx="504"/>
  <p:cmAuthor id="506" name="未知用户202" initials="未" lastIdx="0" clrIdx="505"/>
  <p:cmAuthor id="507" name="未知用户203" initials="未" lastIdx="0" clrIdx="506"/>
  <p:cmAuthor id="508" name="未知用户204" initials="未" lastIdx="0" clrIdx="507"/>
  <p:cmAuthor id="509" name="未知用户205" initials="未" lastIdx="0" clrIdx="508"/>
  <p:cmAuthor id="510" name="未知用户206" initials="未" lastIdx="0" clrIdx="509"/>
  <p:cmAuthor id="511" name="未知用户207" initials="未" lastIdx="0" clrIdx="510"/>
  <p:cmAuthor id="512" name="未知用户208" initials="未" lastIdx="0" clrIdx="511"/>
  <p:cmAuthor id="513" name="未知用户209" initials="未" lastIdx="0" clrIdx="512"/>
  <p:cmAuthor id="514" name="未知用户210" initials="未" lastIdx="0" clrIdx="513"/>
  <p:cmAuthor id="515" name="未知用户213" initials="未" lastIdx="0" clrIdx="514"/>
  <p:cmAuthor id="516" name="未知用户211" initials="未" lastIdx="0" clrIdx="515"/>
  <p:cmAuthor id="517" name="?定义" initials="?" lastIdx="0" clrIdx="516"/>
  <p:cmAuthor id="518" name="sxp" initials="s" lastIdx="0" clrIdx="517"/>
  <p:cmAuthor id="519" name="allan" initials="a" lastIdx="0" clrIdx="518"/>
  <p:cmAuthor id="520" name="qiuzq02" initials="q" lastIdx="0" clrIdx="519"/>
  <p:cmAuthor id="521" name="mawei19" initials="m" lastIdx="0" clrIdx="520"/>
  <p:cmAuthor id="522" name="李红钢" initials="李" lastIdx="0" clrIdx="521"/>
  <p:cmAuthor id="523" name="McGlasson, Louise" initials="M" lastIdx="0" clrIdx="522"/>
  <p:cmAuthor id="524" name="张静_QZZvv2Aj" initials="authorId_625078060" lastIdx="0" clrIdx="523"/>
  <p:cmAuthor id="525" name="骆倩怡_Znauj26B" initials="authorId_382814100" lastIdx="0" clrIdx="524"/>
  <p:cmAuthor id="526" name="未知用户197" initials="未" lastIdx="0" clrIdx="525"/>
  <p:cmAuthor id="527" name="遥星" initials="遥" lastIdx="0" clrIdx="526"/>
  <p:cmAuthor id="528" name="迪" initials="迪" lastIdx="0" clrIdx="527"/>
  <p:cmAuthor id="529" name="未知用户337" initials="未" lastIdx="0" clrIdx="528"/>
  <p:cmAuthor id="530" name="未知用户336" initials="未" lastIdx="0" clrIdx="529"/>
  <p:cmAuthor id="531" name="未知用户318" initials="未" lastIdx="0" clrIdx="530"/>
  <p:cmAuthor id="532" name="未知用户320" initials="未" lastIdx="0" clrIdx="531"/>
  <p:cmAuthor id="533" name="未知用户322" initials="未" lastIdx="0" clrIdx="532"/>
  <p:cmAuthor id="534" name="未知用户323" initials="未" lastIdx="0" clrIdx="533"/>
  <p:cmAuthor id="535" name="未知用户287" initials="未" lastIdx="0" clrIdx="534"/>
  <p:cmAuthor id="536" name="未知用户324" initials="未" lastIdx="0" clrIdx="535"/>
  <p:cmAuthor id="537" name="未知用户325" initials="未" lastIdx="0" clrIdx="536"/>
  <p:cmAuthor id="538" name="未知用户290" initials="未" lastIdx="0" clrIdx="537"/>
  <p:cmAuthor id="539" name="未知用户291" initials="未" lastIdx="0" clrIdx="538"/>
  <p:cmAuthor id="540" name="未知用户292" initials="未" lastIdx="0" clrIdx="539"/>
  <p:cmAuthor id="541" name="未知用户293" initials="未" lastIdx="0" clrIdx="540"/>
  <p:cmAuthor id="542" name="未知用户294" initials="未" lastIdx="0" clrIdx="541"/>
  <p:cmAuthor id="543" name="未知用户295" initials="未" lastIdx="0" clrIdx="542"/>
  <p:cmAuthor id="544" name="未知用户326" initials="未" lastIdx="0" clrIdx="543"/>
  <p:cmAuthor id="545" name="未知用户327" initials="未" lastIdx="0" clrIdx="544"/>
  <p:cmAuthor id="546" name="未知用户328" initials="未" lastIdx="0" clrIdx="545"/>
  <p:cmAuthor id="547" name="未知用户299" initials="未" lastIdx="0" clrIdx="546"/>
  <p:cmAuthor id="548" name="未知用户300" initials="未" lastIdx="0" clrIdx="547"/>
  <p:cmAuthor id="549" name="未知用户301" initials="未" lastIdx="0" clrIdx="548"/>
  <p:cmAuthor id="550" name="未知用户302" initials="未" lastIdx="0" clrIdx="549"/>
  <p:cmAuthor id="551" name="未知用户303" initials="未" lastIdx="0" clrIdx="550"/>
  <p:cmAuthor id="552" name="未知用户304" initials="未" lastIdx="0" clrIdx="551"/>
  <p:cmAuthor id="553" name="未知用户305" initials="未" lastIdx="0" clrIdx="552"/>
  <p:cmAuthor id="554" name="未知用户306" initials="未" lastIdx="0" clrIdx="553"/>
  <p:cmAuthor id="555" name="未知用户222" initials="未" lastIdx="0" clrIdx="554"/>
  <p:cmAuthor id="556" name="未知用户224" initials="未" lastIdx="0" clrIdx="55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5" Type="http://schemas.openxmlformats.org/officeDocument/2006/relationships/slide" Target="../slides/slide25.xml"/><Relationship Id="rId4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每个着丝粒分裂成两个，姐妹染色单体分开，成为两条染色体，由纺锤丝牵引着分别向细胞的两极移动，结果是细胞的两极各有一套染色体。这两套染色体的形态和数目完全相同，每一套染色</a:t>
            </a:r>
          </a:p>
          <a:p>
            <a:r>
              <a:rPr lang="zh-CN" altLang="en-US" dirty="0"/>
              <a:t>体与分裂前亲代细胞中的染</a:t>
            </a:r>
          </a:p>
          <a:p>
            <a:r>
              <a:rPr lang="zh-CN" altLang="en-US" dirty="0"/>
              <a:t>色体的形态和数目也相同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3200" dirty="0"/>
              <a:t>当这两套染色体分别到达细 胞的两极以后，每条染色体 逐渐变成细长而盘曲的染色 质丝。同时，纺锤丝逐渐消 失，出现了新的核膜和核仁， 形成两个新的细胞核。这时 候，在赤道板的位置出现一 个细胞板，细胞板逐渐扩展， 形成新的细胞壁</a:t>
            </a:r>
            <a:endParaRPr lang="zh-CN" altLang="en-US" sz="3200" b="1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如果在一个坐标图上表示出三条曲线是这样的。红色为染色体，黑色为DNA，绿色为染色单体。请大家总结一下三者数目变化的关键节点。首先是染色体，染色体在后期暂时加倍，末期又恢复为初始状态。DNA</a:t>
            </a:r>
            <a:r>
              <a:rPr 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间期加倍，末期恢复。染色单体呢？间期由0变为4N，后期恢复为0。如果你能迅速说出三者数目变化的这些关键节点，那么说明你真正掌握了有丝分裂的全过程。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42EBB-6C3A-411E-B6A0-C87CA677A31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不同种类的细胞里是是否含有相同的蛋白质？</a:t>
            </a:r>
            <a:r>
              <a:rPr lang="en-US" altLang="zh-CN"/>
              <a:t>ATP</a:t>
            </a:r>
            <a:r>
              <a:rPr lang="zh-CN" altLang="en-US"/>
              <a:t>合成酶、</a:t>
            </a:r>
            <a:r>
              <a:rPr lang="en-US" altLang="zh-CN"/>
              <a:t>DNA</a:t>
            </a:r>
            <a:r>
              <a:rPr lang="zh-CN" altLang="en-US"/>
              <a:t>聚合酶、</a:t>
            </a:r>
            <a:r>
              <a:rPr lang="en-US" altLang="zh-CN"/>
              <a:t>RNA</a:t>
            </a:r>
            <a:r>
              <a:rPr lang="zh-CN" altLang="en-US"/>
              <a:t>聚合酶</a:t>
            </a:r>
            <a:r>
              <a:rPr lang="en-US" altLang="zh-CN"/>
              <a:t>    </a:t>
            </a:r>
            <a:r>
              <a:rPr lang="zh-CN" altLang="en-US"/>
              <a:t>细胞分化的标志：分子水平上合成某种细胞特有的蛋白质，细胞水平上形成不同种类的细胞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植物组培</a:t>
            </a:r>
            <a:r>
              <a:rPr lang="en-US" altLang="zh-CN"/>
              <a:t>----</a:t>
            </a:r>
            <a:r>
              <a:rPr lang="zh-CN" altLang="en-US"/>
              <a:t>植物细胞</a:t>
            </a:r>
            <a:r>
              <a:rPr lang="en-US" altLang="zh-CN"/>
              <a:t>   </a:t>
            </a:r>
            <a:r>
              <a:rPr lang="zh-CN" altLang="en-US"/>
              <a:t>动物体细胞核移植</a:t>
            </a:r>
            <a:r>
              <a:rPr lang="en-US" altLang="zh-CN"/>
              <a:t>——</a:t>
            </a:r>
            <a:r>
              <a:rPr lang="zh-CN" altLang="en-US"/>
              <a:t>细胞核</a:t>
            </a:r>
            <a:r>
              <a:rPr lang="en-US" altLang="zh-CN"/>
              <a:t>    </a:t>
            </a:r>
            <a:r>
              <a:rPr lang="zh-CN" altLang="en-US"/>
              <a:t>干细胞分化为其他类型的细胞</a:t>
            </a:r>
            <a:r>
              <a:rPr lang="en-US" altLang="zh-CN"/>
              <a:t>——</a:t>
            </a:r>
            <a:r>
              <a:rPr lang="zh-CN" altLang="en-US"/>
              <a:t>动物细胞</a:t>
            </a: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细胞衰老是否等于个体的衰老？针对单细胞生物是，多细胞生物不是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4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细胞衰老是否等于个体的衰老？针对单细胞生物是，多细胞生物不是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细胞通过细胞分裂增加细胞数量的过程，叫作细胞增殖（</a:t>
            </a:r>
            <a:r>
              <a:rPr lang="en-US" altLang="zh-CN" dirty="0"/>
              <a:t>cell proliferation</a:t>
            </a:r>
            <a:r>
              <a:rPr lang="zh-CN" altLang="en-US" dirty="0"/>
              <a:t>）。单细胞生物通过细胞增殖而繁衍。多细胞生物从受精卵开始，要经过细胞增殖和分化逐渐发育为成体。生物体内也不断地有细胞衰老、死亡，需要通</a:t>
            </a:r>
          </a:p>
          <a:p>
            <a:r>
              <a:rPr lang="zh-CN" altLang="en-US" dirty="0"/>
              <a:t>过细胞增殖加以补充。因此，细胞增殖是重要的细胞生命活动，是生物体生长、发育、繁殖、遗传的基础。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>
                <a:sym typeface="+mn-ea"/>
              </a:rPr>
              <a:t>细胞分裂：核分裂和质分裂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 dirty="0">
                <a:sym typeface="+mn-ea"/>
              </a:rPr>
              <a:t>染色体蛋白质及</a:t>
            </a:r>
            <a:r>
              <a:rPr lang="en-US" altLang="zh-CN" dirty="0">
                <a:sym typeface="+mn-ea"/>
              </a:rPr>
              <a:t>DNA</a:t>
            </a:r>
            <a:r>
              <a:rPr lang="zh-CN" altLang="en-US" dirty="0">
                <a:sym typeface="+mn-ea"/>
              </a:rPr>
              <a:t>复制相关酶的合成。</a:t>
            </a:r>
            <a:endParaRPr lang="zh-CN" altLang="en-US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latin typeface="+mn-ea"/>
                <a:ea typeface="+mn-ea"/>
              </a:rPr>
              <a:t>②间期在</a:t>
            </a:r>
            <a:r>
              <a:rPr lang="zh-CN" altLang="en-US" sz="1200" b="1" dirty="0">
                <a:solidFill>
                  <a:srgbClr val="FF0000"/>
                </a:solidFill>
                <a:latin typeface="+mn-ea"/>
                <a:ea typeface="+mn-ea"/>
              </a:rPr>
              <a:t>前</a:t>
            </a:r>
            <a:r>
              <a:rPr lang="zh-CN" altLang="en-US" sz="1200" b="1" dirty="0">
                <a:latin typeface="+mn-ea"/>
                <a:ea typeface="+mn-ea"/>
              </a:rPr>
              <a:t>，时间</a:t>
            </a:r>
            <a:r>
              <a:rPr lang="zh-CN" altLang="en-US" sz="1200" b="1" dirty="0">
                <a:solidFill>
                  <a:srgbClr val="FF0000"/>
                </a:solidFill>
                <a:latin typeface="+mn-ea"/>
                <a:ea typeface="+mn-ea"/>
              </a:rPr>
              <a:t>长</a:t>
            </a:r>
            <a:r>
              <a:rPr lang="zh-CN" altLang="en-US" sz="1200" b="1" dirty="0">
                <a:latin typeface="+mn-ea"/>
                <a:ea typeface="+mn-ea"/>
              </a:rPr>
              <a:t>；分裂期在</a:t>
            </a:r>
            <a:r>
              <a:rPr lang="zh-CN" altLang="en-US" sz="1200" b="1" dirty="0">
                <a:solidFill>
                  <a:srgbClr val="FF0000"/>
                </a:solidFill>
                <a:latin typeface="+mn-ea"/>
                <a:ea typeface="+mn-ea"/>
              </a:rPr>
              <a:t>后</a:t>
            </a:r>
            <a:r>
              <a:rPr lang="zh-CN" altLang="en-US" sz="1200" b="1" dirty="0">
                <a:latin typeface="+mn-ea"/>
                <a:ea typeface="+mn-ea"/>
              </a:rPr>
              <a:t>，时间</a:t>
            </a:r>
            <a:r>
              <a:rPr lang="zh-CN" altLang="en-US" sz="1200" b="1" dirty="0">
                <a:solidFill>
                  <a:srgbClr val="FF0000"/>
                </a:solidFill>
                <a:latin typeface="+mn-ea"/>
                <a:ea typeface="+mn-ea"/>
              </a:rPr>
              <a:t>短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在分裂间期结束之后，细胞就进入 分裂期（</a:t>
            </a:r>
            <a:r>
              <a:rPr lang="en-US" altLang="zh-CN" dirty="0"/>
              <a:t>mitotic phase</a:t>
            </a:r>
            <a:r>
              <a:rPr lang="zh-CN" altLang="en-US" dirty="0"/>
              <a:t>），开始进行细胞 分裂。对于真核生物来说，有丝分裂 （</a:t>
            </a:r>
            <a:r>
              <a:rPr lang="en-US" altLang="zh-CN" dirty="0"/>
              <a:t>mitosis</a:t>
            </a:r>
            <a:r>
              <a:rPr lang="zh-CN" altLang="en-US" dirty="0"/>
              <a:t>）是其进行细胞分裂的主要方 式，分裂结束后，形成的子细胞又可以 进入分裂间期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纺锤丝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染色质丝螺旋缠绕，缩短变粗，成为染色体。每条染色体包括两条并列的姐妹染色单体，这两条染色单体由一个共同的着丝粒连接着。核仁逐渐解体，核膜逐渐消失。从细胞的两极发出纺锤丝，形成一个梭形的纺锤体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每条染色体的着丝粒两侧，都有纺锤丝附着在上面，纺</a:t>
            </a:r>
          </a:p>
          <a:p>
            <a:r>
              <a:rPr lang="zh-CN" altLang="en-US" dirty="0"/>
              <a:t>锤丝牵引着染色体运动，使每条染色体的着丝粒排列在</a:t>
            </a:r>
          </a:p>
          <a:p>
            <a:r>
              <a:rPr lang="zh-CN" altLang="en-US" dirty="0"/>
              <a:t>细胞中央的一个平面上。这个平面与纺锤体的中轴相垂</a:t>
            </a:r>
          </a:p>
          <a:p>
            <a:r>
              <a:rPr lang="zh-CN" altLang="en-US" dirty="0"/>
              <a:t>直，类似于地球上赤道的位置，称为赤道板。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09415" y="-59620"/>
            <a:ext cx="462470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西城区中小学课程资源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1.png"/><Relationship Id="rId3" Type="http://schemas.openxmlformats.org/officeDocument/2006/relationships/tags" Target="../tags/tag4.xml"/><Relationship Id="rId21" Type="http://schemas.openxmlformats.org/officeDocument/2006/relationships/image" Target="../media/image4.sv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image" Target="../media/image2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tags" Target="../tags/tag142.xml"/><Relationship Id="rId18" Type="http://schemas.openxmlformats.org/officeDocument/2006/relationships/image" Target="../media/image17.png"/><Relationship Id="rId3" Type="http://schemas.openxmlformats.org/officeDocument/2006/relationships/tags" Target="../tags/tag134.xml"/><Relationship Id="rId7" Type="http://schemas.microsoft.com/office/2007/relationships/media" Target="../media/media2.mp4"/><Relationship Id="rId12" Type="http://schemas.openxmlformats.org/officeDocument/2006/relationships/tags" Target="../tags/tag141.xml"/><Relationship Id="rId17" Type="http://schemas.openxmlformats.org/officeDocument/2006/relationships/image" Target="../media/image16.png"/><Relationship Id="rId2" Type="http://schemas.openxmlformats.org/officeDocument/2006/relationships/tags" Target="../tags/tag133.xml"/><Relationship Id="rId16" Type="http://schemas.openxmlformats.org/officeDocument/2006/relationships/image" Target="../media/image15.png"/><Relationship Id="rId1" Type="http://schemas.openxmlformats.org/officeDocument/2006/relationships/tags" Target="../tags/tag132.xml"/><Relationship Id="rId6" Type="http://schemas.openxmlformats.org/officeDocument/2006/relationships/video" Target="NULL" TargetMode="External"/><Relationship Id="rId11" Type="http://schemas.openxmlformats.org/officeDocument/2006/relationships/tags" Target="../tags/tag140.xml"/><Relationship Id="rId5" Type="http://schemas.openxmlformats.org/officeDocument/2006/relationships/tags" Target="../tags/tag136.xml"/><Relationship Id="rId15" Type="http://schemas.openxmlformats.org/officeDocument/2006/relationships/notesSlide" Target="../notesSlides/notesSlide9.xml"/><Relationship Id="rId10" Type="http://schemas.openxmlformats.org/officeDocument/2006/relationships/tags" Target="../tags/tag139.xml"/><Relationship Id="rId4" Type="http://schemas.openxmlformats.org/officeDocument/2006/relationships/tags" Target="../tags/tag135.xml"/><Relationship Id="rId9" Type="http://schemas.openxmlformats.org/officeDocument/2006/relationships/tags" Target="../tags/tag138.xml"/><Relationship Id="rId1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tags" Target="../tags/tag153.xml"/><Relationship Id="rId18" Type="http://schemas.openxmlformats.org/officeDocument/2006/relationships/image" Target="../media/image19.png"/><Relationship Id="rId3" Type="http://schemas.openxmlformats.org/officeDocument/2006/relationships/tags" Target="../tags/tag145.xml"/><Relationship Id="rId7" Type="http://schemas.microsoft.com/office/2007/relationships/media" Target="../media/media3.mp4"/><Relationship Id="rId12" Type="http://schemas.openxmlformats.org/officeDocument/2006/relationships/tags" Target="../tags/tag152.xml"/><Relationship Id="rId17" Type="http://schemas.openxmlformats.org/officeDocument/2006/relationships/image" Target="../media/image18.png"/><Relationship Id="rId2" Type="http://schemas.openxmlformats.org/officeDocument/2006/relationships/tags" Target="../tags/tag144.xml"/><Relationship Id="rId16" Type="http://schemas.openxmlformats.org/officeDocument/2006/relationships/notesSlide" Target="../notesSlides/notesSlide10.xml"/><Relationship Id="rId1" Type="http://schemas.openxmlformats.org/officeDocument/2006/relationships/tags" Target="../tags/tag143.xml"/><Relationship Id="rId6" Type="http://schemas.openxmlformats.org/officeDocument/2006/relationships/video" Target="NULL" TargetMode="External"/><Relationship Id="rId11" Type="http://schemas.openxmlformats.org/officeDocument/2006/relationships/tags" Target="../tags/tag151.xml"/><Relationship Id="rId5" Type="http://schemas.openxmlformats.org/officeDocument/2006/relationships/tags" Target="../tags/tag14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50.xml"/><Relationship Id="rId4" Type="http://schemas.openxmlformats.org/officeDocument/2006/relationships/tags" Target="../tags/tag146.xml"/><Relationship Id="rId9" Type="http://schemas.openxmlformats.org/officeDocument/2006/relationships/tags" Target="../tags/tag149.xml"/><Relationship Id="rId14" Type="http://schemas.openxmlformats.org/officeDocument/2006/relationships/tags" Target="../tags/tag1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tags" Target="../tags/tag165.xml"/><Relationship Id="rId18" Type="http://schemas.openxmlformats.org/officeDocument/2006/relationships/tags" Target="../tags/tag170.xml"/><Relationship Id="rId26" Type="http://schemas.openxmlformats.org/officeDocument/2006/relationships/image" Target="../media/image24.png"/><Relationship Id="rId3" Type="http://schemas.openxmlformats.org/officeDocument/2006/relationships/tags" Target="../tags/tag157.xml"/><Relationship Id="rId21" Type="http://schemas.openxmlformats.org/officeDocument/2006/relationships/tags" Target="../tags/tag173.xml"/><Relationship Id="rId7" Type="http://schemas.openxmlformats.org/officeDocument/2006/relationships/tags" Target="../tags/tag161.xml"/><Relationship Id="rId12" Type="http://schemas.openxmlformats.org/officeDocument/2006/relationships/tags" Target="../tags/tag164.xml"/><Relationship Id="rId17" Type="http://schemas.openxmlformats.org/officeDocument/2006/relationships/tags" Target="../tags/tag169.xml"/><Relationship Id="rId25" Type="http://schemas.openxmlformats.org/officeDocument/2006/relationships/notesSlide" Target="../notesSlides/notesSlide11.xml"/><Relationship Id="rId2" Type="http://schemas.openxmlformats.org/officeDocument/2006/relationships/tags" Target="../tags/tag156.xml"/><Relationship Id="rId16" Type="http://schemas.openxmlformats.org/officeDocument/2006/relationships/tags" Target="../tags/tag168.xml"/><Relationship Id="rId20" Type="http://schemas.openxmlformats.org/officeDocument/2006/relationships/tags" Target="../tags/tag172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microsoft.com/office/2007/relationships/media" Target="../media/media4.mp4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159.xml"/><Relationship Id="rId15" Type="http://schemas.openxmlformats.org/officeDocument/2006/relationships/tags" Target="../tags/tag167.xml"/><Relationship Id="rId23" Type="http://schemas.openxmlformats.org/officeDocument/2006/relationships/tags" Target="../tags/tag175.xml"/><Relationship Id="rId28" Type="http://schemas.openxmlformats.org/officeDocument/2006/relationships/image" Target="../media/image26.png"/><Relationship Id="rId10" Type="http://schemas.openxmlformats.org/officeDocument/2006/relationships/video" Target="NULL" TargetMode="External"/><Relationship Id="rId19" Type="http://schemas.openxmlformats.org/officeDocument/2006/relationships/tags" Target="../tags/tag171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6.xml"/><Relationship Id="rId22" Type="http://schemas.openxmlformats.org/officeDocument/2006/relationships/tags" Target="../tags/tag174.xml"/><Relationship Id="rId27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microsoft.com/office/2007/relationships/media" Target="../media/media5.mp4"/><Relationship Id="rId5" Type="http://schemas.openxmlformats.org/officeDocument/2006/relationships/video" Target="NULL" TargetMode="External"/><Relationship Id="rId4" Type="http://schemas.openxmlformats.org/officeDocument/2006/relationships/tags" Target="../tags/tag1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tags" Target="../tags/tag195.xml"/><Relationship Id="rId18" Type="http://schemas.openxmlformats.org/officeDocument/2006/relationships/tags" Target="../tags/tag200.xml"/><Relationship Id="rId3" Type="http://schemas.openxmlformats.org/officeDocument/2006/relationships/tags" Target="../tags/tag185.xml"/><Relationship Id="rId21" Type="http://schemas.openxmlformats.org/officeDocument/2006/relationships/tags" Target="../tags/tag203.xml"/><Relationship Id="rId7" Type="http://schemas.openxmlformats.org/officeDocument/2006/relationships/tags" Target="../tags/tag189.xml"/><Relationship Id="rId12" Type="http://schemas.openxmlformats.org/officeDocument/2006/relationships/tags" Target="../tags/tag194.xml"/><Relationship Id="rId17" Type="http://schemas.openxmlformats.org/officeDocument/2006/relationships/tags" Target="../tags/tag199.xml"/><Relationship Id="rId2" Type="http://schemas.openxmlformats.org/officeDocument/2006/relationships/tags" Target="../tags/tag184.xml"/><Relationship Id="rId16" Type="http://schemas.openxmlformats.org/officeDocument/2006/relationships/tags" Target="../tags/tag198.xml"/><Relationship Id="rId20" Type="http://schemas.openxmlformats.org/officeDocument/2006/relationships/tags" Target="../tags/tag202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5" Type="http://schemas.openxmlformats.org/officeDocument/2006/relationships/tags" Target="../tags/tag187.xml"/><Relationship Id="rId15" Type="http://schemas.openxmlformats.org/officeDocument/2006/relationships/tags" Target="../tags/tag197.xml"/><Relationship Id="rId10" Type="http://schemas.openxmlformats.org/officeDocument/2006/relationships/tags" Target="../tags/tag192.xml"/><Relationship Id="rId19" Type="http://schemas.openxmlformats.org/officeDocument/2006/relationships/tags" Target="../tags/tag201.xml"/><Relationship Id="rId4" Type="http://schemas.openxmlformats.org/officeDocument/2006/relationships/tags" Target="../tags/tag186.xml"/><Relationship Id="rId9" Type="http://schemas.openxmlformats.org/officeDocument/2006/relationships/tags" Target="../tags/tag191.xml"/><Relationship Id="rId14" Type="http://schemas.openxmlformats.org/officeDocument/2006/relationships/tags" Target="../tags/tag196.xml"/><Relationship Id="rId2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12" Type="http://schemas.openxmlformats.org/officeDocument/2006/relationships/tags" Target="../tags/tag215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tags" Target="../tags/tag214.xml"/><Relationship Id="rId5" Type="http://schemas.openxmlformats.org/officeDocument/2006/relationships/tags" Target="../tags/tag208.xml"/><Relationship Id="rId10" Type="http://schemas.openxmlformats.org/officeDocument/2006/relationships/tags" Target="../tags/tag213.xml"/><Relationship Id="rId4" Type="http://schemas.openxmlformats.org/officeDocument/2006/relationships/tags" Target="../tags/tag207.xml"/><Relationship Id="rId9" Type="http://schemas.openxmlformats.org/officeDocument/2006/relationships/tags" Target="../tags/tag212.xml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21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5" Type="http://schemas.openxmlformats.org/officeDocument/2006/relationships/tags" Target="../tags/tag234.xml"/><Relationship Id="rId10" Type="http://schemas.openxmlformats.org/officeDocument/2006/relationships/tags" Target="../tags/tag239.xml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image" Target="../media/image7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26" Type="http://schemas.openxmlformats.org/officeDocument/2006/relationships/tags" Target="../tags/tag76.xml"/><Relationship Id="rId39" Type="http://schemas.openxmlformats.org/officeDocument/2006/relationships/tags" Target="../tags/tag89.xml"/><Relationship Id="rId21" Type="http://schemas.openxmlformats.org/officeDocument/2006/relationships/tags" Target="../tags/tag71.xml"/><Relationship Id="rId34" Type="http://schemas.openxmlformats.org/officeDocument/2006/relationships/tags" Target="../tags/tag84.xml"/><Relationship Id="rId42" Type="http://schemas.openxmlformats.org/officeDocument/2006/relationships/tags" Target="../tags/tag92.xml"/><Relationship Id="rId7" Type="http://schemas.openxmlformats.org/officeDocument/2006/relationships/tags" Target="../tags/tag57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9" Type="http://schemas.openxmlformats.org/officeDocument/2006/relationships/tags" Target="../tags/tag79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tags" Target="../tags/tag74.xml"/><Relationship Id="rId32" Type="http://schemas.openxmlformats.org/officeDocument/2006/relationships/tags" Target="../tags/tag82.xml"/><Relationship Id="rId37" Type="http://schemas.openxmlformats.org/officeDocument/2006/relationships/tags" Target="../tags/tag87.xml"/><Relationship Id="rId40" Type="http://schemas.openxmlformats.org/officeDocument/2006/relationships/tags" Target="../tags/tag90.xml"/><Relationship Id="rId45" Type="http://schemas.openxmlformats.org/officeDocument/2006/relationships/slideLayout" Target="../slideLayouts/slideLayout2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tags" Target="../tags/tag73.xml"/><Relationship Id="rId28" Type="http://schemas.openxmlformats.org/officeDocument/2006/relationships/tags" Target="../tags/tag78.xml"/><Relationship Id="rId36" Type="http://schemas.openxmlformats.org/officeDocument/2006/relationships/tags" Target="../tags/tag86.xml"/><Relationship Id="rId10" Type="http://schemas.openxmlformats.org/officeDocument/2006/relationships/tags" Target="../tags/tag60.xml"/><Relationship Id="rId19" Type="http://schemas.openxmlformats.org/officeDocument/2006/relationships/tags" Target="../tags/tag69.xml"/><Relationship Id="rId31" Type="http://schemas.openxmlformats.org/officeDocument/2006/relationships/tags" Target="../tags/tag81.xml"/><Relationship Id="rId44" Type="http://schemas.openxmlformats.org/officeDocument/2006/relationships/tags" Target="../tags/tag94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tags" Target="../tags/tag72.xml"/><Relationship Id="rId27" Type="http://schemas.openxmlformats.org/officeDocument/2006/relationships/tags" Target="../tags/tag77.xml"/><Relationship Id="rId30" Type="http://schemas.openxmlformats.org/officeDocument/2006/relationships/tags" Target="../tags/tag80.xml"/><Relationship Id="rId35" Type="http://schemas.openxmlformats.org/officeDocument/2006/relationships/tags" Target="../tags/tag85.xml"/><Relationship Id="rId43" Type="http://schemas.openxmlformats.org/officeDocument/2006/relationships/tags" Target="../tags/tag93.xml"/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tags" Target="../tags/tag75.xml"/><Relationship Id="rId33" Type="http://schemas.openxmlformats.org/officeDocument/2006/relationships/tags" Target="../tags/tag83.xml"/><Relationship Id="rId38" Type="http://schemas.openxmlformats.org/officeDocument/2006/relationships/tags" Target="../tags/tag88.xml"/><Relationship Id="rId46" Type="http://schemas.openxmlformats.org/officeDocument/2006/relationships/notesSlide" Target="../notesSlides/notesSlide5.xml"/><Relationship Id="rId20" Type="http://schemas.openxmlformats.org/officeDocument/2006/relationships/tags" Target="../tags/tag70.xml"/><Relationship Id="rId41" Type="http://schemas.openxmlformats.org/officeDocument/2006/relationships/tags" Target="../tags/tag9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7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tags" Target="../tags/tag112.xml"/><Relationship Id="rId18" Type="http://schemas.openxmlformats.org/officeDocument/2006/relationships/image" Target="../media/image10.pn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10" Type="http://schemas.openxmlformats.org/officeDocument/2006/relationships/tags" Target="../tags/tag109.xml"/><Relationship Id="rId19" Type="http://schemas.openxmlformats.org/officeDocument/2006/relationships/image" Target="../media/image11.png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tags" Target="../tags/tag126.xml"/><Relationship Id="rId18" Type="http://schemas.openxmlformats.org/officeDocument/2006/relationships/tags" Target="../tags/tag131.xml"/><Relationship Id="rId3" Type="http://schemas.openxmlformats.org/officeDocument/2006/relationships/tags" Target="../tags/tag118.xml"/><Relationship Id="rId21" Type="http://schemas.openxmlformats.org/officeDocument/2006/relationships/image" Target="../media/image12.png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tags" Target="../tags/tag130.xml"/><Relationship Id="rId2" Type="http://schemas.openxmlformats.org/officeDocument/2006/relationships/tags" Target="../tags/tag117.xml"/><Relationship Id="rId16" Type="http://schemas.openxmlformats.org/officeDocument/2006/relationships/tags" Target="../tags/tag129.xml"/><Relationship Id="rId20" Type="http://schemas.openxmlformats.org/officeDocument/2006/relationships/notesSlide" Target="../notesSlides/notesSlide8.xml"/><Relationship Id="rId1" Type="http://schemas.openxmlformats.org/officeDocument/2006/relationships/tags" Target="../tags/tag116.xml"/><Relationship Id="rId6" Type="http://schemas.microsoft.com/office/2007/relationships/media" Target="../media/media1.mp4"/><Relationship Id="rId11" Type="http://schemas.openxmlformats.org/officeDocument/2006/relationships/tags" Target="../tags/tag124.xml"/><Relationship Id="rId5" Type="http://schemas.openxmlformats.org/officeDocument/2006/relationships/video" Target="NULL" TargetMode="External"/><Relationship Id="rId15" Type="http://schemas.openxmlformats.org/officeDocument/2006/relationships/tags" Target="../tags/tag128.xml"/><Relationship Id="rId23" Type="http://schemas.openxmlformats.org/officeDocument/2006/relationships/image" Target="../media/image14.png"/><Relationship Id="rId10" Type="http://schemas.openxmlformats.org/officeDocument/2006/relationships/tags" Target="../tags/tag123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19.xml"/><Relationship Id="rId9" Type="http://schemas.openxmlformats.org/officeDocument/2006/relationships/tags" Target="../tags/tag122.xml"/><Relationship Id="rId14" Type="http://schemas.openxmlformats.org/officeDocument/2006/relationships/tags" Target="../tags/tag127.xml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: 形状 56"/>
          <p:cNvSpPr/>
          <p:nvPr>
            <p:custDataLst>
              <p:tags r:id="rId1"/>
            </p:custDataLst>
          </p:nvPr>
        </p:nvSpPr>
        <p:spPr>
          <a:xfrm>
            <a:off x="6470650" y="0"/>
            <a:ext cx="5721350" cy="6839585"/>
          </a:xfrm>
          <a:custGeom>
            <a:avLst/>
            <a:gdLst>
              <a:gd name="connsiteX0" fmla="*/ 1383874 w 7183759"/>
              <a:gd name="connsiteY0" fmla="*/ 0 h 6876200"/>
              <a:gd name="connsiteX1" fmla="*/ 7183759 w 7183759"/>
              <a:gd name="connsiteY1" fmla="*/ 0 h 6876200"/>
              <a:gd name="connsiteX2" fmla="*/ 7183759 w 7183759"/>
              <a:gd name="connsiteY2" fmla="*/ 6876200 h 6876200"/>
              <a:gd name="connsiteX3" fmla="*/ 1401224 w 7183759"/>
              <a:gd name="connsiteY3" fmla="*/ 6876200 h 6876200"/>
              <a:gd name="connsiteX4" fmla="*/ 1284616 w 7183759"/>
              <a:gd name="connsiteY4" fmla="*/ 6753893 h 6876200"/>
              <a:gd name="connsiteX5" fmla="*/ 0 w 7183759"/>
              <a:gd name="connsiteY5" fmla="*/ 3429001 h 6876200"/>
              <a:gd name="connsiteX6" fmla="*/ 1284616 w 7183759"/>
              <a:gd name="connsiteY6" fmla="*/ 104109 h 68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3759" h="6876200">
                <a:moveTo>
                  <a:pt x="1383874" y="0"/>
                </a:moveTo>
                <a:lnTo>
                  <a:pt x="7183759" y="0"/>
                </a:lnTo>
                <a:lnTo>
                  <a:pt x="7183759" y="6876200"/>
                </a:lnTo>
                <a:lnTo>
                  <a:pt x="1401224" y="6876200"/>
                </a:lnTo>
                <a:lnTo>
                  <a:pt x="1284616" y="6753893"/>
                </a:lnTo>
                <a:cubicBezTo>
                  <a:pt x="486462" y="5875729"/>
                  <a:pt x="0" y="4709175"/>
                  <a:pt x="0" y="3429001"/>
                </a:cubicBezTo>
                <a:cubicBezTo>
                  <a:pt x="0" y="2148828"/>
                  <a:pt x="486462" y="982274"/>
                  <a:pt x="1284616" y="104109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5" name="任意多边形: 形状 54"/>
          <p:cNvSpPr/>
          <p:nvPr>
            <p:custDataLst>
              <p:tags r:id="rId2"/>
            </p:custDataLst>
          </p:nvPr>
        </p:nvSpPr>
        <p:spPr>
          <a:xfrm>
            <a:off x="3153575" y="-1"/>
            <a:ext cx="1230958" cy="527958"/>
          </a:xfrm>
          <a:custGeom>
            <a:avLst/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60" name="任意多边形 24"/>
          <p:cNvSpPr/>
          <p:nvPr>
            <p:custDataLst>
              <p:tags r:id="rId3"/>
            </p:custDataLst>
          </p:nvPr>
        </p:nvSpPr>
        <p:spPr>
          <a:xfrm>
            <a:off x="5014656" y="5035293"/>
            <a:ext cx="1083376" cy="606655"/>
          </a:xfrm>
          <a:custGeom>
            <a:avLst/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ahLst/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wd2"/>
              </a:cxn>
              <a:cxn ang="cd4">
                <a:pos x="hc" y="b"/>
              </a:cxn>
              <a:cxn ang="cd4">
                <a:pos x="wd2" y="wd2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63" name="任意多边形: 形状 62"/>
          <p:cNvSpPr/>
          <p:nvPr>
            <p:custDataLst>
              <p:tags r:id="rId4"/>
            </p:custDataLst>
          </p:nvPr>
        </p:nvSpPr>
        <p:spPr>
          <a:xfrm flipV="1">
            <a:off x="1483995" y="6330042"/>
            <a:ext cx="1230958" cy="527958"/>
          </a:xfrm>
          <a:custGeom>
            <a:avLst/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11988800" y="10922000"/>
            <a:ext cx="0" cy="0"/>
          </a:xfrm>
          <a:prstGeom prst="rect">
            <a:avLst/>
          </a:prstGeom>
          <a:ln>
            <a:noFill/>
          </a:ln>
        </p:spPr>
      </p:pic>
      <p:grpSp>
        <p:nvGrpSpPr>
          <p:cNvPr id="24" name="组合 23"/>
          <p:cNvGrpSpPr/>
          <p:nvPr>
            <p:custDataLst>
              <p:tags r:id="rId6"/>
            </p:custDataLst>
          </p:nvPr>
        </p:nvGrpSpPr>
        <p:grpSpPr>
          <a:xfrm>
            <a:off x="6515735" y="0"/>
            <a:ext cx="5819775" cy="6256655"/>
            <a:chOff x="9776" y="0"/>
            <a:chExt cx="9650" cy="10157"/>
          </a:xfrm>
        </p:grpSpPr>
        <p:sp>
          <p:nvSpPr>
            <p:cNvPr id="59" name="任意多边形: 形状 58"/>
            <p:cNvSpPr/>
            <p:nvPr>
              <p:custDataLst>
                <p:tags r:id="rId14"/>
              </p:custDataLst>
            </p:nvPr>
          </p:nvSpPr>
          <p:spPr>
            <a:xfrm>
              <a:off x="17245" y="0"/>
              <a:ext cx="1955" cy="1652"/>
            </a:xfrm>
            <a:custGeom>
              <a:avLst/>
              <a:gdLst>
                <a:gd name="connsiteX0" fmla="*/ 0 w 749359"/>
                <a:gd name="connsiteY0" fmla="*/ 0 h 763989"/>
                <a:gd name="connsiteX1" fmla="*/ 749359 w 749359"/>
                <a:gd name="connsiteY1" fmla="*/ 0 h 763989"/>
                <a:gd name="connsiteX2" fmla="*/ 749359 w 749359"/>
                <a:gd name="connsiteY2" fmla="*/ 763989 h 763989"/>
                <a:gd name="connsiteX3" fmla="*/ 698474 w 749359"/>
                <a:gd name="connsiteY3" fmla="*/ 745364 h 763989"/>
                <a:gd name="connsiteX4" fmla="*/ 21108 w 749359"/>
                <a:gd name="connsiteY4" fmla="*/ 67999 h 76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359" h="763989">
                  <a:moveTo>
                    <a:pt x="0" y="0"/>
                  </a:moveTo>
                  <a:lnTo>
                    <a:pt x="749359" y="0"/>
                  </a:lnTo>
                  <a:lnTo>
                    <a:pt x="749359" y="763989"/>
                  </a:lnTo>
                  <a:lnTo>
                    <a:pt x="698474" y="745364"/>
                  </a:lnTo>
                  <a:cubicBezTo>
                    <a:pt x="393913" y="616546"/>
                    <a:pt x="149926" y="372559"/>
                    <a:pt x="21108" y="679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endParaRPr>
            </a:p>
          </p:txBody>
        </p:sp>
        <p:pic>
          <p:nvPicPr>
            <p:cNvPr id="5" name="图片 4" descr="未命名项目-图层 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9776" y="507"/>
              <a:ext cx="9650" cy="9650"/>
            </a:xfrm>
            <a:prstGeom prst="rect">
              <a:avLst/>
            </a:prstGeom>
          </p:spPr>
        </p:pic>
      </p:grpSp>
      <p:sp>
        <p:nvSpPr>
          <p:cNvPr id="16" name="圆角矩形 15"/>
          <p:cNvSpPr/>
          <p:nvPr>
            <p:custDataLst>
              <p:tags r:id="rId7"/>
            </p:custDataLst>
          </p:nvPr>
        </p:nvSpPr>
        <p:spPr>
          <a:xfrm>
            <a:off x="45720" y="2750185"/>
            <a:ext cx="6421120" cy="135826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kern="1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第四单元</a:t>
            </a:r>
            <a:r>
              <a:rPr lang="en-US" altLang="zh-CN" sz="3200" b="1" kern="1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 </a:t>
            </a:r>
            <a:r>
              <a:rPr lang="zh-CN" altLang="en-US" sz="3200" b="1" kern="1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细胞的生命历程</a:t>
            </a:r>
          </a:p>
        </p:txBody>
      </p:sp>
      <p:grpSp>
        <p:nvGrpSpPr>
          <p:cNvPr id="22" name="组合 21"/>
          <p:cNvGrpSpPr/>
          <p:nvPr>
            <p:custDataLst>
              <p:tags r:id="rId8"/>
            </p:custDataLst>
          </p:nvPr>
        </p:nvGrpSpPr>
        <p:grpSpPr>
          <a:xfrm>
            <a:off x="769620" y="1259205"/>
            <a:ext cx="4467225" cy="464820"/>
            <a:chOff x="1035" y="3887"/>
            <a:chExt cx="7035" cy="732"/>
          </a:xfrm>
        </p:grpSpPr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2141" y="3894"/>
              <a:ext cx="592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400" b="1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+mn-ea"/>
                </a:rPr>
                <a:t>2026</a:t>
              </a:r>
              <a:r>
                <a:rPr lang="zh-CN" altLang="en-US" sz="2400" b="1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+mn-ea"/>
                </a:rPr>
                <a:t>年高考一轮复习</a:t>
              </a:r>
            </a:p>
          </p:txBody>
        </p:sp>
        <p:pic>
          <p:nvPicPr>
            <p:cNvPr id="21" name="图片 20" descr="箭头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35" y="3887"/>
              <a:ext cx="684" cy="684"/>
            </a:xfrm>
            <a:prstGeom prst="rect">
              <a:avLst/>
            </a:prstGeom>
          </p:spPr>
        </p:pic>
      </p:grpSp>
      <p:sp>
        <p:nvSpPr>
          <p:cNvPr id="23" name="任意多边形 24"/>
          <p:cNvSpPr/>
          <p:nvPr>
            <p:custDataLst>
              <p:tags r:id="rId9"/>
            </p:custDataLst>
          </p:nvPr>
        </p:nvSpPr>
        <p:spPr>
          <a:xfrm>
            <a:off x="5124511" y="590293"/>
            <a:ext cx="1083376" cy="606655"/>
          </a:xfrm>
          <a:custGeom>
            <a:avLst/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ahLst/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wd2"/>
              </a:cxn>
              <a:cxn ang="cd4">
                <a:pos x="hc" y="b"/>
              </a:cxn>
              <a:cxn ang="cd4">
                <a:pos x="wd2" y="wd2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pic>
        <p:nvPicPr>
          <p:cNvPr id="3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627995" y="5389245"/>
            <a:ext cx="1360805" cy="1270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95" y="119380"/>
            <a:ext cx="1457960" cy="12687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9" r="880" b="993"/>
          <a:stretch>
            <a:fillRect/>
          </a:stretch>
        </p:blipFill>
        <p:spPr>
          <a:xfrm>
            <a:off x="485782" y="117475"/>
            <a:ext cx="1853871" cy="2818527"/>
          </a:xfrm>
          <a:prstGeom prst="rect">
            <a:avLst/>
          </a:prstGeom>
        </p:spPr>
      </p:pic>
      <p:sp>
        <p:nvSpPr>
          <p:cNvPr id="52226" name="文本框 203778"/>
          <p:cNvSpPr/>
          <p:nvPr>
            <p:custDataLst>
              <p:tags r:id="rId1"/>
            </p:custDataLst>
          </p:nvPr>
        </p:nvSpPr>
        <p:spPr>
          <a:xfrm>
            <a:off x="3618730" y="3955591"/>
            <a:ext cx="9508105" cy="5232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buClr>
                <a:srgbClr val="000000"/>
              </a:buClr>
              <a:buSzPct val="95000"/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染色体的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形态稳定、数目清晰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，便于观察。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pic>
        <p:nvPicPr>
          <p:cNvPr id="52233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449137" y="4606407"/>
            <a:ext cx="2628899" cy="1463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35" name="Text Box 7"/>
          <p:cNvSpPr/>
          <p:nvPr>
            <p:custDataLst>
              <p:tags r:id="rId3"/>
            </p:custDataLst>
          </p:nvPr>
        </p:nvSpPr>
        <p:spPr>
          <a:xfrm>
            <a:off x="3055635" y="4916263"/>
            <a:ext cx="9022821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SzTx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纺锤丝牵引染色体运动，</a:t>
            </a:r>
            <a:endParaRPr lang="en-US" altLang="zh-CN" sz="2800" b="1" dirty="0">
              <a:solidFill>
                <a:srgbClr val="000000"/>
              </a:solidFill>
              <a:latin typeface="+mn-ea"/>
              <a:sym typeface="Wingdings" panose="05000000000000000000" pitchFamily="2" charset="2"/>
            </a:endParaRPr>
          </a:p>
          <a:p>
            <a:pPr marL="0" lvl="0" indent="0" eaLnBrk="1" hangingPunct="1">
              <a:spcBef>
                <a:spcPct val="0"/>
              </a:spcBef>
              <a:buSzTx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使每条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染色体的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着丝粒排列在赤道板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上</a:t>
            </a:r>
          </a:p>
        </p:txBody>
      </p:sp>
      <p:sp>
        <p:nvSpPr>
          <p:cNvPr id="52244" name="文本框 1"/>
          <p:cNvSpPr txBox="1"/>
          <p:nvPr>
            <p:custDataLst>
              <p:tags r:id="rId4"/>
            </p:custDataLst>
          </p:nvPr>
        </p:nvSpPr>
        <p:spPr>
          <a:xfrm>
            <a:off x="169334" y="63500"/>
            <a:ext cx="11853333" cy="107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6.1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细胞的增殖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课件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新教材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人教版（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2019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）高中生物必修一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(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共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42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张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PPT)</a:t>
            </a:r>
            <a:endParaRPr lang="zh-CN" altLang="en-US" sz="10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5"/>
            </p:custDataLst>
          </p:nvPr>
        </p:nvGrpSpPr>
        <p:grpSpPr>
          <a:xfrm>
            <a:off x="474310" y="3207273"/>
            <a:ext cx="3292023" cy="2378593"/>
            <a:chOff x="1741830" y="2590599"/>
            <a:chExt cx="3292023" cy="2378593"/>
          </a:xfrm>
        </p:grpSpPr>
        <p:sp>
          <p:nvSpPr>
            <p:cNvPr id="52232" name="Text Box 5"/>
            <p:cNvSpPr/>
            <p:nvPr>
              <p:custDataLst>
                <p:tags r:id="rId8"/>
              </p:custDataLst>
            </p:nvPr>
          </p:nvSpPr>
          <p:spPr>
            <a:xfrm>
              <a:off x="1741830" y="2590599"/>
              <a:ext cx="235204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b="1" spc="300" noProof="1">
                  <a:sym typeface="+mn-ea"/>
                </a:rPr>
                <a:t>（</a:t>
              </a:r>
              <a:r>
                <a:rPr lang="en-US" altLang="zh-CN" b="1" spc="300" noProof="1">
                  <a:sym typeface="+mn-ea"/>
                </a:rPr>
                <a:t>3</a:t>
              </a:r>
              <a:r>
                <a:rPr lang="zh-CN" altLang="en-US" b="1" spc="300" noProof="1">
                  <a:sym typeface="+mn-ea"/>
                </a:rPr>
                <a:t>）中期</a:t>
              </a:r>
            </a:p>
          </p:txBody>
        </p:sp>
        <p:sp>
          <p:nvSpPr>
            <p:cNvPr id="52234" name="AutoShape 8"/>
            <p:cNvSpPr/>
            <p:nvPr>
              <p:custDataLst>
                <p:tags r:id="rId9"/>
              </p:custDataLst>
            </p:nvPr>
          </p:nvSpPr>
          <p:spPr>
            <a:xfrm>
              <a:off x="1947198" y="3442826"/>
              <a:ext cx="153986" cy="1470025"/>
            </a:xfrm>
            <a:prstGeom prst="leftBrace">
              <a:avLst>
                <a:gd name="adj1" fmla="val 62279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25" name="组合 24"/>
            <p:cNvGrpSpPr/>
            <p:nvPr>
              <p:custDataLst>
                <p:tags r:id="rId10"/>
              </p:custDataLst>
            </p:nvPr>
          </p:nvGrpSpPr>
          <p:grpSpPr>
            <a:xfrm>
              <a:off x="1904839" y="3353752"/>
              <a:ext cx="3129014" cy="1615440"/>
              <a:chOff x="11173" y="7215"/>
              <a:chExt cx="7250" cy="2544"/>
            </a:xfrm>
          </p:grpSpPr>
          <p:sp>
            <p:nvSpPr>
              <p:cNvPr id="27" name="Text Box 3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2892" y="8104"/>
                <a:ext cx="5189" cy="92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defRPr/>
                </a:pPr>
                <a:endParaRPr kumimoji="0" lang="zh-CN" sz="3200" b="1" kern="1200" cap="none" spc="0" normalizeH="0" baseline="0" noProof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charset="-122"/>
                  <a:cs typeface="+mn-cs"/>
                </a:endParaRPr>
              </a:p>
            </p:txBody>
          </p:sp>
          <p:sp>
            <p:nvSpPr>
              <p:cNvPr id="28" name="Text Box 4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1173" y="7215"/>
                <a:ext cx="7250" cy="20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</a:rPr>
                  <a:t>“形定、</a:t>
                </a:r>
                <a:r>
                  <a:rPr lang="zh-CN" altLang="zh-CN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</a:rPr>
                  <a:t>数晰</a:t>
                </a:r>
                <a:r>
                  <a:rPr lang="zh-CN" altLang="en-US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</a:rPr>
                  <a:t>”</a:t>
                </a:r>
                <a:endParaRPr lang="zh-CN" altLang="zh-CN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charset="-122"/>
                </a:endParaRPr>
              </a:p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defRPr/>
                </a:pPr>
                <a:endParaRPr kumimoji="0" lang="zh-CN" altLang="zh-CN" sz="3200" b="1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charset="-122"/>
                </a:endParaRPr>
              </a:p>
            </p:txBody>
          </p:sp>
          <p:sp>
            <p:nvSpPr>
              <p:cNvPr id="29" name="Text Box 4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1369" y="8838"/>
                <a:ext cx="5175" cy="92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</a:rPr>
                  <a:t>“赤道齐”</a:t>
                </a:r>
              </a:p>
            </p:txBody>
          </p:sp>
        </p:grpSp>
      </p:grpSp>
      <p:sp>
        <p:nvSpPr>
          <p:cNvPr id="21" name="文本框 20"/>
          <p:cNvSpPr txBox="1"/>
          <p:nvPr/>
        </p:nvSpPr>
        <p:spPr>
          <a:xfrm>
            <a:off x="2495178" y="3203188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charset="-122"/>
              </a:rPr>
              <a:t>“形定</a:t>
            </a:r>
            <a:r>
              <a:rPr lang="zh-CN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charset="-122"/>
              </a:rPr>
              <a:t>数晰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charset="-122"/>
              </a:rPr>
              <a:t>赤道齐”</a:t>
            </a:r>
          </a:p>
        </p:txBody>
      </p:sp>
      <p:pic>
        <p:nvPicPr>
          <p:cNvPr id="2" name="植物细胞有丝分裂中期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>
                  <p14:trim st="3309"/>
                </p14:media>
              </p:ext>
            </p:extLst>
          </p:nvPr>
        </p:nvPicPr>
        <p:blipFill rotWithShape="1">
          <a:blip r:embed="rId18"/>
          <a:srcRect l="14571" t="13925" r="14777" b="13032"/>
          <a:stretch>
            <a:fillRect/>
          </a:stretch>
        </p:blipFill>
        <p:spPr>
          <a:xfrm>
            <a:off x="7043992" y="188013"/>
            <a:ext cx="5034044" cy="29274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9" name="文本框 1"/>
          <p:cNvSpPr txBox="1"/>
          <p:nvPr>
            <p:custDataLst>
              <p:tags r:id="rId1"/>
            </p:custDataLst>
          </p:nvPr>
        </p:nvSpPr>
        <p:spPr>
          <a:xfrm>
            <a:off x="169334" y="63500"/>
            <a:ext cx="11853333" cy="107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6.1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细胞的增殖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课件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新教材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人教版（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2019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）高中生物必修一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(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共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42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张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PPT)</a:t>
            </a:r>
            <a:endParaRPr lang="zh-CN" altLang="en-US" sz="10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53270" name="文本框 2"/>
          <p:cNvSpPr txBox="1"/>
          <p:nvPr>
            <p:custDataLst>
              <p:tags r:id="rId2"/>
            </p:custDataLst>
          </p:nvPr>
        </p:nvSpPr>
        <p:spPr>
          <a:xfrm>
            <a:off x="169334" y="6718300"/>
            <a:ext cx="11853333" cy="107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6.1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细胞的增殖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课件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新教材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人教版（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2019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）高中生物必修一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(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共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42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张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PPT)</a:t>
            </a:r>
            <a:endParaRPr lang="zh-CN" altLang="en-US" sz="10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grpSp>
        <p:nvGrpSpPr>
          <p:cNvPr id="43" name="组合 42"/>
          <p:cNvGrpSpPr/>
          <p:nvPr>
            <p:custDataLst>
              <p:tags r:id="rId3"/>
            </p:custDataLst>
          </p:nvPr>
        </p:nvGrpSpPr>
        <p:grpSpPr>
          <a:xfrm>
            <a:off x="244679" y="3104656"/>
            <a:ext cx="3788843" cy="2704249"/>
            <a:chOff x="1448638" y="2401039"/>
            <a:chExt cx="3788843" cy="2704249"/>
          </a:xfrm>
        </p:grpSpPr>
        <p:sp>
          <p:nvSpPr>
            <p:cNvPr id="53257" name="Text Box 5"/>
            <p:cNvSpPr/>
            <p:nvPr>
              <p:custDataLst>
                <p:tags r:id="rId8"/>
              </p:custDataLst>
            </p:nvPr>
          </p:nvSpPr>
          <p:spPr>
            <a:xfrm>
              <a:off x="1448638" y="2401039"/>
              <a:ext cx="2297644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b="1" spc="300" noProof="1">
                  <a:sym typeface="+mn-ea"/>
                </a:rPr>
                <a:t>（</a:t>
              </a:r>
              <a:r>
                <a:rPr lang="en-US" altLang="zh-CN" b="1" spc="300" noProof="1">
                  <a:sym typeface="+mn-ea"/>
                </a:rPr>
                <a:t>4</a:t>
              </a:r>
              <a:r>
                <a:rPr lang="zh-CN" altLang="en-US" b="1" spc="300" noProof="1">
                  <a:sym typeface="+mn-ea"/>
                </a:rPr>
                <a:t>）后期</a:t>
              </a:r>
            </a:p>
          </p:txBody>
        </p:sp>
        <p:grpSp>
          <p:nvGrpSpPr>
            <p:cNvPr id="35" name="组合 34"/>
            <p:cNvGrpSpPr/>
            <p:nvPr>
              <p:custDataLst>
                <p:tags r:id="rId9"/>
              </p:custDataLst>
            </p:nvPr>
          </p:nvGrpSpPr>
          <p:grpSpPr>
            <a:xfrm>
              <a:off x="1923416" y="3372802"/>
              <a:ext cx="3314065" cy="1732486"/>
              <a:chOff x="7295515" y="4730115"/>
              <a:chExt cx="3314065" cy="1732486"/>
            </a:xfrm>
          </p:grpSpPr>
          <p:sp>
            <p:nvSpPr>
              <p:cNvPr id="36" name="Text Box 3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7449185" y="5373370"/>
                <a:ext cx="2144395" cy="52322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defRPr/>
                </a:pPr>
                <a:endParaRPr kumimoji="0" lang="zh-CN" sz="2800" b="1" kern="1200" cap="none" spc="0" normalizeH="0" baseline="0" noProof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charset="-122"/>
                  <a:cs typeface="+mn-cs"/>
                </a:endParaRPr>
              </a:p>
            </p:txBody>
          </p:sp>
          <p:grpSp>
            <p:nvGrpSpPr>
              <p:cNvPr id="37" name="组合 23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7295515" y="4730115"/>
                <a:ext cx="3314065" cy="1405890"/>
                <a:chOff x="11489" y="7223"/>
                <a:chExt cx="5219" cy="2214"/>
              </a:xfrm>
            </p:grpSpPr>
            <p:sp>
              <p:nvSpPr>
                <p:cNvPr id="39" name="AutoShape 3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489" y="7487"/>
                  <a:ext cx="316" cy="1950"/>
                </a:xfrm>
                <a:prstGeom prst="leftBrace">
                  <a:avLst>
                    <a:gd name="adj1" fmla="val 104384"/>
                    <a:gd name="adj2" fmla="val 48144"/>
                  </a:avLst>
                </a:prstGeom>
                <a:noFill/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3200"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40" name="Text Box 4"/>
                <p:cNvSpPr txBox="1">
                  <a:spLocks noChangeArrowheads="1"/>
                </p:cNvSpPr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11731" y="7223"/>
                  <a:ext cx="4977" cy="1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32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ea typeface="黑体" panose="02010609060101010101" charset="-122"/>
                    </a:rPr>
                    <a:t>“</a:t>
                  </a:r>
                  <a:r>
                    <a:rPr lang="zh-CN" altLang="en-US" sz="32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ea typeface="黑体" panose="02010609060101010101" charset="-122"/>
                    </a:rPr>
                    <a:t>粒</a:t>
                  </a:r>
                  <a:r>
                    <a:rPr lang="en-US" altLang="zh-CN" sz="32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ea typeface="黑体" panose="02010609060101010101" charset="-122"/>
                    </a:rPr>
                    <a:t>”</a:t>
                  </a:r>
                  <a:r>
                    <a:rPr lang="zh-CN" altLang="en-US" sz="32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ea typeface="黑体" panose="02010609060101010101" charset="-122"/>
                    </a:rPr>
                    <a:t>裂、</a:t>
                  </a:r>
                  <a:r>
                    <a:rPr lang="zh-CN" altLang="zh-CN" sz="32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ea typeface="黑体" panose="02010609060101010101" charset="-122"/>
                    </a:rPr>
                    <a:t>数增</a:t>
                  </a:r>
                  <a:r>
                    <a:rPr lang="zh-CN" altLang="en-US" sz="3200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ea typeface="黑体" panose="02010609060101010101" charset="-122"/>
                    </a:rPr>
                    <a:t>：</a:t>
                  </a:r>
                  <a:endParaRPr lang="zh-CN" altLang="zh-CN" sz="32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</a:endParaRPr>
                </a:p>
                <a:p>
                  <a:pPr marR="0" defTabSz="914400" eaLnBrk="0" hangingPunct="0">
                    <a:spcBef>
                      <a:spcPct val="50000"/>
                    </a:spcBef>
                    <a:buClrTx/>
                    <a:buSzTx/>
                    <a:buFontTx/>
                    <a:defRPr/>
                  </a:pPr>
                  <a:endParaRPr kumimoji="0" lang="zh-CN" altLang="en-US" sz="2800" b="1" kern="1200" cap="none" spc="0" normalizeH="0" baseline="0" noProof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  <a:cs typeface="+mn-cs"/>
                  </a:endParaRPr>
                </a:p>
              </p:txBody>
            </p:sp>
          </p:grpSp>
          <p:sp>
            <p:nvSpPr>
              <p:cNvPr id="38" name="Text Box 4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7508178" y="5877826"/>
                <a:ext cx="2244192" cy="58477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R="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zh-CN" altLang="en-US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</a:rPr>
                  <a:t>“均两极”</a:t>
                </a:r>
              </a:p>
            </p:txBody>
          </p:sp>
        </p:grpSp>
      </p:grpSp>
      <p:sp>
        <p:nvSpPr>
          <p:cNvPr id="41" name="矩形 40"/>
          <p:cNvSpPr/>
          <p:nvPr>
            <p:custDataLst>
              <p:tags r:id="rId4"/>
            </p:custDataLst>
          </p:nvPr>
        </p:nvSpPr>
        <p:spPr>
          <a:xfrm>
            <a:off x="3868750" y="3802243"/>
            <a:ext cx="69837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ct val="95000"/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</a:rPr>
              <a:t>着丝粒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分裂</a:t>
            </a:r>
            <a:r>
              <a:rPr lang="zh-CN" altLang="en-US" sz="2800" b="1" dirty="0">
                <a:latin typeface="+mn-ea"/>
                <a:sym typeface="Wingdings" panose="05000000000000000000" pitchFamily="2" charset="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  <a:sym typeface="Wingdings" panose="05000000000000000000" pitchFamily="2" charset="2"/>
              </a:rPr>
              <a:t>姐妹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染色单体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宋体" panose="02010600030101010101" pitchFamily="2" charset="-122"/>
              </a:rPr>
              <a:t>分开</a:t>
            </a:r>
            <a:r>
              <a:rPr lang="zh-CN" altLang="en-US" sz="2800" b="1" dirty="0">
                <a:latin typeface="+mj-ea"/>
                <a:ea typeface="+mj-ea"/>
                <a:sym typeface="宋体" panose="02010600030101010101" pitchFamily="2" charset="-122"/>
              </a:rPr>
              <a:t>，</a:t>
            </a:r>
            <a:endParaRPr lang="en-US" altLang="zh-CN" sz="2800" b="1" dirty="0">
              <a:latin typeface="+mj-ea"/>
              <a:ea typeface="+mj-ea"/>
              <a:sym typeface="宋体" panose="02010600030101010101" pitchFamily="2" charset="-122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buSzPct val="95000"/>
            </a:pPr>
            <a:r>
              <a:rPr lang="zh-CN" altLang="en-US" sz="2800" b="1" dirty="0">
                <a:solidFill>
                  <a:schemeClr val="tx1"/>
                </a:solidFill>
                <a:latin typeface="+mj-ea"/>
                <a:ea typeface="+mj-ea"/>
                <a:sym typeface="宋体" panose="02010600030101010101" pitchFamily="2" charset="-122"/>
              </a:rPr>
              <a:t>成为两条染色体</a:t>
            </a:r>
            <a:r>
              <a:rPr lang="zh-CN" altLang="en-US" sz="2800" b="1" dirty="0">
                <a:latin typeface="+mj-ea"/>
                <a:ea typeface="+mj-ea"/>
                <a:sym typeface="宋体" panose="02010600030101010101" pitchFamily="2" charset="-122"/>
              </a:rPr>
              <a:t>（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  <a:sym typeface="宋体" panose="02010600030101010101" pitchFamily="2" charset="-122"/>
              </a:rPr>
              <a:t>染色体数目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加倍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</a:rPr>
              <a:t>）</a:t>
            </a:r>
            <a:r>
              <a:rPr lang="zh-CN" altLang="en-US" sz="2800" b="1" dirty="0">
                <a:latin typeface="+mn-ea"/>
                <a:sym typeface="宋体" panose="02010600030101010101" pitchFamily="2" charset="-122"/>
              </a:rPr>
              <a:t>  </a:t>
            </a:r>
            <a:r>
              <a:rPr lang="zh-CN" altLang="en-US" sz="2800" b="1" u="sng" dirty="0">
                <a:latin typeface="+mn-ea"/>
                <a:sym typeface="宋体" panose="02010600030101010101" pitchFamily="2" charset="-122"/>
              </a:rPr>
              <a:t>  </a:t>
            </a:r>
          </a:p>
        </p:txBody>
      </p:sp>
      <p:sp>
        <p:nvSpPr>
          <p:cNvPr id="42" name="文本框 7"/>
          <p:cNvSpPr/>
          <p:nvPr>
            <p:custDataLst>
              <p:tags r:id="rId5"/>
            </p:custDataLst>
          </p:nvPr>
        </p:nvSpPr>
        <p:spPr>
          <a:xfrm>
            <a:off x="3815625" y="5369326"/>
            <a:ext cx="62280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Clr>
                <a:srgbClr val="000000"/>
              </a:buClr>
              <a:buSzPct val="95000"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+mj-ea"/>
                <a:ea typeface="+mj-ea"/>
                <a:sym typeface="宋体" panose="02010600030101010101" pitchFamily="2" charset="-122"/>
              </a:rPr>
              <a:t>染色体在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</a:rPr>
              <a:t>纺锤丝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宋体" panose="02010600030101010101" pitchFamily="2" charset="-122"/>
              </a:rPr>
              <a:t>牵引</a:t>
            </a:r>
            <a:r>
              <a:rPr lang="zh-CN" altLang="en-US" sz="2800" b="1" dirty="0">
                <a:solidFill>
                  <a:schemeClr val="tx1"/>
                </a:solidFill>
                <a:latin typeface="+mj-ea"/>
                <a:ea typeface="+mj-ea"/>
                <a:sym typeface="宋体" panose="02010600030101010101" pitchFamily="2" charset="-122"/>
              </a:rPr>
              <a:t>下分别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宋体" panose="02010600030101010101" pitchFamily="2" charset="-122"/>
              </a:rPr>
              <a:t>向两极移动</a:t>
            </a: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2" y="83887"/>
            <a:ext cx="1862531" cy="279683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372845" y="3147411"/>
            <a:ext cx="38576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charset="-122"/>
              </a:rPr>
              <a:t>“粒裂</a:t>
            </a:r>
            <a:r>
              <a:rPr lang="zh-CN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charset="-122"/>
              </a:rPr>
              <a:t>数增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charset="-122"/>
              </a:rPr>
              <a:t>均两极”</a:t>
            </a:r>
          </a:p>
        </p:txBody>
      </p:sp>
      <p:pic>
        <p:nvPicPr>
          <p:cNvPr id="2" name="植物细胞有丝分裂后期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>
                  <p14:trim st="3519"/>
                </p14:media>
              </p:ext>
            </p:extLst>
          </p:nvPr>
        </p:nvPicPr>
        <p:blipFill rotWithShape="1">
          <a:blip r:embed="rId18"/>
          <a:srcRect l="16418" t="14502" r="16298" b="15546"/>
          <a:stretch>
            <a:fillRect/>
          </a:stretch>
        </p:blipFill>
        <p:spPr>
          <a:xfrm>
            <a:off x="6732103" y="214042"/>
            <a:ext cx="4895733" cy="28630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89262" y="1370012"/>
            <a:ext cx="5992934" cy="3158562"/>
            <a:chOff x="1291299" y="2635415"/>
            <a:chExt cx="5992934" cy="315856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112" y="2635415"/>
              <a:ext cx="5950121" cy="2324349"/>
            </a:xfrm>
            <a:prstGeom prst="rect">
              <a:avLst/>
            </a:prstGeom>
          </p:spPr>
        </p:pic>
        <p:cxnSp>
          <p:nvCxnSpPr>
            <p:cNvPr id="10" name="直接连接符 9"/>
            <p:cNvCxnSpPr/>
            <p:nvPr/>
          </p:nvCxnSpPr>
          <p:spPr>
            <a:xfrm>
              <a:off x="2805545" y="4572000"/>
              <a:ext cx="0" cy="685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937162" y="4572000"/>
              <a:ext cx="0" cy="685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1291299" y="5270757"/>
              <a:ext cx="329172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姐妹染色单体</a:t>
              </a:r>
              <a:endParaRPr lang="en-US" altLang="zh-CN" sz="28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849705" y="3322392"/>
              <a:ext cx="1702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分离酶降解黏连蛋白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881816" y="2635415"/>
              <a:ext cx="1236134" cy="7078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黏连蛋白复合体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51045" y="3322392"/>
              <a:ext cx="967417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纺锤丝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 flipH="1" flipV="1">
              <a:off x="2065867" y="3688636"/>
              <a:ext cx="218730" cy="750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5324399" y="2661013"/>
              <a:ext cx="1753734" cy="7078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黏连蛋白复合体分裂</a:t>
              </a:r>
            </a:p>
          </p:txBody>
        </p:sp>
      </p:grpSp>
      <p:pic>
        <p:nvPicPr>
          <p:cNvPr id="37" name="图片 36" descr="图片包含 图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62" y="4267384"/>
            <a:ext cx="4489608" cy="2430868"/>
          </a:xfrm>
          <a:prstGeom prst="rect">
            <a:avLst/>
          </a:prstGeom>
        </p:spPr>
      </p:pic>
      <p:sp>
        <p:nvSpPr>
          <p:cNvPr id="38" name="椭圆 37"/>
          <p:cNvSpPr/>
          <p:nvPr/>
        </p:nvSpPr>
        <p:spPr>
          <a:xfrm>
            <a:off x="7817907" y="4139087"/>
            <a:ext cx="1023620" cy="1209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>
            <a:off x="8762787" y="5058567"/>
            <a:ext cx="812800" cy="55894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 descr="图片包含 游戏机, 食物, 画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40" y="4267384"/>
            <a:ext cx="2575428" cy="2510109"/>
          </a:xfrm>
          <a:prstGeom prst="rect">
            <a:avLst/>
          </a:prstGeom>
        </p:spPr>
      </p:pic>
      <p:cxnSp>
        <p:nvCxnSpPr>
          <p:cNvPr id="41" name="直接连接符 40"/>
          <p:cNvCxnSpPr/>
          <p:nvPr/>
        </p:nvCxnSpPr>
        <p:spPr>
          <a:xfrm flipH="1" flipV="1">
            <a:off x="5252722" y="4139087"/>
            <a:ext cx="759853" cy="4526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4445272" y="3809255"/>
            <a:ext cx="1000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纺锤丝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8426341" y="4767993"/>
            <a:ext cx="656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9027523" y="4591708"/>
            <a:ext cx="1000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染色体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08" y="6080994"/>
            <a:ext cx="177294" cy="18662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485" y="5894369"/>
            <a:ext cx="177294" cy="18662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261" y="4970175"/>
            <a:ext cx="177294" cy="18662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399" y="4743607"/>
            <a:ext cx="177294" cy="186625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10646859" y="3666012"/>
            <a:ext cx="1265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解聚的微管二聚体</a:t>
            </a: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11284046" y="4298916"/>
            <a:ext cx="0" cy="4762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2" grpId="0"/>
      <p:bldP spid="44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6" y="107955"/>
            <a:ext cx="1654434" cy="2444048"/>
          </a:xfrm>
          <a:prstGeom prst="rect">
            <a:avLst/>
          </a:prstGeom>
        </p:spPr>
      </p:pic>
      <p:pic>
        <p:nvPicPr>
          <p:cNvPr id="54280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7659206" y="3468517"/>
            <a:ext cx="1202642" cy="106202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6" name="组合 45"/>
          <p:cNvGrpSpPr/>
          <p:nvPr>
            <p:custDataLst>
              <p:tags r:id="rId2"/>
            </p:custDataLst>
          </p:nvPr>
        </p:nvGrpSpPr>
        <p:grpSpPr>
          <a:xfrm>
            <a:off x="1442164" y="549695"/>
            <a:ext cx="2125557" cy="595775"/>
            <a:chOff x="4696037" y="525635"/>
            <a:chExt cx="2125557" cy="595775"/>
          </a:xfrm>
        </p:grpSpPr>
        <p:sp>
          <p:nvSpPr>
            <p:cNvPr id="54309" name="直接连接符 206857"/>
            <p:cNvSpPr/>
            <p:nvPr>
              <p:custDataLst>
                <p:tags r:id="rId22"/>
              </p:custDataLst>
            </p:nvPr>
          </p:nvSpPr>
          <p:spPr>
            <a:xfrm flipV="1">
              <a:off x="4696037" y="799551"/>
              <a:ext cx="943611" cy="321859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4310" name="文本框 206858"/>
            <p:cNvSpPr/>
            <p:nvPr>
              <p:custDataLst>
                <p:tags r:id="rId23"/>
              </p:custDataLst>
            </p:nvPr>
          </p:nvSpPr>
          <p:spPr>
            <a:xfrm>
              <a:off x="5629487" y="525635"/>
              <a:ext cx="1192107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zh-CN" altLang="en-US" sz="2400" dirty="0">
                  <a:latin typeface="Arial" panose="020B0604020202020204" pitchFamily="34" charset="0"/>
                </a:rPr>
                <a:t>细胞板</a:t>
              </a:r>
            </a:p>
          </p:txBody>
        </p:sp>
      </p:grpSp>
      <p:sp>
        <p:nvSpPr>
          <p:cNvPr id="54286" name="Text Box 11"/>
          <p:cNvSpPr/>
          <p:nvPr>
            <p:custDataLst>
              <p:tags r:id="rId3"/>
            </p:custDataLst>
          </p:nvPr>
        </p:nvSpPr>
        <p:spPr>
          <a:xfrm>
            <a:off x="4560257" y="3287853"/>
            <a:ext cx="1261884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SzTx/>
              <a:buNone/>
            </a:pPr>
            <a:r>
              <a:rPr lang="zh-CN" altLang="en-US" sz="2800" b="1" dirty="0">
                <a:latin typeface="+mn-ea"/>
                <a:sym typeface="Wingdings" panose="05000000000000000000" pitchFamily="2" charset="2"/>
              </a:rPr>
              <a:t>纺锤体</a:t>
            </a:r>
          </a:p>
        </p:txBody>
      </p:sp>
      <p:sp>
        <p:nvSpPr>
          <p:cNvPr id="54287" name="AutoShape 12"/>
          <p:cNvSpPr/>
          <p:nvPr>
            <p:custDataLst>
              <p:tags r:id="rId4"/>
            </p:custDataLst>
          </p:nvPr>
        </p:nvSpPr>
        <p:spPr>
          <a:xfrm>
            <a:off x="4273879" y="3352285"/>
            <a:ext cx="244473" cy="917575"/>
          </a:xfrm>
          <a:prstGeom prst="leftBrace">
            <a:avLst>
              <a:gd name="adj1" fmla="val 38714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800">
              <a:latin typeface="宋体" panose="02010600030101010101" pitchFamily="2" charset="-122"/>
            </a:endParaRPr>
          </a:p>
        </p:txBody>
      </p:sp>
      <p:sp>
        <p:nvSpPr>
          <p:cNvPr id="54289" name="Text Box 16"/>
          <p:cNvSpPr/>
          <p:nvPr>
            <p:custDataLst>
              <p:tags r:id="rId5"/>
            </p:custDataLst>
          </p:nvPr>
        </p:nvSpPr>
        <p:spPr>
          <a:xfrm>
            <a:off x="4143576" y="4564587"/>
            <a:ext cx="3416320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SzTx/>
              <a:buNone/>
            </a:pPr>
            <a:r>
              <a:rPr lang="zh-CN" altLang="en-US" sz="2800" b="1" dirty="0">
                <a:latin typeface="+mn-ea"/>
                <a:sym typeface="Wingdings" panose="05000000000000000000" pitchFamily="2" charset="2"/>
              </a:rPr>
              <a:t>出现新的核膜、核仁</a:t>
            </a:r>
          </a:p>
        </p:txBody>
      </p:sp>
      <p:grpSp>
        <p:nvGrpSpPr>
          <p:cNvPr id="6" name="Group 19"/>
          <p:cNvGrpSpPr/>
          <p:nvPr>
            <p:custDataLst>
              <p:tags r:id="rId6"/>
            </p:custDataLst>
          </p:nvPr>
        </p:nvGrpSpPr>
        <p:grpSpPr>
          <a:xfrm>
            <a:off x="4575076" y="3865720"/>
            <a:ext cx="2948517" cy="542928"/>
            <a:chOff x="2115" y="2446"/>
            <a:chExt cx="1393" cy="342"/>
          </a:xfrm>
        </p:grpSpPr>
        <p:sp>
          <p:nvSpPr>
            <p:cNvPr id="54300" name="Text Box 13"/>
            <p:cNvSpPr/>
            <p:nvPr>
              <p:custDataLst>
                <p:tags r:id="rId19"/>
              </p:custDataLst>
            </p:nvPr>
          </p:nvSpPr>
          <p:spPr>
            <a:xfrm>
              <a:off x="2115" y="2458"/>
              <a:ext cx="596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CN" altLang="en-US" sz="2800" b="1" dirty="0">
                  <a:solidFill>
                    <a:srgbClr val="FF0000"/>
                  </a:solidFill>
                  <a:latin typeface="+mn-ea"/>
                  <a:sym typeface="Wingdings" panose="05000000000000000000" pitchFamily="2" charset="2"/>
                </a:rPr>
                <a:t>染色体</a:t>
              </a:r>
            </a:p>
          </p:txBody>
        </p:sp>
        <p:sp>
          <p:nvSpPr>
            <p:cNvPr id="54301" name="Line 17"/>
            <p:cNvSpPr/>
            <p:nvPr>
              <p:custDataLst>
                <p:tags r:id="rId20"/>
              </p:custDataLst>
            </p:nvPr>
          </p:nvSpPr>
          <p:spPr>
            <a:xfrm>
              <a:off x="2640" y="2597"/>
              <a:ext cx="279" cy="1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sz="2000"/>
            </a:p>
          </p:txBody>
        </p:sp>
        <p:sp>
          <p:nvSpPr>
            <p:cNvPr id="54302" name="Text Box 18"/>
            <p:cNvSpPr/>
            <p:nvPr>
              <p:custDataLst>
                <p:tags r:id="rId21"/>
              </p:custDataLst>
            </p:nvPr>
          </p:nvSpPr>
          <p:spPr>
            <a:xfrm>
              <a:off x="2912" y="2446"/>
              <a:ext cx="596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2800" b="1" dirty="0">
                  <a:solidFill>
                    <a:srgbClr val="FF0000"/>
                  </a:solidFill>
                  <a:latin typeface="+mn-ea"/>
                  <a:sym typeface="Wingdings" panose="05000000000000000000" pitchFamily="2" charset="2"/>
                </a:rPr>
                <a:t>染色质</a:t>
              </a:r>
            </a:p>
          </p:txBody>
        </p:sp>
      </p:grpSp>
      <p:sp>
        <p:nvSpPr>
          <p:cNvPr id="54298" name="文本框 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11853333" cy="107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6.1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细胞的增殖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课件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新教材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人教版（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2019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）高中生物必修一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(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共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42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张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PPT)</a:t>
            </a:r>
            <a:endParaRPr lang="zh-CN" altLang="en-US" sz="10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54299" name="文本框 2"/>
          <p:cNvSpPr txBox="1"/>
          <p:nvPr>
            <p:custDataLst>
              <p:tags r:id="rId8"/>
            </p:custDataLst>
          </p:nvPr>
        </p:nvSpPr>
        <p:spPr>
          <a:xfrm>
            <a:off x="169334" y="6718300"/>
            <a:ext cx="11853333" cy="107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6.1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细胞的增殖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课件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新教材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人教版（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2019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）高中生物必修一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(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共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42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张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PPT)</a:t>
            </a:r>
            <a:endParaRPr lang="zh-CN" altLang="en-US" sz="10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grpSp>
        <p:nvGrpSpPr>
          <p:cNvPr id="44" name="组合 43"/>
          <p:cNvGrpSpPr/>
          <p:nvPr>
            <p:custDataLst>
              <p:tags r:id="rId9"/>
            </p:custDataLst>
          </p:nvPr>
        </p:nvGrpSpPr>
        <p:grpSpPr>
          <a:xfrm>
            <a:off x="232410" y="2743200"/>
            <a:ext cx="4580255" cy="2861945"/>
            <a:chOff x="382642" y="1952724"/>
            <a:chExt cx="4580449" cy="2862164"/>
          </a:xfrm>
        </p:grpSpPr>
        <p:sp>
          <p:nvSpPr>
            <p:cNvPr id="54277" name="Text Box 5"/>
            <p:cNvSpPr/>
            <p:nvPr>
              <p:custDataLst>
                <p:tags r:id="rId14"/>
              </p:custDataLst>
            </p:nvPr>
          </p:nvSpPr>
          <p:spPr>
            <a:xfrm>
              <a:off x="382642" y="1952724"/>
              <a:ext cx="2346960" cy="5835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b="1" spc="300" noProof="1">
                  <a:sym typeface="+mn-ea"/>
                </a:rPr>
                <a:t>（</a:t>
              </a:r>
              <a:r>
                <a:rPr lang="en-US" altLang="zh-CN" b="1" spc="300" noProof="1">
                  <a:sym typeface="+mn-ea"/>
                </a:rPr>
                <a:t>5</a:t>
              </a:r>
              <a:r>
                <a:rPr lang="zh-CN" altLang="en-US" b="1" spc="300" noProof="1">
                  <a:sym typeface="+mn-ea"/>
                </a:rPr>
                <a:t>）末期</a:t>
              </a:r>
            </a:p>
          </p:txBody>
        </p:sp>
        <p:sp>
          <p:nvSpPr>
            <p:cNvPr id="54285" name="AutoShape 10"/>
            <p:cNvSpPr/>
            <p:nvPr>
              <p:custDataLst>
                <p:tags r:id="rId15"/>
              </p:custDataLst>
            </p:nvPr>
          </p:nvSpPr>
          <p:spPr>
            <a:xfrm>
              <a:off x="2003956" y="3055938"/>
              <a:ext cx="282044" cy="1758950"/>
            </a:xfrm>
            <a:prstGeom prst="leftBrace">
              <a:avLst>
                <a:gd name="adj1" fmla="val 62561"/>
                <a:gd name="adj2" fmla="val 50000"/>
              </a:avLst>
            </a:pr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>
                <a:latin typeface="宋体" panose="02010600030101010101" pitchFamily="2" charset="-122"/>
              </a:endParaRPr>
            </a:p>
          </p:txBody>
        </p:sp>
        <p:grpSp>
          <p:nvGrpSpPr>
            <p:cNvPr id="5" name="组合 3"/>
            <p:cNvGrpSpPr/>
            <p:nvPr>
              <p:custDataLst>
                <p:tags r:id="rId16"/>
              </p:custDataLst>
            </p:nvPr>
          </p:nvGrpSpPr>
          <p:grpSpPr>
            <a:xfrm>
              <a:off x="2205019" y="2686685"/>
              <a:ext cx="2758072" cy="1596390"/>
              <a:chOff x="3625" y="5221"/>
              <a:chExt cx="4003" cy="2514"/>
            </a:xfrm>
          </p:grpSpPr>
          <p:sp>
            <p:nvSpPr>
              <p:cNvPr id="54284" name="Text Box 9"/>
              <p:cNvSpPr/>
              <p:nvPr>
                <p:custDataLst>
                  <p:tags r:id="rId17"/>
                </p:custDataLst>
              </p:nvPr>
            </p:nvSpPr>
            <p:spPr>
              <a:xfrm>
                <a:off x="3625" y="5221"/>
                <a:ext cx="3518" cy="9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zh-CN" altLang="en-US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  <a:sym typeface="Wingdings" panose="05000000000000000000" pitchFamily="2" charset="2"/>
                  </a:rPr>
                  <a:t>“两消失”</a:t>
                </a:r>
                <a:r>
                  <a:rPr lang="zh-CN" altLang="en-US" sz="2800" dirty="0">
                    <a:solidFill>
                      <a:srgbClr val="000000"/>
                    </a:solidFill>
                    <a:latin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  <a:endParaRPr lang="zh-CN" altLang="en-US" sz="2800" dirty="0">
                  <a:latin typeface="宋体" panose="02010600030101010101" pitchFamily="2" charset="-122"/>
                </a:endParaRPr>
              </a:p>
            </p:txBody>
          </p:sp>
          <p:sp>
            <p:nvSpPr>
              <p:cNvPr id="54288" name="Text Box 15"/>
              <p:cNvSpPr/>
              <p:nvPr>
                <p:custDataLst>
                  <p:tags r:id="rId18"/>
                </p:custDataLst>
              </p:nvPr>
            </p:nvSpPr>
            <p:spPr>
              <a:xfrm>
                <a:off x="3625" y="6816"/>
                <a:ext cx="4003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zh-CN" altLang="en-US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  <a:sym typeface="Wingdings" panose="05000000000000000000" pitchFamily="2" charset="2"/>
                  </a:rPr>
                  <a:t>“两重现”</a:t>
                </a:r>
                <a:r>
                  <a:rPr lang="zh-CN" altLang="en-US" sz="2800" dirty="0">
                    <a:solidFill>
                      <a:srgbClr val="000000"/>
                    </a:solidFill>
                    <a:latin typeface="宋体" panose="02010600030101010101" pitchFamily="2" charset="-122"/>
                    <a:sym typeface="Wingdings" panose="05000000000000000000" pitchFamily="2" charset="2"/>
                  </a:rPr>
                  <a:t> ：</a:t>
                </a:r>
                <a:endParaRPr lang="zh-CN" altLang="en-US" sz="2800" dirty="0">
                  <a:latin typeface="宋体" panose="02010600030101010101" pitchFamily="2" charset="-122"/>
                </a:endParaRPr>
              </a:p>
            </p:txBody>
          </p:sp>
        </p:grpSp>
      </p:grpSp>
      <p:sp>
        <p:nvSpPr>
          <p:cNvPr id="32" name="文本框 31"/>
          <p:cNvSpPr txBox="1"/>
          <p:nvPr/>
        </p:nvSpPr>
        <p:spPr>
          <a:xfrm>
            <a:off x="2579632" y="2733458"/>
            <a:ext cx="2632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charset="-122"/>
                <a:sym typeface="Wingdings" panose="05000000000000000000" pitchFamily="2" charset="2"/>
              </a:rPr>
              <a:t>两消失两重现</a:t>
            </a:r>
            <a:endParaRPr lang="zh-CN" alt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2" name="植物细胞有丝分裂末期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>
                  <p14:trim st="3417"/>
                </p14:media>
              </p:ext>
            </p:extLst>
          </p:nvPr>
        </p:nvPicPr>
        <p:blipFill rotWithShape="1">
          <a:blip r:embed="rId28"/>
          <a:srcRect l="16636" t="16242" r="16298" b="13613"/>
          <a:stretch>
            <a:fillRect/>
          </a:stretch>
        </p:blipFill>
        <p:spPr>
          <a:xfrm>
            <a:off x="6838122" y="146733"/>
            <a:ext cx="5184545" cy="305022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854200" y="5382260"/>
            <a:ext cx="12267671" cy="954107"/>
            <a:chOff x="2920" y="8476"/>
            <a:chExt cx="19319" cy="1503"/>
          </a:xfrm>
        </p:grpSpPr>
        <p:sp>
          <p:nvSpPr>
            <p:cNvPr id="4" name="Text Box 4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20" y="8476"/>
              <a:ext cx="4196" cy="91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ea typeface="黑体" panose="02010609060101010101" charset="-122"/>
                  <a:sym typeface="Wingdings" panose="05000000000000000000" pitchFamily="2" charset="2"/>
                </a:rPr>
                <a:t>“新壁形成”</a:t>
              </a:r>
            </a:p>
          </p:txBody>
        </p:sp>
        <p:sp>
          <p:nvSpPr>
            <p:cNvPr id="7" name="Text Box 22"/>
            <p:cNvSpPr/>
            <p:nvPr>
              <p:custDataLst>
                <p:tags r:id="rId13"/>
              </p:custDataLst>
            </p:nvPr>
          </p:nvSpPr>
          <p:spPr>
            <a:xfrm>
              <a:off x="6895" y="8476"/>
              <a:ext cx="15344" cy="15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SzTx/>
                <a:buNone/>
              </a:pPr>
              <a:r>
                <a:rPr lang="zh-CN" altLang="en-US" sz="2800" b="1" dirty="0">
                  <a:latin typeface="+mn-ea"/>
                  <a:sym typeface="Wingdings" panose="05000000000000000000" pitchFamily="2" charset="2"/>
                </a:rPr>
                <a:t>赤道板位置出现</a:t>
              </a:r>
              <a:r>
                <a:rPr lang="zh-CN" altLang="en-US" sz="2800" b="1" dirty="0">
                  <a:solidFill>
                    <a:srgbClr val="FF0000"/>
                  </a:solidFill>
                  <a:latin typeface="+mn-ea"/>
                  <a:sym typeface="Wingdings" panose="05000000000000000000" pitchFamily="2" charset="2"/>
                </a:rPr>
                <a:t>细胞板</a:t>
              </a:r>
              <a:r>
                <a:rPr lang="zh-CN" altLang="en-US" sz="2800" dirty="0">
                  <a:solidFill>
                    <a:srgbClr val="000000"/>
                  </a:solidFill>
                  <a:latin typeface="宋体" panose="02010600030101010101" pitchFamily="2" charset="-122"/>
                  <a:sym typeface="Wingdings" panose="05000000000000000000" pitchFamily="2" charset="2"/>
                </a:rPr>
                <a:t>，</a:t>
              </a:r>
              <a:endParaRPr lang="en-US" altLang="zh-CN" sz="2800" dirty="0">
                <a:solidFill>
                  <a:srgbClr val="000000"/>
                </a:solidFill>
                <a:latin typeface="宋体" panose="02010600030101010101" pitchFamily="2" charset="-122"/>
                <a:sym typeface="Wingdings" panose="05000000000000000000" pitchFamily="2" charset="2"/>
              </a:endParaRPr>
            </a:p>
            <a:p>
              <a:pPr marL="0" lvl="0" indent="0">
                <a:spcBef>
                  <a:spcPct val="0"/>
                </a:spcBef>
                <a:buSzTx/>
                <a:buNone/>
              </a:pPr>
              <a:r>
                <a:rPr lang="zh-CN" altLang="en-US" sz="2800" b="1" dirty="0">
                  <a:latin typeface="Arial" panose="020B0604020202020204" pitchFamily="34" charset="0"/>
                  <a:sym typeface="Wingdings" panose="05000000000000000000" pitchFamily="2" charset="2"/>
                </a:rPr>
                <a:t>细胞板扩展成</a:t>
              </a:r>
              <a:r>
                <a:rPr lang="zh-CN" altLang="en-US" sz="2800" b="1" dirty="0">
                  <a:solidFill>
                    <a:srgbClr val="FF0000"/>
                  </a:solidFill>
                  <a:latin typeface="+mn-ea"/>
                  <a:sym typeface="宋体" panose="02010600030101010101" pitchFamily="2" charset="-122"/>
                </a:rPr>
                <a:t>细胞壁</a:t>
              </a:r>
              <a:r>
                <a:rPr lang="zh-CN" altLang="en-US" sz="2800" b="1" dirty="0">
                  <a:solidFill>
                    <a:srgbClr val="000000"/>
                  </a:solidFill>
                  <a:latin typeface="Arial" panose="020B0604020202020204" pitchFamily="34" charset="0"/>
                  <a:sym typeface="宋体" panose="02010600030101010101" pitchFamily="2" charset="-122"/>
                </a:rPr>
                <a:t>，</a:t>
              </a:r>
              <a:r>
                <a:rPr lang="zh-CN" altLang="en-US" sz="2800" b="1" dirty="0">
                  <a:solidFill>
                    <a:srgbClr val="000000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形成两个子细胞</a:t>
              </a:r>
              <a:endParaRPr lang="zh-CN" altLang="en-US" sz="2800" b="1" dirty="0"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文本框 99"/>
          <p:cNvSpPr/>
          <p:nvPr>
            <p:custDataLst>
              <p:tags r:id="rId1"/>
            </p:custDataLst>
          </p:nvPr>
        </p:nvSpPr>
        <p:spPr>
          <a:xfrm>
            <a:off x="3839495" y="3308866"/>
            <a:ext cx="6773333" cy="224676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有丝分裂的意义：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lvl="0" indent="0" eaLnBrk="1" hangingPunct="1">
              <a:spcBef>
                <a:spcPct val="0"/>
              </a:spcBef>
              <a:buSzTx/>
              <a:buNone/>
            </a:pP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染色体经复制（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DNA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的复制）精确地平均分配到两个子细胞中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zh-CN" sz="28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在亲代与子代之间保持遗传的稳定性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5308" name="文本框 1"/>
          <p:cNvSpPr txBox="1"/>
          <p:nvPr>
            <p:custDataLst>
              <p:tags r:id="rId2"/>
            </p:custDataLst>
          </p:nvPr>
        </p:nvSpPr>
        <p:spPr>
          <a:xfrm>
            <a:off x="169334" y="63500"/>
            <a:ext cx="11853333" cy="107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6.1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细胞的增殖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课件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新教材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人教版（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2019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）高中生物必修一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(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共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42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张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PPT)</a:t>
            </a:r>
            <a:endParaRPr lang="zh-CN" altLang="en-US" sz="10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55309" name="文本框 2"/>
          <p:cNvSpPr txBox="1"/>
          <p:nvPr>
            <p:custDataLst>
              <p:tags r:id="rId3"/>
            </p:custDataLst>
          </p:nvPr>
        </p:nvSpPr>
        <p:spPr>
          <a:xfrm>
            <a:off x="169334" y="6718300"/>
            <a:ext cx="11853333" cy="107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6.1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细胞的增殖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课件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新教材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人教版（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2019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）高中生物必修一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(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共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42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张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PPT)</a:t>
            </a:r>
            <a:endParaRPr lang="zh-CN" altLang="en-US" sz="10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90658" y="797401"/>
            <a:ext cx="7549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/>
              <a:t>一个细胞分裂成为两个子细胞，</a:t>
            </a:r>
            <a:r>
              <a:rPr lang="zh-CN" altLang="en-US" sz="2800" b="1" dirty="0">
                <a:solidFill>
                  <a:srgbClr val="0033CC"/>
                </a:solidFill>
              </a:rPr>
              <a:t>每个子细胞中含有的染色体数目与亲代细胞的相等</a:t>
            </a:r>
            <a:r>
              <a:rPr lang="zh-CN" altLang="en-US" sz="2800" b="1" dirty="0"/>
              <a:t>。</a:t>
            </a:r>
            <a:endParaRPr lang="en-US" altLang="zh-CN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/>
              <a:t> 分裂后形成的子细胞若继续分裂，就进入下一个细胞周期的分裂间期状态。</a:t>
            </a:r>
          </a:p>
        </p:txBody>
      </p:sp>
      <p:sp>
        <p:nvSpPr>
          <p:cNvPr id="16" name="Text Box 5"/>
          <p:cNvSpPr/>
          <p:nvPr>
            <p:custDataLst>
              <p:tags r:id="rId4"/>
            </p:custDataLst>
          </p:nvPr>
        </p:nvSpPr>
        <p:spPr>
          <a:xfrm>
            <a:off x="1055539" y="5263248"/>
            <a:ext cx="180475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 spc="300" noProof="1">
                <a:sym typeface="+mn-ea"/>
              </a:rPr>
              <a:t>子细胞</a:t>
            </a:r>
          </a:p>
        </p:txBody>
      </p:sp>
      <p:pic>
        <p:nvPicPr>
          <p:cNvPr id="5" name="荧光显微镜下的上皮细胞有丝分裂__y2mate.com - Células en mitosis_9fyJXmrpfCE_360p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1831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514" y="63636"/>
            <a:ext cx="11618686" cy="65355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92075" y="171450"/>
            <a:ext cx="7969250" cy="1322070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3200" b="1" dirty="0">
                <a:ln w="2540">
                  <a:noFill/>
                </a:ln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三</a:t>
            </a:r>
            <a:r>
              <a:rPr lang="zh-CN" altLang="en-US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、有丝分裂</a:t>
            </a:r>
          </a:p>
          <a:p>
            <a:pPr algn="l">
              <a:spcBef>
                <a:spcPct val="50000"/>
              </a:spcBef>
            </a:pPr>
            <a:r>
              <a:rPr lang="en-US" altLang="zh-CN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2</a:t>
            </a:r>
            <a:r>
              <a:rPr lang="zh-CN" altLang="en-US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、动物细胞与植物细胞的不同点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593725" y="1791335"/>
          <a:ext cx="10633075" cy="4158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8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77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时期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植物细胞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动物细胞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间期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高等植物无中心体复制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有中心体复制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前期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由细胞两极发出的纺锤丝形成纺锤体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由两组中心粒发出星射线形成纺锤体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末期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植物细胞中部形成细胞板扩展成新细胞壁分裂细胞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latin typeface="黑体" panose="02010609060101010101" charset="-122"/>
                          <a:ea typeface="黑体" panose="02010609060101010101" charset="-122"/>
                        </a:rPr>
                        <a:t>动物细胞膜从中部向内凹陷缢裂成两个细胞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54380" y="1821180"/>
            <a:ext cx="10182225" cy="3693477"/>
            <a:chOff x="3355" y="3813"/>
            <a:chExt cx="12610" cy="3790"/>
          </a:xfrm>
        </p:grpSpPr>
        <p:grpSp>
          <p:nvGrpSpPr>
            <p:cNvPr id="19458" name="Group 2"/>
            <p:cNvGrpSpPr/>
            <p:nvPr/>
          </p:nvGrpSpPr>
          <p:grpSpPr bwMode="auto">
            <a:xfrm>
              <a:off x="3355" y="3813"/>
              <a:ext cx="11880" cy="3770"/>
              <a:chOff x="0" y="0"/>
              <a:chExt cx="4752" cy="1508"/>
            </a:xfrm>
          </p:grpSpPr>
          <p:sp>
            <p:nvSpPr>
              <p:cNvPr id="19459" name="Line 3"/>
              <p:cNvSpPr>
                <a:spLocks noChangeShapeType="1"/>
              </p:cNvSpPr>
              <p:nvPr/>
            </p:nvSpPr>
            <p:spPr bwMode="auto">
              <a:xfrm flipH="1" flipV="1">
                <a:off x="672" y="48"/>
                <a:ext cx="0" cy="1296"/>
              </a:xfrm>
              <a:prstGeom prst="line">
                <a:avLst/>
              </a:prstGeom>
              <a:noFill/>
              <a:ln w="28575" cap="sq" cmpd="sng">
                <a:solidFill>
                  <a:schemeClr val="tx1"/>
                </a:solidFill>
                <a:rou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60" name="Line 4"/>
              <p:cNvSpPr>
                <a:spLocks noChangeShapeType="1"/>
              </p:cNvSpPr>
              <p:nvPr/>
            </p:nvSpPr>
            <p:spPr bwMode="auto">
              <a:xfrm>
                <a:off x="672" y="1344"/>
                <a:ext cx="4080" cy="0"/>
              </a:xfrm>
              <a:prstGeom prst="line">
                <a:avLst/>
              </a:prstGeom>
              <a:noFill/>
              <a:ln w="28575" cap="sq" cmpd="sng">
                <a:solidFill>
                  <a:schemeClr val="tx1"/>
                </a:solidFill>
                <a:rou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61" name="Line 5"/>
              <p:cNvSpPr>
                <a:spLocks noChangeShapeType="1"/>
              </p:cNvSpPr>
              <p:nvPr/>
            </p:nvSpPr>
            <p:spPr bwMode="auto">
              <a:xfrm flipV="1">
                <a:off x="672" y="864"/>
                <a:ext cx="96" cy="0"/>
              </a:xfrm>
              <a:prstGeom prst="line">
                <a:avLst/>
              </a:prstGeom>
              <a:noFill/>
              <a:ln w="28575" cap="sq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62" name="Line 6"/>
              <p:cNvSpPr>
                <a:spLocks noChangeShapeType="1"/>
              </p:cNvSpPr>
              <p:nvPr/>
            </p:nvSpPr>
            <p:spPr bwMode="auto">
              <a:xfrm flipV="1">
                <a:off x="672" y="432"/>
                <a:ext cx="96" cy="0"/>
              </a:xfrm>
              <a:prstGeom prst="line">
                <a:avLst/>
              </a:prstGeom>
              <a:noFill/>
              <a:ln w="28575" cap="sq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63" name="Text Box 7"/>
              <p:cNvSpPr txBox="1">
                <a:spLocks noChangeArrowheads="1"/>
              </p:cNvSpPr>
              <p:nvPr/>
            </p:nvSpPr>
            <p:spPr bwMode="auto">
              <a:xfrm>
                <a:off x="318" y="721"/>
                <a:ext cx="306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>
                    <a:latin typeface="Times New Roman" panose="02020603050405020304" pitchFamily="18" charset="0"/>
                  </a:rPr>
                  <a:t>2</a:t>
                </a:r>
                <a:r>
                  <a:rPr lang="en-US" altLang="zh-CN">
                    <a:latin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19464" name="Text Box 8"/>
              <p:cNvSpPr txBox="1">
                <a:spLocks noChangeArrowheads="1"/>
              </p:cNvSpPr>
              <p:nvPr/>
            </p:nvSpPr>
            <p:spPr bwMode="auto">
              <a:xfrm>
                <a:off x="318" y="240"/>
                <a:ext cx="306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>
                    <a:latin typeface="Times New Roman" panose="02020603050405020304" pitchFamily="18" charset="0"/>
                  </a:rPr>
                  <a:t>4N</a:t>
                </a:r>
              </a:p>
            </p:txBody>
          </p:sp>
          <p:sp>
            <p:nvSpPr>
              <p:cNvPr id="19465" name="Text Box 9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3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>
                    <a:latin typeface="Times New Roman" panose="02020603050405020304" pitchFamily="18" charset="0"/>
                  </a:rPr>
                  <a:t> </a:t>
                </a:r>
                <a:r>
                  <a:rPr lang="zh-CN">
                    <a:latin typeface="Times New Roman" panose="02020603050405020304" pitchFamily="18" charset="0"/>
                  </a:rPr>
                  <a:t>数量      </a:t>
                </a:r>
                <a:endParaRPr lang="zh-CN" altLang="zh-C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66" name="Line 10"/>
              <p:cNvSpPr>
                <a:spLocks noChangeShapeType="1"/>
              </p:cNvSpPr>
              <p:nvPr/>
            </p:nvSpPr>
            <p:spPr bwMode="auto">
              <a:xfrm flipV="1">
                <a:off x="1392" y="1248"/>
                <a:ext cx="0" cy="96"/>
              </a:xfrm>
              <a:prstGeom prst="line">
                <a:avLst/>
              </a:prstGeom>
              <a:noFill/>
              <a:ln w="28575" cap="sq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67" name="Line 11"/>
              <p:cNvSpPr>
                <a:spLocks noChangeShapeType="1"/>
              </p:cNvSpPr>
              <p:nvPr/>
            </p:nvSpPr>
            <p:spPr bwMode="auto">
              <a:xfrm flipV="1">
                <a:off x="2112" y="1248"/>
                <a:ext cx="0" cy="96"/>
              </a:xfrm>
              <a:prstGeom prst="line">
                <a:avLst/>
              </a:prstGeom>
              <a:noFill/>
              <a:ln w="28575" cap="sq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68" name="Line 12"/>
              <p:cNvSpPr>
                <a:spLocks noChangeShapeType="1"/>
              </p:cNvSpPr>
              <p:nvPr/>
            </p:nvSpPr>
            <p:spPr bwMode="auto">
              <a:xfrm flipV="1">
                <a:off x="2832" y="1248"/>
                <a:ext cx="0" cy="96"/>
              </a:xfrm>
              <a:prstGeom prst="line">
                <a:avLst/>
              </a:prstGeom>
              <a:noFill/>
              <a:ln w="28575" cap="sq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69" name="Line 13"/>
              <p:cNvSpPr>
                <a:spLocks noChangeShapeType="1"/>
              </p:cNvSpPr>
              <p:nvPr/>
            </p:nvSpPr>
            <p:spPr bwMode="auto">
              <a:xfrm flipV="1">
                <a:off x="3504" y="1248"/>
                <a:ext cx="0" cy="96"/>
              </a:xfrm>
              <a:prstGeom prst="line">
                <a:avLst/>
              </a:prstGeom>
              <a:noFill/>
              <a:ln w="28575" cap="sq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70" name="Line 14"/>
              <p:cNvSpPr>
                <a:spLocks noChangeShapeType="1"/>
              </p:cNvSpPr>
              <p:nvPr/>
            </p:nvSpPr>
            <p:spPr bwMode="auto">
              <a:xfrm flipV="1">
                <a:off x="4224" y="1248"/>
                <a:ext cx="0" cy="96"/>
              </a:xfrm>
              <a:prstGeom prst="line">
                <a:avLst/>
              </a:prstGeom>
              <a:noFill/>
              <a:ln w="28575" cap="sq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71" name="Text Box 15"/>
              <p:cNvSpPr txBox="1">
                <a:spLocks noChangeArrowheads="1"/>
              </p:cNvSpPr>
              <p:nvPr/>
            </p:nvSpPr>
            <p:spPr bwMode="auto">
              <a:xfrm>
                <a:off x="480" y="1296"/>
                <a:ext cx="192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zh-CN">
                    <a:latin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19472" name="Text Box 16"/>
              <p:cNvSpPr txBox="1">
                <a:spLocks noChangeArrowheads="1"/>
              </p:cNvSpPr>
              <p:nvPr/>
            </p:nvSpPr>
            <p:spPr bwMode="auto">
              <a:xfrm>
                <a:off x="720" y="1344"/>
                <a:ext cx="672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sz="2000" b="1">
                    <a:latin typeface="Times New Roman" panose="02020603050405020304" pitchFamily="18" charset="0"/>
                  </a:rPr>
                  <a:t>间期</a:t>
                </a:r>
              </a:p>
            </p:txBody>
          </p:sp>
          <p:sp>
            <p:nvSpPr>
              <p:cNvPr id="19473" name="Text Box 17"/>
              <p:cNvSpPr txBox="1">
                <a:spLocks noChangeArrowheads="1"/>
              </p:cNvSpPr>
              <p:nvPr/>
            </p:nvSpPr>
            <p:spPr bwMode="auto">
              <a:xfrm>
                <a:off x="1392" y="1344"/>
                <a:ext cx="672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sz="2000" b="1">
                    <a:latin typeface="Times New Roman" panose="02020603050405020304" pitchFamily="18" charset="0"/>
                  </a:rPr>
                  <a:t>前期</a:t>
                </a:r>
                <a:endParaRPr lang="zh-CN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74" name="Text Box 18"/>
              <p:cNvSpPr txBox="1">
                <a:spLocks noChangeArrowheads="1"/>
              </p:cNvSpPr>
              <p:nvPr/>
            </p:nvSpPr>
            <p:spPr bwMode="auto">
              <a:xfrm>
                <a:off x="2112" y="1344"/>
                <a:ext cx="720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sz="2000" b="1">
                    <a:latin typeface="Times New Roman" panose="02020603050405020304" pitchFamily="18" charset="0"/>
                  </a:rPr>
                  <a:t>中期</a:t>
                </a:r>
                <a:endParaRPr lang="zh-CN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75" name="Text Box 19"/>
              <p:cNvSpPr txBox="1">
                <a:spLocks noChangeArrowheads="1"/>
              </p:cNvSpPr>
              <p:nvPr/>
            </p:nvSpPr>
            <p:spPr bwMode="auto">
              <a:xfrm>
                <a:off x="2832" y="1344"/>
                <a:ext cx="672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sz="2000" b="1">
                    <a:latin typeface="Times New Roman" panose="02020603050405020304" pitchFamily="18" charset="0"/>
                  </a:rPr>
                  <a:t>后期</a:t>
                </a:r>
                <a:endParaRPr lang="zh-CN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76" name="Text Box 20"/>
              <p:cNvSpPr txBox="1">
                <a:spLocks noChangeArrowheads="1"/>
              </p:cNvSpPr>
              <p:nvPr/>
            </p:nvSpPr>
            <p:spPr bwMode="auto">
              <a:xfrm>
                <a:off x="3552" y="1344"/>
                <a:ext cx="624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sz="2000" b="1">
                    <a:latin typeface="Times New Roman" panose="02020603050405020304" pitchFamily="18" charset="0"/>
                  </a:rPr>
                  <a:t>末期</a:t>
                </a:r>
                <a:endParaRPr lang="zh-CN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9477" name="Group 21"/>
            <p:cNvGrpSpPr/>
            <p:nvPr/>
          </p:nvGrpSpPr>
          <p:grpSpPr bwMode="auto">
            <a:xfrm>
              <a:off x="5045" y="4975"/>
              <a:ext cx="8870" cy="1050"/>
              <a:chOff x="0" y="-36"/>
              <a:chExt cx="3548" cy="420"/>
            </a:xfrm>
          </p:grpSpPr>
          <p:sp>
            <p:nvSpPr>
              <p:cNvPr id="19478" name="Line 22"/>
              <p:cNvSpPr>
                <a:spLocks noChangeShapeType="1"/>
              </p:cNvSpPr>
              <p:nvPr/>
            </p:nvSpPr>
            <p:spPr bwMode="auto">
              <a:xfrm>
                <a:off x="0" y="384"/>
                <a:ext cx="2160" cy="0"/>
              </a:xfrm>
              <a:prstGeom prst="line">
                <a:avLst/>
              </a:prstGeom>
              <a:noFill/>
              <a:ln w="50800" cap="sq" cmpd="sng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79" name="Line 23"/>
              <p:cNvSpPr>
                <a:spLocks noChangeShapeType="1"/>
              </p:cNvSpPr>
              <p:nvPr/>
            </p:nvSpPr>
            <p:spPr bwMode="auto">
              <a:xfrm flipV="1">
                <a:off x="2160" y="-19"/>
                <a:ext cx="0" cy="402"/>
              </a:xfrm>
              <a:prstGeom prst="line">
                <a:avLst/>
              </a:prstGeom>
              <a:noFill/>
              <a:ln w="50800" cap="sq" cmpd="sng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80" name="Line 24"/>
              <p:cNvSpPr>
                <a:spLocks noChangeShapeType="1"/>
              </p:cNvSpPr>
              <p:nvPr/>
            </p:nvSpPr>
            <p:spPr bwMode="auto">
              <a:xfrm>
                <a:off x="2160" y="-36"/>
                <a:ext cx="672" cy="0"/>
              </a:xfrm>
              <a:prstGeom prst="line">
                <a:avLst/>
              </a:prstGeom>
              <a:noFill/>
              <a:ln w="50800" cap="sq" cmpd="sng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81" name="Line 25"/>
              <p:cNvSpPr>
                <a:spLocks noChangeShapeType="1"/>
              </p:cNvSpPr>
              <p:nvPr/>
            </p:nvSpPr>
            <p:spPr bwMode="auto">
              <a:xfrm>
                <a:off x="2832" y="-36"/>
                <a:ext cx="0" cy="420"/>
              </a:xfrm>
              <a:prstGeom prst="line">
                <a:avLst/>
              </a:prstGeom>
              <a:noFill/>
              <a:ln w="50800" cap="sq" cmpd="sng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482" name="Line 26"/>
              <p:cNvSpPr>
                <a:spLocks noChangeShapeType="1"/>
              </p:cNvSpPr>
              <p:nvPr/>
            </p:nvSpPr>
            <p:spPr bwMode="auto">
              <a:xfrm>
                <a:off x="2832" y="384"/>
                <a:ext cx="716" cy="0"/>
              </a:xfrm>
              <a:prstGeom prst="line">
                <a:avLst/>
              </a:prstGeom>
              <a:noFill/>
              <a:ln w="50800" cap="sq" cmpd="sng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9483" name="Text Box 27"/>
            <p:cNvSpPr txBox="1">
              <a:spLocks noChangeArrowheads="1"/>
            </p:cNvSpPr>
            <p:nvPr/>
          </p:nvSpPr>
          <p:spPr bwMode="auto">
            <a:xfrm>
              <a:off x="14285" y="7225"/>
              <a:ext cx="1680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b="1">
                  <a:latin typeface="Times New Roman" panose="02020603050405020304" pitchFamily="18" charset="0"/>
                </a:rPr>
                <a:t>时间</a:t>
              </a:r>
            </a:p>
          </p:txBody>
        </p:sp>
        <p:grpSp>
          <p:nvGrpSpPr>
            <p:cNvPr id="19484" name="Group 28"/>
            <p:cNvGrpSpPr/>
            <p:nvPr/>
          </p:nvGrpSpPr>
          <p:grpSpPr bwMode="auto">
            <a:xfrm>
              <a:off x="5035" y="4917"/>
              <a:ext cx="8833" cy="1343"/>
              <a:chOff x="48" y="23"/>
              <a:chExt cx="3533" cy="537"/>
            </a:xfrm>
          </p:grpSpPr>
          <p:grpSp>
            <p:nvGrpSpPr>
              <p:cNvPr id="19485" name="Group 29"/>
              <p:cNvGrpSpPr/>
              <p:nvPr/>
            </p:nvGrpSpPr>
            <p:grpSpPr bwMode="auto">
              <a:xfrm>
                <a:off x="240" y="23"/>
                <a:ext cx="3341" cy="537"/>
                <a:chOff x="0" y="23"/>
                <a:chExt cx="3341" cy="537"/>
              </a:xfrm>
            </p:grpSpPr>
            <p:sp>
              <p:nvSpPr>
                <p:cNvPr id="19486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0" y="23"/>
                  <a:ext cx="344" cy="409"/>
                </a:xfrm>
                <a:prstGeom prst="line">
                  <a:avLst/>
                </a:prstGeom>
                <a:noFill/>
                <a:ln w="50800" cap="sq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487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375" y="23"/>
                  <a:ext cx="2291" cy="6"/>
                </a:xfrm>
                <a:prstGeom prst="line">
                  <a:avLst/>
                </a:prstGeom>
                <a:noFill/>
                <a:ln w="50800" cap="sq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488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666" y="41"/>
                  <a:ext cx="0" cy="409"/>
                </a:xfrm>
                <a:prstGeom prst="line">
                  <a:avLst/>
                </a:prstGeom>
                <a:noFill/>
                <a:ln w="50800" cap="sq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489" name="Line 33"/>
                <p:cNvSpPr>
                  <a:spLocks noChangeShapeType="1"/>
                </p:cNvSpPr>
                <p:nvPr/>
              </p:nvSpPr>
              <p:spPr bwMode="auto">
                <a:xfrm rot="1200000" flipV="1">
                  <a:off x="2685" y="363"/>
                  <a:ext cx="656" cy="197"/>
                </a:xfrm>
                <a:prstGeom prst="line">
                  <a:avLst/>
                </a:prstGeom>
                <a:noFill/>
                <a:ln w="50800" cap="sq" cmpd="sng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490" name="Line 34"/>
              <p:cNvSpPr>
                <a:spLocks noChangeShapeType="1"/>
              </p:cNvSpPr>
              <p:nvPr/>
            </p:nvSpPr>
            <p:spPr bwMode="auto">
              <a:xfrm>
                <a:off x="48" y="439"/>
                <a:ext cx="199" cy="0"/>
              </a:xfrm>
              <a:prstGeom prst="line">
                <a:avLst/>
              </a:prstGeom>
              <a:noFill/>
              <a:ln w="50800" cmpd="sng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9491" name="Group 35"/>
            <p:cNvGrpSpPr/>
            <p:nvPr/>
          </p:nvGrpSpPr>
          <p:grpSpPr bwMode="auto">
            <a:xfrm>
              <a:off x="5045" y="4975"/>
              <a:ext cx="8760" cy="2190"/>
              <a:chOff x="0" y="-36"/>
              <a:chExt cx="3504" cy="876"/>
            </a:xfrm>
          </p:grpSpPr>
          <p:grpSp>
            <p:nvGrpSpPr>
              <p:cNvPr id="19492" name="Group 36"/>
              <p:cNvGrpSpPr/>
              <p:nvPr/>
            </p:nvGrpSpPr>
            <p:grpSpPr bwMode="auto">
              <a:xfrm>
                <a:off x="192" y="-36"/>
                <a:ext cx="3312" cy="876"/>
                <a:chOff x="0" y="-36"/>
                <a:chExt cx="3312" cy="876"/>
              </a:xfrm>
            </p:grpSpPr>
            <p:sp>
              <p:nvSpPr>
                <p:cNvPr id="19493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0" y="-24"/>
                  <a:ext cx="371" cy="864"/>
                </a:xfrm>
                <a:prstGeom prst="line">
                  <a:avLst/>
                </a:prstGeom>
                <a:noFill/>
                <a:ln w="50800" cap="sq" cmpd="sng">
                  <a:solidFill>
                    <a:srgbClr val="00FF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494" name="Line 38"/>
                <p:cNvSpPr>
                  <a:spLocks noChangeShapeType="1"/>
                </p:cNvSpPr>
                <p:nvPr/>
              </p:nvSpPr>
              <p:spPr bwMode="auto">
                <a:xfrm>
                  <a:off x="371" y="-36"/>
                  <a:ext cx="1616" cy="0"/>
                </a:xfrm>
                <a:prstGeom prst="line">
                  <a:avLst/>
                </a:prstGeom>
                <a:noFill/>
                <a:ln w="50800" cap="sq" cmpd="sng">
                  <a:solidFill>
                    <a:srgbClr val="00FF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495" name="Line 39"/>
                <p:cNvSpPr>
                  <a:spLocks noChangeShapeType="1"/>
                </p:cNvSpPr>
                <p:nvPr/>
              </p:nvSpPr>
              <p:spPr bwMode="auto">
                <a:xfrm>
                  <a:off x="1986" y="-14"/>
                  <a:ext cx="0" cy="833"/>
                </a:xfrm>
                <a:prstGeom prst="line">
                  <a:avLst/>
                </a:prstGeom>
                <a:noFill/>
                <a:ln w="50800" cap="sq" cmpd="sng">
                  <a:solidFill>
                    <a:srgbClr val="00FF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496" name="Line 40"/>
                <p:cNvSpPr>
                  <a:spLocks noChangeShapeType="1"/>
                </p:cNvSpPr>
                <p:nvPr/>
              </p:nvSpPr>
              <p:spPr bwMode="auto">
                <a:xfrm>
                  <a:off x="1986" y="819"/>
                  <a:ext cx="1326" cy="0"/>
                </a:xfrm>
                <a:prstGeom prst="line">
                  <a:avLst/>
                </a:prstGeom>
                <a:noFill/>
                <a:ln w="50800" cap="sq" cmpd="sng">
                  <a:solidFill>
                    <a:srgbClr val="00FF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497" name="Line 41"/>
              <p:cNvSpPr>
                <a:spLocks noChangeShapeType="1"/>
              </p:cNvSpPr>
              <p:nvPr/>
            </p:nvSpPr>
            <p:spPr bwMode="auto">
              <a:xfrm>
                <a:off x="0" y="840"/>
                <a:ext cx="192" cy="0"/>
              </a:xfrm>
              <a:prstGeom prst="line">
                <a:avLst/>
              </a:prstGeom>
              <a:noFill/>
              <a:ln w="50800" cmpd="sng">
                <a:solidFill>
                  <a:srgbClr val="00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3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92075" y="171450"/>
            <a:ext cx="7969250" cy="1322070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3200" b="1" dirty="0">
                <a:ln w="2540">
                  <a:noFill/>
                </a:ln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三</a:t>
            </a:r>
            <a:r>
              <a:rPr lang="zh-CN" altLang="en-US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、有丝分裂</a:t>
            </a:r>
          </a:p>
          <a:p>
            <a:pPr algn="l">
              <a:spcBef>
                <a:spcPct val="50000"/>
              </a:spcBef>
            </a:pPr>
            <a:r>
              <a:rPr lang="en-US" altLang="zh-CN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3</a:t>
            </a:r>
            <a:r>
              <a:rPr lang="zh-CN" altLang="en-US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、有丝分裂过程中相关物质的数量变化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02565" y="279400"/>
            <a:ext cx="7969250" cy="1322070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3200" b="1" dirty="0">
                <a:ln w="2540">
                  <a:noFill/>
                </a:ln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三</a:t>
            </a:r>
            <a:r>
              <a:rPr lang="zh-CN" altLang="en-US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、有丝分裂</a:t>
            </a:r>
          </a:p>
          <a:p>
            <a:pPr algn="l">
              <a:spcBef>
                <a:spcPct val="50000"/>
              </a:spcBef>
            </a:pPr>
            <a:r>
              <a:rPr lang="en-US" altLang="zh-CN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3</a:t>
            </a:r>
            <a:r>
              <a:rPr lang="zh-CN" altLang="en-US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、有丝分裂过程中相关物质的数量变化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901825" y="1900555"/>
            <a:ext cx="8172450" cy="4090670"/>
            <a:chOff x="3535" y="1800"/>
            <a:chExt cx="12870" cy="6442"/>
          </a:xfrm>
        </p:grpSpPr>
        <p:sp>
          <p:nvSpPr>
            <p:cNvPr id="55303" name="Line 7"/>
            <p:cNvSpPr/>
            <p:nvPr>
              <p:custDataLst>
                <p:tags r:id="rId2"/>
              </p:custDataLst>
            </p:nvPr>
          </p:nvSpPr>
          <p:spPr>
            <a:xfrm>
              <a:off x="3975" y="7583"/>
              <a:ext cx="12430" cy="85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5304" name="Line 8"/>
            <p:cNvSpPr/>
            <p:nvPr>
              <p:custDataLst>
                <p:tags r:id="rId3"/>
              </p:custDataLst>
            </p:nvPr>
          </p:nvSpPr>
          <p:spPr>
            <a:xfrm flipV="1">
              <a:off x="4020" y="1800"/>
              <a:ext cx="60" cy="5783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grpSp>
          <p:nvGrpSpPr>
            <p:cNvPr id="6" name="Group 14"/>
            <p:cNvGrpSpPr/>
            <p:nvPr>
              <p:custDataLst>
                <p:tags r:id="rId4"/>
              </p:custDataLst>
            </p:nvPr>
          </p:nvGrpSpPr>
          <p:grpSpPr>
            <a:xfrm flipV="1">
              <a:off x="6650" y="7668"/>
              <a:ext cx="6000" cy="567"/>
              <a:chOff x="521" y="1253"/>
              <a:chExt cx="4903" cy="182"/>
            </a:xfrm>
          </p:grpSpPr>
          <p:sp>
            <p:nvSpPr>
              <p:cNvPr id="55334" name="Line 15"/>
              <p:cNvSpPr/>
              <p:nvPr>
                <p:custDataLst>
                  <p:tags r:id="rId19"/>
                </p:custDataLst>
              </p:nvPr>
            </p:nvSpPr>
            <p:spPr>
              <a:xfrm flipH="1" flipV="1">
                <a:off x="521" y="1434"/>
                <a:ext cx="4903" cy="1"/>
              </a:xfrm>
              <a:prstGeom prst="line">
                <a:avLst/>
              </a:prstGeom>
              <a:ln w="254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5335" name="Line 16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5420" y="1253"/>
                <a:ext cx="0" cy="181"/>
              </a:xfrm>
              <a:prstGeom prst="line">
                <a:avLst/>
              </a:prstGeom>
              <a:ln w="2540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5336" name="Line 17"/>
              <p:cNvSpPr/>
              <p:nvPr>
                <p:custDataLst>
                  <p:tags r:id="rId21"/>
                </p:custDataLst>
              </p:nvPr>
            </p:nvSpPr>
            <p:spPr>
              <a:xfrm flipH="1" flipV="1">
                <a:off x="521" y="1253"/>
                <a:ext cx="0" cy="181"/>
              </a:xfrm>
              <a:prstGeom prst="line">
                <a:avLst/>
              </a:prstGeom>
              <a:ln w="25400" cap="flat" cmpd="sng">
                <a:solidFill>
                  <a:schemeClr val="bg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65554" name="Rectangle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535" y="7224"/>
              <a:ext cx="793" cy="101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  0</a:t>
              </a:r>
            </a:p>
          </p:txBody>
        </p:sp>
        <p:sp>
          <p:nvSpPr>
            <p:cNvPr id="65555" name="Line 19"/>
            <p:cNvSpPr/>
            <p:nvPr>
              <p:custDataLst>
                <p:tags r:id="rId6"/>
              </p:custDataLst>
            </p:nvPr>
          </p:nvSpPr>
          <p:spPr>
            <a:xfrm>
              <a:off x="4020" y="5400"/>
              <a:ext cx="1270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556" name="Line 20"/>
            <p:cNvSpPr/>
            <p:nvPr>
              <p:custDataLst>
                <p:tags r:id="rId7"/>
              </p:custDataLst>
            </p:nvPr>
          </p:nvSpPr>
          <p:spPr>
            <a:xfrm flipH="1">
              <a:off x="5290" y="3083"/>
              <a:ext cx="1505" cy="2317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557" name="Line 21"/>
            <p:cNvSpPr/>
            <p:nvPr>
              <p:custDataLst>
                <p:tags r:id="rId8"/>
              </p:custDataLst>
            </p:nvPr>
          </p:nvSpPr>
          <p:spPr>
            <a:xfrm>
              <a:off x="6795" y="3128"/>
              <a:ext cx="2125" cy="1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558" name="Line 22"/>
            <p:cNvSpPr/>
            <p:nvPr>
              <p:custDataLst>
                <p:tags r:id="rId9"/>
              </p:custDataLst>
            </p:nvPr>
          </p:nvSpPr>
          <p:spPr>
            <a:xfrm flipH="1">
              <a:off x="10848" y="3133"/>
              <a:ext cx="0" cy="238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559" name="Text Box 23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63" y="2742"/>
              <a:ext cx="845" cy="62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  <p:sp>
          <p:nvSpPr>
            <p:cNvPr id="65560" name="Rectangle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90" y="4833"/>
              <a:ext cx="536" cy="63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altLang="zh-CN" sz="2000" b="1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</a:p>
          </p:txBody>
        </p:sp>
        <p:sp>
          <p:nvSpPr>
            <p:cNvPr id="65564" name="Line 28"/>
            <p:cNvSpPr/>
            <p:nvPr>
              <p:custDataLst>
                <p:tags r:id="rId12"/>
              </p:custDataLst>
            </p:nvPr>
          </p:nvSpPr>
          <p:spPr>
            <a:xfrm>
              <a:off x="10848" y="5513"/>
              <a:ext cx="3287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570" name="Line 34"/>
            <p:cNvSpPr/>
            <p:nvPr>
              <p:custDataLst>
                <p:tags r:id="rId13"/>
              </p:custDataLst>
            </p:nvPr>
          </p:nvSpPr>
          <p:spPr>
            <a:xfrm>
              <a:off x="8920" y="3133"/>
              <a:ext cx="1928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5571" name="Line 35"/>
            <p:cNvSpPr/>
            <p:nvPr>
              <p:custDataLst>
                <p:tags r:id="rId14"/>
              </p:custDataLst>
            </p:nvPr>
          </p:nvSpPr>
          <p:spPr>
            <a:xfrm flipH="1" flipV="1">
              <a:off x="10735" y="3133"/>
              <a:ext cx="0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" name="TextBox 36"/>
            <p:cNvSpPr txBox="1"/>
            <p:nvPr>
              <p:custDataLst>
                <p:tags r:id="rId15"/>
              </p:custDataLst>
            </p:nvPr>
          </p:nvSpPr>
          <p:spPr>
            <a:xfrm>
              <a:off x="10566" y="2353"/>
              <a:ext cx="56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r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TextBox 37"/>
            <p:cNvSpPr txBox="1"/>
            <p:nvPr>
              <p:custDataLst>
                <p:tags r:id="rId16"/>
              </p:custDataLst>
            </p:nvPr>
          </p:nvSpPr>
          <p:spPr>
            <a:xfrm>
              <a:off x="10451" y="5400"/>
              <a:ext cx="56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TextBox 38"/>
            <p:cNvSpPr txBox="1"/>
            <p:nvPr>
              <p:custDataLst>
                <p:tags r:id="rId17"/>
              </p:custDataLst>
            </p:nvPr>
          </p:nvSpPr>
          <p:spPr>
            <a:xfrm>
              <a:off x="6368" y="2339"/>
              <a:ext cx="56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q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TextBox 40"/>
            <p:cNvSpPr txBox="1"/>
            <p:nvPr>
              <p:custDataLst>
                <p:tags r:id="rId18"/>
              </p:custDataLst>
            </p:nvPr>
          </p:nvSpPr>
          <p:spPr>
            <a:xfrm>
              <a:off x="14135" y="5173"/>
              <a:ext cx="62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>
                  <a:latin typeface="微软雅黑" panose="020B0503020204020204" charset="-122"/>
                  <a:ea typeface="微软雅黑" panose="020B0503020204020204" charset="-122"/>
                </a:rPr>
                <a:t>t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>
            <p:custDataLst>
              <p:tags r:id="rId1"/>
            </p:custDataLst>
          </p:nvPr>
        </p:nvGrpSpPr>
        <p:grpSpPr>
          <a:xfrm>
            <a:off x="0" y="1895726"/>
            <a:ext cx="4591793" cy="3757941"/>
            <a:chOff x="0" y="1895726"/>
            <a:chExt cx="4591793" cy="3757941"/>
          </a:xfrm>
        </p:grpSpPr>
        <p:pic>
          <p:nvPicPr>
            <p:cNvPr id="10" name="Picture 2" descr="无标题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0032" y="1895726"/>
              <a:ext cx="3511761" cy="37579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 Box 3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997" y="2208925"/>
              <a:ext cx="1439862" cy="523220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FF"/>
                  </a:solidFill>
                  <a:latin typeface="宋体" panose="02010600030101010101" pitchFamily="2" charset="-122"/>
                </a:rPr>
                <a:t>成熟区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997" y="3726248"/>
              <a:ext cx="1439862" cy="523220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FF"/>
                  </a:solidFill>
                  <a:latin typeface="宋体" panose="02010600030101010101" pitchFamily="2" charset="-122"/>
                </a:rPr>
                <a:t>伸长区</a:t>
              </a:r>
            </a:p>
          </p:txBody>
        </p:sp>
        <p:sp>
          <p:nvSpPr>
            <p:cNvPr id="13" name="Text Box 5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0" y="4572069"/>
              <a:ext cx="1439862" cy="523220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FF0000"/>
                  </a:solidFill>
                  <a:latin typeface="宋体" panose="02010600030101010101" pitchFamily="2" charset="-122"/>
                </a:rPr>
                <a:t>分生区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616" y="5048992"/>
              <a:ext cx="1439862" cy="523220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FF"/>
                  </a:solidFill>
                  <a:latin typeface="宋体" panose="02010600030101010101" pitchFamily="2" charset="-122"/>
                </a:rPr>
                <a:t>根  冠</a:t>
              </a:r>
            </a:p>
          </p:txBody>
        </p:sp>
      </p:grpSp>
      <p:sp>
        <p:nvSpPr>
          <p:cNvPr id="15" name="Oval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92313" y="4652964"/>
            <a:ext cx="5111750" cy="1368425"/>
          </a:xfrm>
          <a:prstGeom prst="ellipse">
            <a:avLst/>
          </a:prstGeom>
          <a:noFill/>
          <a:ln w="38100">
            <a:noFill/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endParaRPr lang="zh-CN" altLang="en-US" sz="3200">
              <a:latin typeface="宋体" panose="02010600030101010101" pitchFamily="2" charset="-122"/>
            </a:endParaRPr>
          </a:p>
        </p:txBody>
      </p:sp>
      <p:sp>
        <p:nvSpPr>
          <p:cNvPr id="17" name="Line 9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9048751" y="836613"/>
            <a:ext cx="792163" cy="215900"/>
          </a:xfrm>
          <a:prstGeom prst="line">
            <a:avLst/>
          </a:prstGeom>
          <a:noFill/>
          <a:ln w="57150">
            <a:noFill/>
            <a:rou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/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923294" y="1508054"/>
            <a:ext cx="68933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200"/>
              </a:lnSpc>
              <a:spcBef>
                <a:spcPts val="3000"/>
              </a:spcBef>
            </a:pPr>
            <a:r>
              <a:rPr lang="zh-CN" altLang="en-US" sz="3200">
                <a:solidFill>
                  <a:schemeClr val="tx1"/>
                </a:solidFill>
              </a:rPr>
              <a:t>    </a:t>
            </a:r>
            <a:r>
              <a:rPr lang="zh-CN" altLang="en-US" sz="2600" b="1">
                <a:solidFill>
                  <a:schemeClr val="tx1"/>
                </a:solidFill>
              </a:rPr>
              <a:t>在高等植物体内</a:t>
            </a:r>
            <a:r>
              <a:rPr lang="en-US" altLang="zh-CN" sz="2600" b="1">
                <a:solidFill>
                  <a:schemeClr val="tx1"/>
                </a:solidFill>
              </a:rPr>
              <a:t>,</a:t>
            </a:r>
            <a:r>
              <a:rPr lang="zh-CN" altLang="en-US" sz="2600" b="1">
                <a:solidFill>
                  <a:srgbClr val="0000FF"/>
                </a:solidFill>
              </a:rPr>
              <a:t>有丝分裂常见于根尖、芽尖等</a:t>
            </a:r>
            <a:r>
              <a:rPr lang="zh-CN" altLang="en-US" sz="2600" b="1">
                <a:solidFill>
                  <a:srgbClr val="FF0000"/>
                </a:solidFill>
              </a:rPr>
              <a:t>分生区</a:t>
            </a:r>
            <a:r>
              <a:rPr lang="zh-CN" altLang="en-US" sz="2600" b="1">
                <a:solidFill>
                  <a:srgbClr val="0000FF"/>
                </a:solidFill>
              </a:rPr>
              <a:t>细胞。</a:t>
            </a:r>
            <a:r>
              <a:rPr lang="zh-CN" altLang="en-US" sz="2600" b="1">
                <a:solidFill>
                  <a:schemeClr val="tx1"/>
                </a:solidFill>
              </a:rPr>
              <a:t>由于各个细胞的分裂是独立进行的</a:t>
            </a:r>
            <a:r>
              <a:rPr lang="en-US" altLang="zh-CN" sz="2600" b="1">
                <a:solidFill>
                  <a:schemeClr val="tx1"/>
                </a:solidFill>
              </a:rPr>
              <a:t>,</a:t>
            </a:r>
            <a:r>
              <a:rPr lang="zh-CN" altLang="en-US" sz="2600" b="1">
                <a:solidFill>
                  <a:schemeClr val="tx1"/>
                </a:solidFill>
              </a:rPr>
              <a:t>因此在</a:t>
            </a:r>
            <a:r>
              <a:rPr lang="zh-CN" altLang="en-US" sz="2600" b="1">
                <a:solidFill>
                  <a:srgbClr val="FF0000"/>
                </a:solidFill>
              </a:rPr>
              <a:t>同一分生组织中可以看到处于不同分裂时期的细胞</a:t>
            </a:r>
            <a:r>
              <a:rPr lang="zh-CN" altLang="en-US" sz="2600" b="1">
                <a:solidFill>
                  <a:schemeClr val="tx1"/>
                </a:solidFill>
              </a:rPr>
              <a:t>。通过在高倍显微镜下观察各个时期细胞内染色体的存在状态</a:t>
            </a:r>
            <a:r>
              <a:rPr lang="en-US" altLang="zh-CN" sz="2600" b="1">
                <a:solidFill>
                  <a:schemeClr val="tx1"/>
                </a:solidFill>
              </a:rPr>
              <a:t>,</a:t>
            </a:r>
            <a:r>
              <a:rPr lang="zh-CN" altLang="en-US" sz="2600" b="1">
                <a:solidFill>
                  <a:schemeClr val="tx1"/>
                </a:solidFill>
              </a:rPr>
              <a:t>就可以判断这些细胞分别处于有丝分裂的哪个时期。</a:t>
            </a:r>
            <a:r>
              <a:rPr lang="zh-CN" altLang="en-US" sz="2600" b="1">
                <a:solidFill>
                  <a:srgbClr val="0000FF"/>
                </a:solidFill>
              </a:rPr>
              <a:t>染色体容易被</a:t>
            </a:r>
            <a:r>
              <a:rPr lang="zh-CN" altLang="en-US" sz="2600" b="1">
                <a:solidFill>
                  <a:srgbClr val="FF0000"/>
                </a:solidFill>
              </a:rPr>
              <a:t>碱性染料</a:t>
            </a:r>
            <a:r>
              <a:rPr lang="en-US" altLang="zh-CN" sz="2600" b="1">
                <a:solidFill>
                  <a:srgbClr val="0000FF"/>
                </a:solidFill>
              </a:rPr>
              <a:t>(</a:t>
            </a:r>
            <a:r>
              <a:rPr lang="zh-CN" altLang="en-US" sz="2600" b="1">
                <a:solidFill>
                  <a:srgbClr val="0000FF"/>
                </a:solidFill>
              </a:rPr>
              <a:t>如甲紫溶液</a:t>
            </a:r>
            <a:r>
              <a:rPr lang="en-US" altLang="zh-CN" sz="2600" b="1">
                <a:solidFill>
                  <a:srgbClr val="0000FF"/>
                </a:solidFill>
              </a:rPr>
              <a:t>,</a:t>
            </a:r>
            <a:r>
              <a:rPr lang="zh-CN" altLang="en-US" sz="2600" b="1">
                <a:solidFill>
                  <a:srgbClr val="0000FF"/>
                </a:solidFill>
              </a:rPr>
              <a:t>旧称龙胆紫溶液</a:t>
            </a:r>
            <a:r>
              <a:rPr lang="en-US" altLang="zh-CN" sz="2600" b="1">
                <a:solidFill>
                  <a:srgbClr val="0000FF"/>
                </a:solidFill>
              </a:rPr>
              <a:t>)</a:t>
            </a:r>
            <a:r>
              <a:rPr lang="zh-CN" altLang="en-US" sz="2600" b="1">
                <a:solidFill>
                  <a:srgbClr val="0000FF"/>
                </a:solidFill>
              </a:rPr>
              <a:t>着色。</a:t>
            </a: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 flipV="1">
            <a:off x="279718" y="769621"/>
            <a:ext cx="11773535" cy="45719"/>
          </a:xfrm>
          <a:prstGeom prst="rect">
            <a:avLst/>
          </a:prstGeom>
          <a:solidFill>
            <a:schemeClr val="accent2"/>
          </a:solidFill>
          <a:ln w="381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Rectangle 2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1570990" y="0"/>
            <a:ext cx="9568815" cy="645160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3600" b="1">
                <a:ln w="254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实验：</a:t>
            </a:r>
            <a:r>
              <a:rPr lang="zh-CN" altLang="en-US" sz="3600" b="1">
                <a:ln w="254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观察根尖分生区组织细胞的有丝分裂</a:t>
            </a:r>
          </a:p>
        </p:txBody>
      </p:sp>
      <p:sp>
        <p:nvSpPr>
          <p:cNvPr id="20" name="文本框 6"/>
          <p:cNvSpPr txBox="1"/>
          <p:nvPr>
            <p:custDataLst>
              <p:tags r:id="rId7"/>
            </p:custDataLst>
          </p:nvPr>
        </p:nvSpPr>
        <p:spPr>
          <a:xfrm>
            <a:off x="389574" y="1046480"/>
            <a:ext cx="2125028" cy="52197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实验原理：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02565" y="279400"/>
            <a:ext cx="11591290" cy="1383665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3600" b="1" dirty="0">
                <a:ln w="2540">
                  <a:noFill/>
                </a:ln>
                <a:latin typeface="+mn-ea"/>
                <a:ea typeface="+mn-ea"/>
                <a:cs typeface="+mn-cs"/>
                <a:sym typeface="+mn-ea"/>
              </a:rPr>
              <a:t>三</a:t>
            </a:r>
            <a:r>
              <a:rPr lang="zh-CN" altLang="en-US" sz="3600" b="1" dirty="0">
                <a:ln w="2540">
                  <a:noFill/>
                </a:ln>
                <a:solidFill>
                  <a:schemeClr val="tx1"/>
                </a:solidFill>
                <a:latin typeface="+mn-ea"/>
                <a:ea typeface="+mn-ea"/>
                <a:cs typeface="+mn-cs"/>
                <a:sym typeface="+mn-ea"/>
              </a:rPr>
              <a:t>、有丝分裂</a:t>
            </a:r>
          </a:p>
          <a:p>
            <a:pPr algn="ctr">
              <a:spcBef>
                <a:spcPct val="50000"/>
              </a:spcBef>
            </a:pPr>
            <a:r>
              <a:rPr lang="en-US" altLang="zh-CN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 </a:t>
            </a:r>
            <a:r>
              <a:rPr lang="zh-CN" altLang="en-US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观察根尖分生区组织细胞有丝分裂</a:t>
            </a:r>
          </a:p>
        </p:txBody>
      </p:sp>
      <p:grpSp>
        <p:nvGrpSpPr>
          <p:cNvPr id="21" name="组合 20"/>
          <p:cNvGrpSpPr/>
          <p:nvPr>
            <p:custDataLst>
              <p:tags r:id="rId2"/>
            </p:custDataLst>
          </p:nvPr>
        </p:nvGrpSpPr>
        <p:grpSpPr>
          <a:xfrm>
            <a:off x="0" y="1895726"/>
            <a:ext cx="4591793" cy="3757941"/>
            <a:chOff x="0" y="1895726"/>
            <a:chExt cx="4591793" cy="3757941"/>
          </a:xfrm>
        </p:grpSpPr>
        <p:pic>
          <p:nvPicPr>
            <p:cNvPr id="10" name="Picture 2" descr="无标题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0032" y="1895726"/>
              <a:ext cx="3511761" cy="37579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 Box 3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997" y="2208925"/>
              <a:ext cx="1439862" cy="523220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FF"/>
                  </a:solidFill>
                  <a:latin typeface="宋体" panose="02010600030101010101" pitchFamily="2" charset="-122"/>
                </a:rPr>
                <a:t>成熟区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997" y="3726248"/>
              <a:ext cx="1439862" cy="523220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FF"/>
                  </a:solidFill>
                  <a:latin typeface="宋体" panose="02010600030101010101" pitchFamily="2" charset="-122"/>
                </a:rPr>
                <a:t>伸长区</a:t>
              </a:r>
            </a:p>
          </p:txBody>
        </p:sp>
        <p:sp>
          <p:nvSpPr>
            <p:cNvPr id="13" name="Text Box 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4572069"/>
              <a:ext cx="1439862" cy="523220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FF0000"/>
                  </a:solidFill>
                  <a:latin typeface="宋体" panose="02010600030101010101" pitchFamily="2" charset="-122"/>
                </a:rPr>
                <a:t>分生区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616" y="5048992"/>
              <a:ext cx="1439862" cy="523220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sz="2800" b="1">
                  <a:solidFill>
                    <a:srgbClr val="0000FF"/>
                  </a:solidFill>
                  <a:latin typeface="宋体" panose="02010600030101010101" pitchFamily="2" charset="-122"/>
                </a:rPr>
                <a:t>根  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1181100" y="2229803"/>
            <a:ext cx="2527300" cy="1603375"/>
            <a:chOff x="1860" y="3172"/>
            <a:chExt cx="3980" cy="2526"/>
          </a:xfrm>
        </p:grpSpPr>
        <p:sp>
          <p:nvSpPr>
            <p:cNvPr id="8194" name="AutoShape 3"/>
            <p:cNvSpPr/>
            <p:nvPr>
              <p:custDataLst>
                <p:tags r:id="rId14"/>
              </p:custDataLst>
            </p:nvPr>
          </p:nvSpPr>
          <p:spPr>
            <a:xfrm>
              <a:off x="1860" y="3412"/>
              <a:ext cx="170" cy="2287"/>
            </a:xfrm>
            <a:prstGeom prst="leftBrace">
              <a:avLst>
                <a:gd name="adj1" fmla="val 104447"/>
                <a:gd name="adj2" fmla="val 48144"/>
              </a:avLst>
            </a:pr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195" name="Text Box 4"/>
            <p:cNvSpPr txBox="1"/>
            <p:nvPr>
              <p:custDataLst>
                <p:tags r:id="rId15"/>
              </p:custDataLst>
            </p:nvPr>
          </p:nvSpPr>
          <p:spPr>
            <a:xfrm>
              <a:off x="2030" y="3172"/>
              <a:ext cx="3810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单细胞生物</a:t>
              </a:r>
            </a:p>
          </p:txBody>
        </p:sp>
      </p:grpSp>
      <p:sp>
        <p:nvSpPr>
          <p:cNvPr id="7173" name="Text Box 6"/>
          <p:cNvSpPr txBox="1"/>
          <p:nvPr>
            <p:custDataLst>
              <p:tags r:id="rId2"/>
            </p:custDataLst>
          </p:nvPr>
        </p:nvSpPr>
        <p:spPr>
          <a:xfrm>
            <a:off x="1343025" y="3453765"/>
            <a:ext cx="2419350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多细胞生物</a:t>
            </a:r>
          </a:p>
        </p:txBody>
      </p: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3625850" y="2113915"/>
            <a:ext cx="1711325" cy="460375"/>
            <a:chOff x="5711" y="2989"/>
            <a:chExt cx="2694" cy="725"/>
          </a:xfrm>
        </p:grpSpPr>
        <p:sp>
          <p:nvSpPr>
            <p:cNvPr id="8198" name="Rectangle 13"/>
            <p:cNvSpPr txBox="1"/>
            <p:nvPr>
              <p:custDataLst>
                <p:tags r:id="rId12"/>
              </p:custDataLst>
            </p:nvPr>
          </p:nvSpPr>
          <p:spPr>
            <a:xfrm>
              <a:off x="5711" y="2989"/>
              <a:ext cx="269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细胞增殖</a:t>
              </a:r>
            </a:p>
          </p:txBody>
        </p:sp>
        <p:sp>
          <p:nvSpPr>
            <p:cNvPr id="8199" name="Line 3"/>
            <p:cNvSpPr/>
            <p:nvPr>
              <p:custDataLst>
                <p:tags r:id="rId13"/>
              </p:custDataLst>
            </p:nvPr>
          </p:nvSpPr>
          <p:spPr>
            <a:xfrm flipV="1">
              <a:off x="5766" y="3714"/>
              <a:ext cx="2495" cy="1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sz="1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3660775" y="3317240"/>
            <a:ext cx="1731963" cy="498475"/>
            <a:chOff x="5766" y="4884"/>
            <a:chExt cx="2726" cy="787"/>
          </a:xfrm>
        </p:grpSpPr>
        <p:sp>
          <p:nvSpPr>
            <p:cNvPr id="8201" name="Line 3"/>
            <p:cNvSpPr/>
            <p:nvPr>
              <p:custDataLst>
                <p:tags r:id="rId10"/>
              </p:custDataLst>
            </p:nvPr>
          </p:nvSpPr>
          <p:spPr>
            <a:xfrm>
              <a:off x="5766" y="5671"/>
              <a:ext cx="2495" cy="1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sz="1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202" name="Rectangle 13"/>
            <p:cNvSpPr txBox="1"/>
            <p:nvPr>
              <p:custDataLst>
                <p:tags r:id="rId11"/>
              </p:custDataLst>
            </p:nvPr>
          </p:nvSpPr>
          <p:spPr>
            <a:xfrm>
              <a:off x="5798" y="4884"/>
              <a:ext cx="269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细胞增殖</a:t>
              </a:r>
            </a:p>
          </p:txBody>
        </p:sp>
      </p:grpSp>
      <p:sp>
        <p:nvSpPr>
          <p:cNvPr id="6" name="Text Box 4"/>
          <p:cNvSpPr txBox="1"/>
          <p:nvPr>
            <p:custDataLst>
              <p:tags r:id="rId5"/>
            </p:custDataLst>
          </p:nvPr>
        </p:nvSpPr>
        <p:spPr>
          <a:xfrm>
            <a:off x="5291138" y="2285365"/>
            <a:ext cx="4991100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新个体（繁衍）</a:t>
            </a:r>
          </a:p>
        </p:txBody>
      </p:sp>
      <p:sp>
        <p:nvSpPr>
          <p:cNvPr id="7" name="Text Box 6"/>
          <p:cNvSpPr txBox="1"/>
          <p:nvPr>
            <p:custDataLst>
              <p:tags r:id="rId6"/>
            </p:custDataLst>
          </p:nvPr>
        </p:nvSpPr>
        <p:spPr>
          <a:xfrm>
            <a:off x="5345113" y="3507740"/>
            <a:ext cx="6427787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新细胞（生长、细胞补充、繁衍）</a:t>
            </a:r>
          </a:p>
        </p:txBody>
      </p:sp>
      <p:sp>
        <p:nvSpPr>
          <p:cNvPr id="7181" name="Text Box 6"/>
          <p:cNvSpPr txBox="1"/>
          <p:nvPr>
            <p:custDataLst>
              <p:tags r:id="rId7"/>
            </p:custDataLst>
          </p:nvPr>
        </p:nvSpPr>
        <p:spPr>
          <a:xfrm>
            <a:off x="588328" y="4629468"/>
            <a:ext cx="10256837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、意义：细胞增殖是重要的细胞生命活动，是生物生长、发育、繁殖、遗传的基础</a:t>
            </a:r>
          </a:p>
        </p:txBody>
      </p:sp>
      <p:sp>
        <p:nvSpPr>
          <p:cNvPr id="11" name="Text Box 6"/>
          <p:cNvSpPr txBox="1"/>
          <p:nvPr>
            <p:custDataLst>
              <p:tags r:id="rId8"/>
            </p:custDataLst>
          </p:nvPr>
        </p:nvSpPr>
        <p:spPr>
          <a:xfrm>
            <a:off x="479107" y="1212216"/>
            <a:ext cx="988980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、概念：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细胞通过细胞分裂增加细胞数量的过程。</a:t>
            </a: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478582" y="405458"/>
            <a:ext cx="414082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一、细胞增殖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388019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</a:rPr>
              <a:t>重点！  过程：解离、漂洗、染色、制片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38" y="1314000"/>
            <a:ext cx="10698162" cy="5483381"/>
          </a:xfrm>
          <a:prstGeom prst="rect">
            <a:avLst/>
          </a:prstGeom>
        </p:spPr>
      </p:pic>
      <p:sp>
        <p:nvSpPr>
          <p:cNvPr id="4" name="下箭头 3"/>
          <p:cNvSpPr/>
          <p:nvPr/>
        </p:nvSpPr>
        <p:spPr>
          <a:xfrm>
            <a:off x="1219200" y="3048000"/>
            <a:ext cx="227400" cy="62669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下箭头 4"/>
          <p:cNvSpPr/>
          <p:nvPr/>
        </p:nvSpPr>
        <p:spPr>
          <a:xfrm>
            <a:off x="1219200" y="4161590"/>
            <a:ext cx="227400" cy="437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1219200" y="5260785"/>
            <a:ext cx="227400" cy="437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9766300" y="2692400"/>
            <a:ext cx="584200" cy="355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985000" y="2692400"/>
            <a:ext cx="584200" cy="355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943100" y="3109592"/>
            <a:ext cx="2260600" cy="40830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0172700" y="3575800"/>
            <a:ext cx="1270000" cy="386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8902700" y="3962400"/>
            <a:ext cx="863600" cy="330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9715500" y="4874185"/>
            <a:ext cx="1270000" cy="386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841500" y="4893933"/>
            <a:ext cx="2882900" cy="37002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9766300" y="5595285"/>
            <a:ext cx="584200" cy="3711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277100" y="305560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将细胞杀死并固定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7106" name="Picture 4"/>
          <p:cNvPicPr/>
          <p:nvPr>
            <p:custDataLst>
              <p:tags r:id="rId1"/>
            </p:custDataLst>
          </p:nvPr>
        </p:nvPicPr>
        <p:blipFill>
          <a:blip r:embed="rId3">
            <a:lum bright="12000" contrast="6000"/>
          </a:blip>
          <a:stretch>
            <a:fillRect/>
          </a:stretch>
        </p:blipFill>
        <p:spPr>
          <a:xfrm>
            <a:off x="1524000" y="0"/>
            <a:ext cx="9144000" cy="6867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8127" y="200025"/>
            <a:ext cx="3601270" cy="706755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40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四、细胞</a:t>
            </a:r>
            <a:r>
              <a:rPr lang="zh-CN" altLang="en-US" sz="4000" b="1" dirty="0">
                <a:ln w="2540">
                  <a:noFill/>
                </a:ln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分化</a:t>
            </a:r>
            <a:endParaRPr lang="zh-CN" altLang="en-US" sz="4000" b="1" dirty="0">
              <a:ln w="2540"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18440" name="文本框 1331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041400"/>
            <a:ext cx="11713210" cy="510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1、概念</a:t>
            </a:r>
          </a:p>
          <a:p>
            <a:pPr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zh-CN" sz="3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Wingdings" panose="05000000000000000000" pitchFamily="2" charset="2"/>
            </a:endParaRPr>
          </a:p>
          <a:p>
            <a:pPr algn="l"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2、时期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：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个体发育的任何时期</a:t>
            </a:r>
            <a:endParaRPr lang="en-US" altLang="zh-CN" sz="32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Wingdings" panose="05000000000000000000" pitchFamily="2" charset="2"/>
            </a:endParaRPr>
          </a:p>
          <a:p>
            <a:pPr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3、特点</a:t>
            </a: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：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）普遍性（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）持久性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3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）不可逆性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稳定性</a:t>
            </a:r>
          </a:p>
          <a:p>
            <a:pPr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4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、实质：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基因的选择性表达</a:t>
            </a:r>
            <a:endParaRPr lang="zh-CN" altLang="en-US" sz="32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Wingdings" panose="05000000000000000000" pitchFamily="2" charset="2"/>
            </a:endParaRPr>
          </a:p>
          <a:p>
            <a:pPr algn="l"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5、意义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：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）是生物个体发育的基础</a:t>
            </a:r>
          </a:p>
          <a:p>
            <a:pPr algn="l"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                 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）使细胞趋向于专门化，有利于提高各种生理功能的效率</a:t>
            </a:r>
          </a:p>
        </p:txBody>
      </p:sp>
      <p:sp>
        <p:nvSpPr>
          <p:cNvPr id="7170" name="Text Box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0830" y="1492885"/>
            <a:ext cx="10874375" cy="113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indent="0" fontAlgn="auto">
              <a:lnSpc>
                <a:spcPct val="12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在个体发育中，由一个或一种细胞增殖产生的后代，在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形态、结构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生理功能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上发生稳定性差异的过程。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7965" y="200025"/>
            <a:ext cx="5002530" cy="706755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40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五、细胞</a:t>
            </a:r>
            <a:r>
              <a:rPr lang="zh-CN" altLang="en-US" sz="4000" b="1" dirty="0">
                <a:ln w="2540">
                  <a:noFill/>
                </a:ln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全能性</a:t>
            </a:r>
            <a:endParaRPr lang="zh-CN" altLang="en-US" sz="4000" b="1" dirty="0">
              <a:ln w="2540"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1640" y="906780"/>
            <a:ext cx="108661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、概念：细胞经分裂和分化后，仍具有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产生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完整有机体或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分化成其他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各种细胞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的潜能和特性</a:t>
            </a:r>
            <a:endParaRPr lang="zh-CN" altLang="en-US" sz="280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1640" y="2195830"/>
            <a:ext cx="1086612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、实例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+mn-ea"/>
                <a:cs typeface="+mn-ea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+mn-ea"/>
                <a:cs typeface="+mn-ea"/>
              </a:rPr>
              <a:t>、原因：每一个细胞都具有本物种的全套遗传信息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+mn-ea"/>
                <a:cs typeface="+mn-ea"/>
              </a:rPr>
              <a:t>4</a:t>
            </a:r>
            <a:r>
              <a:rPr lang="zh-CN" altLang="en-US" sz="2800" b="1">
                <a:solidFill>
                  <a:schemeClr val="tx1"/>
                </a:solidFill>
                <a:latin typeface="+mn-ea"/>
                <a:cs typeface="+mn-ea"/>
              </a:rPr>
              <a:t>、干细胞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+mn-ea"/>
                <a:cs typeface="+mn-ea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+mn-ea"/>
                <a:cs typeface="+mn-ea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+mn-ea"/>
                <a:cs typeface="+mn-ea"/>
              </a:rPr>
              <a:t>）胚胎干细胞（具有分化为成年动物体内任何一种类型的细胞，并进一步形成有机体的组织和器官甚至个体的潜能）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+mn-ea"/>
                <a:cs typeface="+mn-ea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+mn-ea"/>
                <a:cs typeface="+mn-ea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+mn-ea"/>
                <a:cs typeface="+mn-ea"/>
              </a:rPr>
              <a:t>）成体干细胞（组织特异性，只分化成特定的细胞或组织，不具有发育成完整个体的能力）</a:t>
            </a:r>
          </a:p>
          <a:p>
            <a:pPr>
              <a:lnSpc>
                <a:spcPct val="150000"/>
              </a:lnSpc>
            </a:pPr>
            <a:endParaRPr lang="zh-CN" altLang="en-US" sz="2800" b="1">
              <a:solidFill>
                <a:schemeClr val="tx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7965" y="200025"/>
            <a:ext cx="7228205" cy="706755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40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六、细胞</a:t>
            </a:r>
            <a:r>
              <a:rPr lang="zh-CN" altLang="en-US" sz="4000" b="1" dirty="0">
                <a:ln w="2540">
                  <a:noFill/>
                </a:ln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的衰老和死亡</a:t>
            </a:r>
            <a:endParaRPr lang="zh-CN" altLang="en-US" sz="4000" b="1" dirty="0">
              <a:ln w="2540"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7985" y="1022350"/>
            <a:ext cx="11518265" cy="1914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40000"/>
              </a:lnSpc>
            </a:pPr>
            <a:r>
              <a:rPr lang="en-US" altLang="zh-CN" sz="2800" b="1">
                <a:latin typeface="+mn-ea"/>
                <a:cs typeface="+mn-ea"/>
              </a:rPr>
              <a:t>1</a:t>
            </a:r>
            <a:r>
              <a:rPr lang="zh-CN" altLang="en-US" sz="2800" b="1">
                <a:latin typeface="+mn-ea"/>
                <a:cs typeface="+mn-ea"/>
              </a:rPr>
              <a:t>、细胞衰老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2800" b="1">
                <a:latin typeface="+mn-ea"/>
                <a:cs typeface="+mn-ea"/>
              </a:rPr>
              <a:t>（</a:t>
            </a:r>
            <a:r>
              <a:rPr lang="en-US" altLang="zh-CN" sz="2800" b="1">
                <a:latin typeface="+mn-ea"/>
                <a:cs typeface="+mn-ea"/>
              </a:rPr>
              <a:t>1</a:t>
            </a:r>
            <a:r>
              <a:rPr lang="zh-CN" altLang="en-US" sz="2800" b="1">
                <a:latin typeface="+mn-ea"/>
                <a:cs typeface="+mn-ea"/>
              </a:rPr>
              <a:t>）概念：</a:t>
            </a:r>
            <a:r>
              <a:rPr lang="zh-CN" altLang="en-US" sz="2800" b="1">
                <a:effectLst/>
                <a:latin typeface="+mn-ea"/>
                <a:cs typeface="+mn-ea"/>
                <a:sym typeface="+mn-ea"/>
              </a:rPr>
              <a:t>细胞衰老的过程是细胞的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+mn-ea"/>
                <a:cs typeface="+mn-ea"/>
                <a:sym typeface="+mn-ea"/>
              </a:rPr>
              <a:t>生理状态</a:t>
            </a:r>
            <a:r>
              <a:rPr lang="zh-CN" altLang="en-US" sz="2800" b="1">
                <a:effectLst/>
                <a:latin typeface="+mn-ea"/>
                <a:cs typeface="+mn-ea"/>
                <a:sym typeface="+mn-ea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+mn-ea"/>
                <a:cs typeface="+mn-ea"/>
                <a:sym typeface="+mn-ea"/>
              </a:rPr>
              <a:t>化学反应</a:t>
            </a:r>
            <a:r>
              <a:rPr lang="zh-CN" altLang="en-US" sz="2800" b="1">
                <a:effectLst/>
                <a:latin typeface="+mn-ea"/>
                <a:cs typeface="+mn-ea"/>
                <a:sym typeface="+mn-ea"/>
              </a:rPr>
              <a:t>发生复杂变化的过程，最终表现为细胞的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+mn-ea"/>
                <a:cs typeface="+mn-ea"/>
                <a:sym typeface="+mn-ea"/>
              </a:rPr>
              <a:t>形态、结构和功能</a:t>
            </a:r>
            <a:r>
              <a:rPr lang="zh-CN" altLang="en-US" sz="2800" b="1">
                <a:effectLst/>
                <a:latin typeface="+mn-ea"/>
                <a:cs typeface="+mn-ea"/>
                <a:sym typeface="+mn-ea"/>
              </a:rPr>
              <a:t>发生变化。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2800" b="1">
                <a:latin typeface="+mn-ea"/>
                <a:cs typeface="+mn-ea"/>
              </a:rPr>
              <a:t>（</a:t>
            </a:r>
            <a:r>
              <a:rPr lang="en-US" altLang="zh-CN" sz="2800" b="1">
                <a:latin typeface="+mn-ea"/>
                <a:cs typeface="+mn-ea"/>
              </a:rPr>
              <a:t>2</a:t>
            </a:r>
            <a:r>
              <a:rPr lang="zh-CN" altLang="en-US" sz="2800" b="1">
                <a:latin typeface="+mn-ea"/>
                <a:cs typeface="+mn-ea"/>
              </a:rPr>
              <a:t>）特点：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一大一小一多两低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）原因：①自由基学说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②端粒酶学说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）意义：①人体内发生的正常生命现象，正常的细胞衰老有利于机体更好地实现自我更新。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2800" b="1" dirty="0">
                <a:latin typeface="+mn-ea"/>
                <a:cs typeface="微软雅黑" panose="020B0503020204020204" charset="-122"/>
              </a:rPr>
              <a:t>②</a:t>
            </a:r>
            <a:r>
              <a:rPr lang="zh-CN" altLang="en-US" sz="2800" b="1">
                <a:latin typeface="+mn-ea"/>
                <a:cs typeface="楷体" panose="02010609060101010101" pitchFamily="49" charset="-122"/>
                <a:sym typeface="+mn-ea"/>
              </a:rPr>
              <a:t>众多细胞的衰老会导致人的衰老，会出现免疫力下降、适应环境能力减弱等现象。</a:t>
            </a:r>
            <a:endParaRPr lang="zh-CN" altLang="en-US" sz="2800" b="1">
              <a:solidFill>
                <a:schemeClr val="tx1"/>
              </a:solidFill>
              <a:latin typeface="+mn-ea"/>
              <a:cs typeface="楷体" panose="02010609060101010101" pitchFamily="49" charset="-122"/>
              <a:sym typeface="+mn-ea"/>
            </a:endParaRPr>
          </a:p>
          <a:p>
            <a:pPr indent="0" fontAlgn="auto">
              <a:lnSpc>
                <a:spcPct val="140000"/>
              </a:lnSpc>
            </a:pP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25000"/>
              </a:lnSpc>
            </a:pPr>
            <a:endParaRPr lang="zh-CN" altLang="en-US" sz="2800" b="1">
              <a:latin typeface="+mn-ea"/>
              <a:cs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5" name="Group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9920" y="1479550"/>
          <a:ext cx="10931525" cy="5019040"/>
        </p:xfrm>
        <a:graphic>
          <a:graphicData uri="http://schemas.openxmlformats.org/drawingml/2006/table">
            <a:tbl>
              <a:tblPr/>
              <a:tblGrid>
                <a:gridCol w="375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2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4220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Calibri" panose="020F0502020204030204"/>
                        </a:rPr>
                        <a:t>衰老症状</a:t>
                      </a:r>
                    </a:p>
                  </a:txBody>
                  <a:tcPr anchor="ctr"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Calibri" panose="020F0502020204030204"/>
                        </a:rPr>
                        <a:t>原因分析</a:t>
                      </a:r>
                    </a:p>
                  </a:txBody>
                  <a:tcPr anchor="ctr"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E29A9A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/>
                      </a:endParaRPr>
                    </a:p>
                  </a:txBody>
                  <a:tcPr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/>
                      </a:endParaRPr>
                    </a:p>
                  </a:txBody>
                  <a:tcPr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855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E29A9A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/>
                      </a:endParaRPr>
                    </a:p>
                  </a:txBody>
                  <a:tcPr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/>
                      </a:endParaRPr>
                    </a:p>
                  </a:txBody>
                  <a:tcPr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E29A9A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/>
                      </a:endParaRPr>
                    </a:p>
                  </a:txBody>
                  <a:tcPr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/>
                      </a:endParaRPr>
                    </a:p>
                  </a:txBody>
                  <a:tcPr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E29A9A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/>
                      </a:endParaRPr>
                    </a:p>
                  </a:txBody>
                  <a:tcPr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/>
                      </a:endParaRPr>
                    </a:p>
                  </a:txBody>
                  <a:tcPr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361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E29A9A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/>
                      </a:endParaRPr>
                    </a:p>
                  </a:txBody>
                  <a:tcPr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Calibri" panose="020F0502020204030204"/>
                      </a:endParaRPr>
                    </a:p>
                  </a:txBody>
                  <a:tcPr horzOverflow="overflow"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551" name="Text Box 2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13920" y="2360685"/>
            <a:ext cx="28956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皮肤干燥、发皱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48874" y="3367162"/>
            <a:ext cx="187642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头发变白</a:t>
            </a:r>
          </a:p>
        </p:txBody>
      </p:sp>
      <p:sp>
        <p:nvSpPr>
          <p:cNvPr id="22553" name="Text Box 2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59513" y="4188911"/>
            <a:ext cx="1655762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老人斑</a:t>
            </a:r>
          </a:p>
        </p:txBody>
      </p:sp>
      <p:sp>
        <p:nvSpPr>
          <p:cNvPr id="22554" name="Text Box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2155" y="5223900"/>
            <a:ext cx="3098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555" name="Text Box 2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78205" y="5678302"/>
            <a:ext cx="2417762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吸收能力下降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37744" y="2360685"/>
            <a:ext cx="435292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细胞水分减少，体积减小</a:t>
            </a:r>
          </a:p>
        </p:txBody>
      </p:sp>
      <p:sp>
        <p:nvSpPr>
          <p:cNvPr id="13341" name="Text Box 2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25207" y="3367162"/>
            <a:ext cx="53276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细胞内的（酪氨酸）酶活性降低</a:t>
            </a:r>
          </a:p>
        </p:txBody>
      </p:sp>
      <p:sp>
        <p:nvSpPr>
          <p:cNvPr id="13342" name="Text Box 3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232400" y="4188911"/>
            <a:ext cx="518858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细胞内色素（脂褐素）的累积</a:t>
            </a:r>
          </a:p>
        </p:txBody>
      </p:sp>
      <p:sp>
        <p:nvSpPr>
          <p:cNvPr id="13343" name="Text Box 3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37744" y="5678302"/>
            <a:ext cx="4132262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细胞膜通透性功能改变</a:t>
            </a:r>
          </a:p>
        </p:txBody>
      </p:sp>
      <p:sp>
        <p:nvSpPr>
          <p:cNvPr id="22561" name="Text Box 3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65868" y="4925523"/>
            <a:ext cx="12255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无力</a:t>
            </a:r>
          </a:p>
        </p:txBody>
      </p:sp>
      <p:sp>
        <p:nvSpPr>
          <p:cNvPr id="13346" name="Text Box 3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553075" y="4925523"/>
            <a:ext cx="3887787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细胞内呼吸速度减慢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0" grpId="0"/>
      <p:bldP spid="13341" grpId="0"/>
      <p:bldP spid="13342" grpId="0"/>
      <p:bldP spid="13343" grpId="0"/>
      <p:bldP spid="133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7965" y="67310"/>
            <a:ext cx="7228205" cy="706755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40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六、细胞</a:t>
            </a:r>
            <a:r>
              <a:rPr lang="zh-CN" altLang="en-US" sz="4000" b="1" dirty="0">
                <a:ln w="2540">
                  <a:noFill/>
                </a:ln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的衰老和死亡</a:t>
            </a:r>
            <a:endParaRPr lang="zh-CN" altLang="en-US" sz="4000" b="1" dirty="0">
              <a:ln w="2540"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7985" y="660400"/>
            <a:ext cx="11518265" cy="1914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40000"/>
              </a:lnSpc>
            </a:pPr>
            <a:r>
              <a:rPr lang="en-US" altLang="zh-CN" sz="2800" b="1">
                <a:latin typeface="+mn-ea"/>
                <a:cs typeface="+mn-ea"/>
              </a:rPr>
              <a:t>2</a:t>
            </a:r>
            <a:r>
              <a:rPr lang="zh-CN" altLang="en-US" sz="2800" b="1">
                <a:latin typeface="+mn-ea"/>
                <a:cs typeface="+mn-ea"/>
              </a:rPr>
              <a:t>、细胞死亡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2800" b="1">
                <a:latin typeface="+mn-ea"/>
                <a:cs typeface="+mn-ea"/>
              </a:rPr>
              <a:t>（</a:t>
            </a:r>
            <a:r>
              <a:rPr lang="en-US" altLang="zh-CN" sz="2800" b="1">
                <a:latin typeface="+mn-ea"/>
                <a:cs typeface="+mn-ea"/>
              </a:rPr>
              <a:t>1</a:t>
            </a:r>
            <a:r>
              <a:rPr lang="zh-CN" altLang="en-US" sz="2800" b="1">
                <a:latin typeface="+mn-ea"/>
                <a:cs typeface="+mn-ea"/>
              </a:rPr>
              <a:t>）细胞凋亡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2800" b="1">
                <a:latin typeface="+mn-ea"/>
                <a:cs typeface="+mn-ea"/>
              </a:rPr>
              <a:t>（</a:t>
            </a:r>
            <a:r>
              <a:rPr lang="en-US" altLang="zh-CN" sz="2800" b="1">
                <a:latin typeface="+mn-ea"/>
                <a:cs typeface="+mn-ea"/>
              </a:rPr>
              <a:t>2</a:t>
            </a:r>
            <a:r>
              <a:rPr lang="zh-CN" altLang="en-US" sz="2800" b="1">
                <a:latin typeface="+mn-ea"/>
                <a:cs typeface="+mn-ea"/>
              </a:rPr>
              <a:t>）细胞坏死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4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）区别：①</a:t>
            </a:r>
            <a:r>
              <a:rPr 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从方式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②从结果</a:t>
            </a:r>
          </a:p>
          <a:p>
            <a:pPr indent="0" fontAlgn="auto">
              <a:lnSpc>
                <a:spcPct val="140000"/>
              </a:lnSpc>
            </a:pP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、细胞自噬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）概念：</a:t>
            </a:r>
            <a:r>
              <a:rPr lang="zh-CN" altLang="en-US" sz="2800" b="1">
                <a:latin typeface="+mn-ea"/>
                <a:cs typeface="楷体" panose="02010609060101010101" pitchFamily="49" charset="-122"/>
                <a:sym typeface="+mn-ea"/>
              </a:rPr>
              <a:t>在一定条件下，细胞会将受损或功能退化的细胞结构等，通过溶酶体降解后再利用。</a:t>
            </a:r>
            <a:endParaRPr lang="zh-CN" altLang="en-US" sz="2800" b="1">
              <a:solidFill>
                <a:srgbClr val="000000"/>
              </a:solidFill>
              <a:latin typeface="+mn-ea"/>
              <a:cs typeface="楷体" panose="02010609060101010101" pitchFamily="49" charset="-122"/>
            </a:endParaRPr>
          </a:p>
          <a:p>
            <a:pPr indent="0" fontAlgn="auto">
              <a:lnSpc>
                <a:spcPct val="140000"/>
              </a:lnSpc>
            </a:pPr>
            <a:r>
              <a:rPr lang="zh-CN" altLang="en-US" sz="2800" b="1">
                <a:latin typeface="+mn-ea"/>
                <a:cs typeface="+mn-ea"/>
              </a:rPr>
              <a:t>（</a:t>
            </a:r>
            <a:r>
              <a:rPr lang="en-US" altLang="zh-CN" sz="2800" b="1">
                <a:latin typeface="+mn-ea"/>
                <a:cs typeface="+mn-ea"/>
              </a:rPr>
              <a:t>2</a:t>
            </a:r>
            <a:r>
              <a:rPr lang="zh-CN" altLang="en-US" sz="2800" b="1">
                <a:latin typeface="+mn-ea"/>
                <a:cs typeface="+mn-ea"/>
              </a:rPr>
              <a:t>）作用：</a:t>
            </a:r>
            <a:r>
              <a:rPr lang="zh-CN" altLang="en-US" sz="2800" b="1">
                <a:solidFill>
                  <a:schemeClr val="tx1"/>
                </a:solidFill>
                <a:latin typeface="+mn-ea"/>
                <a:sym typeface="+mn-ea"/>
              </a:rPr>
              <a:t>可以获得维持生存所需的物质和能量；在细胞受到损伤、微生物入侵或细胞衰老时，通过细胞自噬，可以清除受损或衰老的细胞器以及感染的微生物和毒素，从而维持细胞内部环境的稳定；</a:t>
            </a:r>
            <a:endParaRPr lang="zh-CN" altLang="en-US" sz="28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3692" y="2928581"/>
            <a:ext cx="284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真核细胞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692" y="5245621"/>
            <a:ext cx="2547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原核细胞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39726" y="2055753"/>
            <a:ext cx="53640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体细胞</a:t>
            </a:r>
            <a:r>
              <a:rPr lang="zh-CN" altLang="en-US" sz="3200" dirty="0"/>
              <a:t>增殖主要方式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228903" y="3788121"/>
            <a:ext cx="4791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形成成熟生殖细胞</a:t>
            </a:r>
            <a:endParaRPr lang="en-US" altLang="zh-CN" sz="3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472626" y="2052577"/>
            <a:ext cx="1811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有丝分裂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52867" y="2897165"/>
            <a:ext cx="208698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无丝分裂</a:t>
            </a:r>
            <a:endParaRPr lang="zh-CN" altLang="en-US" sz="3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472626" y="3788121"/>
            <a:ext cx="1811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减数分裂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105976" y="5245621"/>
            <a:ext cx="141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二分裂</a:t>
            </a:r>
          </a:p>
        </p:txBody>
      </p:sp>
      <p:sp>
        <p:nvSpPr>
          <p:cNvPr id="20" name="矩形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9206" y="545779"/>
            <a:ext cx="3777168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、细胞分裂方式：</a:t>
            </a:r>
            <a:endParaRPr lang="en-US" altLang="zh-CN" sz="32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 </a:t>
            </a:r>
            <a:endParaRPr lang="zh-CN" altLang="en-US" sz="2800" dirty="0"/>
          </a:p>
        </p:txBody>
      </p:sp>
      <p:sp>
        <p:nvSpPr>
          <p:cNvPr id="21" name="文本框 20"/>
          <p:cNvSpPr txBox="1"/>
          <p:nvPr/>
        </p:nvSpPr>
        <p:spPr>
          <a:xfrm>
            <a:off x="5073139" y="2943674"/>
            <a:ext cx="25516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蛙的红细胞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905635" y="2266950"/>
            <a:ext cx="586105" cy="186055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4" grpId="0"/>
      <p:bldP spid="15" grpId="0"/>
      <p:bldP spid="17" grpId="0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7758" y="2566680"/>
            <a:ext cx="8037534" cy="3586408"/>
            <a:chOff x="-652" y="2741"/>
            <a:chExt cx="12658" cy="5648"/>
          </a:xfrm>
        </p:grpSpPr>
        <p:grpSp>
          <p:nvGrpSpPr>
            <p:cNvPr id="25" name="组合 24"/>
            <p:cNvGrpSpPr/>
            <p:nvPr>
              <p:custDataLst>
                <p:tags r:id="rId2"/>
              </p:custDataLst>
            </p:nvPr>
          </p:nvGrpSpPr>
          <p:grpSpPr>
            <a:xfrm>
              <a:off x="-652" y="3435"/>
              <a:ext cx="7044" cy="4954"/>
              <a:chOff x="-573088" y="3273895"/>
              <a:chExt cx="4473081" cy="3145623"/>
            </a:xfrm>
          </p:grpSpPr>
          <p:sp>
            <p:nvSpPr>
              <p:cNvPr id="10" name="Text Box 5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299622" y="3273895"/>
                <a:ext cx="2430463" cy="5222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黑体" panose="02010609060101010101" charset="-122"/>
                  </a:rPr>
                  <a:t>分裂间期</a:t>
                </a:r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-573088" y="4399454"/>
                <a:ext cx="2849563" cy="52197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800" b="1" dirty="0">
                    <a:solidFill>
                      <a:schemeClr val="tx1"/>
                    </a:solidFill>
                    <a:latin typeface="+mn-ea"/>
                    <a:cs typeface="+mn-ea"/>
                  </a:rPr>
                  <a:t>2</a:t>
                </a:r>
                <a:r>
                  <a:rPr lang="zh-CN" altLang="en-US" sz="2800" b="1" dirty="0">
                    <a:solidFill>
                      <a:schemeClr val="tx1"/>
                    </a:solidFill>
                    <a:latin typeface="+mn-ea"/>
                    <a:cs typeface="+mn-ea"/>
                  </a:rPr>
                  <a:t>、</a:t>
                </a:r>
                <a:r>
                  <a:rPr lang="zh-CN" altLang="en-US" sz="2800" b="1" dirty="0">
                    <a:solidFill>
                      <a:schemeClr val="tx1"/>
                    </a:solidFill>
                    <a:latin typeface="黑体" panose="02010609060101010101" charset="-122"/>
                  </a:rPr>
                  <a:t>阶段</a:t>
                </a:r>
                <a:endParaRPr lang="zh-CN" altLang="en-US" sz="28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hlinkClick r:id="" action="ppaction://noaction"/>
                </a:endParaRPr>
              </a:p>
            </p:txBody>
          </p:sp>
          <p:sp>
            <p:nvSpPr>
              <p:cNvPr id="12" name="AutoShape 8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024922" y="3469492"/>
                <a:ext cx="228600" cy="2438400"/>
              </a:xfrm>
              <a:prstGeom prst="leftBrace">
                <a:avLst>
                  <a:gd name="adj1" fmla="val 88889"/>
                  <a:gd name="adj2" fmla="val 50000"/>
                </a:avLst>
              </a:prstGeom>
              <a:noFill/>
              <a:ln w="2540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 algn="ctr"/>
                <a:endParaRPr lang="zh-CN" altLang="en-US" sz="3200">
                  <a:latin typeface="黑体" panose="02010609060101010101" charset="-122"/>
                </a:endParaRPr>
              </a:p>
            </p:txBody>
          </p:sp>
          <p:sp>
            <p:nvSpPr>
              <p:cNvPr id="13" name="Text Box 25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973162" y="3738275"/>
                <a:ext cx="2354262" cy="52387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2800" b="1" dirty="0">
                    <a:latin typeface="黑体" panose="02010609060101010101" charset="-122"/>
                  </a:rPr>
                  <a:t>（</a:t>
                </a:r>
                <a:r>
                  <a:rPr lang="en-US" altLang="zh-CN" sz="2800" b="1" dirty="0">
                    <a:latin typeface="黑体" panose="02010609060101010101" charset="-122"/>
                  </a:rPr>
                  <a:t>90%--95%</a:t>
                </a:r>
                <a:r>
                  <a:rPr lang="zh-CN" altLang="en-US" sz="2800" b="1" dirty="0">
                    <a:latin typeface="黑体" panose="02010609060101010101" charset="-122"/>
                  </a:rPr>
                  <a:t>）</a:t>
                </a: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059200" y="5895643"/>
                <a:ext cx="2174875" cy="52387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2800" b="1" dirty="0">
                    <a:latin typeface="黑体" panose="02010609060101010101" charset="-122"/>
                  </a:rPr>
                  <a:t>（</a:t>
                </a:r>
                <a:r>
                  <a:rPr lang="en-US" altLang="zh-CN" sz="2800" b="1" dirty="0">
                    <a:latin typeface="黑体" panose="02010609060101010101" charset="-122"/>
                  </a:rPr>
                  <a:t>5%--10%</a:t>
                </a:r>
                <a:r>
                  <a:rPr lang="zh-CN" altLang="en-US" sz="2800" b="1" dirty="0">
                    <a:latin typeface="黑体" panose="02010609060101010101" charset="-122"/>
                  </a:rPr>
                  <a:t>）</a:t>
                </a:r>
              </a:p>
            </p:txBody>
          </p:sp>
          <p:sp>
            <p:nvSpPr>
              <p:cNvPr id="15" name="Text Box 6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326656" y="5416876"/>
                <a:ext cx="2573337" cy="52322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800" b="1" dirty="0">
                    <a:latin typeface="Times New Roman" panose="02020603050405020304" pitchFamily="18" charset="0"/>
                  </a:rPr>
                  <a:t>分裂期（</a:t>
                </a:r>
                <a:r>
                  <a:rPr lang="en-US" altLang="zh-CN" sz="2800" b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M</a:t>
                </a:r>
                <a:r>
                  <a:rPr lang="zh-CN" altLang="en-US" sz="2800" b="1" dirty="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期</a:t>
                </a:r>
                <a:r>
                  <a:rPr lang="zh-CN" altLang="en-US" sz="2800" b="1" dirty="0">
                    <a:latin typeface="Times New Roman" panose="02020603050405020304" pitchFamily="18" charset="0"/>
                  </a:rPr>
                  <a:t>）</a:t>
                </a:r>
              </a:p>
            </p:txBody>
          </p:sp>
        </p:grpSp>
        <p:sp>
          <p:nvSpPr>
            <p:cNvPr id="19" name="文本框 41"/>
            <p:cNvSpPr/>
            <p:nvPr>
              <p:custDataLst>
                <p:tags r:id="rId3"/>
              </p:custDataLst>
            </p:nvPr>
          </p:nvSpPr>
          <p:spPr>
            <a:xfrm>
              <a:off x="5123" y="7541"/>
              <a:ext cx="688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  <a:defRPr/>
              </a:pPr>
              <a:r>
                <a:rPr lang="zh-CN" altLang="en-US" sz="2800" b="1" dirty="0">
                  <a:solidFill>
                    <a:schemeClr val="accent6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Wingdings" panose="05000000000000000000" pitchFamily="2" charset="2"/>
                </a:rPr>
                <a:t>完成核遗传物质的均分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3388" y="4966"/>
              <a:ext cx="1558" cy="1534"/>
              <a:chOff x="4655" y="6639"/>
              <a:chExt cx="1558" cy="1534"/>
            </a:xfrm>
          </p:grpSpPr>
          <p:cxnSp>
            <p:nvCxnSpPr>
              <p:cNvPr id="27" name="直接箭头连接符 26"/>
              <p:cNvCxnSpPr/>
              <p:nvPr/>
            </p:nvCxnSpPr>
            <p:spPr>
              <a:xfrm flipH="1">
                <a:off x="4655" y="6716"/>
                <a:ext cx="0" cy="1457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文本框 6"/>
              <p:cNvSpPr txBox="1"/>
              <p:nvPr/>
            </p:nvSpPr>
            <p:spPr>
              <a:xfrm>
                <a:off x="4679" y="6639"/>
                <a:ext cx="1534" cy="15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zh-CN" alt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物质准备</a:t>
                </a:r>
              </a:p>
            </p:txBody>
          </p:sp>
        </p:grpSp>
        <p:grpSp>
          <p:nvGrpSpPr>
            <p:cNvPr id="29" name="组合 28"/>
            <p:cNvGrpSpPr/>
            <p:nvPr>
              <p:custDataLst>
                <p:tags r:id="rId4"/>
              </p:custDataLst>
            </p:nvPr>
          </p:nvGrpSpPr>
          <p:grpSpPr>
            <a:xfrm>
              <a:off x="5123" y="2741"/>
              <a:ext cx="4915" cy="2689"/>
              <a:chOff x="2702519" y="932262"/>
              <a:chExt cx="3121025" cy="1707495"/>
            </a:xfrm>
          </p:grpSpPr>
          <p:sp>
            <p:nvSpPr>
              <p:cNvPr id="30" name="Text Box 3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934294" y="1503127"/>
                <a:ext cx="2239645" cy="52322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zh-CN" alt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蛋白质合成</a:t>
                </a:r>
              </a:p>
            </p:txBody>
          </p:sp>
          <p:grpSp>
            <p:nvGrpSpPr>
              <p:cNvPr id="31" name="组合 30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2702519" y="932262"/>
                <a:ext cx="2534285" cy="1501140"/>
                <a:chOff x="1074" y="7380"/>
                <a:chExt cx="3991" cy="2364"/>
              </a:xfrm>
            </p:grpSpPr>
            <p:sp>
              <p:nvSpPr>
                <p:cNvPr id="33" name="AutoShape 3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074" y="7539"/>
                  <a:ext cx="248" cy="2205"/>
                </a:xfrm>
                <a:prstGeom prst="leftBrace">
                  <a:avLst>
                    <a:gd name="adj1" fmla="val 104384"/>
                    <a:gd name="adj2" fmla="val 48144"/>
                  </a:avLst>
                </a:prstGeom>
                <a:noFill/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800"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34" name="Text Box 4"/>
                <p:cNvSpPr txBox="1">
                  <a:spLocks noChangeArrowheads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1462" y="7380"/>
                  <a:ext cx="3603" cy="8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R="0" eaLnBrk="0" hangingPunct="0">
                    <a:spcBef>
                      <a:spcPct val="50000"/>
                    </a:spcBef>
                    <a:buClrTx/>
                    <a:buSzTx/>
                    <a:buFontTx/>
                    <a:defRPr/>
                  </a:pPr>
                  <a:r>
                    <a:rPr lang="en-US" altLang="zh-CN" sz="2800" b="1" dirty="0">
                      <a:solidFill>
                        <a:schemeClr val="accent6">
                          <a:lumMod val="75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DNA</a:t>
                  </a:r>
                  <a:r>
                    <a:rPr lang="zh-CN" altLang="en-US" sz="2800" b="1" dirty="0">
                      <a:solidFill>
                        <a:schemeClr val="accent6">
                          <a:lumMod val="75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的复制</a:t>
                  </a:r>
                </a:p>
              </p:txBody>
            </p:sp>
          </p:grpSp>
          <p:sp>
            <p:nvSpPr>
              <p:cNvPr id="32" name="Text Box 4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948899" y="2116537"/>
                <a:ext cx="2874645" cy="52322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R="0" defTabSz="914400" eaLnBrk="0" hangingPunct="0">
                  <a:spcBef>
                    <a:spcPct val="50000"/>
                  </a:spcBef>
                  <a:buClrTx/>
                  <a:buSzTx/>
                  <a:buFontTx/>
                  <a:defRPr/>
                </a:pPr>
                <a:r>
                  <a:rPr lang="zh-CN" alt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细胞适度生长</a:t>
                </a:r>
              </a:p>
            </p:txBody>
          </p:sp>
        </p:grpSp>
      </p:grpSp>
      <p:pic>
        <p:nvPicPr>
          <p:cNvPr id="24" name="图片 3" descr="细胞周期"/>
          <p:cNvPicPr>
            <a:picLocks noChangeAspect="1"/>
          </p:cNvPicPr>
          <p:nvPr/>
        </p:nvPicPr>
        <p:blipFill>
          <a:blip r:embed="rId18"/>
          <a:srcRect t="1108" b="961"/>
          <a:stretch>
            <a:fillRect/>
          </a:stretch>
        </p:blipFill>
        <p:spPr>
          <a:xfrm>
            <a:off x="7797165" y="2693670"/>
            <a:ext cx="4055745" cy="3294380"/>
          </a:xfrm>
          <a:prstGeom prst="rect">
            <a:avLst/>
          </a:prstGeom>
        </p:spPr>
      </p:pic>
      <p:sp>
        <p:nvSpPr>
          <p:cNvPr id="35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8127" y="200025"/>
            <a:ext cx="3601270" cy="706755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40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二、细胞</a:t>
            </a:r>
            <a:r>
              <a:rPr lang="zh-CN" altLang="en-US" sz="4000" b="1" dirty="0">
                <a:ln w="2540">
                  <a:noFill/>
                </a:ln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周期</a:t>
            </a:r>
            <a:endParaRPr lang="zh-CN" altLang="en-US" sz="4000" b="1" dirty="0">
              <a:ln w="2540"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225" y="1000760"/>
            <a:ext cx="117621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、概念：连续分裂的细胞，从一次分裂完成时开始，到下一次分裂完成时为止，为一个细胞周期。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1730375" y="1121569"/>
            <a:ext cx="2855912" cy="2519362"/>
            <a:chOff x="930" y="708"/>
            <a:chExt cx="1799" cy="1587"/>
          </a:xfrm>
        </p:grpSpPr>
        <p:grpSp>
          <p:nvGrpSpPr>
            <p:cNvPr id="3" name="Group 3"/>
            <p:cNvGrpSpPr/>
            <p:nvPr>
              <p:custDataLst>
                <p:tags r:id="rId33"/>
              </p:custDataLst>
            </p:nvPr>
          </p:nvGrpSpPr>
          <p:grpSpPr>
            <a:xfrm>
              <a:off x="930" y="799"/>
              <a:ext cx="1496" cy="1496"/>
              <a:chOff x="930" y="799"/>
              <a:chExt cx="1496" cy="1496"/>
            </a:xfrm>
          </p:grpSpPr>
          <p:sp>
            <p:nvSpPr>
              <p:cNvPr id="23606" name="Oval 4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930" y="799"/>
                <a:ext cx="1496" cy="1496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3607" name="Line 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V="1">
                <a:off x="1701" y="981"/>
                <a:ext cx="499" cy="58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608" name="Line 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V="1">
                <a:off x="1701" y="1480"/>
                <a:ext cx="725" cy="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609" name="Line 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V="1">
                <a:off x="1791" y="1026"/>
                <a:ext cx="454" cy="54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610" name="Line 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V="1">
                <a:off x="1927" y="1117"/>
                <a:ext cx="363" cy="40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611" name="Line 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 flipV="1">
                <a:off x="2064" y="1207"/>
                <a:ext cx="272" cy="31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612" name="Line 1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V="1">
                <a:off x="2200" y="1298"/>
                <a:ext cx="181" cy="18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613" name="Line 1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V="1">
                <a:off x="2290" y="1389"/>
                <a:ext cx="91" cy="9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3614" name="Freeform 12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1202" y="1570"/>
                <a:ext cx="453" cy="499"/>
              </a:xfrm>
              <a:custGeom>
                <a:avLst/>
                <a:gdLst>
                  <a:gd name="T0" fmla="*/ 453 w 453"/>
                  <a:gd name="T1" fmla="*/ 499 h 499"/>
                  <a:gd name="T2" fmla="*/ 90 w 453"/>
                  <a:gd name="T3" fmla="*/ 363 h 499"/>
                  <a:gd name="T4" fmla="*/ 0 w 453"/>
                  <a:gd name="T5" fmla="*/ 0 h 499"/>
                  <a:gd name="T6" fmla="*/ 0 60000 65536"/>
                  <a:gd name="T7" fmla="*/ 0 60000 65536"/>
                  <a:gd name="T8" fmla="*/ 0 60000 65536"/>
                  <a:gd name="T9" fmla="*/ 0 w 453"/>
                  <a:gd name="T10" fmla="*/ 0 h 499"/>
                  <a:gd name="T11" fmla="*/ 453 w 453"/>
                  <a:gd name="T12" fmla="*/ 499 h 4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2" h="499">
                    <a:moveTo>
                      <a:pt x="453" y="499"/>
                    </a:moveTo>
                    <a:cubicBezTo>
                      <a:pt x="309" y="472"/>
                      <a:pt x="166" y="446"/>
                      <a:pt x="90" y="363"/>
                    </a:cubicBezTo>
                    <a:cubicBezTo>
                      <a:pt x="14" y="280"/>
                      <a:pt x="7" y="14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</p:grpSp>
        <p:sp>
          <p:nvSpPr>
            <p:cNvPr id="23604" name="Text Box 13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109" y="708"/>
              <a:ext cx="315" cy="29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甲</a:t>
              </a:r>
            </a:p>
          </p:txBody>
        </p:sp>
        <p:sp>
          <p:nvSpPr>
            <p:cNvPr id="23605" name="Text Box 14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414" y="1298"/>
              <a:ext cx="315" cy="29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乙</a:t>
              </a:r>
            </a:p>
          </p:txBody>
        </p:sp>
      </p:grpSp>
      <p:grpSp>
        <p:nvGrpSpPr>
          <p:cNvPr id="4" name="Group 15"/>
          <p:cNvGrpSpPr/>
          <p:nvPr>
            <p:custDataLst>
              <p:tags r:id="rId2"/>
            </p:custDataLst>
          </p:nvPr>
        </p:nvGrpSpPr>
        <p:grpSpPr>
          <a:xfrm>
            <a:off x="6538913" y="1147763"/>
            <a:ext cx="1965325" cy="519113"/>
            <a:chOff x="3152" y="842"/>
            <a:chExt cx="1238" cy="327"/>
          </a:xfrm>
        </p:grpSpPr>
        <p:sp>
          <p:nvSpPr>
            <p:cNvPr id="23601" name="Text Box 16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152" y="842"/>
              <a:ext cx="1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kumimoji="1" lang="zh-CN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甲            乙</a:t>
              </a:r>
            </a:p>
          </p:txBody>
        </p:sp>
        <p:sp>
          <p:nvSpPr>
            <p:cNvPr id="23602" name="Line 17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483" y="1021"/>
              <a:ext cx="59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5" name="Group 18"/>
          <p:cNvGrpSpPr/>
          <p:nvPr>
            <p:custDataLst>
              <p:tags r:id="rId3"/>
            </p:custDataLst>
          </p:nvPr>
        </p:nvGrpSpPr>
        <p:grpSpPr>
          <a:xfrm>
            <a:off x="6538913" y="1604963"/>
            <a:ext cx="1965325" cy="519113"/>
            <a:chOff x="3152" y="1221"/>
            <a:chExt cx="1018" cy="327"/>
          </a:xfrm>
        </p:grpSpPr>
        <p:sp>
          <p:nvSpPr>
            <p:cNvPr id="23599" name="Text Box 19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152" y="1221"/>
              <a:ext cx="101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kumimoji="1" lang="zh-CN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乙            甲</a:t>
              </a:r>
            </a:p>
          </p:txBody>
        </p:sp>
        <p:sp>
          <p:nvSpPr>
            <p:cNvPr id="23600" name="Line 20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3424" y="1398"/>
              <a:ext cx="4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6" name="Group 21"/>
          <p:cNvGrpSpPr/>
          <p:nvPr>
            <p:custDataLst>
              <p:tags r:id="rId4"/>
            </p:custDataLst>
          </p:nvPr>
        </p:nvGrpSpPr>
        <p:grpSpPr>
          <a:xfrm>
            <a:off x="6513513" y="2138363"/>
            <a:ext cx="1965325" cy="519113"/>
            <a:chOff x="3152" y="1584"/>
            <a:chExt cx="1019" cy="327"/>
          </a:xfrm>
        </p:grpSpPr>
        <p:sp>
          <p:nvSpPr>
            <p:cNvPr id="23597" name="Text Box 22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152" y="1584"/>
              <a:ext cx="101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kumimoji="1" lang="zh-CN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甲            甲</a:t>
              </a:r>
            </a:p>
          </p:txBody>
        </p:sp>
        <p:sp>
          <p:nvSpPr>
            <p:cNvPr id="23598" name="Line 23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3437" y="1731"/>
              <a:ext cx="493" cy="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7" name="Group 24"/>
          <p:cNvGrpSpPr/>
          <p:nvPr>
            <p:custDataLst>
              <p:tags r:id="rId5"/>
            </p:custDataLst>
          </p:nvPr>
        </p:nvGrpSpPr>
        <p:grpSpPr>
          <a:xfrm>
            <a:off x="6534151" y="2621747"/>
            <a:ext cx="1965325" cy="519113"/>
            <a:chOff x="3165" y="1947"/>
            <a:chExt cx="996" cy="327"/>
          </a:xfrm>
        </p:grpSpPr>
        <p:sp>
          <p:nvSpPr>
            <p:cNvPr id="23595" name="Text Box 25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165" y="1947"/>
              <a:ext cx="99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1" lang="zh-CN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乙            乙</a:t>
              </a:r>
            </a:p>
          </p:txBody>
        </p:sp>
        <p:sp>
          <p:nvSpPr>
            <p:cNvPr id="23596" name="Line 26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3433" y="2115"/>
              <a:ext cx="482" cy="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23559" name="Text Box 2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782004" y="271462"/>
            <a:ext cx="82381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kumimoji="1" lang="zh-CN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思考：以下哪个过程可表示为细胞周期</a:t>
            </a:r>
            <a:r>
              <a:rPr kumimoji="1" lang="en-US" altLang="zh-CN" sz="3600" b="1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32"/>
          <p:cNvGrpSpPr/>
          <p:nvPr>
            <p:custDataLst>
              <p:tags r:id="rId7"/>
            </p:custDataLst>
          </p:nvPr>
        </p:nvGrpSpPr>
        <p:grpSpPr>
          <a:xfrm>
            <a:off x="933254" y="4773640"/>
            <a:ext cx="4488059" cy="514329"/>
            <a:chOff x="340" y="3113"/>
            <a:chExt cx="2812" cy="317"/>
          </a:xfrm>
        </p:grpSpPr>
        <p:grpSp>
          <p:nvGrpSpPr>
            <p:cNvPr id="9" name="Group 33"/>
            <p:cNvGrpSpPr/>
            <p:nvPr>
              <p:custDataLst>
                <p:tags r:id="rId11"/>
              </p:custDataLst>
            </p:nvPr>
          </p:nvGrpSpPr>
          <p:grpSpPr>
            <a:xfrm>
              <a:off x="340" y="3203"/>
              <a:ext cx="2812" cy="227"/>
              <a:chOff x="612" y="3294"/>
              <a:chExt cx="2812" cy="227"/>
            </a:xfrm>
          </p:grpSpPr>
          <p:grpSp>
            <p:nvGrpSpPr>
              <p:cNvPr id="10" name="Group 34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612" y="3294"/>
                <a:ext cx="1406" cy="227"/>
                <a:chOff x="612" y="3294"/>
                <a:chExt cx="1406" cy="227"/>
              </a:xfrm>
            </p:grpSpPr>
            <p:sp>
              <p:nvSpPr>
                <p:cNvPr id="23589" name="Line 35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612" y="3521"/>
                  <a:ext cx="140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23590" name="Line 36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 flipH="1">
                  <a:off x="612" y="3294"/>
                  <a:ext cx="0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23592" name="Line 38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 flipH="1" flipV="1">
                  <a:off x="1655" y="3294"/>
                  <a:ext cx="0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" name="Group 39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2018" y="3294"/>
                <a:ext cx="1406" cy="227"/>
                <a:chOff x="612" y="3294"/>
                <a:chExt cx="1406" cy="227"/>
              </a:xfrm>
            </p:grpSpPr>
            <p:sp>
              <p:nvSpPr>
                <p:cNvPr id="23585" name="Line 40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612" y="3521"/>
                  <a:ext cx="140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23586" name="Line 41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 flipH="1">
                  <a:off x="612" y="3294"/>
                  <a:ext cx="0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23587" name="Line 42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 flipH="1">
                  <a:off x="2018" y="3294"/>
                  <a:ext cx="0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23588" name="Line 43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 flipH="1" flipV="1">
                  <a:off x="1655" y="3294"/>
                  <a:ext cx="0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3579" name="Text Box 44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802" y="3125"/>
              <a:ext cx="218" cy="29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kumimoji="1" lang="en-US" altLang="zh-CN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3580" name="Text Box 4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465" y="3113"/>
              <a:ext cx="229" cy="29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kumimoji="1" lang="en-US" altLang="zh-CN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581" name="Text Box 46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184" y="3113"/>
              <a:ext cx="207" cy="29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kumimoji="1" lang="en-US" altLang="zh-CN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582" name="Text Box 47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859" y="3113"/>
              <a:ext cx="229" cy="29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Tx/>
                <a:buNone/>
              </a:pPr>
              <a:r>
                <a:rPr kumimoji="1" lang="en-US" altLang="zh-CN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3575" name="Text Box 4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92939" y="4076701"/>
            <a:ext cx="1066974" cy="588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kumimoji="1"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a + b</a:t>
            </a:r>
          </a:p>
        </p:txBody>
      </p:sp>
      <p:sp>
        <p:nvSpPr>
          <p:cNvPr id="23576" name="Text Box 4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92938" y="4727282"/>
            <a:ext cx="1066975" cy="588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kumimoji="1"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b + c</a:t>
            </a:r>
          </a:p>
        </p:txBody>
      </p:sp>
      <p:sp>
        <p:nvSpPr>
          <p:cNvPr id="23577" name="Text Box 5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015164" y="5370514"/>
            <a:ext cx="1066974" cy="588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kumimoji="1"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c + d</a:t>
            </a: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内容占位符 2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8066" y="816731"/>
            <a:ext cx="10295867" cy="5079798"/>
          </a:xfrm>
        </p:spPr>
      </p:pic>
      <p:sp>
        <p:nvSpPr>
          <p:cNvPr id="15363" name="文本框 35"/>
          <p:cNvSpPr/>
          <p:nvPr>
            <p:custDataLst>
              <p:tags r:id="rId2"/>
            </p:custDataLst>
          </p:nvPr>
        </p:nvSpPr>
        <p:spPr>
          <a:xfrm>
            <a:off x="3230032" y="6306094"/>
            <a:ext cx="5731933" cy="523220"/>
          </a:xfrm>
          <a:prstGeom prst="rect">
            <a:avLst/>
          </a:prstGeom>
          <a:noFill/>
          <a:ln w="952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SzTx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有丝分裂：根据染色体行为划分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6085" name="左大括号 3"/>
          <p:cNvSpPr/>
          <p:nvPr>
            <p:custDataLst>
              <p:tags r:id="rId3"/>
            </p:custDataLst>
          </p:nvPr>
        </p:nvSpPr>
        <p:spPr>
          <a:xfrm rot="-5400000">
            <a:off x="5731988" y="2937220"/>
            <a:ext cx="523222" cy="6148405"/>
          </a:xfrm>
          <a:prstGeom prst="leftBrace">
            <a:avLst>
              <a:gd name="adj1" fmla="val 8319"/>
              <a:gd name="adj2" fmla="val 50775"/>
            </a:avLst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0183" name="文本框 2"/>
          <p:cNvSpPr txBox="1"/>
          <p:nvPr>
            <p:custDataLst>
              <p:tags r:id="rId4"/>
            </p:custDataLst>
          </p:nvPr>
        </p:nvSpPr>
        <p:spPr>
          <a:xfrm>
            <a:off x="169334" y="6718300"/>
            <a:ext cx="11853333" cy="107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6.1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细胞的增殖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课件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新教材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人教版（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2019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）高中生物必修一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(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共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42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张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PPT)</a:t>
            </a:r>
            <a:endParaRPr lang="zh-CN" altLang="en-US" sz="10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228127" y="200025"/>
            <a:ext cx="3601270" cy="706755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4000" b="1" dirty="0">
                <a:ln w="2540">
                  <a:noFill/>
                </a:ln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三</a:t>
            </a:r>
            <a:r>
              <a:rPr lang="zh-CN" altLang="en-US" sz="40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、有丝分裂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ldLvl="0" animBg="1"/>
      <p:bldP spid="4608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21516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4" y="-66675"/>
            <a:ext cx="9048751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76375" y="5857875"/>
            <a:ext cx="9144000" cy="762000"/>
          </a:xfrm>
          <a:prstGeom prst="rect">
            <a:avLst/>
          </a:prstGeom>
          <a:solidFill>
            <a:srgbClr val="000000">
              <a:alpha val="65881"/>
            </a:srgb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charset="0"/>
              </a:rPr>
              <a:t>美国摄影师</a:t>
            </a:r>
            <a:r>
              <a:rPr lang="en-US" altLang="zh-CN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charset="0"/>
              </a:rPr>
              <a:t>Alexey</a:t>
            </a:r>
            <a:r>
              <a:rPr lang="zh-CN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charset="0"/>
              </a:rPr>
              <a:t>拍摄的蝾螈肺细胞的</a:t>
            </a:r>
            <a:r>
              <a:rPr lang="zh-CN" altLang="en-US" sz="4400" b="1" dirty="0">
                <a:solidFill>
                  <a:srgbClr val="FFFF00"/>
                </a:solidFill>
                <a:latin typeface="Calibri" panose="020F0502020204030204" charset="0"/>
              </a:rPr>
              <a:t>有丝分裂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689600" y="971550"/>
            <a:ext cx="2665413" cy="1082675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6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丝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5199063" y="2054225"/>
            <a:ext cx="647700" cy="1223963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4335463" y="1766888"/>
            <a:ext cx="1295400" cy="87788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6135688" y="2054225"/>
            <a:ext cx="1158875" cy="231298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6"/>
          <a:stretch>
            <a:fillRect/>
          </a:stretch>
        </p:blipFill>
        <p:spPr>
          <a:xfrm>
            <a:off x="7204075" y="1702435"/>
            <a:ext cx="4982845" cy="51555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581" y="714983"/>
            <a:ext cx="10969200" cy="705600"/>
          </a:xfrm>
        </p:spPr>
        <p:txBody>
          <a:bodyPr>
            <a:normAutofit fontScale="90000"/>
          </a:bodyPr>
          <a:lstStyle/>
          <a:p>
            <a:pPr marL="0" indent="0" fontAlgn="auto">
              <a:lnSpc>
                <a:spcPct val="125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、过程</a:t>
            </a:r>
            <a:b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）分裂间期：染色体复制，形成染色单体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-205740" y="2337435"/>
            <a:ext cx="6950075" cy="2221230"/>
            <a:chOff x="163" y="2191"/>
            <a:chExt cx="10945" cy="3498"/>
          </a:xfrm>
        </p:grpSpPr>
        <p:pic>
          <p:nvPicPr>
            <p:cNvPr id="5" name="图片 244770" descr="未命名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9">
              <a:lum bright="-23999" contrast="42000"/>
            </a:blip>
            <a:stretch>
              <a:fillRect/>
            </a:stretch>
          </p:blipFill>
          <p:spPr>
            <a:xfrm>
              <a:off x="3136" y="2191"/>
              <a:ext cx="4203" cy="349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" name="组合 18"/>
            <p:cNvGrpSpPr/>
            <p:nvPr>
              <p:custDataLst>
                <p:tags r:id="rId3"/>
              </p:custDataLst>
            </p:nvPr>
          </p:nvGrpSpPr>
          <p:grpSpPr>
            <a:xfrm>
              <a:off x="6679" y="2679"/>
              <a:ext cx="3487" cy="761"/>
              <a:chOff x="3933" y="4536"/>
              <a:chExt cx="2614" cy="760"/>
            </a:xfrm>
          </p:grpSpPr>
          <p:sp>
            <p:nvSpPr>
              <p:cNvPr id="7" name="直接连接符 244772"/>
              <p:cNvSpPr/>
              <p:nvPr>
                <p:custDataLst>
                  <p:tags r:id="rId15"/>
                </p:custDataLst>
              </p:nvPr>
            </p:nvSpPr>
            <p:spPr>
              <a:xfrm flipV="1">
                <a:off x="3933" y="4995"/>
                <a:ext cx="776" cy="301"/>
              </a:xfrm>
              <a:prstGeom prst="line">
                <a:avLst/>
              </a:prstGeom>
              <a:ln w="28575" cap="flat" cmpd="sng">
                <a:solidFill>
                  <a:schemeClr val="tx2"/>
                </a:solidFill>
                <a:prstDash val="solid"/>
                <a:bevel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endParaRPr sz="2400">
                  <a:latin typeface="+mn-ea"/>
                </a:endParaRPr>
              </a:p>
            </p:txBody>
          </p:sp>
          <p:sp>
            <p:nvSpPr>
              <p:cNvPr id="8" name="文本框 244773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27" y="4536"/>
                <a:ext cx="2120" cy="72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lvl="0" indent="0">
                  <a:spcBef>
                    <a:spcPct val="0"/>
                  </a:spcBef>
                  <a:buNone/>
                </a:pPr>
                <a:r>
                  <a:rPr lang="zh-CN" altLang="en-US" sz="2400" b="1" dirty="0">
                    <a:solidFill>
                      <a:srgbClr val="C00000"/>
                    </a:solidFill>
                    <a:latin typeface="+mn-ea"/>
                  </a:rPr>
                  <a:t>着丝粒</a:t>
                </a:r>
              </a:p>
            </p:txBody>
          </p:sp>
        </p:grpSp>
        <p:grpSp>
          <p:nvGrpSpPr>
            <p:cNvPr id="9" name="组合 17"/>
            <p:cNvGrpSpPr/>
            <p:nvPr>
              <p:custDataLst>
                <p:tags r:id="rId4"/>
              </p:custDataLst>
            </p:nvPr>
          </p:nvGrpSpPr>
          <p:grpSpPr>
            <a:xfrm>
              <a:off x="751" y="2996"/>
              <a:ext cx="2601" cy="727"/>
              <a:chOff x="-247" y="4799"/>
              <a:chExt cx="1949" cy="727"/>
            </a:xfrm>
          </p:grpSpPr>
          <p:sp>
            <p:nvSpPr>
              <p:cNvPr id="10" name="直接连接符 244772"/>
              <p:cNvSpPr/>
              <p:nvPr>
                <p:custDataLst>
                  <p:tags r:id="rId13"/>
                </p:custDataLst>
              </p:nvPr>
            </p:nvSpPr>
            <p:spPr>
              <a:xfrm flipH="1" flipV="1">
                <a:off x="1162" y="5264"/>
                <a:ext cx="540" cy="5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bevel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endParaRPr sz="2400">
                  <a:latin typeface="+mn-ea"/>
                </a:endParaRPr>
              </a:p>
            </p:txBody>
          </p:sp>
          <p:sp>
            <p:nvSpPr>
              <p:cNvPr id="11" name="文本框 244773"/>
              <p:cNvSpPr/>
              <p:nvPr>
                <p:custDataLst>
                  <p:tags r:id="rId14"/>
                </p:custDataLst>
              </p:nvPr>
            </p:nvSpPr>
            <p:spPr>
              <a:xfrm>
                <a:off x="-247" y="4799"/>
                <a:ext cx="1297" cy="7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zh-CN" altLang="en-US" sz="2400" b="1" dirty="0">
                    <a:solidFill>
                      <a:srgbClr val="C00000"/>
                    </a:solidFill>
                    <a:latin typeface="+mn-ea"/>
                  </a:rPr>
                  <a:t>着丝粒</a:t>
                </a:r>
              </a:p>
            </p:txBody>
          </p:sp>
        </p:grpSp>
        <p:grpSp>
          <p:nvGrpSpPr>
            <p:cNvPr id="12" name="组合 19"/>
            <p:cNvGrpSpPr/>
            <p:nvPr>
              <p:custDataLst>
                <p:tags r:id="rId5"/>
              </p:custDataLst>
            </p:nvPr>
          </p:nvGrpSpPr>
          <p:grpSpPr>
            <a:xfrm>
              <a:off x="163" y="4926"/>
              <a:ext cx="3146" cy="728"/>
              <a:chOff x="-659" y="6546"/>
              <a:chExt cx="2361" cy="729"/>
            </a:xfrm>
          </p:grpSpPr>
          <p:sp>
            <p:nvSpPr>
              <p:cNvPr id="13" name="直接连接符 244772"/>
              <p:cNvSpPr/>
              <p:nvPr>
                <p:custDataLst>
                  <p:tags r:id="rId11"/>
                </p:custDataLst>
              </p:nvPr>
            </p:nvSpPr>
            <p:spPr>
              <a:xfrm flipH="1">
                <a:off x="1122" y="6557"/>
                <a:ext cx="580" cy="317"/>
              </a:xfrm>
              <a:prstGeom prst="line">
                <a:avLst/>
              </a:prstGeom>
              <a:ln w="28575" cap="flat" cmpd="sng">
                <a:solidFill>
                  <a:schemeClr val="tx2"/>
                </a:solidFill>
                <a:prstDash val="solid"/>
                <a:bevel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endParaRPr sz="2400">
                  <a:latin typeface="+mn-ea"/>
                </a:endParaRPr>
              </a:p>
            </p:txBody>
          </p:sp>
          <p:sp>
            <p:nvSpPr>
              <p:cNvPr id="14" name="文本框 244773"/>
              <p:cNvSpPr/>
              <p:nvPr>
                <p:custDataLst>
                  <p:tags r:id="rId12"/>
                </p:custDataLst>
              </p:nvPr>
            </p:nvSpPr>
            <p:spPr>
              <a:xfrm>
                <a:off x="-659" y="6546"/>
                <a:ext cx="1719" cy="7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indent="0">
                  <a:spcBef>
                    <a:spcPct val="0"/>
                  </a:spcBef>
                  <a:buNone/>
                </a:pPr>
                <a:r>
                  <a:rPr lang="zh-CN" altLang="en-US" sz="2400" b="1" dirty="0">
                    <a:solidFill>
                      <a:srgbClr val="C00000"/>
                    </a:solidFill>
                    <a:latin typeface="+mn-ea"/>
                  </a:rPr>
                  <a:t>染色质</a:t>
                </a:r>
              </a:p>
            </p:txBody>
          </p:sp>
        </p:grpSp>
        <p:grpSp>
          <p:nvGrpSpPr>
            <p:cNvPr id="15" name="组合 20"/>
            <p:cNvGrpSpPr/>
            <p:nvPr>
              <p:custDataLst>
                <p:tags r:id="rId6"/>
              </p:custDataLst>
            </p:nvPr>
          </p:nvGrpSpPr>
          <p:grpSpPr>
            <a:xfrm>
              <a:off x="5926" y="4094"/>
              <a:ext cx="5183" cy="1309"/>
              <a:chOff x="3441" y="6043"/>
              <a:chExt cx="3886" cy="1307"/>
            </a:xfrm>
          </p:grpSpPr>
          <p:sp>
            <p:nvSpPr>
              <p:cNvPr id="16" name="文本框 244776"/>
              <p:cNvSpPr/>
              <p:nvPr>
                <p:custDataLst>
                  <p:tags r:id="rId7"/>
                </p:custDataLst>
              </p:nvPr>
            </p:nvSpPr>
            <p:spPr>
              <a:xfrm>
                <a:off x="4504" y="6043"/>
                <a:ext cx="2823" cy="13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indent="0">
                  <a:spcBef>
                    <a:spcPct val="0"/>
                  </a:spcBef>
                  <a:buNone/>
                </a:pPr>
                <a:r>
                  <a:rPr lang="zh-CN" altLang="en-US" sz="2400" b="1" dirty="0">
                    <a:solidFill>
                      <a:srgbClr val="C00000"/>
                    </a:solidFill>
                    <a:latin typeface="+mn-ea"/>
                  </a:rPr>
                  <a:t>两条姐妹</a:t>
                </a:r>
              </a:p>
              <a:p>
                <a:pPr indent="0">
                  <a:spcBef>
                    <a:spcPct val="0"/>
                  </a:spcBef>
                  <a:buNone/>
                </a:pPr>
                <a:r>
                  <a:rPr lang="zh-CN" altLang="en-US" sz="2400" b="1" dirty="0">
                    <a:solidFill>
                      <a:srgbClr val="C00000"/>
                    </a:solidFill>
                    <a:latin typeface="+mn-ea"/>
                  </a:rPr>
                  <a:t>染色单体</a:t>
                </a:r>
              </a:p>
            </p:txBody>
          </p:sp>
          <p:grpSp>
            <p:nvGrpSpPr>
              <p:cNvPr id="17" name="组合 16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3441" y="6693"/>
                <a:ext cx="1537" cy="434"/>
                <a:chOff x="3441" y="6693"/>
                <a:chExt cx="1537" cy="434"/>
              </a:xfrm>
            </p:grpSpPr>
            <p:sp>
              <p:nvSpPr>
                <p:cNvPr id="18" name="直接连接符 244775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4065" y="6693"/>
                  <a:ext cx="913" cy="205"/>
                </a:xfrm>
                <a:prstGeom prst="line">
                  <a:avLst/>
                </a:prstGeom>
                <a:ln w="28575" cap="flat" cmpd="sng">
                  <a:solidFill>
                    <a:schemeClr val="tx2"/>
                  </a:solidFill>
                  <a:prstDash val="solid"/>
                  <a:bevel/>
                  <a:headEnd type="triangle" w="med" len="med"/>
                  <a:tailEnd type="none" w="med" len="med"/>
                </a:ln>
              </p:spPr>
              <p:txBody>
                <a:bodyPr/>
                <a:lstStyle/>
                <a:p>
                  <a:endParaRPr sz="2400">
                    <a:latin typeface="+mn-ea"/>
                  </a:endParaRPr>
                </a:p>
              </p:txBody>
            </p:sp>
            <p:sp>
              <p:nvSpPr>
                <p:cNvPr id="19" name="直接连接符 244775"/>
                <p:cNvSpPr/>
                <p:nvPr>
                  <p:custDataLst>
                    <p:tags r:id="rId10"/>
                  </p:custDataLst>
                </p:nvPr>
              </p:nvSpPr>
              <p:spPr>
                <a:xfrm flipV="1">
                  <a:off x="3441" y="6922"/>
                  <a:ext cx="1477" cy="205"/>
                </a:xfrm>
                <a:prstGeom prst="line">
                  <a:avLst/>
                </a:prstGeom>
                <a:ln w="28575" cap="flat" cmpd="sng">
                  <a:solidFill>
                    <a:schemeClr val="tx2"/>
                  </a:solidFill>
                  <a:prstDash val="solid"/>
                  <a:bevel/>
                  <a:headEnd type="triangle" w="med" len="med"/>
                  <a:tailEnd type="none" w="med" len="med"/>
                </a:ln>
              </p:spPr>
              <p:txBody>
                <a:bodyPr/>
                <a:lstStyle/>
                <a:p>
                  <a:endParaRPr sz="2400">
                    <a:latin typeface="+mn-ea"/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3797" y="2572"/>
              <a:ext cx="3058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  <a:latin typeface="+mn-ea"/>
                  <a:cs typeface="Times New Roman" panose="02020603050405020304" pitchFamily="18" charset="0"/>
                </a:rPr>
                <a:t>DNA</a:t>
              </a:r>
              <a:r>
                <a:rPr lang="zh-CN" altLang="en-US" sz="2400" dirty="0">
                  <a:solidFill>
                    <a:srgbClr val="C00000"/>
                  </a:solidFill>
                  <a:latin typeface="+mn-ea"/>
                </a:rPr>
                <a:t>复制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874" y="3767"/>
              <a:ext cx="3728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间期</a:t>
              </a:r>
            </a:p>
          </p:txBody>
        </p:sp>
      </p:grpSp>
      <p:sp>
        <p:nvSpPr>
          <p:cNvPr id="3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62" y="69850"/>
            <a:ext cx="3601270" cy="583565"/>
          </a:xfr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3200" b="1" dirty="0">
                <a:ln w="2540">
                  <a:noFill/>
                </a:ln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三</a:t>
            </a:r>
            <a:r>
              <a:rPr lang="zh-CN" altLang="en-US" sz="3200" b="1" dirty="0">
                <a:ln w="2540">
                  <a:noFill/>
                </a:ln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、有丝分裂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8" r="36795"/>
          <a:stretch>
            <a:fillRect/>
          </a:stretch>
        </p:blipFill>
        <p:spPr>
          <a:xfrm>
            <a:off x="1198261" y="207929"/>
            <a:ext cx="1763738" cy="2667550"/>
          </a:xfrm>
          <a:prstGeom prst="rect">
            <a:avLst/>
          </a:prstGeom>
        </p:spPr>
      </p:pic>
      <p:pic>
        <p:nvPicPr>
          <p:cNvPr id="5120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rcRect r="2000"/>
          <a:stretch>
            <a:fillRect/>
          </a:stretch>
        </p:blipFill>
        <p:spPr>
          <a:xfrm>
            <a:off x="10262461" y="4517092"/>
            <a:ext cx="1760318" cy="1707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8" name="Text Box 5"/>
          <p:cNvSpPr/>
          <p:nvPr>
            <p:custDataLst>
              <p:tags r:id="rId2"/>
            </p:custDataLst>
          </p:nvPr>
        </p:nvSpPr>
        <p:spPr>
          <a:xfrm>
            <a:off x="-668" y="3084746"/>
            <a:ext cx="2683496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 spc="300" noProof="1">
                <a:sym typeface="+mn-ea"/>
              </a:rPr>
              <a:t>（</a:t>
            </a:r>
            <a:r>
              <a:rPr lang="en-US" altLang="zh-CN" b="1" spc="300" noProof="1">
                <a:sym typeface="+mn-ea"/>
              </a:rPr>
              <a:t>2</a:t>
            </a:r>
            <a:r>
              <a:rPr lang="zh-CN" altLang="en-US" b="1" spc="300" noProof="1">
                <a:sym typeface="+mn-ea"/>
              </a:rPr>
              <a:t>）前期</a:t>
            </a:r>
          </a:p>
        </p:txBody>
      </p:sp>
      <p:sp>
        <p:nvSpPr>
          <p:cNvPr id="51224" name="文本框 2"/>
          <p:cNvSpPr txBox="1"/>
          <p:nvPr>
            <p:custDataLst>
              <p:tags r:id="rId3"/>
            </p:custDataLst>
          </p:nvPr>
        </p:nvSpPr>
        <p:spPr>
          <a:xfrm>
            <a:off x="169334" y="6718300"/>
            <a:ext cx="11853333" cy="107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6.1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细胞的增殖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课件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【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新教材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】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人教版（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2019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）高中生物必修一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(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共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42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张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PPT)</a:t>
            </a:r>
            <a:endParaRPr lang="zh-CN" altLang="en-US" sz="10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grpSp>
        <p:nvGrpSpPr>
          <p:cNvPr id="49" name="组合 48"/>
          <p:cNvGrpSpPr/>
          <p:nvPr>
            <p:custDataLst>
              <p:tags r:id="rId4"/>
            </p:custDataLst>
          </p:nvPr>
        </p:nvGrpSpPr>
        <p:grpSpPr>
          <a:xfrm>
            <a:off x="2708647" y="2036075"/>
            <a:ext cx="2199248" cy="461665"/>
            <a:chOff x="7243764" y="695945"/>
            <a:chExt cx="2199248" cy="461665"/>
          </a:xfrm>
        </p:grpSpPr>
        <p:sp>
          <p:nvSpPr>
            <p:cNvPr id="51226" name="直接连接符 202763"/>
            <p:cNvSpPr/>
            <p:nvPr>
              <p:custDataLst>
                <p:tags r:id="rId17"/>
              </p:custDataLst>
            </p:nvPr>
          </p:nvSpPr>
          <p:spPr>
            <a:xfrm flipV="1">
              <a:off x="7243764" y="926778"/>
              <a:ext cx="797392" cy="857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1228" name="文本框 202765"/>
            <p:cNvSpPr/>
            <p:nvPr>
              <p:custDataLst>
                <p:tags r:id="rId18"/>
              </p:custDataLst>
            </p:nvPr>
          </p:nvSpPr>
          <p:spPr>
            <a:xfrm>
              <a:off x="8115123" y="695945"/>
              <a:ext cx="1327889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zh-CN" altLang="en-US" sz="2400" b="1" dirty="0">
                  <a:latin typeface="Arial" panose="020B0604020202020204" pitchFamily="34" charset="0"/>
                </a:rPr>
                <a:t>纺锤丝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358265" y="3877945"/>
            <a:ext cx="9805670" cy="1925955"/>
            <a:chOff x="1427" y="6195"/>
            <a:chExt cx="15442" cy="3033"/>
          </a:xfrm>
        </p:grpSpPr>
        <p:grpSp>
          <p:nvGrpSpPr>
            <p:cNvPr id="40" name="组合 39"/>
            <p:cNvGrpSpPr/>
            <p:nvPr>
              <p:custDataLst>
                <p:tags r:id="rId8"/>
              </p:custDataLst>
            </p:nvPr>
          </p:nvGrpSpPr>
          <p:grpSpPr>
            <a:xfrm>
              <a:off x="1427" y="6195"/>
              <a:ext cx="3783" cy="2316"/>
              <a:chOff x="2119725" y="3106858"/>
              <a:chExt cx="2402205" cy="1470464"/>
            </a:xfrm>
          </p:grpSpPr>
          <p:sp>
            <p:nvSpPr>
              <p:cNvPr id="51209" name="Text Box 7"/>
              <p:cNvSpPr/>
              <p:nvPr>
                <p:custDataLst>
                  <p:tags r:id="rId15"/>
                </p:custDataLst>
              </p:nvPr>
            </p:nvSpPr>
            <p:spPr>
              <a:xfrm>
                <a:off x="2119725" y="3993757"/>
                <a:ext cx="2402205" cy="5835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zh-CN" altLang="en-US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  <a:sym typeface="Wingdings" panose="05000000000000000000" pitchFamily="2" charset="2"/>
                  </a:rPr>
                  <a:t>“现两体”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</a:p>
            </p:txBody>
          </p:sp>
          <p:sp>
            <p:nvSpPr>
              <p:cNvPr id="51219" name="Text Box 17"/>
              <p:cNvSpPr/>
              <p:nvPr>
                <p:custDataLst>
                  <p:tags r:id="rId16"/>
                </p:custDataLst>
              </p:nvPr>
            </p:nvSpPr>
            <p:spPr>
              <a:xfrm>
                <a:off x="2225668" y="3106858"/>
                <a:ext cx="2222500" cy="5835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SzTx/>
                  <a:buNone/>
                </a:pPr>
                <a:r>
                  <a:rPr lang="en-US" altLang="zh-CN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  <a:sym typeface="Wingdings" panose="05000000000000000000" pitchFamily="2" charset="2"/>
                  </a:rPr>
                  <a:t>“</a:t>
                </a:r>
                <a:r>
                  <a:rPr lang="zh-CN" altLang="en-US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  <a:sym typeface="Wingdings" panose="05000000000000000000" pitchFamily="2" charset="2"/>
                  </a:rPr>
                  <a:t>膜仁消失</a:t>
                </a:r>
                <a:r>
                  <a:rPr lang="en-US" altLang="zh-CN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黑体" panose="02010609060101010101" charset="-122"/>
                    <a:sym typeface="Wingdings" panose="05000000000000000000" pitchFamily="2" charset="2"/>
                  </a:rPr>
                  <a:t>”</a:t>
                </a:r>
              </a:p>
            </p:txBody>
          </p:sp>
        </p:grpSp>
        <p:sp>
          <p:nvSpPr>
            <p:cNvPr id="51220" name="Text Box 18"/>
            <p:cNvSpPr/>
            <p:nvPr>
              <p:custDataLst>
                <p:tags r:id="rId9"/>
              </p:custDataLst>
            </p:nvPr>
          </p:nvSpPr>
          <p:spPr>
            <a:xfrm>
              <a:off x="4859" y="6207"/>
              <a:ext cx="8997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SzTx/>
                <a:buNone/>
              </a:pPr>
              <a:r>
                <a:rPr lang="zh-CN" altLang="en-US" sz="2800" b="1" dirty="0">
                  <a:solidFill>
                    <a:srgbClr val="000000"/>
                  </a:solidFill>
                  <a:latin typeface="宋体" panose="02010600030101010101" pitchFamily="2" charset="-122"/>
                  <a:sym typeface="Wingdings" panose="05000000000000000000" pitchFamily="2" charset="2"/>
                </a:rPr>
                <a:t>核膜、核仁消失</a:t>
              </a:r>
            </a:p>
          </p:txBody>
        </p:sp>
        <p:grpSp>
          <p:nvGrpSpPr>
            <p:cNvPr id="47" name="组合 46"/>
            <p:cNvGrpSpPr/>
            <p:nvPr>
              <p:custDataLst>
                <p:tags r:id="rId10"/>
              </p:custDataLst>
            </p:nvPr>
          </p:nvGrpSpPr>
          <p:grpSpPr>
            <a:xfrm>
              <a:off x="4859" y="7278"/>
              <a:ext cx="12011" cy="1951"/>
              <a:chOff x="3868737" y="3063644"/>
              <a:chExt cx="7626988" cy="1238751"/>
            </a:xfrm>
          </p:grpSpPr>
          <p:sp>
            <p:nvSpPr>
              <p:cNvPr id="51211" name="Text Box 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201692" y="3063644"/>
                <a:ext cx="7294033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SzTx/>
                  <a:buNone/>
                </a:pPr>
                <a:r>
                  <a:rPr lang="zh-CN" altLang="en-US" sz="2800" b="1" dirty="0">
                    <a:solidFill>
                      <a:srgbClr val="FF0000"/>
                    </a:solidFill>
                    <a:latin typeface="宋体" panose="02010600030101010101" pitchFamily="2" charset="-122"/>
                    <a:sym typeface="Wingdings" panose="05000000000000000000" pitchFamily="2" charset="2"/>
                  </a:rPr>
                  <a:t>纺锤体</a:t>
                </a:r>
                <a:r>
                  <a:rPr lang="zh-CN" altLang="en-US" sz="2800" b="1" dirty="0">
                    <a:solidFill>
                      <a:srgbClr val="000000"/>
                    </a:solidFill>
                    <a:latin typeface="宋体" panose="02010600030101010101" pitchFamily="2" charset="-122"/>
                    <a:sym typeface="Wingdings" panose="05000000000000000000" pitchFamily="2" charset="2"/>
                  </a:rPr>
                  <a:t>（由细胞两极发出纺锤丝形成</a:t>
                </a:r>
                <a:r>
                  <a:rPr lang="zh-CN" altLang="en-US" sz="2800" dirty="0">
                    <a:solidFill>
                      <a:srgbClr val="000000"/>
                    </a:solidFill>
                    <a:latin typeface="宋体" panose="02010600030101010101" pitchFamily="2" charset="-122"/>
                    <a:sym typeface="Wingdings" panose="05000000000000000000" pitchFamily="2" charset="2"/>
                  </a:rPr>
                  <a:t>）</a:t>
                </a:r>
                <a:endParaRPr lang="zh-CN" altLang="en-US" sz="2800" dirty="0">
                  <a:latin typeface="宋体" panose="02010600030101010101" pitchFamily="2" charset="-122"/>
                </a:endParaRPr>
              </a:p>
            </p:txBody>
          </p:sp>
          <p:sp>
            <p:nvSpPr>
              <p:cNvPr id="51212" name="AutoShape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3868737" y="3200399"/>
                <a:ext cx="222779" cy="820736"/>
              </a:xfrm>
              <a:prstGeom prst="leftBrace">
                <a:avLst>
                  <a:gd name="adj1" fmla="val 38724"/>
                  <a:gd name="adj2" fmla="val 50000"/>
                </a:avLst>
              </a:prstGeom>
              <a:noFill/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1213" name="Text Box 1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201692" y="3779175"/>
                <a:ext cx="6824105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Tx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SzTx/>
                  <a:buNone/>
                </a:pPr>
                <a:r>
                  <a:rPr lang="zh-CN" altLang="en-US" sz="2800" b="1" dirty="0">
                    <a:solidFill>
                      <a:srgbClr val="FF0000"/>
                    </a:solidFill>
                    <a:latin typeface="宋体" panose="02010600030101010101" pitchFamily="2" charset="-122"/>
                    <a:sym typeface="Wingdings" panose="05000000000000000000" pitchFamily="2" charset="2"/>
                  </a:rPr>
                  <a:t>染色质</a:t>
                </a:r>
                <a:r>
                  <a:rPr lang="zh-CN" altLang="en-US" sz="2800" b="1" dirty="0">
                    <a:solidFill>
                      <a:srgbClr val="000000"/>
                    </a:solidFill>
                    <a:latin typeface="宋体" panose="02010600030101010101" pitchFamily="2" charset="-122"/>
                    <a:sym typeface="Wingdings" panose="05000000000000000000" pitchFamily="2" charset="2"/>
                  </a:rPr>
                  <a:t>   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宋体" panose="02010600030101010101" pitchFamily="2" charset="-122"/>
                    <a:sym typeface="Wingdings" panose="05000000000000000000" pitchFamily="2" charset="2"/>
                  </a:rPr>
                  <a:t>染色体（含两条姐妹染色单体）</a:t>
                </a:r>
              </a:p>
            </p:txBody>
          </p:sp>
          <p:cxnSp>
            <p:nvCxnSpPr>
              <p:cNvPr id="43" name="直接箭头连接符 42"/>
              <p:cNvCxnSpPr/>
              <p:nvPr>
                <p:custDataLst>
                  <p:tags r:id="rId14"/>
                </p:custDataLst>
              </p:nvPr>
            </p:nvCxnSpPr>
            <p:spPr>
              <a:xfrm flipV="1">
                <a:off x="5469760" y="4019272"/>
                <a:ext cx="442913" cy="142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文本框 1"/>
          <p:cNvSpPr txBox="1"/>
          <p:nvPr/>
        </p:nvSpPr>
        <p:spPr>
          <a:xfrm>
            <a:off x="2103848" y="3076192"/>
            <a:ext cx="38576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charset="-122"/>
                <a:sym typeface="Wingdings" panose="05000000000000000000" pitchFamily="2" charset="2"/>
              </a:rPr>
              <a:t>“膜仁消失现两体”</a:t>
            </a:r>
          </a:p>
        </p:txBody>
      </p:sp>
      <p:pic>
        <p:nvPicPr>
          <p:cNvPr id="3" name="植物细胞有丝分裂前期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3281"/>
                </p14:media>
              </p:ext>
            </p:extLst>
          </p:nvPr>
        </p:nvPicPr>
        <p:blipFill rotWithShape="1">
          <a:blip r:embed="rId23"/>
          <a:srcRect l="16518" t="15024" r="16107" b="13882"/>
          <a:stretch>
            <a:fillRect/>
          </a:stretch>
        </p:blipFill>
        <p:spPr>
          <a:xfrm>
            <a:off x="6690575" y="161033"/>
            <a:ext cx="5071252" cy="3010033"/>
          </a:xfrm>
          <a:prstGeom prst="rect">
            <a:avLst/>
          </a:prstGeom>
        </p:spPr>
      </p:pic>
      <p:sp>
        <p:nvSpPr>
          <p:cNvPr id="5" name="左大括号 4"/>
          <p:cNvSpPr/>
          <p:nvPr/>
        </p:nvSpPr>
        <p:spPr>
          <a:xfrm>
            <a:off x="1169035" y="4185920"/>
            <a:ext cx="294640" cy="902970"/>
          </a:xfrm>
          <a:prstGeom prst="leftBrace">
            <a:avLst>
              <a:gd name="adj1" fmla="val 24137"/>
              <a:gd name="adj2" fmla="val 4901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5"/>
          <p:cNvSpPr/>
          <p:nvPr>
            <p:custDataLst>
              <p:tags r:id="rId7"/>
            </p:custDataLst>
          </p:nvPr>
        </p:nvSpPr>
        <p:spPr>
          <a:xfrm>
            <a:off x="97155" y="4298315"/>
            <a:ext cx="10718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spc="300" noProof="1">
                <a:sym typeface="+mn-ea"/>
              </a:rPr>
              <a:t>前期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E5ODlhNWIwMTY1N2E3ZWIxM2M2YjViZWNjMGUxZD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8"/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7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37*309"/>
  <p:tag name="TABLE_ENDDRAG_RECT" val="46*141*837*30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0"/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3"/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4"/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5"/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6"/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9"/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5"/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6"/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7"/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8"/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9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7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8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9"/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0"/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1"/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0"/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8"/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  <p:tag name="KSO_WM_UNIT_TABLE_BEAUTIFY" val="smartTable{3b781fe9-80b2-4267-a351-376ea4208506}"/>
  <p:tag name="TABLE_COLOR_RGB" val="0x000000*0xFFFFFF*0x44546A*0xE6E5E5*0xE29A9A*0xDFBBB3*0xA3CDCB*0x8BAC74*0x849BCA*0xD1CD95"/>
  <p:tag name="TABLE_COLORIDX" val="h"/>
  <p:tag name="TABLE_EMPHASIZE_COLOR" val="14850714"/>
  <p:tag name="TABLE_SKINIDX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4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2025</Words>
  <Application>Microsoft Office PowerPoint</Application>
  <PresentationFormat>宽屏</PresentationFormat>
  <Paragraphs>248</Paragraphs>
  <Slides>26</Slides>
  <Notes>17</Notes>
  <HiddenSlides>3</HiddenSlides>
  <MMClips>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黑体</vt:lpstr>
      <vt:lpstr>华文楷体</vt:lpstr>
      <vt:lpstr>楷体</vt:lpstr>
      <vt:lpstr>楷体_GB2312</vt:lpstr>
      <vt:lpstr>宋体</vt:lpstr>
      <vt:lpstr>微软雅黑</vt:lpstr>
      <vt:lpstr>Arial</vt:lpstr>
      <vt:lpstr>Calibri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1、过程 （1）分裂间期：染色体复制，形成染色单体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重点！  过程：解离、漂洗、染色、制片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HiteVision</cp:lastModifiedBy>
  <cp:revision>17</cp:revision>
  <dcterms:created xsi:type="dcterms:W3CDTF">2023-10-18T01:15:00Z</dcterms:created>
  <dcterms:modified xsi:type="dcterms:W3CDTF">2025-09-25T09:34:20Z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82D411EDD86A4B6B82FD00289AF00CDD_13</vt:lpwstr>
  </property>
  <property fmtid="{D5CDD505-2E9C-101B-9397-08002B2CF9AE}" pid="3" name="KSOProductBuildVer">
    <vt:lpwstr>2052-12.1.0.22529</vt:lpwstr>
  </property>
</Properties>
</file>