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5.xml" ContentType="application/vnd.openxmlformats-officedocument.presentationml.notesSlide+xml"/>
  <Override PartName="/ppt/tags/tag10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533" r:id="rId2"/>
    <p:sldId id="361" r:id="rId3"/>
    <p:sldId id="362" r:id="rId4"/>
    <p:sldId id="364" r:id="rId5"/>
    <p:sldId id="363" r:id="rId6"/>
    <p:sldId id="388" r:id="rId7"/>
    <p:sldId id="366" r:id="rId8"/>
    <p:sldId id="365" r:id="rId9"/>
    <p:sldId id="369" r:id="rId10"/>
    <p:sldId id="367" r:id="rId11"/>
    <p:sldId id="368" r:id="rId12"/>
    <p:sldId id="370" r:id="rId13"/>
    <p:sldId id="371" r:id="rId14"/>
    <p:sldId id="372" r:id="rId15"/>
    <p:sldId id="373" r:id="rId16"/>
    <p:sldId id="378" r:id="rId17"/>
    <p:sldId id="387" r:id="rId18"/>
    <p:sldId id="379" r:id="rId19"/>
    <p:sldId id="381" r:id="rId20"/>
    <p:sldId id="382" r:id="rId21"/>
    <p:sldId id="383" r:id="rId22"/>
    <p:sldId id="384" r:id="rId23"/>
    <p:sldId id="385" r:id="rId24"/>
    <p:sldId id="534" r:id="rId25"/>
    <p:sldId id="257" r:id="rId26"/>
    <p:sldId id="456" r:id="rId27"/>
    <p:sldId id="457" r:id="rId28"/>
    <p:sldId id="458" r:id="rId29"/>
    <p:sldId id="459" r:id="rId30"/>
    <p:sldId id="468" r:id="rId31"/>
    <p:sldId id="259" r:id="rId32"/>
    <p:sldId id="461" r:id="rId33"/>
    <p:sldId id="272" r:id="rId34"/>
    <p:sldId id="460" r:id="rId35"/>
    <p:sldId id="277" r:id="rId36"/>
    <p:sldId id="462" r:id="rId37"/>
    <p:sldId id="467" r:id="rId38"/>
    <p:sldId id="464" r:id="rId39"/>
    <p:sldId id="466" r:id="rId40"/>
    <p:sldId id="274" r:id="rId41"/>
    <p:sldId id="283" r:id="rId42"/>
    <p:sldId id="284" r:id="rId43"/>
    <p:sldId id="502" r:id="rId44"/>
    <p:sldId id="525" r:id="rId45"/>
    <p:sldId id="531" r:id="rId46"/>
    <p:sldId id="532" r:id="rId47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1" initials="未知用户1" lastIdx="0" clrIdx="2"/>
  <p:cmAuthor id="557" name="未知用户309" initials="未" lastIdx="0" clrIdx="556"/>
  <p:cmAuthor id="1" name="幸全" initials="幸全" lastIdx="1" clrIdx="0"/>
  <p:cmAuthor id="558" name="未知用户310" initials="未" lastIdx="0" clrIdx="557"/>
  <p:cmAuthor id="2" name="作者" initials="A" lastIdx="0" clrIdx="1"/>
  <p:cmAuthor id="559" name="未知用户311" initials="未" lastIdx="0" clrIdx="558"/>
  <p:cmAuthor id="3" name="admin" initials="a" lastIdx="3" clrIdx="2"/>
  <p:cmAuthor id="560" name="未知用户312" initials="未" lastIdx="0" clrIdx="559"/>
  <p:cmAuthor id="4" name="Lenovo" initials="L" lastIdx="0" clrIdx="2"/>
  <p:cmAuthor id="561" name="未知用户313" initials="未" lastIdx="0" clrIdx="560"/>
  <p:cmAuthor id="5" name="宋洁然" initials="宋" lastIdx="0" clrIdx="1"/>
  <p:cmAuthor id="562" name="未知用户335" initials="未" lastIdx="0" clrIdx="561"/>
  <p:cmAuthor id="6" name="ming qiu" initials="m" lastIdx="0" clrIdx="1"/>
  <p:cmAuthor id="563" name="未知用户316" initials="未" lastIdx="0" clrIdx="562"/>
  <p:cmAuthor id="7" name="1206988966@qq.com" initials="1" lastIdx="0" clrIdx="2"/>
  <p:cmAuthor id="564" name="未知用户277" initials="未" lastIdx="0" clrIdx="563"/>
  <p:cmAuthor id="8" name="姜伟光" initials="姜" lastIdx="0" clrIdx="0"/>
  <p:cmAuthor id="565" name="未知用户278" initials="未" lastIdx="0" clrIdx="564"/>
  <p:cmAuthor id="566" name="未知用户272" initials="未" lastIdx="0" clrIdx="565"/>
  <p:cmAuthor id="10" name="70989" initials="7" lastIdx="0" clrIdx="9"/>
  <p:cmAuthor id="567" name="未知用户273" initials="未" lastIdx="0" clrIdx="566"/>
  <p:cmAuthor id="11" name="wucj" initials="w" lastIdx="0" clrIdx="0"/>
  <p:cmAuthor id="568" name="未知用户279" initials="未" lastIdx="0" clrIdx="567"/>
  <p:cmAuthor id="12" name="SkyUser" initials="S" lastIdx="0" clrIdx="0"/>
  <p:cmAuthor id="569" name="未知用户233" initials="未" lastIdx="0" clrIdx="568"/>
  <p:cmAuthor id="13" name="54410" initials="5" lastIdx="0" clrIdx="12"/>
  <p:cmAuthor id="570" name="未知用户229" initials="未" lastIdx="0" clrIdx="569"/>
  <p:cmAuthor id="14" name="珠珠的电脑" initials="珠" lastIdx="0" clrIdx="13"/>
  <p:cmAuthor id="571" name="未知用户234" initials="未" lastIdx="0" clrIdx="570"/>
  <p:cmAuthor id="572" name="未知用户274" initials="未" lastIdx="0" clrIdx="571"/>
  <p:cmAuthor id="16" name="崔冶鸣（内蒙古英才管培生）" initials="崔" lastIdx="0" clrIdx="15"/>
  <p:cmAuthor id="573" name="未知用户236" initials="未" lastIdx="0" clrIdx="572"/>
  <p:cmAuthor id="17" name="Administrator" initials="A" lastIdx="3" clrIdx="16"/>
  <p:cmAuthor id="574" name="未知用户280" initials="未" lastIdx="0" clrIdx="573"/>
  <p:cmAuthor id="18" name="郭小球~" initials="郭小球~" lastIdx="0" clrIdx="17"/>
  <p:cmAuthor id="575" name="未知用户238" initials="未" lastIdx="0" clrIdx="574"/>
  <p:cmAuthor id="19" name="张逸晨" initials="张" lastIdx="0" clrIdx="18"/>
  <p:cmAuthor id="576" name="未知用户239" initials="未" lastIdx="0" clrIdx="575"/>
  <p:cmAuthor id="20" name="shx" initials="s" lastIdx="0" clrIdx="19"/>
  <p:cmAuthor id="577" name="未知用户240" initials="未" lastIdx="0" clrIdx="576"/>
  <p:cmAuthor id="21" name="张洁01-lhq" initials="张" lastIdx="0" clrIdx="20"/>
  <p:cmAuthor id="578" name="未知用户241" initials="未" lastIdx="0" clrIdx="577"/>
  <p:cmAuthor id="22" name="池依曼" initials="池" lastIdx="0" clrIdx="21"/>
  <p:cmAuthor id="579" name="未知用户242" initials="未" lastIdx="0" clrIdx="578"/>
  <p:cmAuthor id="23" name="未知用户219" initials="未" lastIdx="0" clrIdx="22"/>
  <p:cmAuthor id="580" name="未知用户243" initials="未" lastIdx="0" clrIdx="579"/>
  <p:cmAuthor id="24" name="未知用户230" initials="未" lastIdx="0" clrIdx="23"/>
  <p:cmAuthor id="581" name="未知用户244" initials="未" lastIdx="0" clrIdx="580"/>
  <p:cmAuthor id="25" name="未知用户231" initials="未" lastIdx="0" clrIdx="24"/>
  <p:cmAuthor id="582" name="未知用户245" initials="未" lastIdx="0" clrIdx="581"/>
  <p:cmAuthor id="26" name="yyyaogd@126.com" initials="y" lastIdx="0" clrIdx="25"/>
  <p:cmAuthor id="583" name="未知用户246" initials="未" lastIdx="0" clrIdx="582"/>
  <p:cmAuthor id="27" name="未知用户232" initials="未" lastIdx="0" clrIdx="26"/>
  <p:cmAuthor id="584" name="未知用户247" initials="未" lastIdx="0" clrIdx="583"/>
  <p:cmAuthor id="28" name="未知用户237" initials="未" lastIdx="0" clrIdx="27"/>
  <p:cmAuthor id="585" name="未知用户248" initials="未" lastIdx="0" clrIdx="584"/>
  <p:cmAuthor id="29" name="未知用户226" initials="未" lastIdx="0" clrIdx="28"/>
  <p:cmAuthor id="586" name="未知用户249" initials="未" lastIdx="0" clrIdx="585"/>
  <p:cmAuthor id="30" name="亚运 曹" initials="亚" lastIdx="0" clrIdx="29"/>
  <p:cmAuthor id="587" name="未知用户250" initials="未" lastIdx="0" clrIdx="586"/>
  <p:cmAuthor id="31" name="张正明" initials="张" lastIdx="0" clrIdx="30"/>
  <p:cmAuthor id="588" name="未知用户251" initials="未" lastIdx="0" clrIdx="587"/>
  <p:cmAuthor id="32" name="aurora" initials="a" lastIdx="0" clrIdx="31"/>
  <p:cmAuthor id="589" name="未知用户252" initials="未" lastIdx="0" clrIdx="588"/>
  <p:cmAuthor id="33" name="FANG SUN" initials="F" lastIdx="0" clrIdx="32"/>
  <p:cmAuthor id="590" name="未知用户253" initials="未" lastIdx="0" clrIdx="589"/>
  <p:cmAuthor id="34" name="86187" initials="8" lastIdx="0" clrIdx="33"/>
  <p:cmAuthor id="591" name="未知用户254" initials="未" lastIdx="0" clrIdx="590"/>
  <p:cmAuthor id="35" name="富德生命人寿" initials="富" lastIdx="0" clrIdx="34"/>
  <p:cmAuthor id="592" name="未知用户255" initials="未" lastIdx="0" clrIdx="591"/>
  <p:cmAuthor id="36" name="宁鹏鹏" initials="宁" lastIdx="0" clrIdx="35"/>
  <p:cmAuthor id="593" name="未知用户256" initials="未" lastIdx="0" clrIdx="592"/>
  <p:cmAuthor id="37" name="袁缘" initials="袁" lastIdx="0" clrIdx="36"/>
  <p:cmAuthor id="594" name="未知用户257" initials="未" lastIdx="0" clrIdx="593"/>
  <p:cmAuthor id="38" name="ciwei" initials="c" lastIdx="0" clrIdx="37"/>
  <p:cmAuthor id="595" name="未知用户258" initials="未" lastIdx="0" clrIdx="594"/>
  <p:cmAuthor id="39" name="d'y" initials="d" lastIdx="0" clrIdx="38"/>
  <p:cmAuthor id="596" name="未知用户259" initials="未" lastIdx="0" clrIdx="595"/>
  <p:cmAuthor id="40" name="未知用户416" initials="未" lastIdx="0" clrIdx="39"/>
  <p:cmAuthor id="597" name="未知用户260" initials="未" lastIdx="0" clrIdx="596"/>
  <p:cmAuthor id="41" name="Matebook 14" initials="M" lastIdx="0" clrIdx="40"/>
  <p:cmAuthor id="598" name="未知用户275" initials="未" lastIdx="0" clrIdx="597"/>
  <p:cmAuthor id="42" name="未知用户404" initials="未" lastIdx="0" clrIdx="41"/>
  <p:cmAuthor id="599" name="未知用户276" initials="未" lastIdx="0" clrIdx="598"/>
  <p:cmAuthor id="43" name="薛 华林" initials="薛" lastIdx="0" clrIdx="42"/>
  <p:cmAuthor id="600" name="未知用户263" initials="未" lastIdx="0" clrIdx="599"/>
  <p:cmAuthor id="44" name="未知用户408" initials="未" lastIdx="0" clrIdx="43"/>
  <p:cmAuthor id="601" name="未知用户264" initials="未" lastIdx="0" clrIdx="600"/>
  <p:cmAuthor id="45" name="cuisyz" initials="c" lastIdx="0" clrIdx="44"/>
  <p:cmAuthor id="602" name="未知用户265" initials="未" lastIdx="0" clrIdx="601"/>
  <p:cmAuthor id="46" name="未知用户409" initials="未" lastIdx="0" clrIdx="45"/>
  <p:cmAuthor id="603" name="未知用户266" initials="未" lastIdx="0" clrIdx="602"/>
  <p:cmAuthor id="47" name="Hiupan" initials="H" lastIdx="0" clrIdx="46"/>
  <p:cmAuthor id="604" name="未知用户267" initials="未" lastIdx="0" clrIdx="603"/>
  <p:cmAuthor id="48" name="未知用户412" initials="未" lastIdx="0" clrIdx="47"/>
  <p:cmAuthor id="605" name="未知用户268" initials="未" lastIdx="0" clrIdx="604"/>
  <p:cmAuthor id="49" name="HIAPAD" initials="H" lastIdx="0" clrIdx="48"/>
  <p:cmAuthor id="606" name="未知用户269" initials="未" lastIdx="0" clrIdx="605"/>
  <p:cmAuthor id="50" name="未知用户413" initials="未" lastIdx="0" clrIdx="49"/>
  <p:cmAuthor id="607" name="未知用户270" initials="未" lastIdx="0" clrIdx="606"/>
  <p:cmAuthor id="51" name="林文苗" initials="林" lastIdx="0" clrIdx="50"/>
  <p:cmAuthor id="608" name="未知用户193" initials="未" lastIdx="0" clrIdx="607"/>
  <p:cmAuthor id="52" name="未知用户414" initials="未" lastIdx="0" clrIdx="51"/>
  <p:cmAuthor id="609" name="未知用户195" initials="未" lastIdx="0" clrIdx="608"/>
  <p:cmAuthor id="53" name="ansen emma" initials="a" lastIdx="0" clrIdx="52"/>
  <p:cmAuthor id="610" name="未知用户196" initials="未" lastIdx="0" clrIdx="609"/>
  <p:cmAuthor id="54" name="未知用户415" initials="未" lastIdx="0" clrIdx="53"/>
  <p:cmAuthor id="611" name="未知用户358" initials="未" lastIdx="0" clrIdx="610"/>
  <p:cmAuthor id="55" name="谢丹凤" initials="谢" lastIdx="0" clrIdx="54"/>
  <p:cmAuthor id="612" name="未知用户359" initials="未" lastIdx="0" clrIdx="611"/>
  <p:cmAuthor id="56" name="未知用户215" initials="未" lastIdx="0" clrIdx="55"/>
  <p:cmAuthor id="613" name="未知用户360" initials="未" lastIdx="0" clrIdx="612"/>
  <p:cmAuthor id="57" name="WHTP" initials="W" lastIdx="0" clrIdx="56"/>
  <p:cmAuthor id="614" name="未知用户361" initials="未" lastIdx="0" clrIdx="613"/>
  <p:cmAuthor id="58" name="未知用户217" initials="未" lastIdx="0" clrIdx="57"/>
  <p:cmAuthor id="615" name="未知用户364" initials="未" lastIdx="0" clrIdx="614"/>
  <p:cmAuthor id="59" name="w" initials="w" lastIdx="0" clrIdx="58"/>
  <p:cmAuthor id="616" name="未知用户288" initials="未" lastIdx="0" clrIdx="615"/>
  <p:cmAuthor id="60" name="未知用户261" initials="未" lastIdx="0" clrIdx="59"/>
  <p:cmAuthor id="617" name="未知用户297" initials="未" lastIdx="0" clrIdx="616"/>
  <p:cmAuthor id="61" name="余潇迎" initials="余" lastIdx="0" clrIdx="60"/>
  <p:cmAuthor id="618" name="未知用户298" initials="未" lastIdx="0" clrIdx="617"/>
  <p:cmAuthor id="62" name="未知用户371" initials="未" lastIdx="0" clrIdx="61"/>
  <p:cmAuthor id="619" name="未知用户307" initials="未" lastIdx="0" clrIdx="618"/>
  <p:cmAuthor id="63" name="FrogPrince1121" initials="F" lastIdx="0" clrIdx="62"/>
  <p:cmAuthor id="620" name="未知用户308" initials="未" lastIdx="0" clrIdx="619"/>
  <p:cmAuthor id="64" name="未知用户370" initials="未" lastIdx="0" clrIdx="63"/>
  <p:cmAuthor id="621" name="未知用户315" initials="未" lastIdx="0" clrIdx="620"/>
  <p:cmAuthor id="65" name="未知用户12" initials="未" lastIdx="0" clrIdx="64"/>
  <p:cmAuthor id="622" name="未知用户317" initials="未" lastIdx="0" clrIdx="621"/>
  <p:cmAuthor id="66" name="未知用户347" initials="未" lastIdx="0" clrIdx="65"/>
  <p:cmAuthor id="623" name="未知用户329" initials="未" lastIdx="0" clrIdx="622"/>
  <p:cmAuthor id="67" name="jiansheng li" initials="j" lastIdx="0" clrIdx="66"/>
  <p:cmAuthor id="624" name="未知用户333" initials="未" lastIdx="0" clrIdx="623"/>
  <p:cmAuthor id="68" name="未知用户348" initials="未" lastIdx="0" clrIdx="67"/>
  <p:cmAuthor id="625" name="未知用户334" initials="未" lastIdx="0" clrIdx="624"/>
  <p:cmAuthor id="69" name="李增增" initials="李" lastIdx="0" clrIdx="68"/>
  <p:cmAuthor id="626" name="未知用户340" initials="未" lastIdx="0" clrIdx="625"/>
  <p:cmAuthor id="70" name="未知用户286" initials="未" lastIdx="0" clrIdx="69"/>
  <p:cmAuthor id="627" name="未知用户341" initials="未" lastIdx="0" clrIdx="626"/>
  <p:cmAuthor id="71" name="video" initials="v" lastIdx="0" clrIdx="70"/>
  <p:cmAuthor id="628" name="未知用户342" initials="未" lastIdx="0" clrIdx="627"/>
  <p:cmAuthor id="72" name="未知用户373" initials="未" lastIdx="0" clrIdx="71"/>
  <p:cmAuthor id="629" name="未知用户343" initials="未" lastIdx="0" clrIdx="628"/>
  <p:cmAuthor id="73" name="郭禹希" initials="郭" lastIdx="0" clrIdx="72"/>
  <p:cmAuthor id="630" name="未知用户344" initials="未" lastIdx="0" clrIdx="629"/>
  <p:cmAuthor id="74" name="未知用户350" initials="未" lastIdx="0" clrIdx="73"/>
  <p:cmAuthor id="631" name="未知用户345" initials="未" lastIdx="0" clrIdx="630"/>
  <p:cmAuthor id="75" name="YZB" initials="Y" lastIdx="0" clrIdx="74"/>
  <p:cmAuthor id="632" name="未知用户365" initials="未" lastIdx="0" clrIdx="631"/>
  <p:cmAuthor id="76" name="未知用户218" initials="未" lastIdx="0" clrIdx="75"/>
  <p:cmAuthor id="633" name="未知用户366" initials="未" lastIdx="0" clrIdx="632"/>
  <p:cmAuthor id="77" name="yiwei zhu" initials="y" lastIdx="0" clrIdx="76"/>
  <p:cmAuthor id="634" name="未知用户367" initials="未" lastIdx="0" clrIdx="633"/>
  <p:cmAuthor id="78" name="未知用户351" initials="未" lastIdx="0" clrIdx="77"/>
  <p:cmAuthor id="635" name="未知用户368" initials="未" lastIdx="0" clrIdx="634"/>
  <p:cmAuthor id="79" name="吕震" initials="吕" lastIdx="0" clrIdx="78"/>
  <p:cmAuthor id="636" name="未知用户403" initials="未" lastIdx="0" clrIdx="635"/>
  <p:cmAuthor id="80" name="未知用户352" initials="未" lastIdx="0" clrIdx="79"/>
  <p:cmAuthor id="637" name="未知用户402" initials="未" lastIdx="0" clrIdx="636"/>
  <p:cmAuthor id="81" name="吴岩" initials="吴" lastIdx="0" clrIdx="80"/>
  <p:cmAuthor id="638" name="未知用户379" initials="未" lastIdx="0" clrIdx="637"/>
  <p:cmAuthor id="82" name="未知用户353" initials="未" lastIdx="0" clrIdx="81"/>
  <p:cmAuthor id="639" name="未知用户380" initials="未" lastIdx="0" clrIdx="638"/>
  <p:cmAuthor id="83" name="泡沬" initials="泡" lastIdx="0" clrIdx="82"/>
  <p:cmAuthor id="640" name="未知用户405" initials="未" lastIdx="0" clrIdx="639"/>
  <p:cmAuthor id="84" name="陈 橙橙" initials="陈" lastIdx="0" clrIdx="83"/>
  <p:cmAuthor id="641" name="未知用户382" initials="未" lastIdx="0" clrIdx="640"/>
  <p:cmAuthor id="85" name="未知用户354" initials="未" lastIdx="0" clrIdx="84"/>
  <p:cmAuthor id="642" name="未知用户383" initials="未" lastIdx="0" clrIdx="641"/>
  <p:cmAuthor id="86" name="我" initials="我" lastIdx="0" clrIdx="85"/>
  <p:cmAuthor id="643" name="未知用户384" initials="未" lastIdx="0" clrIdx="642"/>
  <p:cmAuthor id="87" name="未知用户355" initials="未" lastIdx="0" clrIdx="86"/>
  <p:cmAuthor id="644" name="未知用户385" initials="未" lastIdx="0" clrIdx="643"/>
  <p:cmAuthor id="88" name="User" initials="U" lastIdx="0" clrIdx="87"/>
  <p:cmAuthor id="645" name="未知用户386" initials="未" lastIdx="0" clrIdx="644"/>
  <p:cmAuthor id="89" name="未知用户356" initials="未" lastIdx="0" clrIdx="88"/>
  <p:cmAuthor id="646" name="未知用户387" initials="未" lastIdx="0" clrIdx="645"/>
  <p:cmAuthor id="90" name="catlaohu" initials="c" lastIdx="0" clrIdx="89"/>
  <p:cmAuthor id="647" name="未知用户388" initials="未" lastIdx="0" clrIdx="646"/>
  <p:cmAuthor id="91" name="未知用户378" initials="未" lastIdx="0" clrIdx="90"/>
  <p:cmAuthor id="648" name="未知用户411" initials="未" lastIdx="0" clrIdx="647"/>
  <p:cmAuthor id="92" name="??" initials="?" lastIdx="0" clrIdx="91"/>
  <p:cmAuthor id="649" name="未知用户389" initials="未" lastIdx="0" clrIdx="648"/>
  <p:cmAuthor id="93" name="未知用户357" initials="未" lastIdx="0" clrIdx="92"/>
  <p:cmAuthor id="650" name="未知用户390" initials="未" lastIdx="0" clrIdx="649"/>
  <p:cmAuthor id="94" name="hy-tkyl" initials="h" lastIdx="0" clrIdx="93"/>
  <p:cmAuthor id="651" name="未知用户391" initials="未" lastIdx="0" clrIdx="650"/>
  <p:cmAuthor id="95" name="未知用户362" initials="未" lastIdx="0" clrIdx="94"/>
  <p:cmAuthor id="652" name="未知用户392" initials="未" lastIdx="0" clrIdx="651"/>
  <p:cmAuthor id="96" name="821375975@qq.com" initials="8" lastIdx="0" clrIdx="95"/>
  <p:cmAuthor id="653" name="未知用户393" initials="未" lastIdx="0" clrIdx="652"/>
  <p:cmAuthor id="97" name="未知用户363" initials="未" lastIdx="0" clrIdx="96"/>
  <p:cmAuthor id="654" name="未知用户394" initials="未" lastIdx="0" clrIdx="653"/>
  <p:cmAuthor id="98" name="用户" initials="用" lastIdx="0" clrIdx="97"/>
  <p:cmAuthor id="655" name="未知用户395" initials="未" lastIdx="0" clrIdx="654"/>
  <p:cmAuthor id="99" name="未知用户374" initials="未" lastIdx="0" clrIdx="98"/>
  <p:cmAuthor id="656" name="未知用户396" initials="未" lastIdx="0" clrIdx="655"/>
  <p:cmAuthor id="100" name="幺以谦" initials="幺" lastIdx="0" clrIdx="99"/>
  <p:cmAuthor id="657" name="未知用户406" initials="未" lastIdx="0" clrIdx="656"/>
  <p:cmAuthor id="101" name="未知用户375" initials="未" lastIdx="0" clrIdx="100"/>
  <p:cmAuthor id="658" name="未知用户397" initials="未" lastIdx="0" clrIdx="657"/>
  <p:cmAuthor id="102" name="志龙 姜" initials="志" lastIdx="0" clrIdx="101"/>
  <p:cmAuthor id="659" name="未知用户407" initials="未" lastIdx="0" clrIdx="658"/>
  <p:cmAuthor id="103" name="未知用户369" initials="未" lastIdx="0" clrIdx="102"/>
  <p:cmAuthor id="660" name="未知用户398" initials="未" lastIdx="0" clrIdx="659"/>
  <p:cmAuthor id="104" name="潈ऎ䕨அ" initials="潈" lastIdx="0" clrIdx="103"/>
  <p:cmAuthor id="661" name="未知用户399" initials="未" lastIdx="0" clrIdx="660"/>
  <p:cmAuthor id="105" name="未知用户376" initials="未" lastIdx="0" clrIdx="104"/>
  <p:cmAuthor id="662" name="未知用户400" initials="未" lastIdx="0" clrIdx="661"/>
  <p:cmAuthor id="106" name="YANGS-PC" initials="Y" lastIdx="0" clrIdx="105"/>
  <p:cmAuthor id="663" name="未知用户401" initials="未" lastIdx="0" clrIdx="662"/>
  <p:cmAuthor id="107" name="未知用户377" initials="未" lastIdx="0" clrIdx="106"/>
  <p:cmAuthor id="664" name="未知用户420" initials="未" lastIdx="0" clrIdx="663"/>
  <p:cmAuthor id="108" name="庞宝国" initials="庞" lastIdx="0" clrIdx="107"/>
  <p:cmAuthor id="665" name="未知用户421" initials="未" lastIdx="0" clrIdx="664"/>
  <p:cmAuthor id="109" name="未知用户372" initials="未" lastIdx="0" clrIdx="108"/>
  <p:cmAuthor id="666" name="未知用户422" initials="未" lastIdx="0" clrIdx="665"/>
  <p:cmAuthor id="110" name="pangyt" initials="p" lastIdx="0" clrIdx="109"/>
  <p:cmAuthor id="667" name="未知用户423" initials="未" lastIdx="0" clrIdx="666"/>
  <p:cmAuthor id="111" name="Xzjd" initials="X" lastIdx="0" clrIdx="110"/>
  <p:cmAuthor id="668" name="未知用户424" initials="未" lastIdx="0" clrIdx="667"/>
  <p:cmAuthor id="112" name="apple" initials="a" lastIdx="0" clrIdx="111"/>
  <p:cmAuthor id="669" name="未知用户419" initials="未" lastIdx="0" clrIdx="668"/>
  <p:cmAuthor id="113" name="卫天一" initials="卫" lastIdx="0" clrIdx="112"/>
  <p:cmAuthor id="670" name="未知用户425" initials="未" lastIdx="0" clrIdx="669"/>
  <p:cmAuthor id="114" name="万户网络" initials="万" lastIdx="0" clrIdx="113"/>
  <p:cmAuthor id="671" name="未知用户426" initials="未" lastIdx="0" clrIdx="670"/>
  <p:cmAuthor id="115" name="未知用户466" initials="未" lastIdx="0" clrIdx="114"/>
  <p:cmAuthor id="672" name="未知用户427" initials="未" lastIdx="0" clrIdx="671"/>
  <p:cmAuthor id="116" name="未知用户20" initials="未" lastIdx="0" clrIdx="115"/>
  <p:cmAuthor id="673" name="未知用户428" initials="未" lastIdx="0" clrIdx="672"/>
  <p:cmAuthor id="117" name="未知用户460" initials="未" lastIdx="0" clrIdx="116"/>
  <p:cmAuthor id="674" name="未知用户429" initials="未" lastIdx="0" clrIdx="673"/>
  <p:cmAuthor id="118" name="孙璐璐" initials="孙" lastIdx="0" clrIdx="117"/>
  <p:cmAuthor id="675" name="未知用户430" initials="未" lastIdx="0" clrIdx="674"/>
  <p:cmAuthor id="119" name="未知用户454" initials="未" lastIdx="0" clrIdx="118"/>
  <p:cmAuthor id="676" name="未知用户431" initials="未" lastIdx="0" clrIdx="675"/>
  <p:cmAuthor id="120" name="新萝卜家园" initials="新" lastIdx="0" clrIdx="119"/>
  <p:cmAuthor id="677" name="未知用户432" initials="未" lastIdx="0" clrIdx="676"/>
  <p:cmAuthor id="121" name="未知用户461" initials="未" lastIdx="0" clrIdx="120"/>
  <p:cmAuthor id="678" name="未知用户433" initials="未" lastIdx="0" clrIdx="677"/>
  <p:cmAuthor id="122" name="1003776019@qq.com" initials="1" lastIdx="0" clrIdx="121"/>
  <p:cmAuthor id="679" name="未知用户434" initials="未" lastIdx="0" clrIdx="678"/>
  <p:cmAuthor id="123" name="未知用户455" initials="未" lastIdx="0" clrIdx="122"/>
  <p:cmAuthor id="680" name="未知用户435" initials="未" lastIdx="0" clrIdx="679"/>
  <p:cmAuthor id="124" name="Jinyi" initials="J" lastIdx="0" clrIdx="123"/>
  <p:cmAuthor id="681" name="未知用户436" initials="未" lastIdx="0" clrIdx="680"/>
  <p:cmAuthor id="125" name="未知用户462" initials="未" lastIdx="0" clrIdx="124"/>
  <p:cmAuthor id="682" name="未知用户437" initials="未" lastIdx="0" clrIdx="681"/>
  <p:cmAuthor id="126" name="未知用户465" initials="未" lastIdx="0" clrIdx="125"/>
  <p:cmAuthor id="683" name="未知用户438" initials="未" lastIdx="0" clrIdx="682"/>
  <p:cmAuthor id="127" name="tkuser" initials="t" lastIdx="0" clrIdx="126"/>
  <p:cmAuthor id="684" name="未知用户417" initials="未" lastIdx="0" clrIdx="683"/>
  <p:cmAuthor id="128" name="未知用户457" initials="未" lastIdx="0" clrIdx="127"/>
  <p:cmAuthor id="685" name="未知用户439" initials="未" lastIdx="0" clrIdx="684"/>
  <p:cmAuthor id="129" name="江涛 李" initials="江" lastIdx="0" clrIdx="128"/>
  <p:cmAuthor id="686" name="未知用户440" initials="未" lastIdx="0" clrIdx="685"/>
  <p:cmAuthor id="130" name="未知用户450" initials="未" lastIdx="0" clrIdx="129"/>
  <p:cmAuthor id="687" name="未知用户441" initials="未" lastIdx="0" clrIdx="686"/>
  <p:cmAuthor id="131" name="杨国" initials="杨" lastIdx="0" clrIdx="130"/>
  <p:cmAuthor id="688" name="未知用户442" initials="未" lastIdx="0" clrIdx="687"/>
  <p:cmAuthor id="132" name="未知用户463" initials="未" lastIdx="0" clrIdx="131"/>
  <p:cmAuthor id="689" name="未知用户443" initials="未" lastIdx="0" clrIdx="688"/>
  <p:cmAuthor id="133" name="HaoshuaiWu" initials="H" lastIdx="0" clrIdx="132"/>
  <p:cmAuthor id="690" name="未知用户444" initials="未" lastIdx="0" clrIdx="689"/>
  <p:cmAuthor id="134" name="未知用户467" initials="未" lastIdx="0" clrIdx="133"/>
  <p:cmAuthor id="691" name="未知用户445" initials="未" lastIdx="0" clrIdx="690"/>
  <p:cmAuthor id="135" name="刘承刚" initials="刘" lastIdx="0" clrIdx="134"/>
  <p:cmAuthor id="692" name="未知用户446" initials="未" lastIdx="0" clrIdx="691"/>
  <p:cmAuthor id="136" name="未知用户468" initials="未" lastIdx="0" clrIdx="135"/>
  <p:cmAuthor id="693" name="未知用户447" initials="未" lastIdx="0" clrIdx="692"/>
  <p:cmAuthor id="137" name="史璐瑶" initials="史" lastIdx="0" clrIdx="136"/>
  <p:cmAuthor id="694" name="未知用户448" initials="未" lastIdx="0" clrIdx="693"/>
  <p:cmAuthor id="138" name="未知用户469" initials="未" lastIdx="0" clrIdx="137"/>
  <p:cmAuthor id="695" name="谢静波" initials="谢" lastIdx="0" clrIdx="694"/>
  <p:cmAuthor id="139" name="wangcz2" initials="w" lastIdx="0" clrIdx="138"/>
  <p:cmAuthor id="696" name="刘浩" initials="刘" lastIdx="0" clrIdx="695"/>
  <p:cmAuthor id="140" name="未知用户458" initials="未" lastIdx="0" clrIdx="139"/>
  <p:cmAuthor id="697" name="Vivian Liu" initials="VL" lastIdx="0" clrIdx="696"/>
  <p:cmAuthor id="141" name="tianan" initials="t" lastIdx="0" clrIdx="140"/>
  <p:cmAuthor id="698" name="zhang li" initials="z" lastIdx="0" clrIdx="697"/>
  <p:cmAuthor id="142" name="未知用户470" initials="未" lastIdx="0" clrIdx="141"/>
  <p:cmAuthor id="699" name="程玉珍" initials="程" lastIdx="0" clrIdx="698"/>
  <p:cmAuthor id="143" name="Microsoft" initials="M" lastIdx="0" clrIdx="142"/>
  <p:cmAuthor id="700" name="yang" initials="y" lastIdx="0" clrIdx="699"/>
  <p:cmAuthor id="144" name="未知用户471" initials="未" lastIdx="0" clrIdx="143"/>
  <p:cmAuthor id="701" name="孙 澍" initials="孙" lastIdx="0" clrIdx="700"/>
  <p:cmAuthor id="145" name="未知用户14" initials="未" lastIdx="0" clrIdx="144"/>
  <p:cmAuthor id="702" name="殷 积波" initials="殷" lastIdx="0" clrIdx="701"/>
  <p:cmAuthor id="146" name="未知用户472" initials="未" lastIdx="0" clrIdx="145"/>
  <p:cmAuthor id="703" name="启浩" initials="启" lastIdx="0" clrIdx="702"/>
  <p:cmAuthor id="147" name="Sky123.Org" initials="S" lastIdx="0" clrIdx="146"/>
  <p:cmAuthor id="704" name="袨?嗴?傤?" initials="袨" lastIdx="0" clrIdx="703"/>
  <p:cmAuthor id="148" name="未知用户473" initials="未" lastIdx="0" clrIdx="147"/>
  <p:cmAuthor id="705" name="林玲 郑" initials="林" lastIdx="0" clrIdx="704"/>
  <p:cmAuthor id="149" name="zhouyiming" initials="z" lastIdx="0" clrIdx="148"/>
  <p:cmAuthor id="706" name="554154816@qq.com" initials="5" lastIdx="0" clrIdx="705"/>
  <p:cmAuthor id="150" name="未知用户235" initials="未" lastIdx="0" clrIdx="149"/>
  <p:cmAuthor id="707" name="未知用户192" initials="未" lastIdx="0" clrIdx="706"/>
  <p:cmAuthor id="151" name="朱 昌花" initials="朱" lastIdx="0" clrIdx="150"/>
  <p:cmAuthor id="152" name="未知用户453" initials="未" lastIdx="0" clrIdx="151"/>
  <p:cmAuthor id="153" name=" " initials=" " lastIdx="0" clrIdx="152"/>
  <p:cmAuthor id="154" name="未知用户474" initials="未" lastIdx="0" clrIdx="153"/>
  <p:cmAuthor id="155" name="徐 宁" initials="徐" lastIdx="0" clrIdx="154"/>
  <p:cmAuthor id="156" name="未知用户475" initials="未" lastIdx="0" clrIdx="155"/>
  <p:cmAuthor id="157" name="QBOSSCHEN" initials="Q" lastIdx="0" clrIdx="156"/>
  <p:cmAuthor id="158" name="未知用户476" initials="未" lastIdx="0" clrIdx="157"/>
  <p:cmAuthor id="159" name="Calvin G" initials="C" lastIdx="0" clrIdx="158"/>
  <p:cmAuthor id="160" name="未知用户459" initials="未" lastIdx="0" clrIdx="159"/>
  <p:cmAuthor id="161" name="张莹" initials="张" lastIdx="0" clrIdx="160"/>
  <p:cmAuthor id="162" name="未知用户489" initials="未" lastIdx="0" clrIdx="161"/>
  <p:cmAuthor id="163" name="MC SYSTEM" initials="M" lastIdx="0" clrIdx="162"/>
  <p:cmAuthor id="164" name="未知用户488" initials="未" lastIdx="0" clrIdx="163"/>
  <p:cmAuthor id="165" name="spring_ren" initials="s" lastIdx="0" clrIdx="164"/>
  <p:cmAuthor id="166" name="未知用户490" initials="未" lastIdx="0" clrIdx="165"/>
  <p:cmAuthor id="167" name="user" initials="u" lastIdx="0" clrIdx="166"/>
  <p:cmAuthor id="168" name="未知用户477" initials="未" lastIdx="0" clrIdx="167"/>
  <p:cmAuthor id="169" name="李璐---寿险总公司营销管理部" initials="李" lastIdx="0" clrIdx="168"/>
  <p:cmAuthor id="170" name="未知用户478" initials="未" lastIdx="0" clrIdx="169"/>
  <p:cmAuthor id="171" name="xuqing" initials="x" lastIdx="0" clrIdx="170"/>
  <p:cmAuthor id="172" name="未知用户479" initials="未" lastIdx="0" clrIdx="171"/>
  <p:cmAuthor id="173" name="王顶" initials="王" lastIdx="0" clrIdx="172"/>
  <p:cmAuthor id="174" name="未知用户480" initials="未" lastIdx="0" clrIdx="173"/>
  <p:cmAuthor id="175" name="王 金谦" initials="王" lastIdx="0" clrIdx="174"/>
  <p:cmAuthor id="176" name="未知用户481" initials="未" lastIdx="0" clrIdx="175"/>
  <p:cmAuthor id="177" name="未知用户482" initials="未" lastIdx="0" clrIdx="176"/>
  <p:cmAuthor id="178" name="caoyq0624" initials="c" lastIdx="0" clrIdx="177"/>
  <p:cmAuthor id="179" name="未知用户483" initials="未" lastIdx="0" clrIdx="178"/>
  <p:cmAuthor id="180" name="wangyuan20" initials="w" lastIdx="0" clrIdx="179"/>
  <p:cmAuthor id="181" name="未知用户484" initials="未" lastIdx="0" clrIdx="180"/>
  <p:cmAuthor id="182" name="easonyoun" initials="e" lastIdx="0" clrIdx="181"/>
  <p:cmAuthor id="183" name="未知用户485" initials="未" lastIdx="0" clrIdx="182"/>
  <p:cmAuthor id="184" name="董苗苗" initials="董" lastIdx="0" clrIdx="183"/>
  <p:cmAuthor id="185" name="未知用户486" initials="未" lastIdx="0" clrIdx="184"/>
  <p:cmAuthor id="186" name="何慧丽" initials="何" lastIdx="0" clrIdx="185"/>
  <p:cmAuthor id="187" name="未知用户452" initials="未" lastIdx="0" clrIdx="186"/>
  <p:cmAuthor id="188" name="Chen" initials="C" lastIdx="0" clrIdx="187"/>
  <p:cmAuthor id="189" name="未知用户456" initials="未" lastIdx="0" clrIdx="188"/>
  <p:cmAuthor id="190" name="Mz" initials="M" lastIdx="0" clrIdx="189"/>
  <p:cmAuthor id="191" name="未知用户464" initials="未" lastIdx="0" clrIdx="190"/>
  <p:cmAuthor id="192" name="齐涛" initials="齐" lastIdx="0" clrIdx="191"/>
  <p:cmAuthor id="193" name="未知用户487" initials="未" lastIdx="0" clrIdx="192"/>
  <p:cmAuthor id="194" name="Microsoft Office 用户" initials="M" lastIdx="0" clrIdx="193"/>
  <p:cmAuthor id="195" name="季玉洁" initials="季" lastIdx="0" clrIdx="194"/>
  <p:cmAuthor id="196" name="陈树权" initials="陈" lastIdx="0" clrIdx="195"/>
  <p:cmAuthor id="197" name="八妹" initials="八" lastIdx="0" clrIdx="196"/>
  <p:cmAuthor id="198" name="方朝军/产品推动室/产品开发推广部/总公司" initials="方" lastIdx="0" clrIdx="197"/>
  <p:cmAuthor id="199" name="zq" initials="z" lastIdx="0" clrIdx="198"/>
  <p:cmAuthor id="200" name="刘 思蜀" initials="刘" lastIdx="0" clrIdx="199"/>
  <p:cmAuthor id="201" name="seki" initials="s" lastIdx="0" clrIdx="200"/>
  <p:cmAuthor id="202" name="Ms" initials="M" lastIdx="0" clrIdx="201"/>
  <p:cmAuthor id="203" name="sdzz-syy" initials="s" lastIdx="0" clrIdx="202"/>
  <p:cmAuthor id="204" name="未知用户11" initials="未" lastIdx="0" clrIdx="203"/>
  <p:cmAuthor id="205" name="Lenovo User" initials="L" lastIdx="0" clrIdx="204"/>
  <p:cmAuthor id="206" name="冯炳辰/业务管理部/私人银行部/总行机关/ABC" initials="冯" lastIdx="0" clrIdx="205"/>
  <p:cmAuthor id="207" name="谢俊/技术总监室/软件开发中心/总行机关/ABC" initials="谢" lastIdx="0" clrIdx="206"/>
  <p:cmAuthor id="208" name="CN=谢俊/OU=技术总监室/OU=软件开发中心/OU=总行机关/O=ABC" initials="C" lastIdx="0" clrIdx="207"/>
  <p:cmAuthor id="209" name="赖强/技术总监室/软件开发中心/总行机关/ABC" initials="赖" lastIdx="0" clrIdx="208"/>
  <p:cmAuthor id="210" name="未知用户9" initials="未" lastIdx="0" clrIdx="209"/>
  <p:cmAuthor id="211" name="49254" initials="4" lastIdx="0" clrIdx="210"/>
  <p:cmAuthor id="212" name="lgp" initials="l" lastIdx="0" clrIdx="211"/>
  <p:cmAuthor id="213" name="沛斯 钟" initials="沛" lastIdx="0" clrIdx="212"/>
  <p:cmAuthor id="214" name="wangsc" initials="w" lastIdx="0" clrIdx="213"/>
  <p:cmAuthor id="215" name="马妍" initials="马" lastIdx="0" clrIdx="214"/>
  <p:cmAuthor id="216" name="yanqiqi-lgd" initials="y" lastIdx="0" clrIdx="215"/>
  <p:cmAuthor id="217" name="547716734@qq.com" initials="5" lastIdx="0" clrIdx="216"/>
  <p:cmAuthor id="218" name="shuaibing" initials="s" lastIdx="0" clrIdx="217"/>
  <p:cmAuthor id="219" name="贺龙" initials="贺" lastIdx="0" clrIdx="218"/>
  <p:cmAuthor id="220" name="个险部" initials="个" lastIdx="0" clrIdx="219"/>
  <p:cmAuthor id="221" name="林 声洋" initials="林" lastIdx="0" clrIdx="220"/>
  <p:cmAuthor id="222" name="Ray" initials="R" lastIdx="0" clrIdx="221"/>
  <p:cmAuthor id="223" name="zhengzhong" initials="z" lastIdx="0" clrIdx="222"/>
  <p:cmAuthor id="224" name="ydx2003new@163.com" initials="y" lastIdx="0" clrIdx="223"/>
  <p:cmAuthor id="225" name="肖 雷" initials="肖" lastIdx="0" clrIdx="224"/>
  <p:cmAuthor id="226" name="gongxuan" initials="g" lastIdx="0" clrIdx="225"/>
  <p:cmAuthor id="227" name="zhuqy3" initials="z" lastIdx="0" clrIdx="226"/>
  <p:cmAuthor id="228" name="雷庭" initials="雷" lastIdx="0" clrIdx="227"/>
  <p:cmAuthor id="229" name="未知用户10" initials="未" lastIdx="0" clrIdx="228"/>
  <p:cmAuthor id="230" name="wpp" initials="w" lastIdx="0" clrIdx="229"/>
  <p:cmAuthor id="231" name="asuse" initials="a" lastIdx="0" clrIdx="230"/>
  <p:cmAuthor id="232" name="lin lin" initials="l" lastIdx="0" clrIdx="231"/>
  <p:cmAuthor id="233" name="nieyp" initials="n" lastIdx="0" clrIdx="232"/>
  <p:cmAuthor id="234" name="未知用户16" initials="未" lastIdx="0" clrIdx="233"/>
  <p:cmAuthor id="235" name="China" initials="C" lastIdx="0" clrIdx="234"/>
  <p:cmAuthor id="236" name="AbuSina" initials="A" lastIdx="0" clrIdx="235"/>
  <p:cmAuthor id="237" name="zhengwen" initials="z" lastIdx="0" clrIdx="236"/>
  <p:cmAuthor id="238" name="Wanwei Liang" initials="W" lastIdx="0" clrIdx="237"/>
  <p:cmAuthor id="239" name="chinalife" initials="c" lastIdx="0" clrIdx="238"/>
  <p:cmAuthor id="240" name="刘莹" initials="刘" lastIdx="0" clrIdx="239"/>
  <p:cmAuthor id="241" name="彭凯" initials="彭" lastIdx="0" clrIdx="240"/>
  <p:cmAuthor id="242" name="Sky.Wang" initials="S" lastIdx="0" clrIdx="241"/>
  <p:cmAuthor id="243" name="黄元" initials="黄" lastIdx="0" clrIdx="242"/>
  <p:cmAuthor id="244" name="总公司培训部" initials="总" lastIdx="0" clrIdx="243"/>
  <p:cmAuthor id="245" name="sunxp002" initials="s" lastIdx="0" clrIdx="244"/>
  <p:cmAuthor id="246" name="杨姗" initials="杨" lastIdx="0" clrIdx="245"/>
  <p:cmAuthor id="247" name="未知用户15" initials="未" lastIdx="0" clrIdx="246"/>
  <p:cmAuthor id="248" name="严之" initials="严" lastIdx="0" clrIdx="247"/>
  <p:cmAuthor id="249" name="未知用户17" initials="未" lastIdx="0" clrIdx="248"/>
  <p:cmAuthor id="250" name="91huhang" initials="9" lastIdx="0" clrIdx="249"/>
  <p:cmAuthor id="251" name="未知用户89" initials="未" lastIdx="0" clrIdx="250"/>
  <p:cmAuthor id="252" name="未知用户90" initials="未" lastIdx="0" clrIdx="251"/>
  <p:cmAuthor id="253" name="未知用户80" initials="未" lastIdx="0" clrIdx="252"/>
  <p:cmAuthor id="254" name="ProMedican" initials="P" lastIdx="0" clrIdx="253"/>
  <p:cmAuthor id="255" name="未知用户103" initials="未" lastIdx="0" clrIdx="254"/>
  <p:cmAuthor id="256" name="未知用户104" initials="未" lastIdx="0" clrIdx="255"/>
  <p:cmAuthor id="257" name="未知用户87" initials="未" lastIdx="0" clrIdx="256"/>
  <p:cmAuthor id="258" name="未知用户47" initials="未" lastIdx="0" clrIdx="257"/>
  <p:cmAuthor id="259" name="未知用户92" initials="未" lastIdx="0" clrIdx="258"/>
  <p:cmAuthor id="260" name="ht guo" initials="h" lastIdx="0" clrIdx="259"/>
  <p:cmAuthor id="261" name="cuizijin01" initials="c" lastIdx="0" clrIdx="260"/>
  <p:cmAuthor id="262" name="孙青川" initials="孙" lastIdx="0" clrIdx="261"/>
  <p:cmAuthor id="263" name="未知用户52" initials="未" lastIdx="0" clrIdx="262"/>
  <p:cmAuthor id="264" name="未知用户85" initials="未" lastIdx="0" clrIdx="263"/>
  <p:cmAuthor id="265" name="Windows" initials="W" lastIdx="0" clrIdx="264"/>
  <p:cmAuthor id="266" name="松 李" initials="松" lastIdx="0" clrIdx="265"/>
  <p:cmAuthor id="267" name="b1487" initials="b" lastIdx="0" clrIdx="266"/>
  <p:cmAuthor id="268" name="郭书含" initials="郭" lastIdx="0" clrIdx="267"/>
  <p:cmAuthor id="269" name="sivaram" initials="s" lastIdx="0" clrIdx="268"/>
  <p:cmAuthor id="270" name="пользователь Microsoft Office" initials="п" lastIdx="0" clrIdx="269"/>
  <p:cmAuthor id="271" name="刘淼" initials="刘" lastIdx="0" clrIdx="270"/>
  <p:cmAuthor id="272" name="Office 365" initials="O" lastIdx="0" clrIdx="271"/>
  <p:cmAuthor id="273" name="1716266060@qq.com" initials="1" lastIdx="0" clrIdx="272"/>
  <p:cmAuthor id="274" name="程学春 cxc" initials="程" lastIdx="0" clrIdx="273"/>
  <p:cmAuthor id="275" name="chenli8" initials="c" lastIdx="0" clrIdx="274"/>
  <p:cmAuthor id="276" name="448097321@qq.com" initials="4" lastIdx="0" clrIdx="275"/>
  <p:cmAuthor id="277" name="zhumin1" initials="z" lastIdx="0" clrIdx="276"/>
  <p:cmAuthor id="278" name="FS" initials="F" lastIdx="0" clrIdx="277"/>
  <p:cmAuthor id="279" name="Temp" initials="T" lastIdx="0" clrIdx="278"/>
  <p:cmAuthor id="280" name="刘岸亮" initials="刘" lastIdx="0" clrIdx="279"/>
  <p:cmAuthor id="281" name="雍中婧" initials="雍" lastIdx="0" clrIdx="280"/>
  <p:cmAuthor id="282" name="任斐" initials="任" lastIdx="0" clrIdx="281"/>
  <p:cmAuthor id="283" name="未知用户33" initials="未" lastIdx="0" clrIdx="282"/>
  <p:cmAuthor id="284" name="未知用户34" initials="未" lastIdx="0" clrIdx="283"/>
  <p:cmAuthor id="285" name="未知用户25" initials="未" lastIdx="0" clrIdx="284"/>
  <p:cmAuthor id="286" name="未知用户26" initials="未" lastIdx="0" clrIdx="285"/>
  <p:cmAuthor id="287" name="未知用户48" initials="未" lastIdx="0" clrIdx="286"/>
  <p:cmAuthor id="288" name="未知用户27" initials="未" lastIdx="0" clrIdx="287"/>
  <p:cmAuthor id="289" name="未知用户28" initials="未" lastIdx="0" clrIdx="288"/>
  <p:cmAuthor id="290" name="未知用户29" initials="未" lastIdx="0" clrIdx="289"/>
  <p:cmAuthor id="291" name="未知用户30" initials="未" lastIdx="0" clrIdx="290"/>
  <p:cmAuthor id="292" name="未知用户31" initials="未" lastIdx="0" clrIdx="291"/>
  <p:cmAuthor id="293" name="未知用户35" initials="未" lastIdx="0" clrIdx="292"/>
  <p:cmAuthor id="294" name="未知用户39" initials="未" lastIdx="0" clrIdx="293"/>
  <p:cmAuthor id="295" name="未知用户40" initials="未" lastIdx="0" clrIdx="294"/>
  <p:cmAuthor id="296" name="未知用户41" initials="未" lastIdx="0" clrIdx="295"/>
  <p:cmAuthor id="297" name="未知用户43" initials="未" lastIdx="0" clrIdx="296"/>
  <p:cmAuthor id="298" name="未知用户44" initials="未" lastIdx="0" clrIdx="297"/>
  <p:cmAuthor id="299" name="未知用户45" initials="未" lastIdx="0" clrIdx="298"/>
  <p:cmAuthor id="300" name="王雅静" initials="王" lastIdx="0" clrIdx="299"/>
  <p:cmAuthor id="301" name="sun frank" initials="s" lastIdx="0" clrIdx="300"/>
  <p:cmAuthor id="302" name="zhao wei" initials="z" lastIdx="0" clrIdx="301"/>
  <p:cmAuthor id="303" name="徐 伟钦" initials="徐" lastIdx="0" clrIdx="302"/>
  <p:cmAuthor id="304" name="韩冰" initials="韩" lastIdx="0" clrIdx="303"/>
  <p:cmAuthor id="305" name="李昕玫" initials="李" lastIdx="0" clrIdx="304"/>
  <p:cmAuthor id="306" name="lianxing liao" initials="l" lastIdx="0" clrIdx="305"/>
  <p:cmAuthor id="307" name="未知用户" initials="未" lastIdx="0" clrIdx="306"/>
  <p:cmAuthor id="308" name="yangysh" initials="y" lastIdx="0" clrIdx="307"/>
  <p:cmAuthor id="309" name="未知用户46" initials="未" lastIdx="0" clrIdx="308"/>
  <p:cmAuthor id="310" name="JAMES 杨" initials="J" lastIdx="0" clrIdx="309"/>
  <p:cmAuthor id="311" name="闫志深" initials="闫" lastIdx="0" clrIdx="310"/>
  <p:cmAuthor id="312" name="梁潇-lhq" initials="梁" lastIdx="0" clrIdx="311"/>
  <p:cmAuthor id="313" name="未知用户21" initials="未" lastIdx="0" clrIdx="312"/>
  <p:cmAuthor id="314" name="未知用户22" initials="未" lastIdx="0" clrIdx="313"/>
  <p:cmAuthor id="315" name="未知用户18" initials="未" lastIdx="0" clrIdx="314"/>
  <p:cmAuthor id="316" name="2819264246@qq.com" initials="2" lastIdx="0" clrIdx="315"/>
  <p:cmAuthor id="317" name="Poseidon" initials="P" lastIdx="0" clrIdx="316"/>
  <p:cmAuthor id="318" name="ZZC" initials="Z" lastIdx="0" clrIdx="317"/>
  <p:cmAuthor id="319" name="李晨曦" initials="李" lastIdx="0" clrIdx="318"/>
  <p:cmAuthor id="320" name="Bonan Qi" initials="B" lastIdx="0" clrIdx="319"/>
  <p:cmAuthor id="321" name="yaoxiaojun" initials="y" lastIdx="0" clrIdx="320"/>
  <p:cmAuthor id="322" name="朱雪松" initials="朱" lastIdx="0" clrIdx="321"/>
  <p:cmAuthor id="323" name="周涛" initials="周" lastIdx="0" clrIdx="322"/>
  <p:cmAuthor id="324" name="张洲萌" initials="张" lastIdx="0" clrIdx="323"/>
  <p:cmAuthor id="325" name="Vagun Vagun" initials="V" lastIdx="0" clrIdx="324"/>
  <p:cmAuthor id="326" name="李秋静" initials="李" lastIdx="0" clrIdx="325"/>
  <p:cmAuthor id="327" name="陈林" initials="陈" lastIdx="0" clrIdx="326"/>
  <p:cmAuthor id="328" name="Author" initials="A" lastIdx="0" clrIdx="327"/>
  <p:cmAuthor id="329" name="张梦莞" initials="张" lastIdx="0" clrIdx="328"/>
  <p:cmAuthor id="330" name="程诗媛" initials="程" lastIdx="0" clrIdx="329"/>
  <p:cmAuthor id="331" name="未知用户36" initials="未" lastIdx="0" clrIdx="330"/>
  <p:cmAuthor id="332" name="未知用户148" initials="未" lastIdx="0" clrIdx="331"/>
  <p:cmAuthor id="333" name="未知用户163" initials="未" lastIdx="0" clrIdx="332"/>
  <p:cmAuthor id="334" name="未知用户151" initials="未" lastIdx="0" clrIdx="333"/>
  <p:cmAuthor id="335" name="未知用户152" initials="未" lastIdx="0" clrIdx="334"/>
  <p:cmAuthor id="336" name="未知用户164" initials="未" lastIdx="0" clrIdx="335"/>
  <p:cmAuthor id="337" name="未知用户153" initials="未" lastIdx="0" clrIdx="336"/>
  <p:cmAuthor id="338" name="未知用户154" initials="未" lastIdx="0" clrIdx="337"/>
  <p:cmAuthor id="339" name="未知用户155" initials="未" lastIdx="0" clrIdx="338"/>
  <p:cmAuthor id="340" name="未知用户156" initials="未" lastIdx="0" clrIdx="339"/>
  <p:cmAuthor id="341" name="未知用户157" initials="未" lastIdx="0" clrIdx="340"/>
  <p:cmAuthor id="342" name="未知用户158" initials="未" lastIdx="0" clrIdx="341"/>
  <p:cmAuthor id="343" name="未知用户159" initials="未" lastIdx="0" clrIdx="342"/>
  <p:cmAuthor id="344" name="未知用户160" initials="未" lastIdx="0" clrIdx="343"/>
  <p:cmAuthor id="345" name="未知用户161" initials="未" lastIdx="0" clrIdx="344"/>
  <p:cmAuthor id="346" name="未知用户162" initials="未" lastIdx="0" clrIdx="345"/>
  <p:cmAuthor id="347" name="未知用户149" initials="未" lastIdx="0" clrIdx="346"/>
  <p:cmAuthor id="348" name="未知用户146" initials="未" lastIdx="0" clrIdx="347"/>
  <p:cmAuthor id="349" name="未知用户147" initials="未" lastIdx="0" clrIdx="348"/>
  <p:cmAuthor id="350" name="未知用户37" initials="未" lastIdx="0" clrIdx="349"/>
  <p:cmAuthor id="351" name="未知用户23" initials="未" lastIdx="0" clrIdx="350"/>
  <p:cmAuthor id="352" name="未知用户19" initials="未" lastIdx="0" clrIdx="351"/>
  <p:cmAuthor id="353" name="破天" initials="破" lastIdx="0" clrIdx="352"/>
  <p:cmAuthor id="354" name="刘仕俭" initials="刘" lastIdx="0" clrIdx="353"/>
  <p:cmAuthor id="355" name="Changing Zhuang" initials="C" lastIdx="0" clrIdx="354"/>
  <p:cmAuthor id="356" name="未知用户177" initials="未" lastIdx="0" clrIdx="355"/>
  <p:cmAuthor id="357" name="未知用户178" initials="未" lastIdx="0" clrIdx="356"/>
  <p:cmAuthor id="358" name="未知用户179" initials="未" lastIdx="0" clrIdx="357"/>
  <p:cmAuthor id="359" name="未知用户180" initials="未" lastIdx="0" clrIdx="358"/>
  <p:cmAuthor id="360" name="未知用户181" initials="未" lastIdx="0" clrIdx="359"/>
  <p:cmAuthor id="361" name="未知用户182" initials="未" lastIdx="0" clrIdx="360"/>
  <p:cmAuthor id="362" name="未知用户183" initials="未" lastIdx="0" clrIdx="361"/>
  <p:cmAuthor id="363" name="未知用户184" initials="未" lastIdx="0" clrIdx="362"/>
  <p:cmAuthor id="364" name="未知用户187" initials="未" lastIdx="0" clrIdx="363"/>
  <p:cmAuthor id="365" name="未知用户185" initials="未" lastIdx="0" clrIdx="364"/>
  <p:cmAuthor id="366" name="未知用户186" initials="未" lastIdx="0" clrIdx="365"/>
  <p:cmAuthor id="367" name="哒哒 熊猫" initials="哒" lastIdx="0" clrIdx="366"/>
  <p:cmAuthor id="368" name="Yun-Ting Tseng" initials="Y" lastIdx="0" clrIdx="367"/>
  <p:cmAuthor id="369" name="Miss 豆" initials="M" lastIdx="0" clrIdx="368"/>
  <p:cmAuthor id="370" name="G" initials="G" lastIdx="0" clrIdx="369"/>
  <p:cmAuthor id="371" name="未知用户108" initials="未" lastIdx="0" clrIdx="370"/>
  <p:cmAuthor id="372" name="未知用户72" initials="未" lastIdx="0" clrIdx="371"/>
  <p:cmAuthor id="373" name="未知用户73" initials="未" lastIdx="0" clrIdx="372"/>
  <p:cmAuthor id="374" name="未知用户74" initials="未" lastIdx="0" clrIdx="373"/>
  <p:cmAuthor id="375" name="未知用户110" initials="未" lastIdx="0" clrIdx="374"/>
  <p:cmAuthor id="376" name="未知用户77" initials="未" lastIdx="0" clrIdx="375"/>
  <p:cmAuthor id="377" name="86139" initials="8" lastIdx="0" clrIdx="376"/>
  <p:cmAuthor id="378" name="朴鹏-lhq" initials="朴" lastIdx="0" clrIdx="377"/>
  <p:cmAuthor id="379" name="吕 阔" initials="吕" lastIdx="0" clrIdx="378"/>
  <p:cmAuthor id="380" name="ozg106" initials="o" lastIdx="0" clrIdx="379"/>
  <p:cmAuthor id="381" name="冰箱" initials="冰" lastIdx="0" clrIdx="380"/>
  <p:cmAuthor id="382" name="lixun" initials="l" lastIdx="0" clrIdx="381"/>
  <p:cmAuthor id="383" name="Isabella" initials="I" lastIdx="0" clrIdx="382"/>
  <p:cmAuthor id="384" name="倚海听风" initials="倚" lastIdx="0" clrIdx="383"/>
  <p:cmAuthor id="385" name="CodonMedical" initials="C" lastIdx="0" clrIdx="384"/>
  <p:cmAuthor id="386" name="Yvonne Lin" initials="Y" lastIdx="0" clrIdx="385"/>
  <p:cmAuthor id="387" name="Gallivan, John-Paul {MDAO~Basel}" initials="G" lastIdx="0" clrIdx="386"/>
  <p:cmAuthor id="388" name="Helms, Hans-Joachim {MDBA~Basel}" initials="H" lastIdx="0" clrIdx="387"/>
  <p:cmAuthor id="389" name="Codon Medical" initials="C" lastIdx="0" clrIdx="388"/>
  <p:cmAuthor id="390" name="Petersen, Jenny {MDBD~South San Francisco}" initials="P" lastIdx="0" clrIdx="389"/>
  <p:cmAuthor id="391" name="刘风香" initials="刘" lastIdx="0" clrIdx="390"/>
  <p:cmAuthor id="392" name="feng wei" initials="f" lastIdx="0" clrIdx="391"/>
  <p:cmAuthor id="393" name="Meredith Kalish" initials="M" lastIdx="0" clrIdx="392"/>
  <p:cmAuthor id="394" name="Mary Beattie" initials="M" lastIdx="0" clrIdx="393"/>
  <p:cmAuthor id="395" name="Melanie Smitt" initials="M" lastIdx="0" clrIdx="394"/>
  <p:cmAuthor id="396" name="Andrea Michels" initials="A" lastIdx="0" clrIdx="395"/>
  <p:cmAuthor id="397" name="Daniel Clyde (HI)" initials="D" lastIdx="0" clrIdx="396"/>
  <p:cmAuthor id="398" name="Fitzpatrick, Nicole {MGAO~Basel}" initials="F" lastIdx="0" clrIdx="397"/>
  <p:cmAuthor id="399" name="Kate Rijnen" initials="K" lastIdx="0" clrIdx="398"/>
  <p:cmAuthor id="400" name="偲" initials="偲" lastIdx="0" clrIdx="399"/>
  <p:cmAuthor id="401" name="Mark McGregor (HI)" initials="M" lastIdx="0" clrIdx="400"/>
  <p:cmAuthor id="402" name="Machackova, Zuzana {MDAO~Basel}" initials="M" lastIdx="0" clrIdx="401"/>
  <p:cmAuthor id="403" name="Franca, Ryan {MDAO~Basel}" initials="F" lastIdx="0" clrIdx="402"/>
  <p:cmAuthor id="404" name="Bart Baranowski (HI)" initials="B" lastIdx="0" clrIdx="403"/>
  <p:cmAuthor id="405" name="Helen Keyworth (HI)" initials="H" lastIdx="0" clrIdx="404"/>
  <p:cmAuthor id="406" name="Louise Adamson (HI)" initials="L" lastIdx="0" clrIdx="405"/>
  <p:cmAuthor id="407" name="Andrew Moss (HI)" initials="A" lastIdx="0" clrIdx="406"/>
  <p:cmAuthor id="408" name="David Morgan (HI)" initials="D" lastIdx="0" clrIdx="407"/>
  <p:cmAuthor id="409" name="Kate Sillitoe (HI)" initials="K" lastIdx="0" clrIdx="408"/>
  <p:cmAuthor id="410" name="猫小喵" initials="猫" lastIdx="0" clrIdx="409"/>
  <p:cmAuthor id="411" name="孟轩君" initials="孟" lastIdx="0" clrIdx="410"/>
  <p:cmAuthor id="412" name="hpguan" initials="h" lastIdx="0" clrIdx="411"/>
  <p:cmAuthor id="413" name="miaott" initials="m" lastIdx="0" clrIdx="412"/>
  <p:cmAuthor id="414" name="zhaoby01" initials="z" lastIdx="0" clrIdx="413"/>
  <p:cmAuthor id="415" name="Lydia" initials="L" lastIdx="0" clrIdx="414"/>
  <p:cmAuthor id="416" name="fengyuan03" initials="f" lastIdx="0" clrIdx="415"/>
  <p:cmAuthor id="417" name="古二蛋" initials="古" lastIdx="0" clrIdx="416"/>
  <p:cmAuthor id="418" name="xusha" initials="x" lastIdx="0" clrIdx="417"/>
  <p:cmAuthor id="419" name="李 东科" initials="李" lastIdx="0" clrIdx="418"/>
  <p:cmAuthor id="420" name="甘源" initials="甘" lastIdx="0" clrIdx="419"/>
  <p:cmAuthor id="421" name="何富军" initials="何" lastIdx="0" clrIdx="420"/>
  <p:cmAuthor id="422" name="闫秀丽" initials="闫" lastIdx="0" clrIdx="421"/>
  <p:cmAuthor id="423" name="fafa" initials="f" lastIdx="0" clrIdx="422"/>
  <p:cmAuthor id="424" name="qatr130" initials="q" lastIdx="0" clrIdx="423"/>
  <p:cmAuthor id="425" name="袁正海" initials="袁" lastIdx="0" clrIdx="424"/>
  <p:cmAuthor id="426" name="未知用户84" initials="未" lastIdx="0" clrIdx="425"/>
  <p:cmAuthor id="427" name="未知用户88" initials="未" lastIdx="0" clrIdx="426"/>
  <p:cmAuthor id="428" name="未知用户93" initials="未" lastIdx="0" clrIdx="427"/>
  <p:cmAuthor id="429" name="未知用户94" initials="未" lastIdx="0" clrIdx="428"/>
  <p:cmAuthor id="430" name="未知用户95" initials="未" lastIdx="0" clrIdx="429"/>
  <p:cmAuthor id="431" name="未知用户96" initials="未" lastIdx="0" clrIdx="430"/>
  <p:cmAuthor id="432" name="未知用户99" initials="未" lastIdx="0" clrIdx="431"/>
  <p:cmAuthor id="433" name="橙子" initials="橙" lastIdx="0" clrIdx="432"/>
  <p:cmAuthor id="434" name="加 林" initials="加" lastIdx="0" clrIdx="433"/>
  <p:cmAuthor id="435" name="wenle369@sina.com" initials="w" lastIdx="0" clrIdx="434"/>
  <p:cmAuthor id="436" name="未知用户418" initials="未" lastIdx="0" clrIdx="435"/>
  <p:cmAuthor id="437" name="未知用户271" initials="未" lastIdx="0" clrIdx="436"/>
  <p:cmAuthor id="438" name="think" initials="t" lastIdx="0" clrIdx="437"/>
  <p:cmAuthor id="439" name="过 去" initials="过" lastIdx="0" clrIdx="438"/>
  <p:cmAuthor id="440" name="ChinaUser" initials="C" lastIdx="0" clrIdx="439"/>
  <p:cmAuthor id="441" name="未知用户75" initials="未" lastIdx="0" clrIdx="440"/>
  <p:cmAuthor id="442" name="未知用户76" initials="未" lastIdx="0" clrIdx="441"/>
  <p:cmAuthor id="443" name="linkplus" initials="l" lastIdx="0" clrIdx="442"/>
  <p:cmAuthor id="444" name="未知用户118" initials="未" lastIdx="0" clrIdx="443"/>
  <p:cmAuthor id="445" name="未知用户119" initials="未" lastIdx="0" clrIdx="444"/>
  <p:cmAuthor id="446" name="未知用户120" initials="未" lastIdx="0" clrIdx="445"/>
  <p:cmAuthor id="447" name="未知用户121" initials="未" lastIdx="0" clrIdx="446"/>
  <p:cmAuthor id="448" name="未知用户122" initials="未" lastIdx="0" clrIdx="447"/>
  <p:cmAuthor id="449" name="未知用户123" initials="未" lastIdx="0" clrIdx="448"/>
  <p:cmAuthor id="450" name="未知用户124" initials="未" lastIdx="0" clrIdx="449"/>
  <p:cmAuthor id="451" name="未知用户125" initials="未" lastIdx="0" clrIdx="450"/>
  <p:cmAuthor id="452" name="未知用户126" initials="未" lastIdx="0" clrIdx="451"/>
  <p:cmAuthor id="453" name="未知用户127" initials="未" lastIdx="0" clrIdx="452"/>
  <p:cmAuthor id="454" name="未知用户128" initials="未" lastIdx="0" clrIdx="453"/>
  <p:cmAuthor id="455" name="未知用户129" initials="未" lastIdx="0" clrIdx="454"/>
  <p:cmAuthor id="456" name="未知用户130" initials="未" lastIdx="0" clrIdx="455"/>
  <p:cmAuthor id="457" name="未知用户131" initials="未" lastIdx="0" clrIdx="456"/>
  <p:cmAuthor id="458" name="未知用户132" initials="未" lastIdx="0" clrIdx="457"/>
  <p:cmAuthor id="459" name="未知用户133" initials="未" lastIdx="0" clrIdx="458"/>
  <p:cmAuthor id="460" name="未知用户134" initials="未" lastIdx="0" clrIdx="459"/>
  <p:cmAuthor id="461" name="未知用户135" initials="未" lastIdx="0" clrIdx="460"/>
  <p:cmAuthor id="462" name="未知用户136" initials="未" lastIdx="0" clrIdx="461"/>
  <p:cmAuthor id="463" name="未知用户137" initials="未" lastIdx="0" clrIdx="462"/>
  <p:cmAuthor id="464" name="未知用户138" initials="未" lastIdx="0" clrIdx="463"/>
  <p:cmAuthor id="465" name="未知用户141" initials="未" lastIdx="0" clrIdx="464"/>
  <p:cmAuthor id="466" name="未知用户142" initials="未" lastIdx="0" clrIdx="465"/>
  <p:cmAuthor id="467" name="未知用户143" initials="未" lastIdx="0" clrIdx="466"/>
  <p:cmAuthor id="468" name="未知用户144" initials="未" lastIdx="0" clrIdx="467"/>
  <p:cmAuthor id="469" name="未知用户145" initials="未" lastIdx="0" clrIdx="468"/>
  <p:cmAuthor id="470" name="未知用户114" initials="未" lastIdx="0" clrIdx="469"/>
  <p:cmAuthor id="471" name="未知用户115" initials="未" lastIdx="0" clrIdx="470"/>
  <p:cmAuthor id="472" name="未知用户116" initials="未" lastIdx="0" clrIdx="471"/>
  <p:cmAuthor id="473" name="未知用户117" initials="未" lastIdx="0" clrIdx="472"/>
  <p:cmAuthor id="474" name="未知用户139" initials="未" lastIdx="0" clrIdx="473"/>
  <p:cmAuthor id="475" name="未知用户188" initials="未" lastIdx="0" clrIdx="474"/>
  <p:cmAuthor id="476" name="未知用户189" initials="未" lastIdx="0" clrIdx="475"/>
  <p:cmAuthor id="477" name="未知用户165" initials="未" lastIdx="0" clrIdx="476"/>
  <p:cmAuthor id="478" name="未知用户166" initials="未" lastIdx="0" clrIdx="477"/>
  <p:cmAuthor id="479" name="未知用户167" initials="未" lastIdx="0" clrIdx="478"/>
  <p:cmAuthor id="480" name="未知用户168" initials="未" lastIdx="0" clrIdx="479"/>
  <p:cmAuthor id="481" name="未知用户169" initials="未" lastIdx="0" clrIdx="480"/>
  <p:cmAuthor id="482" name="未知用户170" initials="未" lastIdx="0" clrIdx="481"/>
  <p:cmAuthor id="483" name="未知用户171" initials="未" lastIdx="0" clrIdx="482"/>
  <p:cmAuthor id="484" name="未知用户172" initials="未" lastIdx="0" clrIdx="483"/>
  <p:cmAuthor id="485" name="未知用户173" initials="未" lastIdx="0" clrIdx="484"/>
  <p:cmAuthor id="486" name="未知用户174" initials="未" lastIdx="0" clrIdx="485"/>
  <p:cmAuthor id="487" name="未知用户175" initials="未" lastIdx="0" clrIdx="486"/>
  <p:cmAuthor id="488" name="未知用户176" initials="未" lastIdx="0" clrIdx="487"/>
  <p:cmAuthor id="489" name="未知用户68" initials="未" lastIdx="0" clrIdx="488"/>
  <p:cmAuthor id="490" name="未知用户65" initials="未" lastIdx="0" clrIdx="489"/>
  <p:cmAuthor id="491" name="alen" initials="a" lastIdx="0" clrIdx="490"/>
  <p:cmAuthor id="492" name="USER" initials="U" lastIdx="0" clrIdx="491"/>
  <p:cmAuthor id="493" name="王 一鸣" initials="王" lastIdx="0" clrIdx="492"/>
  <p:cmAuthor id="494" name="Well Li" initials="W" lastIdx="0" clrIdx="493"/>
  <p:cmAuthor id="495" name="任俊宣" initials="任" lastIdx="0" clrIdx="494"/>
  <p:cmAuthor id="496" name="未知用户198" initials="未" lastIdx="0" clrIdx="495"/>
  <p:cmAuthor id="497" name="未知用户150" initials="未" lastIdx="0" clrIdx="496"/>
  <p:cmAuthor id="498" name="未知用户220" initials="未" lastIdx="0" clrIdx="497"/>
  <p:cmAuthor id="499" name="未知用户221" initials="未" lastIdx="0" clrIdx="498"/>
  <p:cmAuthor id="500" name="未知用户199" initials="未" lastIdx="0" clrIdx="499"/>
  <p:cmAuthor id="501" name="未知用户200" initials="未" lastIdx="0" clrIdx="500"/>
  <p:cmAuthor id="502" name="未知用户201" initials="未" lastIdx="0" clrIdx="501"/>
  <p:cmAuthor id="503" name="未知用户214" initials="未" lastIdx="0" clrIdx="502"/>
  <p:cmAuthor id="504" name="未知用户216" initials="未" lastIdx="0" clrIdx="503"/>
  <p:cmAuthor id="505" name="未知用户202" initials="未" lastIdx="0" clrIdx="504"/>
  <p:cmAuthor id="506" name="未知用户203" initials="未" lastIdx="0" clrIdx="505"/>
  <p:cmAuthor id="507" name="未知用户204" initials="未" lastIdx="0" clrIdx="506"/>
  <p:cmAuthor id="508" name="未知用户205" initials="未" lastIdx="0" clrIdx="507"/>
  <p:cmAuthor id="509" name="未知用户206" initials="未" lastIdx="0" clrIdx="508"/>
  <p:cmAuthor id="510" name="未知用户207" initials="未" lastIdx="0" clrIdx="509"/>
  <p:cmAuthor id="511" name="未知用户208" initials="未" lastIdx="0" clrIdx="510"/>
  <p:cmAuthor id="512" name="未知用户209" initials="未" lastIdx="0" clrIdx="511"/>
  <p:cmAuthor id="513" name="未知用户210" initials="未" lastIdx="0" clrIdx="512"/>
  <p:cmAuthor id="514" name="未知用户213" initials="未" lastIdx="0" clrIdx="513"/>
  <p:cmAuthor id="515" name="未知用户211" initials="未" lastIdx="0" clrIdx="514"/>
  <p:cmAuthor id="516" name="?定义" initials="?" lastIdx="0" clrIdx="515"/>
  <p:cmAuthor id="517" name="sxp" initials="s" lastIdx="0" clrIdx="516"/>
  <p:cmAuthor id="518" name="allan" initials="a" lastIdx="0" clrIdx="517"/>
  <p:cmAuthor id="519" name="qiuzq02" initials="q" lastIdx="0" clrIdx="518"/>
  <p:cmAuthor id="520" name="mawei19" initials="m" lastIdx="0" clrIdx="519"/>
  <p:cmAuthor id="521" name="李红钢" initials="李" lastIdx="0" clrIdx="520"/>
  <p:cmAuthor id="522" name="McGlasson, Louise" initials="M" lastIdx="0" clrIdx="521"/>
  <p:cmAuthor id="523" name="张静_QZZvv2Aj" initials="authorId_625078060" lastIdx="0" clrIdx="522"/>
  <p:cmAuthor id="524" name="骆倩怡_Znauj26B" initials="authorId_382814100" lastIdx="0" clrIdx="523"/>
  <p:cmAuthor id="525" name="未知用户197" initials="未" lastIdx="0" clrIdx="524"/>
  <p:cmAuthor id="526" name="遥星" initials="遥" lastIdx="0" clrIdx="525"/>
  <p:cmAuthor id="527" name="迪" initials="迪" lastIdx="0" clrIdx="526"/>
  <p:cmAuthor id="528" name="未知用户337" initials="未" lastIdx="0" clrIdx="527"/>
  <p:cmAuthor id="529" name="未知用户336" initials="未" lastIdx="0" clrIdx="528"/>
  <p:cmAuthor id="530" name="未知用户318" initials="未" lastIdx="0" clrIdx="529"/>
  <p:cmAuthor id="531" name="未知用户320" initials="未" lastIdx="0" clrIdx="530"/>
  <p:cmAuthor id="532" name="未知用户322" initials="未" lastIdx="0" clrIdx="531"/>
  <p:cmAuthor id="533" name="未知用户323" initials="未" lastIdx="0" clrIdx="532"/>
  <p:cmAuthor id="534" name="未知用户287" initials="未" lastIdx="0" clrIdx="533"/>
  <p:cmAuthor id="535" name="未知用户324" initials="未" lastIdx="0" clrIdx="534"/>
  <p:cmAuthor id="536" name="未知用户325" initials="未" lastIdx="0" clrIdx="535"/>
  <p:cmAuthor id="537" name="未知用户290" initials="未" lastIdx="0" clrIdx="536"/>
  <p:cmAuthor id="538" name="未知用户291" initials="未" lastIdx="0" clrIdx="537"/>
  <p:cmAuthor id="539" name="未知用户292" initials="未" lastIdx="0" clrIdx="538"/>
  <p:cmAuthor id="540" name="未知用户293" initials="未" lastIdx="0" clrIdx="539"/>
  <p:cmAuthor id="541" name="未知用户294" initials="未" lastIdx="0" clrIdx="540"/>
  <p:cmAuthor id="542" name="未知用户295" initials="未" lastIdx="0" clrIdx="541"/>
  <p:cmAuthor id="543" name="未知用户326" initials="未" lastIdx="0" clrIdx="542"/>
  <p:cmAuthor id="544" name="未知用户327" initials="未" lastIdx="0" clrIdx="543"/>
  <p:cmAuthor id="545" name="未知用户328" initials="未" lastIdx="0" clrIdx="544"/>
  <p:cmAuthor id="546" name="未知用户299" initials="未" lastIdx="0" clrIdx="545"/>
  <p:cmAuthor id="547" name="未知用户300" initials="未" lastIdx="0" clrIdx="546"/>
  <p:cmAuthor id="548" name="未知用户301" initials="未" lastIdx="0" clrIdx="547"/>
  <p:cmAuthor id="549" name="未知用户302" initials="未" lastIdx="0" clrIdx="548"/>
  <p:cmAuthor id="550" name="未知用户303" initials="未" lastIdx="0" clrIdx="549"/>
  <p:cmAuthor id="551" name="未知用户304" initials="未" lastIdx="0" clrIdx="550"/>
  <p:cmAuthor id="552" name="未知用户305" initials="未" lastIdx="0" clrIdx="551"/>
  <p:cmAuthor id="553" name="未知用户306" initials="未" lastIdx="0" clrIdx="552"/>
  <p:cmAuthor id="554" name="未知用户222" initials="未" lastIdx="0" clrIdx="553"/>
  <p:cmAuthor id="555" name="未知用户224" initials="未" lastIdx="0" clrIdx="554"/>
  <p:cmAuthor id="556" name="未知用户332" initials="未" lastIdx="0" clrIdx="55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2"/>
    <a:srgbClr val="392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P25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：大家看看与教材写出的总表达式有何区别？对了，教材上写的总表达式如下，并没有消掉左边的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分子水，这是为何呢？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ym typeface="+mn-ea"/>
              </a:rPr>
              <a:t>因为有氧呼吸不是只有一步化学反应，这个总反应式是多步化学反应的集合。水在有氧呼吸第二阶段作为反应物参与反应，第三阶段水是作为生成物，产生的水来自氢离子、电子和氧气结合生成的水。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ym typeface="+mn-ea"/>
              </a:rPr>
              <a:t>通过这个表达式，我们很容易理解并能正确标识出氧气中氧原子的去路（应该是全部都生成水），如果消掉就体现不出有氧呼吸过程中有水这种反应物了，而且原子去路的对应关系无法体现出来。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dirty="0">
                <a:latin typeface="黑体" panose="02010609060101010101" charset="-122"/>
                <a:ea typeface="黑体" panose="02010609060101010101" charset="-122"/>
              </a:rPr>
              <a:t>细胞呼吸最主要的生物学意义是为生物体提供能量；但除此之外，细胞呼吸作用也是生物体物质代谢的枢纽。</a:t>
            </a: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怎么理解“物质代谢枢纽”？</a:t>
            </a:r>
            <a:endParaRPr lang="zh-CN" altLang="zh-CN" sz="1200" dirty="0"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细胞呼吸进行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有氧呼吸分解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葡萄糖的过程中，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葡萄糖分解的中间产物有些物质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会转化为脂肪，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有些物质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会转化为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合成蛋白的基本单位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氨基酸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细胞呼吸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的一些中间产物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糖类、脂肪、蛋白质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营养物质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代谢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过程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起着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枢纽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E436D3-BF47-49D1-9942-B2F097B40C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EAC6D-8792-430E-8FFF-03F12BD12DD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松土可以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增加土壤中氧气含量，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促进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根细胞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有氧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呼吸。有利于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根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细胞对无机盐的吸收；有利于土壤中好氧微生物的生长繁殖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，增加土壤肥力。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制作泡菜主要使利用乳酸菌的无氧呼吸将有机物分解，产生乳酸，使食材有酸味。</a:t>
            </a:r>
            <a:endParaRPr lang="en-US" altLang="zh-CN" b="0" dirty="0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乳酸菌是厌氧呼吸型菌，只能在氧气极少的环境中生存。因此用水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封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泡菜坛口，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是为了隔绝空气，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既能创造坛中的无氧环境，还能</a:t>
            </a: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防止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杂菌的污染。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破伤风杆菌是厌氧型细菌，在无氧环境中会快速繁殖。</a:t>
            </a:r>
            <a:endParaRPr lang="en-US" altLang="zh-CN" b="0" dirty="0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皮肤损伤较深的话，就容易形成一个无氧环境，破伤风芽孢杆菌这种厌氧型细菌就容易大量繁殖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en-US" altLang="zh-CN" b="0" dirty="0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避免破伤风杆菌的繁殖，不要包扎伤口，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要及时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清洗伤口并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到医院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消毒，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打破伤风针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b="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什么样的生物能够进行光合作用？绿色植物、</a:t>
            </a:r>
            <a:r>
              <a:rPr lang="zh-CN" altLang="en-US" dirty="0">
                <a:sym typeface="+mn-ea"/>
              </a:rPr>
              <a:t>蓝细菌（原核生物，含有叶绿素和藻蓝素）水绵（藻类）</a:t>
            </a:r>
            <a:endParaRPr lang="zh-CN" altLang="en-US" dirty="0"/>
          </a:p>
          <a:p>
            <a:r>
              <a:rPr lang="zh-CN" altLang="en-US"/>
              <a:t>制造有机物的方式有哪些？光合作用、硝化细菌化能合成作用。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植物的所有细胞细胞中是否都能进行光合作用？含有叶绿体的细胞。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呼吸现象与细胞呼吸的区别，呼吸现象是指</a:t>
            </a:r>
            <a:r>
              <a:rPr lang="zh-CN" altLang="en-US" dirty="0">
                <a:latin typeface="黑体" panose="02010609060101010101" charset="-122"/>
                <a:sym typeface="+mn-ea"/>
              </a:rPr>
              <a:t>机体与外界环境之间进行的气体交换，细胞内的有机物氧化分解，并释放能量，也叫做细胞呼吸。这两个概念的研究层次分别是系统水平和细胞水平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光合作用强度用什么表示？光合速率，测定光合速率的指标，</a:t>
            </a:r>
            <a:endParaRPr lang="zh-CN" altLang="en-US"/>
          </a:p>
          <a:p>
            <a:r>
              <a:rPr lang="zh-CN" altLang="zh-CN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植物在单位时间内通过光合作用制造</a:t>
            </a:r>
            <a:r>
              <a:rPr lang="zh-CN" altLang="zh-CN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糖类或有机物的数量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该曲线图表示阳生植物，若为阴生植物则</a:t>
            </a:r>
            <a:r>
              <a:rPr lang="en-US" altLang="zh-CN" b="1"/>
              <a:t>B</a:t>
            </a:r>
            <a:r>
              <a:rPr lang="zh-CN" altLang="en-US" b="1"/>
              <a:t>、</a:t>
            </a:r>
            <a:r>
              <a:rPr lang="en-US" altLang="zh-CN" b="1"/>
              <a:t>C</a:t>
            </a:r>
            <a:r>
              <a:rPr lang="zh-CN" altLang="en-US" b="1"/>
              <a:t>点如何变化？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161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小黑点表示氧气分子，在不同光质下，光合作用有差异，光合作用</a:t>
            </a:r>
            <a:r>
              <a:rPr lang="en-US" altLang="zh-CN"/>
              <a:t> </a:t>
            </a:r>
            <a:r>
              <a:rPr lang="zh-CN" altLang="en-US"/>
              <a:t>的产物也不完全一样。蓝紫光的照射下，光合作用产物中蛋白质和脂肪含量会增加，红光的照射下，糖类的含量会比较多。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～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时的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光照不断增强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，所以光合作用强度不断增强。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时左右的温度很高，蒸腾作用很强，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气孔关闭，二氧化碳供应减少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，所以光合作用强度明显减弱。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～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17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时的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光照不断减弱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，所以光合作用强度不断减弱。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适当的光呼吸对植物体有一定积极意义，这也许是进化过程中形成光呼吸的原因。光呼吸防止强光对叶绿体的破坏。在干旱天气和过强光照下，由于光反应速率大于暗反应速率，因此，叶肉细胞中会积累ATP和NADPH，这些物质积累会产生自由基，尤其是超氧阴离子，这些自由基能损伤叶绿体，而强光下，光呼吸加强，会消耗光反应过程中积累的ATP和NADPH，从而减轻对叶绿体的伤害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在有关酶的作用下，一个二氧化碳被磷酸烯醇式丙酮酸所固定，生成含有四个碳原子的化合物（</a:t>
            </a:r>
            <a:r>
              <a:rPr lang="zh-CN" altLang="en-US" b="1"/>
              <a:t>草酰乙酸）</a:t>
            </a:r>
            <a:r>
              <a:rPr lang="zh-CN" altLang="en-US"/>
              <a:t>。生成的草酰乙酸被</a:t>
            </a:r>
            <a:r>
              <a:rPr lang="en-US" altLang="zh-CN"/>
              <a:t>NADPH</a:t>
            </a:r>
            <a:r>
              <a:rPr lang="zh-CN" altLang="en-US"/>
              <a:t>还原成</a:t>
            </a:r>
            <a:r>
              <a:rPr lang="zh-CN" altLang="en-US" b="1"/>
              <a:t>苹果酸，</a:t>
            </a:r>
            <a:r>
              <a:rPr lang="zh-CN" altLang="en-US"/>
              <a:t>苹果酸通过胞间连丝，从叶肉细胞转移到维管束鞘细胞，在酶的催化作用下，生成丙酮酸和二氧化碳。二氧化碳在维管束鞘细胞中进入卡尔文循环。丙酮酸再次进入叶肉细胞的叶绿体内，在有关酶的作用下，转化成磷酸烯醇式丙酮酸，继续固定二氧化碳。</a:t>
            </a:r>
          </a:p>
          <a:p>
            <a:r>
              <a:rPr lang="zh-CN" altLang="en-US">
                <a:sym typeface="+mn-ea"/>
              </a:rPr>
              <a:t>纯粹的C4类植物对二氧化碳固定实行的是空间分离 (通过两种细胞类型实现, 叶肉细胞和维管束鞘细胞) 。而景天酸代谢植物则服从以下昼夜节律。</a:t>
            </a:r>
            <a:endParaRPr lang="zh-CN" altLang="en-US"/>
          </a:p>
          <a:p>
            <a:r>
              <a:rPr lang="zh-CN" altLang="en-US"/>
              <a:t>生物学意义：热带植物为了防止水分过多蒸发，常关闭叶片上的气孔，这样空气中的二氧化碳不易进入细胞，这时，</a:t>
            </a:r>
            <a:r>
              <a:rPr lang="en-US" altLang="zh-CN"/>
              <a:t>C4</a:t>
            </a:r>
            <a:r>
              <a:rPr lang="zh-CN" altLang="en-US"/>
              <a:t>植物能够利用叶片内细胞间隙中含量很低的二氧化碳进行光合作用。因为</a:t>
            </a:r>
            <a:r>
              <a:rPr lang="en-US" altLang="zh-CN"/>
              <a:t>PEP</a:t>
            </a:r>
            <a:r>
              <a:rPr lang="zh-CN" altLang="en-US"/>
              <a:t>酶对二氧化碳有很高的的亲和力。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晚上: CO2吸收和固定于</a:t>
            </a:r>
            <a:r>
              <a:rPr lang="zh-CN" altLang="en-US" b="1"/>
              <a:t>磷酸烯醇式丙酮酸(</a:t>
            </a:r>
            <a:r>
              <a:rPr lang="zh-CN" altLang="en-US"/>
              <a:t>PEP)。生成的</a:t>
            </a:r>
            <a:r>
              <a:rPr lang="zh-CN" altLang="en-US" b="1"/>
              <a:t>草酰乙酸</a:t>
            </a:r>
            <a:r>
              <a:rPr lang="zh-CN" altLang="en-US"/>
              <a:t>(OA)会被还原为苹果酸，并储存于细胞的液泡中。该过程中伴随有酸化，pH值降低在日间光反应里产生的还原物质也会在这里发挥作用。</a:t>
            </a:r>
          </a:p>
          <a:p>
            <a:endParaRPr lang="zh-CN" altLang="en-US"/>
          </a:p>
          <a:p>
            <a:r>
              <a:rPr lang="zh-CN" altLang="en-US"/>
              <a:t>日间: 在液泡里的酸性物质(主要是苹果酸，但也有天门冬氨酸)会被脱羧。释放的 CO2进入卡尔文循环。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P11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：我们尝试将这一过程用类似方程式的表达式来表示：在细胞质基质中，在酶的催化下，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分子葡萄糖分解成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分子的丙酮酸，产生少量的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[H],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并且释放出少量的能量，其中一部分能量转化为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，另外一部分以热能的方式散失。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[H]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（中括弧氢）称为还原氢，也含有活跃的化学能。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在动物细胞储存的能源物质为糖原，包括肝糖元和肌糖元。肌糖元不能直接分解成葡萄糖进入血液补充血糖，其分解供能的过程，如图所示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P20</a:t>
            </a:r>
            <a:r>
              <a:rPr lang="zh-CN" altLang="en-US" dirty="0"/>
              <a:t>：我们将第二个阶段用一个总反应式来表示：忽略掉中间产物，可以写作如</a:t>
            </a:r>
            <a:r>
              <a:rPr lang="en-US" altLang="zh-CN" dirty="0" err="1"/>
              <a:t>ppt</a:t>
            </a:r>
            <a:r>
              <a:rPr lang="zh-CN" altLang="en-US" dirty="0"/>
              <a:t>所示的表达式：在线粒体基质中，丙酮酸和水彻底分解成二氧化碳和</a:t>
            </a:r>
            <a:r>
              <a:rPr lang="en-US" altLang="zh-CN" dirty="0"/>
              <a:t>[H],</a:t>
            </a:r>
            <a:r>
              <a:rPr lang="zh-CN" altLang="en-US" dirty="0"/>
              <a:t>并释放出少量的能量，形成少量的</a:t>
            </a:r>
            <a:r>
              <a:rPr lang="en-US" altLang="zh-CN" dirty="0"/>
              <a:t>ATP</a:t>
            </a:r>
            <a:r>
              <a:rPr lang="zh-CN" altLang="en-US" dirty="0"/>
              <a:t>。   </a:t>
            </a:r>
          </a:p>
          <a:p>
            <a:r>
              <a:rPr lang="zh-CN" altLang="en-US" dirty="0"/>
              <a:t>   这一阶段产生的大量还原氢中的能量是如何释放出来的呢？这就涉及到有氧呼吸的第三阶段（最后一个阶段）的物质和能量变化。</a:t>
            </a:r>
          </a:p>
          <a:p>
            <a:r>
              <a:rPr lang="zh-CN" altLang="en-US" dirty="0"/>
              <a:t>   有同学看到还原氢，又想到了还没有“参战”的氧气，想到了这一过程是否跟氢气的燃烧类似呢？我们可以先来看一下第三阶段的总反应式。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此过程只有少量的化学能释放出来。大量的化学能储存在哪里呢？这一过程中形成的还原氢有很多，大量的能量就储存在还原氢中。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乙酰辅酶</a:t>
            </a:r>
            <a:r>
              <a:rPr lang="en-US" altLang="zh-CN" dirty="0"/>
              <a:t>A</a:t>
            </a:r>
            <a:r>
              <a:rPr lang="zh-CN" altLang="en-US" dirty="0"/>
              <a:t>不但是糖氧化分解的产物，也可来自脂肪的甘油、脂肪酸和来自蛋白质的某些氨基酸代谢。</a:t>
            </a:r>
            <a:r>
              <a:rPr lang="en-US" altLang="zh-CN" dirty="0"/>
              <a:t> </a:t>
            </a:r>
            <a:r>
              <a:rPr lang="zh-CN" altLang="en-US" dirty="0"/>
              <a:t>三羧酸循环实际上是三种主要有机物在体内氧化功能的共同通路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P21</a:t>
            </a:r>
            <a:r>
              <a:rPr lang="zh-CN" altLang="en-US" dirty="0"/>
              <a:t>：第三阶段总反应式如图所示：前两个阶段产生的</a:t>
            </a:r>
            <a:r>
              <a:rPr lang="en-US" altLang="zh-CN" dirty="0"/>
              <a:t>[H]</a:t>
            </a:r>
            <a:r>
              <a:rPr lang="zh-CN" altLang="en-US" dirty="0"/>
              <a:t>，经过一系列的化学反应，与氧结合形成水，同时释放出大量的能量。这一阶段需要氧的参与，是在线粒体内膜上进行的。</a:t>
            </a:r>
          </a:p>
          <a:p>
            <a:r>
              <a:rPr lang="zh-CN" altLang="en-US" dirty="0"/>
              <a:t>    这一阶段是一步反应还是分步进行的呢？跟氢气的燃烧有何区别呢？为何这一阶段又叫电子传递链？我们带着问题一起来看第三阶段的具体过程到底是如何进行的。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：这幅示意图展示了有氧呼吸第三阶段涉及的物质和能量变化，请同学们仔细观察图片，你能据图说出第三阶段具体是如何进行的吗？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我们可以看出，前两个阶段产生的还原氢，在线粒体内膜上释放电子和氢离子，电子在线粒体内膜上进行传递，电子传递过程中，氢离子从线粒体基质被运到线粒体内外膜间腔，而电子最终又与氢离子、氧结合生成水，而膜间腔的氢离子，则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合成酶构成的通道向外流动，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合成酶催化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和磷酸合成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ym typeface="+mn-ea"/>
              </a:rPr>
              <a:t> 当线粒体内膜上进行电子传递时，电子能量释放出来并逐步降低，这些能量将氢载体（还原氢）脱下的</a:t>
            </a:r>
            <a:r>
              <a:rPr lang="en-US" altLang="zh-CN" dirty="0">
                <a:sym typeface="+mn-ea"/>
              </a:rPr>
              <a:t>H+</a:t>
            </a:r>
            <a:r>
              <a:rPr lang="zh-CN" altLang="en-US" dirty="0">
                <a:sym typeface="+mn-ea"/>
              </a:rPr>
              <a:t>从线粒体基质主动运输到线粒体内外膜间腔中，造成跨膜的氢离子浓度差，当氢离子顺浓度梯度从外腔经内膜通道，也就是</a:t>
            </a:r>
            <a:r>
              <a:rPr lang="en-US" altLang="zh-CN" dirty="0">
                <a:sym typeface="+mn-ea"/>
              </a:rPr>
              <a:t>ATP</a:t>
            </a:r>
            <a:r>
              <a:rPr lang="zh-CN" altLang="en-US" dirty="0">
                <a:sym typeface="+mn-ea"/>
              </a:rPr>
              <a:t>合成酶，而返回到线粒体的基质中时，所释放的能量使</a:t>
            </a:r>
            <a:r>
              <a:rPr lang="en-US" altLang="zh-CN" dirty="0">
                <a:sym typeface="+mn-ea"/>
              </a:rPr>
              <a:t>ADP</a:t>
            </a:r>
            <a:r>
              <a:rPr lang="zh-CN" altLang="en-US" dirty="0">
                <a:sym typeface="+mn-ea"/>
              </a:rPr>
              <a:t>与磷酸结合生成</a:t>
            </a:r>
            <a:r>
              <a:rPr lang="en-US" altLang="zh-CN" dirty="0">
                <a:sym typeface="+mn-ea"/>
              </a:rPr>
              <a:t>ATP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ffectLst/>
                <a:sym typeface="+mn-ea"/>
              </a:rPr>
              <a:t> </a:t>
            </a:r>
            <a:r>
              <a:rPr lang="zh-CN" altLang="en-US" dirty="0">
                <a:sym typeface="+mn-ea"/>
              </a:rPr>
              <a:t> 第三阶段整个过程的能量转化应是由还原氢中的</a:t>
            </a:r>
            <a:r>
              <a:rPr lang="zh-CN" altLang="en-US" b="1" dirty="0">
                <a:sym typeface="+mn-ea"/>
              </a:rPr>
              <a:t>化学能</a:t>
            </a:r>
            <a:r>
              <a:rPr lang="zh-CN" altLang="en-US" dirty="0">
                <a:sym typeface="+mn-ea"/>
              </a:rPr>
              <a:t>转变为</a:t>
            </a:r>
            <a:r>
              <a:rPr lang="zh-CN" altLang="en-US" b="1" dirty="0">
                <a:sym typeface="+mn-ea"/>
              </a:rPr>
              <a:t>电子势能</a:t>
            </a:r>
            <a:r>
              <a:rPr lang="zh-CN" altLang="en-US" dirty="0">
                <a:sym typeface="+mn-ea"/>
              </a:rPr>
              <a:t>，再转化为</a:t>
            </a:r>
            <a:r>
              <a:rPr lang="zh-CN" altLang="en-US" b="1" dirty="0">
                <a:sym typeface="+mn-ea"/>
              </a:rPr>
              <a:t>氢离子浓度势能</a:t>
            </a:r>
            <a:r>
              <a:rPr lang="zh-CN" altLang="en-US" dirty="0">
                <a:sym typeface="+mn-ea"/>
              </a:rPr>
              <a:t>，再转化为</a:t>
            </a:r>
            <a:r>
              <a:rPr lang="en-US" altLang="zh-CN" b="1" dirty="0">
                <a:sym typeface="+mn-ea"/>
              </a:rPr>
              <a:t>ATP</a:t>
            </a:r>
            <a:r>
              <a:rPr lang="zh-CN" altLang="en-US" b="1" dirty="0">
                <a:sym typeface="+mn-ea"/>
              </a:rPr>
              <a:t>中活跃的化学能</a:t>
            </a:r>
            <a:r>
              <a:rPr lang="zh-CN" altLang="en-US" dirty="0">
                <a:sym typeface="+mn-ea"/>
              </a:rPr>
              <a:t>，当然这一过程的每一步转化都应该有热能的散失。</a:t>
            </a:r>
            <a:endParaRPr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009415" y="-59620"/>
            <a:ext cx="46247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西城区中小学课程资源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3" Type="http://schemas.openxmlformats.org/officeDocument/2006/relationships/tags" Target="../tags/tag4.xml"/><Relationship Id="rId21" Type="http://schemas.openxmlformats.org/officeDocument/2006/relationships/image" Target="../media/image4.sv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7.jpe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24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image" Target="../media/image1.png"/><Relationship Id="rId3" Type="http://schemas.openxmlformats.org/officeDocument/2006/relationships/tags" Target="../tags/tag59.xml"/><Relationship Id="rId21" Type="http://schemas.openxmlformats.org/officeDocument/2006/relationships/image" Target="../media/image26.sv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5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6.png"/><Relationship Id="rId10" Type="http://schemas.openxmlformats.org/officeDocument/2006/relationships/tags" Target="../tags/tag66.xml"/><Relationship Id="rId19" Type="http://schemas.openxmlformats.org/officeDocument/2006/relationships/image" Target="../media/image2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32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image" Target="../media/image31.png"/><Relationship Id="rId2" Type="http://schemas.openxmlformats.org/officeDocument/2006/relationships/tags" Target="../tags/tag88.xml"/><Relationship Id="rId16" Type="http://schemas.openxmlformats.org/officeDocument/2006/relationships/notesSlide" Target="../notesSlides/notesSlide22.xml"/><Relationship Id="rId20" Type="http://schemas.openxmlformats.org/officeDocument/2006/relationships/image" Target="../media/image34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6.xml"/><Relationship Id="rId19" Type="http://schemas.openxmlformats.org/officeDocument/2006/relationships/image" Target="../media/image33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39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: 形状 56"/>
          <p:cNvSpPr/>
          <p:nvPr>
            <p:custDataLst>
              <p:tags r:id="rId1"/>
            </p:custDataLst>
          </p:nvPr>
        </p:nvSpPr>
        <p:spPr>
          <a:xfrm>
            <a:off x="6470650" y="0"/>
            <a:ext cx="5721350" cy="6839585"/>
          </a:xfrm>
          <a:custGeom>
            <a:avLst/>
            <a:gdLst>
              <a:gd name="connsiteX0" fmla="*/ 1383874 w 7183759"/>
              <a:gd name="connsiteY0" fmla="*/ 0 h 6876200"/>
              <a:gd name="connsiteX1" fmla="*/ 7183759 w 7183759"/>
              <a:gd name="connsiteY1" fmla="*/ 0 h 6876200"/>
              <a:gd name="connsiteX2" fmla="*/ 7183759 w 7183759"/>
              <a:gd name="connsiteY2" fmla="*/ 6876200 h 6876200"/>
              <a:gd name="connsiteX3" fmla="*/ 1401224 w 7183759"/>
              <a:gd name="connsiteY3" fmla="*/ 6876200 h 6876200"/>
              <a:gd name="connsiteX4" fmla="*/ 1284616 w 7183759"/>
              <a:gd name="connsiteY4" fmla="*/ 6753893 h 6876200"/>
              <a:gd name="connsiteX5" fmla="*/ 0 w 7183759"/>
              <a:gd name="connsiteY5" fmla="*/ 3429001 h 6876200"/>
              <a:gd name="connsiteX6" fmla="*/ 1284616 w 7183759"/>
              <a:gd name="connsiteY6" fmla="*/ 104109 h 68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3759" h="6876200">
                <a:moveTo>
                  <a:pt x="1383874" y="0"/>
                </a:moveTo>
                <a:lnTo>
                  <a:pt x="7183759" y="0"/>
                </a:lnTo>
                <a:lnTo>
                  <a:pt x="7183759" y="6876200"/>
                </a:lnTo>
                <a:lnTo>
                  <a:pt x="1401224" y="6876200"/>
                </a:lnTo>
                <a:lnTo>
                  <a:pt x="1284616" y="6753893"/>
                </a:lnTo>
                <a:cubicBezTo>
                  <a:pt x="486462" y="5875729"/>
                  <a:pt x="0" y="4709175"/>
                  <a:pt x="0" y="3429001"/>
                </a:cubicBezTo>
                <a:cubicBezTo>
                  <a:pt x="0" y="2148828"/>
                  <a:pt x="486462" y="982274"/>
                  <a:pt x="1284616" y="10410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5" name="任意多边形: 形状 54"/>
          <p:cNvSpPr/>
          <p:nvPr>
            <p:custDataLst>
              <p:tags r:id="rId2"/>
            </p:custDataLst>
          </p:nvPr>
        </p:nvSpPr>
        <p:spPr>
          <a:xfrm>
            <a:off x="3153575" y="-1"/>
            <a:ext cx="1230958" cy="527958"/>
          </a:xfrm>
          <a:custGeom>
            <a:avLst/>
            <a:gdLst>
              <a:gd name="connsiteX0" fmla="*/ 0 w 1230958"/>
              <a:gd name="connsiteY0" fmla="*/ 0 h 527958"/>
              <a:gd name="connsiteX1" fmla="*/ 322483 w 1230958"/>
              <a:gd name="connsiteY1" fmla="*/ 0 h 527958"/>
              <a:gd name="connsiteX2" fmla="*/ 327402 w 1230958"/>
              <a:gd name="connsiteY2" fmla="*/ 24363 h 527958"/>
              <a:gd name="connsiteX3" fmla="*/ 615477 w 1230958"/>
              <a:gd name="connsiteY3" fmla="*/ 215312 h 527958"/>
              <a:gd name="connsiteX4" fmla="*/ 903553 w 1230958"/>
              <a:gd name="connsiteY4" fmla="*/ 24363 h 527958"/>
              <a:gd name="connsiteX5" fmla="*/ 908472 w 1230958"/>
              <a:gd name="connsiteY5" fmla="*/ 0 h 527958"/>
              <a:gd name="connsiteX6" fmla="*/ 1230958 w 1230958"/>
              <a:gd name="connsiteY6" fmla="*/ 0 h 527958"/>
              <a:gd name="connsiteX7" fmla="*/ 1228066 w 1230958"/>
              <a:gd name="connsiteY7" fmla="*/ 28685 h 527958"/>
              <a:gd name="connsiteX8" fmla="*/ 615478 w 1230958"/>
              <a:gd name="connsiteY8" fmla="*/ 527958 h 527958"/>
              <a:gd name="connsiteX9" fmla="*/ 2891 w 1230958"/>
              <a:gd name="connsiteY9" fmla="*/ 28685 h 5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58" h="527958">
                <a:moveTo>
                  <a:pt x="0" y="0"/>
                </a:moveTo>
                <a:lnTo>
                  <a:pt x="322483" y="0"/>
                </a:lnTo>
                <a:lnTo>
                  <a:pt x="327402" y="24363"/>
                </a:lnTo>
                <a:cubicBezTo>
                  <a:pt x="374864" y="136576"/>
                  <a:pt x="485976" y="215312"/>
                  <a:pt x="615477" y="215312"/>
                </a:cubicBezTo>
                <a:cubicBezTo>
                  <a:pt x="744979" y="215312"/>
                  <a:pt x="856091" y="136576"/>
                  <a:pt x="903553" y="24363"/>
                </a:cubicBezTo>
                <a:lnTo>
                  <a:pt x="908472" y="0"/>
                </a:lnTo>
                <a:lnTo>
                  <a:pt x="1230958" y="0"/>
                </a:lnTo>
                <a:lnTo>
                  <a:pt x="1228066" y="28685"/>
                </a:lnTo>
                <a:cubicBezTo>
                  <a:pt x="1169760" y="313620"/>
                  <a:pt x="917650" y="527958"/>
                  <a:pt x="615478" y="527958"/>
                </a:cubicBezTo>
                <a:cubicBezTo>
                  <a:pt x="313307" y="527958"/>
                  <a:pt x="61197" y="313620"/>
                  <a:pt x="2891" y="2868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0" name="任意多边形 24"/>
          <p:cNvSpPr/>
          <p:nvPr>
            <p:custDataLst>
              <p:tags r:id="rId3"/>
            </p:custDataLst>
          </p:nvPr>
        </p:nvSpPr>
        <p:spPr>
          <a:xfrm>
            <a:off x="5014656" y="5035293"/>
            <a:ext cx="1083376" cy="606655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wd2"/>
              </a:cxn>
              <a:cxn ang="cd4">
                <a:pos x="hc" y="b"/>
              </a:cxn>
              <a:cxn ang="cd4">
                <a:pos x="wd2" y="wd2"/>
              </a:cxn>
              <a:cxn ang="0">
                <a:pos x="r" y="vc"/>
              </a:cxn>
              <a:cxn ang="3">
                <a:pos x="wd2" y="hd2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3" name="任意多边形: 形状 62"/>
          <p:cNvSpPr/>
          <p:nvPr>
            <p:custDataLst>
              <p:tags r:id="rId4"/>
            </p:custDataLst>
          </p:nvPr>
        </p:nvSpPr>
        <p:spPr>
          <a:xfrm flipV="1">
            <a:off x="1483995" y="6330042"/>
            <a:ext cx="1230958" cy="527958"/>
          </a:xfrm>
          <a:custGeom>
            <a:avLst/>
            <a:gdLst>
              <a:gd name="connsiteX0" fmla="*/ 0 w 1230958"/>
              <a:gd name="connsiteY0" fmla="*/ 0 h 527958"/>
              <a:gd name="connsiteX1" fmla="*/ 322483 w 1230958"/>
              <a:gd name="connsiteY1" fmla="*/ 0 h 527958"/>
              <a:gd name="connsiteX2" fmla="*/ 327402 w 1230958"/>
              <a:gd name="connsiteY2" fmla="*/ 24363 h 527958"/>
              <a:gd name="connsiteX3" fmla="*/ 615477 w 1230958"/>
              <a:gd name="connsiteY3" fmla="*/ 215312 h 527958"/>
              <a:gd name="connsiteX4" fmla="*/ 903553 w 1230958"/>
              <a:gd name="connsiteY4" fmla="*/ 24363 h 527958"/>
              <a:gd name="connsiteX5" fmla="*/ 908472 w 1230958"/>
              <a:gd name="connsiteY5" fmla="*/ 0 h 527958"/>
              <a:gd name="connsiteX6" fmla="*/ 1230958 w 1230958"/>
              <a:gd name="connsiteY6" fmla="*/ 0 h 527958"/>
              <a:gd name="connsiteX7" fmla="*/ 1228066 w 1230958"/>
              <a:gd name="connsiteY7" fmla="*/ 28685 h 527958"/>
              <a:gd name="connsiteX8" fmla="*/ 615478 w 1230958"/>
              <a:gd name="connsiteY8" fmla="*/ 527958 h 527958"/>
              <a:gd name="connsiteX9" fmla="*/ 2891 w 1230958"/>
              <a:gd name="connsiteY9" fmla="*/ 28685 h 5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58" h="527958">
                <a:moveTo>
                  <a:pt x="0" y="0"/>
                </a:moveTo>
                <a:lnTo>
                  <a:pt x="322483" y="0"/>
                </a:lnTo>
                <a:lnTo>
                  <a:pt x="327402" y="24363"/>
                </a:lnTo>
                <a:cubicBezTo>
                  <a:pt x="374864" y="136576"/>
                  <a:pt x="485976" y="215312"/>
                  <a:pt x="615477" y="215312"/>
                </a:cubicBezTo>
                <a:cubicBezTo>
                  <a:pt x="744979" y="215312"/>
                  <a:pt x="856091" y="136576"/>
                  <a:pt x="903553" y="24363"/>
                </a:cubicBezTo>
                <a:lnTo>
                  <a:pt x="908472" y="0"/>
                </a:lnTo>
                <a:lnTo>
                  <a:pt x="1230958" y="0"/>
                </a:lnTo>
                <a:lnTo>
                  <a:pt x="1228066" y="28685"/>
                </a:lnTo>
                <a:cubicBezTo>
                  <a:pt x="1169760" y="313620"/>
                  <a:pt x="917650" y="527958"/>
                  <a:pt x="615478" y="527958"/>
                </a:cubicBezTo>
                <a:cubicBezTo>
                  <a:pt x="313307" y="527958"/>
                  <a:pt x="61197" y="313620"/>
                  <a:pt x="2891" y="28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1988800" y="10922000"/>
            <a:ext cx="0" cy="0"/>
          </a:xfrm>
          <a:prstGeom prst="rect">
            <a:avLst/>
          </a:prstGeom>
          <a:ln>
            <a:noFill/>
          </a:ln>
        </p:spPr>
      </p:pic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>
            <a:off x="6515735" y="0"/>
            <a:ext cx="5819775" cy="6256655"/>
            <a:chOff x="9776" y="0"/>
            <a:chExt cx="9650" cy="10157"/>
          </a:xfrm>
        </p:grpSpPr>
        <p:sp>
          <p:nvSpPr>
            <p:cNvPr id="59" name="任意多边形: 形状 58"/>
            <p:cNvSpPr/>
            <p:nvPr>
              <p:custDataLst>
                <p:tags r:id="rId14"/>
              </p:custDataLst>
            </p:nvPr>
          </p:nvSpPr>
          <p:spPr>
            <a:xfrm>
              <a:off x="17245" y="0"/>
              <a:ext cx="1955" cy="1652"/>
            </a:xfrm>
            <a:custGeom>
              <a:avLst/>
              <a:gdLst>
                <a:gd name="connsiteX0" fmla="*/ 0 w 749359"/>
                <a:gd name="connsiteY0" fmla="*/ 0 h 763989"/>
                <a:gd name="connsiteX1" fmla="*/ 749359 w 749359"/>
                <a:gd name="connsiteY1" fmla="*/ 0 h 763989"/>
                <a:gd name="connsiteX2" fmla="*/ 749359 w 749359"/>
                <a:gd name="connsiteY2" fmla="*/ 763989 h 763989"/>
                <a:gd name="connsiteX3" fmla="*/ 698474 w 749359"/>
                <a:gd name="connsiteY3" fmla="*/ 745364 h 763989"/>
                <a:gd name="connsiteX4" fmla="*/ 21108 w 749359"/>
                <a:gd name="connsiteY4" fmla="*/ 67999 h 76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59" h="763989">
                  <a:moveTo>
                    <a:pt x="0" y="0"/>
                  </a:moveTo>
                  <a:lnTo>
                    <a:pt x="749359" y="0"/>
                  </a:lnTo>
                  <a:lnTo>
                    <a:pt x="749359" y="763989"/>
                  </a:lnTo>
                  <a:lnTo>
                    <a:pt x="698474" y="745364"/>
                  </a:lnTo>
                  <a:cubicBezTo>
                    <a:pt x="393913" y="616546"/>
                    <a:pt x="149926" y="372559"/>
                    <a:pt x="21108" y="67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pic>
          <p:nvPicPr>
            <p:cNvPr id="5" name="图片 4" descr="未命名项目-图层 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9776" y="507"/>
              <a:ext cx="9650" cy="9650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>
            <p:custDataLst>
              <p:tags r:id="rId7"/>
            </p:custDataLst>
          </p:nvPr>
        </p:nvSpPr>
        <p:spPr>
          <a:xfrm>
            <a:off x="45720" y="2750185"/>
            <a:ext cx="6421120" cy="13582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第一单元</a:t>
            </a:r>
            <a:r>
              <a:rPr lang="en-US" altLang="zh-CN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 </a:t>
            </a:r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细胞的生存需要能量和营养物质</a:t>
            </a:r>
          </a:p>
          <a:p>
            <a:pPr algn="ctr"/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三、细胞呼吸</a:t>
            </a:r>
          </a:p>
        </p:txBody>
      </p:sp>
      <p:grpSp>
        <p:nvGrpSpPr>
          <p:cNvPr id="22" name="组合 21"/>
          <p:cNvGrpSpPr/>
          <p:nvPr>
            <p:custDataLst>
              <p:tags r:id="rId8"/>
            </p:custDataLst>
          </p:nvPr>
        </p:nvGrpSpPr>
        <p:grpSpPr>
          <a:xfrm>
            <a:off x="769620" y="1259205"/>
            <a:ext cx="4467225" cy="464820"/>
            <a:chOff x="1035" y="3887"/>
            <a:chExt cx="7035" cy="732"/>
          </a:xfrm>
        </p:grpSpPr>
        <p:sp>
          <p:nvSpPr>
            <p:cNvPr id="17" name="文本框 16"/>
            <p:cNvSpPr txBox="1"/>
            <p:nvPr>
              <p:custDataLst>
                <p:tags r:id="rId12"/>
              </p:custDataLst>
            </p:nvPr>
          </p:nvSpPr>
          <p:spPr>
            <a:xfrm>
              <a:off x="2141" y="3894"/>
              <a:ext cx="592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2026</a:t>
              </a:r>
              <a:r>
                <a:rPr lang="zh-CN" altLang="en-US" sz="2400" b="1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年高考一轮复习</a:t>
              </a:r>
            </a:p>
          </p:txBody>
        </p:sp>
        <p:pic>
          <p:nvPicPr>
            <p:cNvPr id="21" name="图片 20" descr="箭头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35" y="3887"/>
              <a:ext cx="684" cy="684"/>
            </a:xfrm>
            <a:prstGeom prst="rect">
              <a:avLst/>
            </a:prstGeom>
          </p:spPr>
        </p:pic>
      </p:grpSp>
      <p:sp>
        <p:nvSpPr>
          <p:cNvPr id="23" name="任意多边形 24"/>
          <p:cNvSpPr/>
          <p:nvPr>
            <p:custDataLst>
              <p:tags r:id="rId9"/>
            </p:custDataLst>
          </p:nvPr>
        </p:nvSpPr>
        <p:spPr>
          <a:xfrm>
            <a:off x="5124511" y="590293"/>
            <a:ext cx="1083376" cy="606655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wd2"/>
              </a:cxn>
              <a:cxn ang="cd4">
                <a:pos x="hc" y="b"/>
              </a:cxn>
              <a:cxn ang="cd4">
                <a:pos x="wd2" y="wd2"/>
              </a:cxn>
              <a:cxn ang="0">
                <a:pos x="r" y="vc"/>
              </a:cxn>
              <a:cxn ang="3">
                <a:pos x="wd2" y="hd2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627995" y="5389245"/>
            <a:ext cx="1360805" cy="1270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5" y="119380"/>
            <a:ext cx="1457960" cy="12687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04825" y="1625600"/>
            <a:ext cx="9523221" cy="4335780"/>
            <a:chOff x="-102" y="0"/>
            <a:chExt cx="5182" cy="1654"/>
          </a:xfrm>
        </p:grpSpPr>
        <p:pic>
          <p:nvPicPr>
            <p:cNvPr id="5" name="图片 4" descr="6-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t="10149" b="30087"/>
            <a:stretch>
              <a:fillRect/>
            </a:stretch>
          </p:blipFill>
          <p:spPr>
            <a:xfrm>
              <a:off x="0" y="0"/>
              <a:ext cx="5080" cy="16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117773"/>
            <p:cNvSpPr txBox="1"/>
            <p:nvPr/>
          </p:nvSpPr>
          <p:spPr>
            <a:xfrm>
              <a:off x="773" y="935"/>
              <a:ext cx="506" cy="11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Verdana" panose="020B0604030504040204" pitchFamily="34" charset="0"/>
                </a:rPr>
                <a:t>FADH</a:t>
              </a:r>
              <a:r>
                <a:rPr lang="en-US" altLang="zh-CN" sz="1400" b="1" baseline="-25000"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7" name="文本框 117774"/>
            <p:cNvSpPr txBox="1"/>
            <p:nvPr/>
          </p:nvSpPr>
          <p:spPr>
            <a:xfrm>
              <a:off x="1182" y="1004"/>
              <a:ext cx="580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Verdana" panose="020B0604030504040204" pitchFamily="34" charset="0"/>
                </a:rPr>
                <a:t>FAD+H</a:t>
              </a:r>
              <a:r>
                <a:rPr lang="en-US" altLang="zh-CN" sz="1400" b="1" baseline="30000">
                  <a:latin typeface="Verdana" panose="020B0604030504040204" pitchFamily="34" charset="0"/>
                </a:rPr>
                <a:t>+</a:t>
              </a:r>
            </a:p>
          </p:txBody>
        </p:sp>
        <p:sp>
          <p:nvSpPr>
            <p:cNvPr id="8" name="文本框 117775"/>
            <p:cNvSpPr txBox="1"/>
            <p:nvPr/>
          </p:nvSpPr>
          <p:spPr>
            <a:xfrm>
              <a:off x="-102" y="839"/>
              <a:ext cx="51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>
                  <a:latin typeface="Verdana" panose="020B0604030504040204" pitchFamily="34" charset="0"/>
                </a:rPr>
                <a:t>NADH</a:t>
              </a:r>
              <a:endParaRPr lang="en-US" altLang="zh-CN" sz="1400" b="1" baseline="-25000">
                <a:latin typeface="Verdan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sz="1000" b="1" baseline="-25000">
                <a:latin typeface="Verdan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sz="1000" b="1" baseline="-25000">
                <a:latin typeface="Verdana" panose="020B0604030504040204" pitchFamily="34" charset="0"/>
              </a:endParaRPr>
            </a:p>
          </p:txBody>
        </p:sp>
        <p:sp>
          <p:nvSpPr>
            <p:cNvPr id="9" name="文本框 117776"/>
            <p:cNvSpPr txBox="1"/>
            <p:nvPr/>
          </p:nvSpPr>
          <p:spPr>
            <a:xfrm>
              <a:off x="457" y="1047"/>
              <a:ext cx="725" cy="11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Verdana" panose="020B0604030504040204" pitchFamily="34" charset="0"/>
                </a:rPr>
                <a:t>NAD</a:t>
              </a:r>
              <a:r>
                <a:rPr lang="en-US" altLang="zh-CN" sz="1400" b="1" baseline="30000">
                  <a:latin typeface="Verdana" panose="020B0604030504040204" pitchFamily="34" charset="0"/>
                </a:rPr>
                <a:t>+</a:t>
              </a:r>
              <a:r>
                <a:rPr lang="en-US" altLang="zh-CN" sz="1400" b="1">
                  <a:latin typeface="Verdana" panose="020B0604030504040204" pitchFamily="34" charset="0"/>
                </a:rPr>
                <a:t>+H</a:t>
              </a:r>
              <a:r>
                <a:rPr lang="en-US" altLang="zh-CN" sz="1400" b="1" baseline="30000">
                  <a:latin typeface="Verdana" panose="020B0604030504040204" pitchFamily="34" charset="0"/>
                </a:rPr>
                <a:t>+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04950" y="982980"/>
            <a:ext cx="922464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有氧呼吸第三阶段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电子传递链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氧化磷酸化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5305" y="5697099"/>
            <a:ext cx="707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线粒体内膜上的有氧呼吸电子传递链模式图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-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89810" y="0"/>
            <a:ext cx="7950835" cy="6624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10869" y="1516722"/>
            <a:ext cx="8106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第一阶段：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 → 2</a:t>
            </a:r>
            <a:r>
              <a:rPr kumimoji="1" lang="zh-CN" altLang="en-US" sz="2400" dirty="0">
                <a:latin typeface="黑体" panose="02010609060101010101" charset="-122"/>
                <a:ea typeface="黑体" panose="02010609060101010101" charset="-122"/>
              </a:rPr>
              <a:t>丙酮酸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+4[H]+</a:t>
            </a:r>
            <a:r>
              <a:rPr kumimoji="1" lang="zh-CN" altLang="en-US" sz="2400" dirty="0">
                <a:latin typeface="黑体" panose="02010609060101010101" charset="-122"/>
                <a:ea typeface="黑体" panose="02010609060101010101" charset="-122"/>
              </a:rPr>
              <a:t>少量能量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829125" y="2246678"/>
            <a:ext cx="1002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第二阶段：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zh-CN" altLang="en-US" sz="2400" dirty="0">
                <a:latin typeface="黑体" panose="02010609060101010101" charset="-122"/>
                <a:ea typeface="黑体" panose="02010609060101010101" charset="-122"/>
              </a:rPr>
              <a:t>丙酮酸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+ 6H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O →6CO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 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+ 20[H] +</a:t>
            </a:r>
            <a:r>
              <a:rPr kumimoji="1" lang="zh-CN" altLang="en-US" sz="2400" dirty="0">
                <a:latin typeface="黑体" panose="02010609060101010101" charset="-122"/>
                <a:ea typeface="黑体" panose="02010609060101010101" charset="-122"/>
              </a:rPr>
              <a:t>少量能量</a:t>
            </a:r>
          </a:p>
        </p:txBody>
      </p:sp>
      <p:sp>
        <p:nvSpPr>
          <p:cNvPr id="10" name="矩形 9"/>
          <p:cNvSpPr/>
          <p:nvPr/>
        </p:nvSpPr>
        <p:spPr>
          <a:xfrm>
            <a:off x="2209464" y="3029452"/>
            <a:ext cx="8068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第三阶段：</a:t>
            </a:r>
            <a:r>
              <a:rPr kumimoji="1" lang="en-US" altLang="zh-CN" sz="24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24[H]+ 6O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 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→ 12H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O+</a:t>
            </a:r>
            <a:r>
              <a:rPr kumimoji="1" lang="zh-CN" altLang="en-US" sz="2400" dirty="0">
                <a:latin typeface="黑体" panose="02010609060101010101" charset="-122"/>
                <a:ea typeface="黑体" panose="02010609060101010101" charset="-122"/>
              </a:rPr>
              <a:t>大量能量</a:t>
            </a:r>
          </a:p>
        </p:txBody>
      </p:sp>
      <p:sp>
        <p:nvSpPr>
          <p:cNvPr id="11" name="下箭头 10"/>
          <p:cNvSpPr/>
          <p:nvPr/>
        </p:nvSpPr>
        <p:spPr>
          <a:xfrm>
            <a:off x="5451475" y="3497580"/>
            <a:ext cx="484505" cy="499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59336" y="4227237"/>
            <a:ext cx="4288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+6O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 → 6CO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+6H</a:t>
            </a:r>
            <a:r>
              <a:rPr kumimoji="1" lang="en-US" altLang="zh-CN" sz="24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2400" dirty="0">
                <a:latin typeface="黑体" panose="02010609060101010101" charset="-122"/>
                <a:ea typeface="黑体" panose="02010609060101010101" charset="-122"/>
              </a:rPr>
              <a:t>O+</a:t>
            </a:r>
            <a:r>
              <a:rPr kumimoji="1" lang="zh-CN" altLang="en-US" sz="2400" dirty="0">
                <a:latin typeface="黑体" panose="02010609060101010101" charset="-122"/>
                <a:ea typeface="黑体" panose="02010609060101010101" charset="-122"/>
              </a:rPr>
              <a:t>能量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20849" y="3996405"/>
            <a:ext cx="1065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酶</a:t>
            </a:r>
          </a:p>
        </p:txBody>
      </p:sp>
      <p:cxnSp>
        <p:nvCxnSpPr>
          <p:cNvPr id="14" name="直接连接符 13"/>
          <p:cNvCxnSpPr>
            <a:endCxn id="7" idx="2"/>
          </p:cNvCxnSpPr>
          <p:nvPr/>
        </p:nvCxnSpPr>
        <p:spPr>
          <a:xfrm>
            <a:off x="5935841" y="1516722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45195" y="2246678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662282" y="3029452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64122" y="1516722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26988" y="2246678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3909" y="2246678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82714" y="2746569"/>
            <a:ext cx="176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6H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O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835050" y="3096271"/>
            <a:ext cx="102828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有氧呼吸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373120" y="4785995"/>
            <a:ext cx="5092700" cy="1189990"/>
            <a:chOff x="5312" y="7537"/>
            <a:chExt cx="8020" cy="1874"/>
          </a:xfrm>
        </p:grpSpPr>
        <p:grpSp>
          <p:nvGrpSpPr>
            <p:cNvPr id="22" name="组合 21"/>
            <p:cNvGrpSpPr/>
            <p:nvPr/>
          </p:nvGrpSpPr>
          <p:grpSpPr>
            <a:xfrm>
              <a:off x="5312" y="8390"/>
              <a:ext cx="8020" cy="1021"/>
              <a:chOff x="5786" y="5735"/>
              <a:chExt cx="8020" cy="1021"/>
            </a:xfrm>
          </p:grpSpPr>
          <p:sp>
            <p:nvSpPr>
              <p:cNvPr id="23" name="矩形 22"/>
              <p:cNvSpPr/>
              <p:nvPr>
                <p:custDataLst>
                  <p:tags r:id="rId3"/>
                </p:custDataLst>
              </p:nvPr>
            </p:nvSpPr>
            <p:spPr>
              <a:xfrm>
                <a:off x="5786" y="6031"/>
                <a:ext cx="8020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C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6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H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12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O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6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+6H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O+6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O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 → 6CO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+12H</a:t>
                </a:r>
                <a:r>
                  <a:rPr kumimoji="1" lang="en-US" altLang="zh-CN" sz="2400" baseline="-25000" dirty="0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O</a:t>
                </a:r>
                <a:r>
                  <a:rPr kumimoji="1" lang="en-US" altLang="zh-CN" sz="2400" dirty="0">
                    <a:latin typeface="黑体" panose="02010609060101010101" charset="-122"/>
                    <a:ea typeface="黑体" panose="02010609060101010101" charset="-122"/>
                  </a:rPr>
                  <a:t>+</a:t>
                </a:r>
                <a:r>
                  <a:rPr kumimoji="1" lang="zh-CN" altLang="en-US" sz="2400" dirty="0">
                    <a:latin typeface="黑体" panose="02010609060101010101" charset="-122"/>
                    <a:ea typeface="黑体" panose="02010609060101010101" charset="-122"/>
                  </a:rPr>
                  <a:t>能量</a:t>
                </a: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139" y="5735"/>
                <a:ext cx="1678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 酶</a:t>
                </a:r>
              </a:p>
            </p:txBody>
          </p:sp>
        </p:grpSp>
        <p:sp>
          <p:nvSpPr>
            <p:cNvPr id="25" name="下箭头 24"/>
            <p:cNvSpPr/>
            <p:nvPr>
              <p:custDataLst>
                <p:tags r:id="rId2"/>
              </p:custDataLst>
            </p:nvPr>
          </p:nvSpPr>
          <p:spPr>
            <a:xfrm>
              <a:off x="8665" y="7537"/>
              <a:ext cx="763" cy="8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6395" y="647065"/>
            <a:ext cx="1098994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、有氧呼吸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）过程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）总反应式：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）本质：有机物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彻底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氧化分解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）实例：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①绝大多数高等动植物 ②需氧微生物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③酵母菌有氧时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）特征：①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③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0870" y="3429000"/>
            <a:ext cx="90049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/>
              <a:t>有游离氧气参与反应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800" b="1"/>
              <a:t>有机物被彻底氧化分解为二氧化碳和水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800" b="1"/>
              <a:t>释放大量能量（一部分转移到</a:t>
            </a:r>
            <a:r>
              <a:rPr lang="en-US" altLang="zh-CN" sz="2800" b="1"/>
              <a:t>ATP</a:t>
            </a:r>
            <a:r>
              <a:rPr lang="zh-CN" altLang="en-US" sz="2800" b="1"/>
              <a:t>，其余以热能形式散失）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800" b="1"/>
              <a:t>主要在线粒体中进行</a:t>
            </a: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79145" r="5596" b="8214"/>
          <a:stretch>
            <a:fillRect/>
          </a:stretch>
        </p:blipFill>
        <p:spPr bwMode="auto">
          <a:xfrm>
            <a:off x="3434715" y="1579880"/>
            <a:ext cx="8274685" cy="84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8905"/>
          <a:stretch>
            <a:fillRect/>
          </a:stretch>
        </p:blipFill>
        <p:spPr bwMode="auto">
          <a:xfrm>
            <a:off x="941070" y="203200"/>
            <a:ext cx="10298430" cy="70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0" y="674370"/>
            <a:ext cx="10468610" cy="481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、无氧呼吸（发酵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微生物）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）过程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）反应式：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）本质：有机物不彻底氧化分解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）实例：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酒精发酵：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①高植水淹②水果长贮③酵母菌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乳酸发酵：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①骨骼肌缺氧②块根块茎③乳酸菌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6390" y="210820"/>
            <a:ext cx="103708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dirty="0">
                <a:latin typeface="黑体" panose="02010609060101010101" charset="-122"/>
                <a:ea typeface="黑体" panose="02010609060101010101" charset="-122"/>
              </a:rPr>
              <a:t>细胞呼吸最主要的生物学意义是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为生物体提供能量</a:t>
            </a:r>
            <a:r>
              <a:rPr lang="zh-CN" sz="2800" dirty="0">
                <a:latin typeface="黑体" panose="02010609060101010101" charset="-122"/>
                <a:ea typeface="黑体" panose="02010609060101010101" charset="-122"/>
              </a:rPr>
              <a:t>；细胞呼吸作用也是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生物体物质代谢的枢纽（为有机物的合成提供碳骨架）</a:t>
            </a:r>
            <a:r>
              <a:rPr lang="zh-CN" sz="2800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23160" y="1163955"/>
            <a:ext cx="6731000" cy="569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0" y="428625"/>
            <a:ext cx="10468610" cy="481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、无氧呼吸（发酵）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）过程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）总反应式：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）本质：有机物不彻底氧化分解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）实例：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酒精发酵：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①高植水淹②水果长贮③酵母菌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乳酸发酵：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①骨骼肌缺氧②块根块茎③乳酸菌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75920" y="4654550"/>
            <a:ext cx="11265535" cy="23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5、意义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（1）物质代谢和能量代谢的中心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（2）分解代谢（异化作用）和合成代谢（同化作用）的中心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7020" y="325755"/>
            <a:ext cx="1031557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6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、影响细胞呼吸的因素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524000" y="444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790700" y="261620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1524000" y="444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1790700" y="2776855"/>
            <a:ext cx="163068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445" y="1333500"/>
            <a:ext cx="3619500" cy="383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）温度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O</a:t>
            </a:r>
            <a:r>
              <a:rPr lang="en-US" altLang="zh-CN" sz="3200" b="1" kern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含量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CO</a:t>
            </a:r>
            <a:r>
              <a:rPr lang="en-US" altLang="zh-CN" sz="3200" b="1" kern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含量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）含水量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6725" y="59055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7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、应用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）增强细胞呼吸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）抑制细胞呼吸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粮食贮存：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低温、低氧、干燥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水果蔬菜贮存：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零上低温、低氧、适宜湿度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24000" y="444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790700" y="261620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1524000" y="444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1790700" y="2776855"/>
            <a:ext cx="163068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80060" y="384175"/>
            <a:ext cx="5615940" cy="56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三、细胞呼吸的原理与应用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" y="1525905"/>
            <a:ext cx="8177530" cy="13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、概念：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）呼吸现象与细胞呼吸的区别？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7100" y="1525905"/>
            <a:ext cx="427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细胞呼吸</a:t>
            </a:r>
            <a:r>
              <a:rPr lang="en-US" altLang="zh-CN" sz="3200" b="1"/>
              <a:t>=</a:t>
            </a:r>
            <a:r>
              <a:rPr lang="zh-CN" altLang="en-US" sz="3200" b="1"/>
              <a:t>呼吸作用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122420" y="3141345"/>
            <a:ext cx="7689215" cy="2597785"/>
            <a:chOff x="981" y="4226"/>
            <a:chExt cx="12109" cy="4091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2" r="18825"/>
            <a:stretch>
              <a:fillRect/>
            </a:stretch>
          </p:blipFill>
          <p:spPr>
            <a:xfrm>
              <a:off x="981" y="4226"/>
              <a:ext cx="4577" cy="4079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5692" y="4239"/>
              <a:ext cx="7399" cy="4079"/>
              <a:chOff x="3580317" y="2578397"/>
              <a:chExt cx="4991229" cy="2703177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3580317" y="2578397"/>
                <a:ext cx="4991229" cy="2695444"/>
                <a:chOff x="3580317" y="2578397"/>
                <a:chExt cx="4991229" cy="2695444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3580317" y="2578397"/>
                  <a:ext cx="4991229" cy="2695444"/>
                  <a:chOff x="3580317" y="2578397"/>
                  <a:chExt cx="4991229" cy="2695444"/>
                </a:xfrm>
              </p:grpSpPr>
              <p:pic>
                <p:nvPicPr>
                  <p:cNvPr id="8" name="图片 7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80317" y="2578397"/>
                    <a:ext cx="4991229" cy="2695444"/>
                  </a:xfrm>
                  <a:prstGeom prst="rect">
                    <a:avLst/>
                  </a:prstGeom>
                </p:spPr>
              </p:pic>
              <p:sp>
                <p:nvSpPr>
                  <p:cNvPr id="9" name="文本框 8"/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7695211" y="4797631"/>
                    <a:ext cx="71251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b="1" dirty="0"/>
                      <a:t>能量</a:t>
                    </a:r>
                  </a:p>
                </p:txBody>
              </p:sp>
              <p:sp>
                <p:nvSpPr>
                  <p:cNvPr id="12" name="文本框 11"/>
                  <p:cNvSpPr txBox="1"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3581892" y="4268491"/>
                    <a:ext cx="112815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b="1" dirty="0"/>
                      <a:t>有机物</a:t>
                    </a:r>
                  </a:p>
                </p:txBody>
              </p:sp>
            </p:grpSp>
            <p:sp>
              <p:nvSpPr>
                <p:cNvPr id="21" name="椭圆 20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427025" y="2933211"/>
                  <a:ext cx="712519" cy="20425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961414" y="3693226"/>
                  <a:ext cx="534389" cy="5752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箭头: 右 21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5082639" y="3770730"/>
                  <a:ext cx="878775" cy="31438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文本框 2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700156" y="4358244"/>
                <a:ext cx="5166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细</a:t>
                </a:r>
                <a:endParaRPr lang="en-US" altLang="zh-CN" b="1" dirty="0"/>
              </a:p>
              <a:p>
                <a:r>
                  <a:rPr lang="zh-CN" altLang="en-US" b="1" dirty="0"/>
                  <a:t>胞</a:t>
                </a:r>
                <a:endParaRPr lang="en-US" altLang="zh-CN" b="1" dirty="0"/>
              </a:p>
              <a:p>
                <a:r>
                  <a:rPr lang="zh-CN" altLang="en-US" b="1" dirty="0"/>
                  <a:t>膜</a:t>
                </a:r>
                <a:endParaRPr lang="zh-CN" altLang="en-US" dirty="0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80060" y="3018790"/>
            <a:ext cx="2379980" cy="225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、分类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有氧呼吸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无氧呼吸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80060" y="4879340"/>
            <a:ext cx="40640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base">
              <a:spcBef>
                <a:spcPct val="20000"/>
              </a:spcBef>
              <a:buClr>
                <a:srgbClr val="996666"/>
              </a:buClr>
              <a:buSzPct val="80000"/>
              <a:buNone/>
              <a:defRPr/>
            </a:pPr>
            <a:r>
              <a:rPr lang="zh-CN" altLang="en-US" sz="32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3、有氧呼吸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33364" y="1385952"/>
            <a:ext cx="4658189" cy="3912512"/>
            <a:chOff x="5420" y="2901"/>
            <a:chExt cx="8643" cy="715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420" y="2901"/>
              <a:ext cx="8643" cy="532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5612" y="8309"/>
              <a:ext cx="7575" cy="17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/>
              <a:r>
                <a:rPr lang="zh-CN" sz="2800" b="0" dirty="0">
                  <a:solidFill>
                    <a:srgbClr val="423B3B"/>
                  </a:solidFill>
                  <a:latin typeface="黑体" panose="02010609060101010101" charset="-122"/>
                  <a:ea typeface="黑体" panose="02010609060101010101" charset="-122"/>
                </a:rPr>
                <a:t>防止肌细胞无氧呼吸导致的大量乳酸堆积</a:t>
              </a:r>
              <a:endParaRPr lang="zh-CN" altLang="en-US" sz="2800" b="0" dirty="0">
                <a:solidFill>
                  <a:srgbClr val="423B3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68441" y="1202690"/>
            <a:ext cx="5027888" cy="5058724"/>
            <a:chOff x="8107" y="1654"/>
            <a:chExt cx="10223" cy="9949"/>
          </a:xfrm>
        </p:grpSpPr>
        <p:pic>
          <p:nvPicPr>
            <p:cNvPr id="8" name="图片 7" descr="timgAZY8ATKL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299" y="1654"/>
              <a:ext cx="8607" cy="63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8107" y="8034"/>
              <a:ext cx="10223" cy="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</a:rPr>
                <a:t>中耕松土：在农作物生长中期，</a:t>
              </a: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进行松土管理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</a:endParaRPr>
            </a:p>
            <a:p>
              <a:endParaRPr lang="zh-CN" altLang="en-US" sz="2800" dirty="0"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endParaRPr lang="zh-CN" altLang="en-US" sz="28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99440" y="570230"/>
            <a:ext cx="312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促进有氧呼吸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83804192,50131139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45" y="1546225"/>
            <a:ext cx="4022838" cy="30171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3460" y="770890"/>
            <a:ext cx="312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抑制有氧呼吸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88" y="1637819"/>
            <a:ext cx="4019994" cy="2834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60713" y="4742815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仓库要保持干燥和低温，或通入氮气，目的都是要抑制种子的有氧呼吸，减少有机物的分解，延长储存时间。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7" y="1623397"/>
            <a:ext cx="3360585" cy="37236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47750" y="913765"/>
            <a:ext cx="3996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促进无氧呼吸</a:t>
            </a: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6045835" y="1348740"/>
            <a:ext cx="4594860" cy="4159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[9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3315" y="1882140"/>
            <a:ext cx="5293995" cy="3585845"/>
          </a:xfrm>
          <a:prstGeom prst="rect">
            <a:avLst/>
          </a:prstGeom>
        </p:spPr>
      </p:pic>
      <p:pic>
        <p:nvPicPr>
          <p:cNvPr id="5" name="内容占位符 4" descr="timg[10]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47865" y="1038225"/>
            <a:ext cx="4047490" cy="58197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81990" y="584835"/>
            <a:ext cx="3996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抑制无氧呼吸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: 形状 56"/>
          <p:cNvSpPr/>
          <p:nvPr>
            <p:custDataLst>
              <p:tags r:id="rId1"/>
            </p:custDataLst>
          </p:nvPr>
        </p:nvSpPr>
        <p:spPr>
          <a:xfrm>
            <a:off x="6470650" y="0"/>
            <a:ext cx="5721350" cy="6839585"/>
          </a:xfrm>
          <a:custGeom>
            <a:avLst/>
            <a:gdLst>
              <a:gd name="connsiteX0" fmla="*/ 1383874 w 7183759"/>
              <a:gd name="connsiteY0" fmla="*/ 0 h 6876200"/>
              <a:gd name="connsiteX1" fmla="*/ 7183759 w 7183759"/>
              <a:gd name="connsiteY1" fmla="*/ 0 h 6876200"/>
              <a:gd name="connsiteX2" fmla="*/ 7183759 w 7183759"/>
              <a:gd name="connsiteY2" fmla="*/ 6876200 h 6876200"/>
              <a:gd name="connsiteX3" fmla="*/ 1401224 w 7183759"/>
              <a:gd name="connsiteY3" fmla="*/ 6876200 h 6876200"/>
              <a:gd name="connsiteX4" fmla="*/ 1284616 w 7183759"/>
              <a:gd name="connsiteY4" fmla="*/ 6753893 h 6876200"/>
              <a:gd name="connsiteX5" fmla="*/ 0 w 7183759"/>
              <a:gd name="connsiteY5" fmla="*/ 3429001 h 6876200"/>
              <a:gd name="connsiteX6" fmla="*/ 1284616 w 7183759"/>
              <a:gd name="connsiteY6" fmla="*/ 104109 h 68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3759" h="6876200">
                <a:moveTo>
                  <a:pt x="1383874" y="0"/>
                </a:moveTo>
                <a:lnTo>
                  <a:pt x="7183759" y="0"/>
                </a:lnTo>
                <a:lnTo>
                  <a:pt x="7183759" y="6876200"/>
                </a:lnTo>
                <a:lnTo>
                  <a:pt x="1401224" y="6876200"/>
                </a:lnTo>
                <a:lnTo>
                  <a:pt x="1284616" y="6753893"/>
                </a:lnTo>
                <a:cubicBezTo>
                  <a:pt x="486462" y="5875729"/>
                  <a:pt x="0" y="4709175"/>
                  <a:pt x="0" y="3429001"/>
                </a:cubicBezTo>
                <a:cubicBezTo>
                  <a:pt x="0" y="2148828"/>
                  <a:pt x="486462" y="982274"/>
                  <a:pt x="1284616" y="10410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5" name="任意多边形: 形状 54"/>
          <p:cNvSpPr/>
          <p:nvPr>
            <p:custDataLst>
              <p:tags r:id="rId2"/>
            </p:custDataLst>
          </p:nvPr>
        </p:nvSpPr>
        <p:spPr>
          <a:xfrm>
            <a:off x="3153575" y="-1"/>
            <a:ext cx="1230958" cy="527958"/>
          </a:xfrm>
          <a:custGeom>
            <a:avLst/>
            <a:gdLst>
              <a:gd name="connsiteX0" fmla="*/ 0 w 1230958"/>
              <a:gd name="connsiteY0" fmla="*/ 0 h 527958"/>
              <a:gd name="connsiteX1" fmla="*/ 322483 w 1230958"/>
              <a:gd name="connsiteY1" fmla="*/ 0 h 527958"/>
              <a:gd name="connsiteX2" fmla="*/ 327402 w 1230958"/>
              <a:gd name="connsiteY2" fmla="*/ 24363 h 527958"/>
              <a:gd name="connsiteX3" fmla="*/ 615477 w 1230958"/>
              <a:gd name="connsiteY3" fmla="*/ 215312 h 527958"/>
              <a:gd name="connsiteX4" fmla="*/ 903553 w 1230958"/>
              <a:gd name="connsiteY4" fmla="*/ 24363 h 527958"/>
              <a:gd name="connsiteX5" fmla="*/ 908472 w 1230958"/>
              <a:gd name="connsiteY5" fmla="*/ 0 h 527958"/>
              <a:gd name="connsiteX6" fmla="*/ 1230958 w 1230958"/>
              <a:gd name="connsiteY6" fmla="*/ 0 h 527958"/>
              <a:gd name="connsiteX7" fmla="*/ 1228066 w 1230958"/>
              <a:gd name="connsiteY7" fmla="*/ 28685 h 527958"/>
              <a:gd name="connsiteX8" fmla="*/ 615478 w 1230958"/>
              <a:gd name="connsiteY8" fmla="*/ 527958 h 527958"/>
              <a:gd name="connsiteX9" fmla="*/ 2891 w 1230958"/>
              <a:gd name="connsiteY9" fmla="*/ 28685 h 5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58" h="527958">
                <a:moveTo>
                  <a:pt x="0" y="0"/>
                </a:moveTo>
                <a:lnTo>
                  <a:pt x="322483" y="0"/>
                </a:lnTo>
                <a:lnTo>
                  <a:pt x="327402" y="24363"/>
                </a:lnTo>
                <a:cubicBezTo>
                  <a:pt x="374864" y="136576"/>
                  <a:pt x="485976" y="215312"/>
                  <a:pt x="615477" y="215312"/>
                </a:cubicBezTo>
                <a:cubicBezTo>
                  <a:pt x="744979" y="215312"/>
                  <a:pt x="856091" y="136576"/>
                  <a:pt x="903553" y="24363"/>
                </a:cubicBezTo>
                <a:lnTo>
                  <a:pt x="908472" y="0"/>
                </a:lnTo>
                <a:lnTo>
                  <a:pt x="1230958" y="0"/>
                </a:lnTo>
                <a:lnTo>
                  <a:pt x="1228066" y="28685"/>
                </a:lnTo>
                <a:cubicBezTo>
                  <a:pt x="1169760" y="313620"/>
                  <a:pt x="917650" y="527958"/>
                  <a:pt x="615478" y="527958"/>
                </a:cubicBezTo>
                <a:cubicBezTo>
                  <a:pt x="313307" y="527958"/>
                  <a:pt x="61197" y="313620"/>
                  <a:pt x="2891" y="2868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0" name="任意多边形 24"/>
          <p:cNvSpPr/>
          <p:nvPr>
            <p:custDataLst>
              <p:tags r:id="rId3"/>
            </p:custDataLst>
          </p:nvPr>
        </p:nvSpPr>
        <p:spPr>
          <a:xfrm>
            <a:off x="5014656" y="5035293"/>
            <a:ext cx="1083376" cy="606655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wd2"/>
              </a:cxn>
              <a:cxn ang="cd4">
                <a:pos x="hc" y="b"/>
              </a:cxn>
              <a:cxn ang="cd4">
                <a:pos x="wd2" y="wd2"/>
              </a:cxn>
              <a:cxn ang="0">
                <a:pos x="r" y="vc"/>
              </a:cxn>
              <a:cxn ang="3">
                <a:pos x="wd2" y="hd2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3" name="任意多边形: 形状 62"/>
          <p:cNvSpPr/>
          <p:nvPr>
            <p:custDataLst>
              <p:tags r:id="rId4"/>
            </p:custDataLst>
          </p:nvPr>
        </p:nvSpPr>
        <p:spPr>
          <a:xfrm flipV="1">
            <a:off x="1483995" y="6330042"/>
            <a:ext cx="1230958" cy="527958"/>
          </a:xfrm>
          <a:custGeom>
            <a:avLst/>
            <a:gdLst>
              <a:gd name="connsiteX0" fmla="*/ 0 w 1230958"/>
              <a:gd name="connsiteY0" fmla="*/ 0 h 527958"/>
              <a:gd name="connsiteX1" fmla="*/ 322483 w 1230958"/>
              <a:gd name="connsiteY1" fmla="*/ 0 h 527958"/>
              <a:gd name="connsiteX2" fmla="*/ 327402 w 1230958"/>
              <a:gd name="connsiteY2" fmla="*/ 24363 h 527958"/>
              <a:gd name="connsiteX3" fmla="*/ 615477 w 1230958"/>
              <a:gd name="connsiteY3" fmla="*/ 215312 h 527958"/>
              <a:gd name="connsiteX4" fmla="*/ 903553 w 1230958"/>
              <a:gd name="connsiteY4" fmla="*/ 24363 h 527958"/>
              <a:gd name="connsiteX5" fmla="*/ 908472 w 1230958"/>
              <a:gd name="connsiteY5" fmla="*/ 0 h 527958"/>
              <a:gd name="connsiteX6" fmla="*/ 1230958 w 1230958"/>
              <a:gd name="connsiteY6" fmla="*/ 0 h 527958"/>
              <a:gd name="connsiteX7" fmla="*/ 1228066 w 1230958"/>
              <a:gd name="connsiteY7" fmla="*/ 28685 h 527958"/>
              <a:gd name="connsiteX8" fmla="*/ 615478 w 1230958"/>
              <a:gd name="connsiteY8" fmla="*/ 527958 h 527958"/>
              <a:gd name="connsiteX9" fmla="*/ 2891 w 1230958"/>
              <a:gd name="connsiteY9" fmla="*/ 28685 h 5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58" h="527958">
                <a:moveTo>
                  <a:pt x="0" y="0"/>
                </a:moveTo>
                <a:lnTo>
                  <a:pt x="322483" y="0"/>
                </a:lnTo>
                <a:lnTo>
                  <a:pt x="327402" y="24363"/>
                </a:lnTo>
                <a:cubicBezTo>
                  <a:pt x="374864" y="136576"/>
                  <a:pt x="485976" y="215312"/>
                  <a:pt x="615477" y="215312"/>
                </a:cubicBezTo>
                <a:cubicBezTo>
                  <a:pt x="744979" y="215312"/>
                  <a:pt x="856091" y="136576"/>
                  <a:pt x="903553" y="24363"/>
                </a:cubicBezTo>
                <a:lnTo>
                  <a:pt x="908472" y="0"/>
                </a:lnTo>
                <a:lnTo>
                  <a:pt x="1230958" y="0"/>
                </a:lnTo>
                <a:lnTo>
                  <a:pt x="1228066" y="28685"/>
                </a:lnTo>
                <a:cubicBezTo>
                  <a:pt x="1169760" y="313620"/>
                  <a:pt x="917650" y="527958"/>
                  <a:pt x="615478" y="527958"/>
                </a:cubicBezTo>
                <a:cubicBezTo>
                  <a:pt x="313307" y="527958"/>
                  <a:pt x="61197" y="313620"/>
                  <a:pt x="2891" y="28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1988800" y="10922000"/>
            <a:ext cx="0" cy="0"/>
          </a:xfrm>
          <a:prstGeom prst="rect">
            <a:avLst/>
          </a:prstGeom>
          <a:ln>
            <a:noFill/>
          </a:ln>
        </p:spPr>
      </p:pic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>
            <a:off x="6515735" y="0"/>
            <a:ext cx="5819775" cy="6256655"/>
            <a:chOff x="9776" y="0"/>
            <a:chExt cx="9650" cy="10157"/>
          </a:xfrm>
        </p:grpSpPr>
        <p:sp>
          <p:nvSpPr>
            <p:cNvPr id="59" name="任意多边形: 形状 58"/>
            <p:cNvSpPr/>
            <p:nvPr>
              <p:custDataLst>
                <p:tags r:id="rId14"/>
              </p:custDataLst>
            </p:nvPr>
          </p:nvSpPr>
          <p:spPr>
            <a:xfrm>
              <a:off x="17245" y="0"/>
              <a:ext cx="1955" cy="1652"/>
            </a:xfrm>
            <a:custGeom>
              <a:avLst/>
              <a:gdLst>
                <a:gd name="connsiteX0" fmla="*/ 0 w 749359"/>
                <a:gd name="connsiteY0" fmla="*/ 0 h 763989"/>
                <a:gd name="connsiteX1" fmla="*/ 749359 w 749359"/>
                <a:gd name="connsiteY1" fmla="*/ 0 h 763989"/>
                <a:gd name="connsiteX2" fmla="*/ 749359 w 749359"/>
                <a:gd name="connsiteY2" fmla="*/ 763989 h 763989"/>
                <a:gd name="connsiteX3" fmla="*/ 698474 w 749359"/>
                <a:gd name="connsiteY3" fmla="*/ 745364 h 763989"/>
                <a:gd name="connsiteX4" fmla="*/ 21108 w 749359"/>
                <a:gd name="connsiteY4" fmla="*/ 67999 h 76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59" h="763989">
                  <a:moveTo>
                    <a:pt x="0" y="0"/>
                  </a:moveTo>
                  <a:lnTo>
                    <a:pt x="749359" y="0"/>
                  </a:lnTo>
                  <a:lnTo>
                    <a:pt x="749359" y="763989"/>
                  </a:lnTo>
                  <a:lnTo>
                    <a:pt x="698474" y="745364"/>
                  </a:lnTo>
                  <a:cubicBezTo>
                    <a:pt x="393913" y="616546"/>
                    <a:pt x="149926" y="372559"/>
                    <a:pt x="21108" y="67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pic>
          <p:nvPicPr>
            <p:cNvPr id="5" name="图片 4" descr="未命名项目-图层 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9776" y="507"/>
              <a:ext cx="9650" cy="9650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>
            <p:custDataLst>
              <p:tags r:id="rId7"/>
            </p:custDataLst>
          </p:nvPr>
        </p:nvSpPr>
        <p:spPr>
          <a:xfrm>
            <a:off x="45720" y="2750185"/>
            <a:ext cx="6421120" cy="13582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第一单元</a:t>
            </a:r>
            <a:r>
              <a:rPr lang="en-US" altLang="zh-CN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 </a:t>
            </a:r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细胞的生存需要能量和营养物质</a:t>
            </a:r>
          </a:p>
          <a:p>
            <a:pPr algn="ctr"/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四、光合作用</a:t>
            </a:r>
          </a:p>
        </p:txBody>
      </p:sp>
      <p:grpSp>
        <p:nvGrpSpPr>
          <p:cNvPr id="22" name="组合 21"/>
          <p:cNvGrpSpPr/>
          <p:nvPr>
            <p:custDataLst>
              <p:tags r:id="rId8"/>
            </p:custDataLst>
          </p:nvPr>
        </p:nvGrpSpPr>
        <p:grpSpPr>
          <a:xfrm>
            <a:off x="769620" y="1259205"/>
            <a:ext cx="4467225" cy="464820"/>
            <a:chOff x="1035" y="3887"/>
            <a:chExt cx="7035" cy="732"/>
          </a:xfrm>
        </p:grpSpPr>
        <p:sp>
          <p:nvSpPr>
            <p:cNvPr id="17" name="文本框 16"/>
            <p:cNvSpPr txBox="1"/>
            <p:nvPr>
              <p:custDataLst>
                <p:tags r:id="rId12"/>
              </p:custDataLst>
            </p:nvPr>
          </p:nvSpPr>
          <p:spPr>
            <a:xfrm>
              <a:off x="2141" y="3894"/>
              <a:ext cx="592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2026</a:t>
              </a:r>
              <a:r>
                <a:rPr lang="zh-CN" altLang="en-US" sz="2400" b="1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年高考一轮复习</a:t>
              </a:r>
            </a:p>
          </p:txBody>
        </p:sp>
        <p:pic>
          <p:nvPicPr>
            <p:cNvPr id="21" name="图片 20" descr="箭头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35" y="3887"/>
              <a:ext cx="684" cy="684"/>
            </a:xfrm>
            <a:prstGeom prst="rect">
              <a:avLst/>
            </a:prstGeom>
          </p:spPr>
        </p:pic>
      </p:grpSp>
      <p:sp>
        <p:nvSpPr>
          <p:cNvPr id="23" name="任意多边形 24"/>
          <p:cNvSpPr/>
          <p:nvPr>
            <p:custDataLst>
              <p:tags r:id="rId9"/>
            </p:custDataLst>
          </p:nvPr>
        </p:nvSpPr>
        <p:spPr>
          <a:xfrm>
            <a:off x="5124511" y="590293"/>
            <a:ext cx="1083376" cy="606655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wd2"/>
              </a:cxn>
              <a:cxn ang="cd4">
                <a:pos x="hc" y="b"/>
              </a:cxn>
              <a:cxn ang="cd4">
                <a:pos x="wd2" y="wd2"/>
              </a:cxn>
              <a:cxn ang="0">
                <a:pos x="r" y="vc"/>
              </a:cxn>
              <a:cxn ang="3">
                <a:pos x="wd2" y="hd2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627995" y="5389245"/>
            <a:ext cx="1360805" cy="1270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5" y="119380"/>
            <a:ext cx="1457960" cy="12687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488315"/>
            <a:ext cx="6814820" cy="761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四、光合作用与能量转化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23660" y="1147445"/>
            <a:ext cx="5421630" cy="54660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1290" y="1536700"/>
            <a:ext cx="60312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/>
              <a:t>1</a:t>
            </a:r>
            <a:r>
              <a:rPr lang="zh-CN" altLang="en-US" sz="3200" b="1"/>
              <a:t>、能够进行光合作用的生物有哪些？</a:t>
            </a:r>
          </a:p>
          <a:p>
            <a:pPr>
              <a:lnSpc>
                <a:spcPct val="150000"/>
              </a:lnSpc>
            </a:pPr>
            <a:endParaRPr lang="zh-CN" altLang="en-US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241935" y="311086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ym typeface="+mn-ea"/>
              </a:rPr>
              <a:t>2</a:t>
            </a:r>
            <a:r>
              <a:rPr lang="zh-CN" altLang="en-US" sz="3200" b="1">
                <a:sym typeface="+mn-ea"/>
              </a:rPr>
              <a:t>、制造有机物的方式有哪些？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1935" y="4206240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ym typeface="+mn-ea"/>
              </a:rPr>
              <a:t>3</a:t>
            </a:r>
            <a:r>
              <a:rPr lang="zh-CN" altLang="en-US" sz="3200" b="1">
                <a:sym typeface="+mn-ea"/>
              </a:rPr>
              <a:t>、为什么只有植物的绿色部分能够进行光合作用？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323850" y="48831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四、光合作用与能量转化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323850" y="1351280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40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、光合色素的提取与分离</a:t>
            </a:r>
          </a:p>
        </p:txBody>
      </p:sp>
      <p:pic>
        <p:nvPicPr>
          <p:cNvPr id="48137" name="Picture 6" descr="2"/>
          <p:cNvPicPr>
            <a:picLocks noChangeAspect="1" noChangeArrowheads="1"/>
          </p:cNvPicPr>
          <p:nvPr/>
        </p:nvPicPr>
        <p:blipFill>
          <a:blip r:embed="rId2">
            <a:lum bright="3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80" y="384175"/>
            <a:ext cx="3766820" cy="61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323850" y="221424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</a:t>
            </a: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）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原理</a:t>
            </a:r>
          </a:p>
          <a:p>
            <a:pPr marL="0" indent="0">
              <a:buNone/>
            </a:pP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</a:t>
            </a: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）步骤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叶绿体分离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r="38739"/>
          <a:stretch>
            <a:fillRect/>
          </a:stretch>
        </p:blipFill>
        <p:spPr bwMode="auto">
          <a:xfrm>
            <a:off x="503555" y="542925"/>
            <a:ext cx="478599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叶绿体分离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6" t="-2000" r="8201"/>
          <a:stretch>
            <a:fillRect/>
          </a:stretch>
        </p:blipFill>
        <p:spPr bwMode="auto">
          <a:xfrm>
            <a:off x="5164455" y="421005"/>
            <a:ext cx="2411095" cy="6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744460" y="1186815"/>
            <a:ext cx="3500120" cy="1426210"/>
            <a:chOff x="12196" y="1869"/>
            <a:chExt cx="5512" cy="2246"/>
          </a:xfrm>
        </p:grpSpPr>
        <p:sp>
          <p:nvSpPr>
            <p:cNvPr id="5" name="右大括号 4"/>
            <p:cNvSpPr/>
            <p:nvPr/>
          </p:nvSpPr>
          <p:spPr>
            <a:xfrm>
              <a:off x="12196" y="1869"/>
              <a:ext cx="910" cy="2247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586" y="2533"/>
              <a:ext cx="41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/>
                <a:t>类胡萝卜素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44460" y="2915920"/>
            <a:ext cx="3500120" cy="1041400"/>
            <a:chOff x="12196" y="4592"/>
            <a:chExt cx="5512" cy="1640"/>
          </a:xfrm>
        </p:grpSpPr>
        <p:sp>
          <p:nvSpPr>
            <p:cNvPr id="7" name="右大括号 6"/>
            <p:cNvSpPr/>
            <p:nvPr/>
          </p:nvSpPr>
          <p:spPr>
            <a:xfrm>
              <a:off x="12196" y="4592"/>
              <a:ext cx="910" cy="1641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586" y="4940"/>
              <a:ext cx="41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/>
                <a:t>叶绿素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409940" y="3957955"/>
            <a:ext cx="3054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3925F9"/>
                </a:solidFill>
                <a:latin typeface="+mn-ea"/>
                <a:cs typeface="+mn-ea"/>
              </a:rPr>
              <a:t>蓝紫光</a:t>
            </a:r>
            <a:r>
              <a:rPr lang="en-US" altLang="zh-CN" sz="3200" b="1">
                <a:latin typeface="+mn-ea"/>
                <a:cs typeface="+mn-ea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cs typeface="+mn-ea"/>
              </a:rPr>
              <a:t>红光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27110" y="2315845"/>
            <a:ext cx="3054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3925F9"/>
                </a:solidFill>
                <a:latin typeface="+mn-ea"/>
                <a:cs typeface="+mn-ea"/>
              </a:rPr>
              <a:t>蓝紫光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323850" y="48831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四、光合作用与能量转化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323850" y="1351280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、光合色素的提取与分离</a:t>
            </a:r>
          </a:p>
        </p:txBody>
      </p:sp>
      <p:pic>
        <p:nvPicPr>
          <p:cNvPr id="48137" name="Picture 6" descr="2"/>
          <p:cNvPicPr>
            <a:picLocks noChangeAspect="1" noChangeArrowheads="1"/>
          </p:cNvPicPr>
          <p:nvPr/>
        </p:nvPicPr>
        <p:blipFill>
          <a:blip r:embed="rId3">
            <a:lum bright="3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80" y="384175"/>
            <a:ext cx="3766820" cy="61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0" y="221424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）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原理</a:t>
            </a:r>
          </a:p>
          <a:p>
            <a:pPr marL="0" indent="0">
              <a:buNone/>
            </a:pP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）步骤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3175" y="3327400"/>
            <a:ext cx="79965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</a:t>
            </a: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）光合色素功能：吸收、传递、</a:t>
            </a:r>
          </a:p>
          <a:p>
            <a:pPr>
              <a:lnSpc>
                <a:spcPct val="150000"/>
              </a:lnSpc>
            </a:pP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转化光能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（捕获光能）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1" name="Group 3"/>
          <p:cNvGrpSpPr/>
          <p:nvPr/>
        </p:nvGrpSpPr>
        <p:grpSpPr bwMode="auto">
          <a:xfrm>
            <a:off x="1558925" y="977900"/>
            <a:ext cx="5184775" cy="5754688"/>
            <a:chOff x="22" y="616"/>
            <a:chExt cx="3266" cy="3625"/>
          </a:xfrm>
        </p:grpSpPr>
        <p:sp>
          <p:nvSpPr>
            <p:cNvPr id="71706" name="Text Box 4"/>
            <p:cNvSpPr txBox="1">
              <a:spLocks noChangeArrowheads="1"/>
            </p:cNvSpPr>
            <p:nvPr/>
          </p:nvSpPr>
          <p:spPr bwMode="auto">
            <a:xfrm>
              <a:off x="431" y="616"/>
              <a:ext cx="3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光</a:t>
              </a:r>
            </a:p>
          </p:txBody>
        </p:sp>
        <p:sp>
          <p:nvSpPr>
            <p:cNvPr id="71707" name="Text Box 5"/>
            <p:cNvSpPr txBox="1">
              <a:spLocks noChangeArrowheads="1"/>
            </p:cNvSpPr>
            <p:nvPr/>
          </p:nvSpPr>
          <p:spPr bwMode="auto">
            <a:xfrm>
              <a:off x="22" y="1251"/>
              <a:ext cx="16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叶绿体中色素</a:t>
              </a:r>
            </a:p>
          </p:txBody>
        </p:sp>
        <p:sp>
          <p:nvSpPr>
            <p:cNvPr id="71708" name="Text Box 6"/>
            <p:cNvSpPr txBox="1">
              <a:spLocks noChangeArrowheads="1"/>
            </p:cNvSpPr>
            <p:nvPr/>
          </p:nvSpPr>
          <p:spPr bwMode="auto">
            <a:xfrm>
              <a:off x="1135" y="3024"/>
              <a:ext cx="65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2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O</a:t>
              </a:r>
              <a:endPara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09" name="Text Box 7"/>
            <p:cNvSpPr txBox="1">
              <a:spLocks noChangeArrowheads="1"/>
            </p:cNvSpPr>
            <p:nvPr/>
          </p:nvSpPr>
          <p:spPr bwMode="auto">
            <a:xfrm>
              <a:off x="2109" y="3022"/>
              <a:ext cx="4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O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2</a:t>
              </a:r>
              <a:endPara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10" name="Text Box 8"/>
            <p:cNvSpPr txBox="1">
              <a:spLocks noChangeArrowheads="1"/>
            </p:cNvSpPr>
            <p:nvPr/>
          </p:nvSpPr>
          <p:spPr bwMode="auto">
            <a:xfrm>
              <a:off x="2290" y="1616"/>
              <a:ext cx="7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ATP</a:t>
              </a:r>
            </a:p>
          </p:txBody>
        </p:sp>
        <p:sp>
          <p:nvSpPr>
            <p:cNvPr id="71711" name="Text Box 9"/>
            <p:cNvSpPr txBox="1">
              <a:spLocks noChangeArrowheads="1"/>
            </p:cNvSpPr>
            <p:nvPr/>
          </p:nvSpPr>
          <p:spPr bwMode="auto">
            <a:xfrm>
              <a:off x="2090" y="845"/>
              <a:ext cx="10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ADP+Pi</a:t>
              </a:r>
            </a:p>
          </p:txBody>
        </p:sp>
        <p:sp>
          <p:nvSpPr>
            <p:cNvPr id="71712" name="AutoShape 10"/>
            <p:cNvSpPr>
              <a:spLocks noChangeArrowheads="1"/>
            </p:cNvSpPr>
            <p:nvPr/>
          </p:nvSpPr>
          <p:spPr bwMode="auto">
            <a:xfrm>
              <a:off x="1751" y="1071"/>
              <a:ext cx="358" cy="903"/>
            </a:xfrm>
            <a:prstGeom prst="curvedRightArrow">
              <a:avLst>
                <a:gd name="adj1" fmla="val 17318"/>
                <a:gd name="adj2" fmla="val 88831"/>
                <a:gd name="adj3" fmla="val 2208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13" name="Text Box 11"/>
            <p:cNvSpPr txBox="1">
              <a:spLocks noChangeArrowheads="1"/>
            </p:cNvSpPr>
            <p:nvPr/>
          </p:nvSpPr>
          <p:spPr bwMode="auto">
            <a:xfrm>
              <a:off x="2003" y="2014"/>
              <a:ext cx="12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NADPH</a:t>
              </a:r>
            </a:p>
          </p:txBody>
        </p:sp>
        <p:sp>
          <p:nvSpPr>
            <p:cNvPr id="71714" name="Text Box 12"/>
            <p:cNvSpPr txBox="1">
              <a:spLocks noChangeArrowheads="1"/>
            </p:cNvSpPr>
            <p:nvPr/>
          </p:nvSpPr>
          <p:spPr bwMode="auto">
            <a:xfrm>
              <a:off x="2018" y="2702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NADP</a:t>
              </a:r>
              <a:r>
                <a:rPr kumimoji="1" lang="en-US" altLang="zh-CN" sz="3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+</a:t>
              </a:r>
              <a:endPara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15" name="AutoShape 13"/>
            <p:cNvSpPr>
              <a:spLocks noChangeArrowheads="1"/>
            </p:cNvSpPr>
            <p:nvPr/>
          </p:nvSpPr>
          <p:spPr bwMode="auto">
            <a:xfrm flipV="1">
              <a:off x="1761" y="2024"/>
              <a:ext cx="257" cy="905"/>
            </a:xfrm>
            <a:prstGeom prst="curvedRightArrow">
              <a:avLst>
                <a:gd name="adj1" fmla="val 21406"/>
                <a:gd name="adj2" fmla="val 98452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16" name="Line 14"/>
            <p:cNvSpPr>
              <a:spLocks noChangeShapeType="1"/>
            </p:cNvSpPr>
            <p:nvPr/>
          </p:nvSpPr>
          <p:spPr bwMode="auto">
            <a:xfrm>
              <a:off x="612" y="962"/>
              <a:ext cx="0" cy="33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17" name="Text Box 15"/>
            <p:cNvSpPr txBox="1">
              <a:spLocks noChangeArrowheads="1"/>
            </p:cNvSpPr>
            <p:nvPr/>
          </p:nvSpPr>
          <p:spPr bwMode="auto">
            <a:xfrm>
              <a:off x="22" y="2069"/>
              <a:ext cx="127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特殊状态</a:t>
              </a:r>
            </a:p>
            <a:p>
              <a:pPr marL="0" marR="0" lvl="0" indent="0" algn="l" defTabSz="914400" rtl="0" eaLnBrk="1" fontAlgn="base" latinLnBrk="0" hangingPunct="1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的叶绿素</a:t>
              </a:r>
              <a:r>
                <a:rPr kumimoji="1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a</a:t>
              </a:r>
            </a:p>
          </p:txBody>
        </p:sp>
        <p:sp>
          <p:nvSpPr>
            <p:cNvPr id="71718" name="Line 16"/>
            <p:cNvSpPr>
              <a:spLocks noChangeShapeType="1"/>
            </p:cNvSpPr>
            <p:nvPr/>
          </p:nvSpPr>
          <p:spPr bwMode="auto">
            <a:xfrm>
              <a:off x="612" y="1616"/>
              <a:ext cx="0" cy="33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19" name="Line 17"/>
            <p:cNvSpPr>
              <a:spLocks noChangeShapeType="1"/>
            </p:cNvSpPr>
            <p:nvPr/>
          </p:nvSpPr>
          <p:spPr bwMode="auto">
            <a:xfrm>
              <a:off x="1701" y="3203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20" name="Line 18"/>
            <p:cNvSpPr>
              <a:spLocks noChangeShapeType="1"/>
            </p:cNvSpPr>
            <p:nvPr/>
          </p:nvSpPr>
          <p:spPr bwMode="auto">
            <a:xfrm flipH="1" flipV="1">
              <a:off x="793" y="2478"/>
              <a:ext cx="521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21" name="Text Box 19"/>
            <p:cNvSpPr txBox="1">
              <a:spLocks noChangeArrowheads="1"/>
            </p:cNvSpPr>
            <p:nvPr/>
          </p:nvSpPr>
          <p:spPr bwMode="auto">
            <a:xfrm>
              <a:off x="1066" y="2523"/>
              <a:ext cx="35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e</a:t>
              </a:r>
            </a:p>
          </p:txBody>
        </p:sp>
        <p:sp>
          <p:nvSpPr>
            <p:cNvPr id="71722" name="Line 20"/>
            <p:cNvSpPr>
              <a:spLocks noChangeShapeType="1"/>
            </p:cNvSpPr>
            <p:nvPr/>
          </p:nvSpPr>
          <p:spPr bwMode="auto">
            <a:xfrm>
              <a:off x="1254" y="2341"/>
              <a:ext cx="4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23" name="Line 21"/>
            <p:cNvSpPr>
              <a:spLocks noChangeShapeType="1"/>
            </p:cNvSpPr>
            <p:nvPr/>
          </p:nvSpPr>
          <p:spPr bwMode="auto">
            <a:xfrm flipV="1">
              <a:off x="1538" y="2750"/>
              <a:ext cx="253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24" name="Text Box 22"/>
            <p:cNvSpPr txBox="1">
              <a:spLocks noChangeArrowheads="1"/>
            </p:cNvSpPr>
            <p:nvPr/>
          </p:nvSpPr>
          <p:spPr bwMode="auto">
            <a:xfrm>
              <a:off x="1338" y="2611"/>
              <a:ext cx="5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</a:t>
              </a:r>
              <a:r>
                <a:rPr kumimoji="1" lang="en-US" altLang="zh-CN" sz="3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+</a:t>
              </a:r>
              <a:endPara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25" name="Text Box 23"/>
            <p:cNvSpPr txBox="1">
              <a:spLocks noChangeArrowheads="1"/>
            </p:cNvSpPr>
            <p:nvPr/>
          </p:nvSpPr>
          <p:spPr bwMode="auto">
            <a:xfrm>
              <a:off x="1343" y="1979"/>
              <a:ext cx="35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e</a:t>
              </a:r>
            </a:p>
          </p:txBody>
        </p:sp>
        <p:sp>
          <p:nvSpPr>
            <p:cNvPr id="71726" name="Line 24"/>
            <p:cNvSpPr>
              <a:spLocks noChangeShapeType="1"/>
            </p:cNvSpPr>
            <p:nvPr/>
          </p:nvSpPr>
          <p:spPr bwMode="auto">
            <a:xfrm flipV="1">
              <a:off x="1474" y="1661"/>
              <a:ext cx="272" cy="40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27" name="Text Box 25"/>
            <p:cNvSpPr txBox="1">
              <a:spLocks noChangeArrowheads="1"/>
            </p:cNvSpPr>
            <p:nvPr/>
          </p:nvSpPr>
          <p:spPr bwMode="auto">
            <a:xfrm>
              <a:off x="2336" y="1207"/>
              <a:ext cx="4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酶</a:t>
              </a:r>
            </a:p>
          </p:txBody>
        </p:sp>
        <p:sp>
          <p:nvSpPr>
            <p:cNvPr id="71728" name="Text Box 26"/>
            <p:cNvSpPr txBox="1">
              <a:spLocks noChangeArrowheads="1"/>
            </p:cNvSpPr>
            <p:nvPr/>
          </p:nvSpPr>
          <p:spPr bwMode="auto">
            <a:xfrm>
              <a:off x="2290" y="2339"/>
              <a:ext cx="4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酶</a:t>
              </a:r>
            </a:p>
          </p:txBody>
        </p:sp>
        <p:sp>
          <p:nvSpPr>
            <p:cNvPr id="71729" name="AutoShape 27"/>
            <p:cNvSpPr/>
            <p:nvPr/>
          </p:nvSpPr>
          <p:spPr bwMode="auto">
            <a:xfrm rot="-5400000">
              <a:off x="1475" y="2250"/>
              <a:ext cx="272" cy="2449"/>
            </a:xfrm>
            <a:prstGeom prst="leftBrace">
              <a:avLst>
                <a:gd name="adj1" fmla="val 7503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30" name="Text Box 28"/>
            <p:cNvSpPr txBox="1">
              <a:spLocks noChangeArrowheads="1"/>
            </p:cNvSpPr>
            <p:nvPr/>
          </p:nvSpPr>
          <p:spPr bwMode="auto">
            <a:xfrm>
              <a:off x="204" y="3657"/>
              <a:ext cx="2858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光反应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（基粒类囊体膜）</a:t>
              </a:r>
            </a:p>
          </p:txBody>
        </p:sp>
      </p:grpSp>
      <p:grpSp>
        <p:nvGrpSpPr>
          <p:cNvPr id="71684" name="Group 51"/>
          <p:cNvGrpSpPr/>
          <p:nvPr/>
        </p:nvGrpSpPr>
        <p:grpSpPr bwMode="auto">
          <a:xfrm>
            <a:off x="6167438" y="1196975"/>
            <a:ext cx="5213349" cy="5551488"/>
            <a:chOff x="2925" y="754"/>
            <a:chExt cx="3284" cy="3497"/>
          </a:xfrm>
        </p:grpSpPr>
        <p:sp>
          <p:nvSpPr>
            <p:cNvPr id="71685" name="AutoShape 30"/>
            <p:cNvSpPr>
              <a:spLocks noChangeArrowheads="1"/>
            </p:cNvSpPr>
            <p:nvPr/>
          </p:nvSpPr>
          <p:spPr bwMode="auto">
            <a:xfrm flipV="1">
              <a:off x="3061" y="935"/>
              <a:ext cx="545" cy="907"/>
            </a:xfrm>
            <a:prstGeom prst="curvedLeftArrow">
              <a:avLst>
                <a:gd name="adj1" fmla="val 9970"/>
                <a:gd name="adj2" fmla="val 45350"/>
                <a:gd name="adj3" fmla="val 332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86" name="AutoShape 31"/>
            <p:cNvSpPr>
              <a:spLocks noChangeArrowheads="1"/>
            </p:cNvSpPr>
            <p:nvPr/>
          </p:nvSpPr>
          <p:spPr bwMode="auto">
            <a:xfrm>
              <a:off x="2986" y="2208"/>
              <a:ext cx="574" cy="814"/>
            </a:xfrm>
            <a:prstGeom prst="curvedLeftArrow">
              <a:avLst>
                <a:gd name="adj1" fmla="val 5784"/>
                <a:gd name="adj2" fmla="val 34146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87" name="Text Box 32"/>
            <p:cNvSpPr txBox="1">
              <a:spLocks noChangeArrowheads="1"/>
            </p:cNvSpPr>
            <p:nvPr/>
          </p:nvSpPr>
          <p:spPr bwMode="auto">
            <a:xfrm>
              <a:off x="4558" y="3024"/>
              <a:ext cx="129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（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CH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2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O)</a:t>
              </a:r>
            </a:p>
          </p:txBody>
        </p:sp>
        <p:sp>
          <p:nvSpPr>
            <p:cNvPr id="71688" name="Text Box 33"/>
            <p:cNvSpPr txBox="1">
              <a:spLocks noChangeArrowheads="1"/>
            </p:cNvSpPr>
            <p:nvPr/>
          </p:nvSpPr>
          <p:spPr bwMode="auto">
            <a:xfrm>
              <a:off x="5081" y="754"/>
              <a:ext cx="65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CO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2</a:t>
              </a:r>
              <a:endPara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89" name="Line 34"/>
            <p:cNvSpPr>
              <a:spLocks noChangeShapeType="1"/>
            </p:cNvSpPr>
            <p:nvPr/>
          </p:nvSpPr>
          <p:spPr bwMode="auto">
            <a:xfrm flipH="1">
              <a:off x="5103" y="1117"/>
              <a:ext cx="207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90" name="Rectangle 35"/>
            <p:cNvSpPr>
              <a:spLocks noChangeArrowheads="1"/>
            </p:cNvSpPr>
            <p:nvPr/>
          </p:nvSpPr>
          <p:spPr bwMode="auto">
            <a:xfrm>
              <a:off x="4007" y="1282"/>
              <a:ext cx="733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3 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(</a:t>
              </a:r>
              <a:r>
                <a:rPr kumimoji="1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酸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)</a:t>
              </a:r>
              <a:endPara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91" name="Rectangle 36"/>
            <p:cNvSpPr>
              <a:spLocks noChangeArrowheads="1"/>
            </p:cNvSpPr>
            <p:nvPr/>
          </p:nvSpPr>
          <p:spPr bwMode="auto">
            <a:xfrm>
              <a:off x="4558" y="2432"/>
              <a:ext cx="41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5</a:t>
              </a:r>
            </a:p>
          </p:txBody>
        </p:sp>
        <p:sp>
          <p:nvSpPr>
            <p:cNvPr id="71692" name="Line 37"/>
            <p:cNvSpPr>
              <a:spLocks noChangeShapeType="1"/>
            </p:cNvSpPr>
            <p:nvPr/>
          </p:nvSpPr>
          <p:spPr bwMode="auto">
            <a:xfrm>
              <a:off x="4241" y="3067"/>
              <a:ext cx="454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93" name="Rectangle 38"/>
            <p:cNvSpPr>
              <a:spLocks noChangeArrowheads="1"/>
            </p:cNvSpPr>
            <p:nvPr/>
          </p:nvSpPr>
          <p:spPr bwMode="auto">
            <a:xfrm>
              <a:off x="3882" y="2702"/>
              <a:ext cx="811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1" lang="en-US" altLang="zh-CN" sz="3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3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(</a:t>
              </a:r>
              <a:r>
                <a:rPr kumimoji="1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糖</a:t>
              </a: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)</a:t>
              </a:r>
            </a:p>
          </p:txBody>
        </p:sp>
        <p:sp>
          <p:nvSpPr>
            <p:cNvPr id="71694" name="AutoShape 39"/>
            <p:cNvSpPr>
              <a:spLocks noChangeArrowheads="1"/>
            </p:cNvSpPr>
            <p:nvPr/>
          </p:nvSpPr>
          <p:spPr bwMode="auto">
            <a:xfrm>
              <a:off x="3470" y="1434"/>
              <a:ext cx="453" cy="1452"/>
            </a:xfrm>
            <a:prstGeom prst="curvedRightArrow">
              <a:avLst>
                <a:gd name="adj1" fmla="val 14142"/>
                <a:gd name="adj2" fmla="val 77981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95" name="AutoShape 40"/>
            <p:cNvSpPr>
              <a:spLocks noChangeArrowheads="1"/>
            </p:cNvSpPr>
            <p:nvPr/>
          </p:nvSpPr>
          <p:spPr bwMode="auto">
            <a:xfrm rot="21071948" flipV="1">
              <a:off x="4831" y="1299"/>
              <a:ext cx="408" cy="1278"/>
            </a:xfrm>
            <a:prstGeom prst="curvedLeftArrow">
              <a:avLst>
                <a:gd name="adj1" fmla="val 8599"/>
                <a:gd name="adj2" fmla="val 71247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696" name="Text Box 41"/>
            <p:cNvSpPr txBox="1">
              <a:spLocks noChangeArrowheads="1"/>
            </p:cNvSpPr>
            <p:nvPr/>
          </p:nvSpPr>
          <p:spPr bwMode="auto">
            <a:xfrm>
              <a:off x="3878" y="1797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多种酶</a:t>
              </a:r>
            </a:p>
          </p:txBody>
        </p:sp>
        <p:sp>
          <p:nvSpPr>
            <p:cNvPr id="71697" name="Text Box 42"/>
            <p:cNvSpPr txBox="1">
              <a:spLocks noChangeArrowheads="1"/>
            </p:cNvSpPr>
            <p:nvPr/>
          </p:nvSpPr>
          <p:spPr bwMode="auto">
            <a:xfrm rot="-967108">
              <a:off x="4921" y="1616"/>
              <a:ext cx="4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固定</a:t>
              </a:r>
            </a:p>
          </p:txBody>
        </p:sp>
        <p:sp>
          <p:nvSpPr>
            <p:cNvPr id="71698" name="Text Box 43"/>
            <p:cNvSpPr txBox="1">
              <a:spLocks noChangeArrowheads="1"/>
            </p:cNvSpPr>
            <p:nvPr/>
          </p:nvSpPr>
          <p:spPr bwMode="auto">
            <a:xfrm rot="180092">
              <a:off x="3470" y="1797"/>
              <a:ext cx="4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还原</a:t>
              </a:r>
            </a:p>
          </p:txBody>
        </p:sp>
        <p:sp>
          <p:nvSpPr>
            <p:cNvPr id="71699" name="Line 44"/>
            <p:cNvSpPr>
              <a:spLocks noChangeShapeType="1"/>
            </p:cNvSpPr>
            <p:nvPr/>
          </p:nvSpPr>
          <p:spPr bwMode="auto">
            <a:xfrm>
              <a:off x="3560" y="2387"/>
              <a:ext cx="1044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00" name="AutoShape 45"/>
            <p:cNvSpPr/>
            <p:nvPr/>
          </p:nvSpPr>
          <p:spPr bwMode="auto">
            <a:xfrm rot="-5400000">
              <a:off x="4150" y="2206"/>
              <a:ext cx="272" cy="2540"/>
            </a:xfrm>
            <a:prstGeom prst="leftBrace">
              <a:avLst>
                <a:gd name="adj1" fmla="val 7781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01" name="Text Box 46"/>
            <p:cNvSpPr txBox="1">
              <a:spLocks noChangeArrowheads="1"/>
            </p:cNvSpPr>
            <p:nvPr/>
          </p:nvSpPr>
          <p:spPr bwMode="auto">
            <a:xfrm>
              <a:off x="2971" y="3667"/>
              <a:ext cx="3238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sym typeface="+mn-ea"/>
                </a:rPr>
                <a:t>暗反应</a:t>
              </a:r>
              <a:endPara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+mn-cs"/>
                </a:rPr>
                <a:t>（叶绿体基质）</a:t>
              </a:r>
            </a:p>
          </p:txBody>
        </p:sp>
        <p:sp>
          <p:nvSpPr>
            <p:cNvPr id="71702" name="Text Box 47"/>
            <p:cNvSpPr txBox="1">
              <a:spLocks noChangeArrowheads="1"/>
            </p:cNvSpPr>
            <p:nvPr/>
          </p:nvSpPr>
          <p:spPr bwMode="auto">
            <a:xfrm rot="-1370213">
              <a:off x="2971" y="1453"/>
              <a:ext cx="59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供能</a:t>
              </a:r>
            </a:p>
          </p:txBody>
        </p:sp>
        <p:sp>
          <p:nvSpPr>
            <p:cNvPr id="71703" name="Text Box 48"/>
            <p:cNvSpPr txBox="1">
              <a:spLocks noChangeArrowheads="1"/>
            </p:cNvSpPr>
            <p:nvPr/>
          </p:nvSpPr>
          <p:spPr bwMode="auto">
            <a:xfrm rot="747075">
              <a:off x="2971" y="1979"/>
              <a:ext cx="59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供能</a:t>
              </a:r>
            </a:p>
          </p:txBody>
        </p:sp>
        <p:sp>
          <p:nvSpPr>
            <p:cNvPr id="71704" name="Text Box 49"/>
            <p:cNvSpPr txBox="1">
              <a:spLocks noChangeArrowheads="1"/>
            </p:cNvSpPr>
            <p:nvPr/>
          </p:nvSpPr>
          <p:spPr bwMode="auto">
            <a:xfrm rot="747075">
              <a:off x="2925" y="2235"/>
              <a:ext cx="59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供氢</a:t>
              </a:r>
            </a:p>
          </p:txBody>
        </p:sp>
        <p:sp>
          <p:nvSpPr>
            <p:cNvPr id="71705" name="Text Box 50"/>
            <p:cNvSpPr txBox="1">
              <a:spLocks noChangeArrowheads="1"/>
            </p:cNvSpPr>
            <p:nvPr/>
          </p:nvSpPr>
          <p:spPr bwMode="auto">
            <a:xfrm rot="604016">
              <a:off x="3896" y="2235"/>
              <a:ext cx="72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黑体" panose="02010609060101010101" charset="-122"/>
                  <a:cs typeface="+mn-cs"/>
                </a:rPr>
                <a:t>再生</a:t>
              </a:r>
            </a:p>
          </p:txBody>
        </p:sp>
      </p:grpSp>
      <p:sp>
        <p:nvSpPr>
          <p:cNvPr id="5" name="内容占位符 2"/>
          <p:cNvSpPr>
            <a:spLocks noGrp="1"/>
          </p:cNvSpPr>
          <p:nvPr/>
        </p:nvSpPr>
        <p:spPr>
          <a:xfrm>
            <a:off x="117475" y="15176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、光合作用的过程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" b="21061"/>
          <a:stretch>
            <a:fillRect/>
          </a:stretch>
        </p:blipFill>
        <p:spPr bwMode="auto">
          <a:xfrm>
            <a:off x="1271905" y="0"/>
            <a:ext cx="9813290" cy="587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1" r="-144" b="8214"/>
          <a:stretch>
            <a:fillRect/>
          </a:stretch>
        </p:blipFill>
        <p:spPr bwMode="auto">
          <a:xfrm>
            <a:off x="945515" y="5770880"/>
            <a:ext cx="106527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42110" y="188595"/>
            <a:ext cx="9178290" cy="6668770"/>
            <a:chOff x="2634" y="141"/>
            <a:chExt cx="14454" cy="10502"/>
          </a:xfrm>
        </p:grpSpPr>
        <p:pic>
          <p:nvPicPr>
            <p:cNvPr id="2050" name="Picture 2" descr="https://img.mp.itc.cn/q_70,c_zoom,w_640/upload/20170423/32cb620beefb4664a2c14ea2da9045bb_th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141"/>
              <a:ext cx="14455" cy="1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4541" y="9614"/>
              <a:ext cx="2217" cy="717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内容占位符 2"/>
          <p:cNvSpPr>
            <a:spLocks noGrp="1"/>
          </p:cNvSpPr>
          <p:nvPr/>
        </p:nvSpPr>
        <p:spPr>
          <a:xfrm>
            <a:off x="117475" y="15176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、光合作用的过程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50570" y="1834515"/>
            <a:ext cx="110115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、光合作用过程中发生的能量转换？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、光反应阶段中，电子的最终供体和受体分别是什么？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、光反应阶段与暗反应阶段之间的联系？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、光合作用的总反应式。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4910" y="712470"/>
            <a:ext cx="2893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4455" y="1772073"/>
          <a:ext cx="12080875" cy="442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5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5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3735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60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360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有机物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4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sz="3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3735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501390" y="5205730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释放量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23635" y="5205730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吸收量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9258300" y="5205730"/>
            <a:ext cx="24625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积累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/</a:t>
            </a:r>
            <a:r>
              <a:rPr lang="zh-CN" alt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储存</a:t>
            </a: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3501390" y="4073525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消耗量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079173" y="4073525"/>
            <a:ext cx="24625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释放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</a:t>
            </a: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产生量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9258300" y="4073525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消耗量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3225800" y="2698750"/>
            <a:ext cx="24625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产生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制造</a:t>
            </a: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量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5688330" y="2722245"/>
            <a:ext cx="3171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固定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利用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</a:t>
            </a:r>
            <a:r>
              <a:rPr lang="zh-CN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消耗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9293225" y="2722245"/>
            <a:ext cx="2427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产生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制造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6690" y="42354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、影响光合作用的因素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3870" y="5215890"/>
            <a:ext cx="2365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净光合量</a:t>
            </a:r>
            <a:endParaRPr 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870" y="2722245"/>
            <a:ext cx="2082165" cy="560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总光合量</a:t>
            </a:r>
            <a:endParaRPr 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1805" y="3689350"/>
            <a:ext cx="1855470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呼吸量</a:t>
            </a:r>
            <a:endParaRPr 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  <a:buNone/>
            </a:pPr>
            <a:r>
              <a:rPr 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(黑暗)</a:t>
            </a:r>
            <a:endParaRPr 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82675" y="1127125"/>
            <a:ext cx="9190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总（真）光合速率</a:t>
            </a:r>
            <a:r>
              <a:rPr lang="en-US" altLang="zh-CN" sz="3600" b="1">
                <a:solidFill>
                  <a:srgbClr val="FF0000"/>
                </a:solidFill>
              </a:rPr>
              <a:t>=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净光合速率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3600" b="1">
                <a:solidFill>
                  <a:srgbClr val="FF0000"/>
                </a:solidFill>
              </a:rPr>
              <a:t>呼吸速率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43488" y="716415"/>
            <a:ext cx="3537401" cy="5835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60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defRPr>
            </a:lvl1pPr>
          </a:lstStyle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）光照强度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6237280" y="1573031"/>
            <a:ext cx="5187352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只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进行细胞呼吸，</a:t>
            </a:r>
            <a:r>
              <a:rPr lang="zh-CN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zh-CN" altLang="zh-CN" sz="2800" b="1" baseline="-30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释放量表示此时的呼吸强度。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236335" y="2794635"/>
            <a:ext cx="53873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光补偿点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，即光合作用强度</a:t>
            </a:r>
            <a:r>
              <a:rPr lang="zh-CN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细胞呼吸强度所对应的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光照强度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6236645" y="4907203"/>
            <a:ext cx="556421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点对应的横坐标：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光饱和点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，光合作用强度达到最大时对应的最小光照强度。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69" y="1572992"/>
            <a:ext cx="5001000" cy="3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566216" y="3088224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光补偿点</a:t>
            </a: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3836833" y="1421207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光饱和点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236645" y="4074761"/>
            <a:ext cx="5954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段：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光合作用强度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&gt;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细胞呼吸强度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07" y="5049436"/>
            <a:ext cx="1728380" cy="15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983" y="5413907"/>
            <a:ext cx="1761398" cy="11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295" y="5049436"/>
            <a:ext cx="2153173" cy="15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 flipH="1">
            <a:off x="3543115" y="2115888"/>
            <a:ext cx="15874" cy="1490267"/>
          </a:xfrm>
          <a:prstGeom prst="line">
            <a:avLst/>
          </a:prstGeom>
          <a:ln w="34925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内容占位符 2"/>
          <p:cNvSpPr>
            <a:spLocks noGrp="1"/>
          </p:cNvSpPr>
          <p:nvPr/>
        </p:nvSpPr>
        <p:spPr>
          <a:xfrm>
            <a:off x="143510" y="81280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、影响光合作用的因素</a:t>
            </a:r>
          </a:p>
        </p:txBody>
      </p:sp>
      <p:grpSp>
        <p:nvGrpSpPr>
          <p:cNvPr id="14" name="组合 13"/>
          <p:cNvGrpSpPr/>
          <p:nvPr>
            <p:custDataLst>
              <p:tags r:id="rId13"/>
            </p:custDataLst>
          </p:nvPr>
        </p:nvGrpSpPr>
        <p:grpSpPr>
          <a:xfrm>
            <a:off x="3536950" y="2149475"/>
            <a:ext cx="2623185" cy="2364740"/>
            <a:chOff x="5570" y="3385"/>
            <a:chExt cx="4131" cy="3724"/>
          </a:xfrm>
        </p:grpSpPr>
        <p:sp>
          <p:nvSpPr>
            <p:cNvPr id="11" name="右大括号 10"/>
            <p:cNvSpPr/>
            <p:nvPr/>
          </p:nvSpPr>
          <p:spPr>
            <a:xfrm>
              <a:off x="5570" y="3385"/>
              <a:ext cx="909" cy="3725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4"/>
              </p:custDataLst>
            </p:nvPr>
          </p:nvSpPr>
          <p:spPr>
            <a:xfrm>
              <a:off x="6599" y="4766"/>
              <a:ext cx="3103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kern="1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总光合速率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0" y="18605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、影响光合作用的因素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101600" y="831215"/>
            <a:ext cx="8489950" cy="2597785"/>
            <a:chOff x="-160" y="1309"/>
            <a:chExt cx="13370" cy="4091"/>
          </a:xfrm>
        </p:grpSpPr>
        <p:sp>
          <p:nvSpPr>
            <p:cNvPr id="7184" name="Text Box 1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60" y="1309"/>
              <a:ext cx="1337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</a:t>
              </a:r>
              <a:r>
                <a:rPr lang="en-US" altLang="zh-CN" sz="36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浓度</a:t>
              </a:r>
              <a:endParaRPr lang="zh-CN" altLang="en-US" sz="36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160" y="2645"/>
              <a:ext cx="1337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）温度</a:t>
              </a:r>
              <a:endParaRPr lang="zh-CN" sz="36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 Box 1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60" y="3948"/>
              <a:ext cx="1337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）水</a:t>
              </a:r>
              <a:endParaRPr lang="zh-CN" sz="36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8915" y="3248660"/>
            <a:ext cx="60521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①影响光反应阶段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②影响有机物的运输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③影响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en-US" altLang="zh-CN" sz="32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吸收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193546"/>
          <p:cNvSpPr txBox="1">
            <a:spLocks noChangeArrowheads="1"/>
          </p:cNvSpPr>
          <p:nvPr/>
        </p:nvSpPr>
        <p:spPr bwMode="auto">
          <a:xfrm>
            <a:off x="-190215" y="1041199"/>
            <a:ext cx="61214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0"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）光质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210051" y="3141664"/>
            <a:ext cx="8572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6" y="1915953"/>
            <a:ext cx="5666519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文本框 2"/>
          <p:cNvSpPr txBox="1">
            <a:spLocks noChangeArrowheads="1"/>
          </p:cNvSpPr>
          <p:nvPr/>
        </p:nvSpPr>
        <p:spPr bwMode="auto">
          <a:xfrm>
            <a:off x="191964" y="5504537"/>
            <a:ext cx="24336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蓝紫光区</a:t>
            </a:r>
          </a:p>
        </p:txBody>
      </p:sp>
      <p:sp>
        <p:nvSpPr>
          <p:cNvPr id="110599" name="文本框 3"/>
          <p:cNvSpPr txBox="1">
            <a:spLocks noChangeArrowheads="1"/>
          </p:cNvSpPr>
          <p:nvPr/>
        </p:nvSpPr>
        <p:spPr bwMode="auto">
          <a:xfrm>
            <a:off x="4237207" y="5477727"/>
            <a:ext cx="24336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红光区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153776" y="2054066"/>
            <a:ext cx="3879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自然光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红光，蓝紫光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绿光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7332914" y="2030252"/>
            <a:ext cx="1833563" cy="4032250"/>
            <a:chOff x="0" y="0"/>
            <a:chExt cx="1155" cy="2540"/>
          </a:xfrm>
        </p:grpSpPr>
        <p:sp>
          <p:nvSpPr>
            <p:cNvPr id="11" name="文本框 67588"/>
            <p:cNvSpPr txBox="1">
              <a:spLocks noChangeArrowheads="1"/>
            </p:cNvSpPr>
            <p:nvPr/>
          </p:nvSpPr>
          <p:spPr bwMode="auto">
            <a:xfrm>
              <a:off x="260" y="0"/>
              <a:ext cx="895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ts val="1800"/>
                </a:spcBef>
                <a:buClr>
                  <a:schemeClr val="accent2"/>
                </a:buClr>
                <a:buSzPct val="80000"/>
                <a:buFont typeface="Wingdings 2" panose="05020102010507070707" pitchFamily="18" charset="2"/>
                <a:buChar char="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spcBef>
                  <a:spcPts val="500"/>
                </a:spcBef>
                <a:buFont typeface="Calibri" panose="020F0502020204030204" charset="0"/>
                <a:buChar char=" "/>
                <a:defRPr sz="1400">
                  <a:solidFill>
                    <a:srgbClr val="7F7F7F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最强：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次之：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最弱：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12" name="左大括号 67589"/>
            <p:cNvSpPr/>
            <p:nvPr/>
          </p:nvSpPr>
          <p:spPr bwMode="auto">
            <a:xfrm>
              <a:off x="0" y="112"/>
              <a:ext cx="273" cy="1497"/>
            </a:xfrm>
            <a:prstGeom prst="leftBrace">
              <a:avLst>
                <a:gd name="adj1" fmla="val 45442"/>
                <a:gd name="adj2" fmla="val 50000"/>
              </a:avLst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ts val="1800"/>
                </a:spcBef>
                <a:buClr>
                  <a:schemeClr val="accent2"/>
                </a:buClr>
                <a:buSzPct val="80000"/>
                <a:buFont typeface="Wingdings 2" panose="05020102010507070707" pitchFamily="18" charset="2"/>
                <a:buChar char="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spcBef>
                  <a:spcPts val="500"/>
                </a:spcBef>
                <a:buFont typeface="Calibri" panose="020F0502020204030204" charset="0"/>
                <a:buChar char=" "/>
                <a:defRPr sz="1400">
                  <a:solidFill>
                    <a:srgbClr val="7F7F7F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/>
        </p:nvSpPr>
        <p:spPr>
          <a:xfrm>
            <a:off x="191770" y="28003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、影响光合作用的因素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76554" y="1892375"/>
            <a:ext cx="9470353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en-US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酶及</a:t>
            </a:r>
            <a:r>
              <a:rPr lang="en-US" altLang="zh-CN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NADPH</a:t>
            </a:r>
            <a:r>
              <a:rPr lang="zh-CN" altLang="en-US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ATP</a:t>
            </a:r>
            <a:r>
              <a:rPr lang="zh-CN" altLang="en-US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的重要组分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en-US" altLang="en-US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kumimoji="1"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构成生物膜、</a:t>
            </a:r>
            <a:r>
              <a:rPr kumimoji="1"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NADPH </a:t>
            </a:r>
            <a:r>
              <a:rPr kumimoji="1"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kumimoji="1"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ATP</a:t>
            </a:r>
            <a:r>
              <a:rPr kumimoji="1"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  <a:endParaRPr kumimoji="1"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</a:t>
            </a:r>
            <a:r>
              <a:rPr lang="en-US" altLang="en-US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促进光合产物向贮藏器官运输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Mg</a:t>
            </a:r>
            <a:r>
              <a:rPr lang="en-US" altLang="en-US" sz="36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36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叶绿素的重要组分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36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91770" y="280035"/>
            <a:ext cx="6814820" cy="76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、影响光合作用的因素</a:t>
            </a:r>
          </a:p>
        </p:txBody>
      </p:sp>
      <p:sp>
        <p:nvSpPr>
          <p:cNvPr id="110594" name="文本框 193546"/>
          <p:cNvSpPr txBox="1">
            <a:spLocks noChangeArrowheads="1"/>
          </p:cNvSpPr>
          <p:nvPr/>
        </p:nvSpPr>
        <p:spPr bwMode="auto">
          <a:xfrm>
            <a:off x="-84170" y="1041199"/>
            <a:ext cx="61214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0"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）矿质元素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3503613" y="5300663"/>
            <a:ext cx="48974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rPr>
              <a:t>光照强度、二氧化碳浓度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rPr>
              <a:t>和温度对光合作用的影响</a:t>
            </a:r>
          </a:p>
        </p:txBody>
      </p:sp>
      <p:pic>
        <p:nvPicPr>
          <p:cNvPr id="79875" name="Picture 5" descr="sw20090227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92150"/>
            <a:ext cx="6913562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193546"/>
          <p:cNvSpPr txBox="1">
            <a:spLocks noChangeArrowheads="1"/>
          </p:cNvSpPr>
          <p:nvPr/>
        </p:nvSpPr>
        <p:spPr bwMode="auto">
          <a:xfrm>
            <a:off x="63500" y="299720"/>
            <a:ext cx="1122172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、提高农作物产量的措施（光合、呼吸原理的应用）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1175" y="1042670"/>
            <a:ext cx="860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总光合速率</a:t>
            </a:r>
            <a:r>
              <a:rPr lang="en-US" altLang="zh-CN" sz="3600" b="1"/>
              <a:t>—</a:t>
            </a:r>
            <a:r>
              <a:rPr lang="zh-CN" altLang="en-US" sz="3600" b="1"/>
              <a:t>呼吸速率</a:t>
            </a:r>
            <a:r>
              <a:rPr lang="en-US" altLang="zh-CN" sz="3600" b="1"/>
              <a:t>=</a:t>
            </a:r>
            <a:r>
              <a:rPr lang="zh-CN" altLang="en-US" sz="3600" b="1"/>
              <a:t>净光合速率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37" name="Group 137"/>
          <p:cNvGraphicFramePr>
            <a:graphicFrameLocks noGrp="1"/>
          </p:cNvGraphicFramePr>
          <p:nvPr/>
        </p:nvGraphicFramePr>
        <p:xfrm>
          <a:off x="1774825" y="269875"/>
          <a:ext cx="8749030" cy="6022658"/>
        </p:xfrm>
        <a:graphic>
          <a:graphicData uri="http://schemas.openxmlformats.org/drawingml/2006/table">
            <a:tbl>
              <a:tblPr/>
              <a:tblGrid>
                <a:gridCol w="12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途径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原理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措施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提高光合作用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增加光合面积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延长光合时间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提高光合效率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适当增加光照强度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适当提高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CO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2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浓度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5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保证水分供应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5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保证矿质营养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降低细胞呼吸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降低呼吸效率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charset="-122"/>
                        </a:rPr>
                        <a:t>（夜间适当降低温度）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5813" name="文本框 75812"/>
          <p:cNvSpPr txBox="1">
            <a:spLocks noChangeArrowheads="1"/>
          </p:cNvSpPr>
          <p:nvPr/>
        </p:nvSpPr>
        <p:spPr bwMode="auto">
          <a:xfrm>
            <a:off x="6881897" y="990448"/>
            <a:ext cx="36417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合理密植，间作套种</a:t>
            </a:r>
          </a:p>
        </p:txBody>
      </p:sp>
      <p:sp>
        <p:nvSpPr>
          <p:cNvPr id="75814" name="文本框 75813"/>
          <p:cNvSpPr txBox="1">
            <a:spLocks noChangeArrowheads="1"/>
          </p:cNvSpPr>
          <p:nvPr/>
        </p:nvSpPr>
        <p:spPr bwMode="auto">
          <a:xfrm>
            <a:off x="6963176" y="1574013"/>
            <a:ext cx="35607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温室里使用人工照明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819" name="文本框 75818"/>
          <p:cNvSpPr txBox="1">
            <a:spLocks noChangeArrowheads="1"/>
          </p:cNvSpPr>
          <p:nvPr/>
        </p:nvSpPr>
        <p:spPr bwMode="auto">
          <a:xfrm>
            <a:off x="6836176" y="2209648"/>
            <a:ext cx="368776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阳生和阴生植物因地制宜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815" name="文本框 75814"/>
          <p:cNvSpPr txBox="1">
            <a:spLocks noChangeArrowheads="1"/>
          </p:cNvSpPr>
          <p:nvPr/>
        </p:nvSpPr>
        <p:spPr bwMode="auto">
          <a:xfrm>
            <a:off x="6781883" y="3276765"/>
            <a:ext cx="365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有机肥、CO</a:t>
            </a:r>
            <a:r>
              <a:rPr kumimoji="0" lang="zh-CN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发生器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818" name="文本框 75817"/>
          <p:cNvSpPr txBox="1">
            <a:spLocks noChangeArrowheads="1"/>
          </p:cNvSpPr>
          <p:nvPr/>
        </p:nvSpPr>
        <p:spPr bwMode="auto">
          <a:xfrm>
            <a:off x="6882213" y="3962248"/>
            <a:ext cx="32448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适时适量浇水</a:t>
            </a:r>
          </a:p>
        </p:txBody>
      </p:sp>
      <p:sp>
        <p:nvSpPr>
          <p:cNvPr id="75816" name="文本框 75815"/>
          <p:cNvSpPr txBox="1">
            <a:spLocks noChangeArrowheads="1"/>
          </p:cNvSpPr>
          <p:nvPr/>
        </p:nvSpPr>
        <p:spPr bwMode="auto">
          <a:xfrm>
            <a:off x="6882213" y="4571848"/>
            <a:ext cx="3340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适时适量施肥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3" grpId="0" bldLvl="0"/>
      <p:bldP spid="75814" grpId="0" bldLvl="0"/>
      <p:bldP spid="75819" grpId="0" bldLvl="0"/>
      <p:bldP spid="75815" grpId="0" bldLvl="0"/>
      <p:bldP spid="75818" grpId="0" bldLvl="0"/>
      <p:bldP spid="7581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6500" y="1017905"/>
            <a:ext cx="10647680" cy="2324100"/>
            <a:chOff x="1900" y="1603"/>
            <a:chExt cx="16768" cy="3660"/>
          </a:xfrm>
        </p:grpSpPr>
        <p:grpSp>
          <p:nvGrpSpPr>
            <p:cNvPr id="8" name="组合 7"/>
            <p:cNvGrpSpPr/>
            <p:nvPr/>
          </p:nvGrpSpPr>
          <p:grpSpPr>
            <a:xfrm>
              <a:off x="1900" y="1603"/>
              <a:ext cx="14400" cy="3660"/>
              <a:chOff x="0" y="-2116609"/>
              <a:chExt cx="9144000" cy="2324257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0" y="-2116609"/>
                <a:ext cx="9144000" cy="2122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sz="3600" b="1" dirty="0"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kumimoji="1" lang="en-US" altLang="zh-CN" sz="3600" b="1" dirty="0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r>
                  <a:rPr kumimoji="1" lang="zh-CN" sz="3600" b="1" dirty="0">
                    <a:latin typeface="黑体" panose="02010609060101010101" charset="-122"/>
                    <a:ea typeface="黑体" panose="02010609060101010101" charset="-122"/>
                  </a:rPr>
                  <a:t>）</a:t>
                </a:r>
                <a:r>
                  <a:rPr kumimoji="1" lang="zh-CN" altLang="en-US" sz="3600" b="1" dirty="0">
                    <a:latin typeface="黑体" panose="02010609060101010101" charset="-122"/>
                    <a:ea typeface="黑体" panose="02010609060101010101" charset="-122"/>
                  </a:rPr>
                  <a:t> 有氧呼吸过程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3200" b="1" dirty="0">
                    <a:latin typeface="黑体" panose="02010609060101010101" charset="-122"/>
                    <a:ea typeface="黑体" panose="02010609060101010101" charset="-122"/>
                  </a:rPr>
                  <a:t>①第一阶段（糖酵解）：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3200" b="1" dirty="0">
                    <a:latin typeface="黑体" panose="02010609060101010101" charset="-122"/>
                    <a:ea typeface="黑体" panose="02010609060101010101" charset="-122"/>
                  </a:rPr>
                  <a:t> 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C</a:t>
                </a:r>
                <a:r>
                  <a:rPr kumimoji="1" lang="en-US" altLang="zh-CN" sz="3200" b="1" baseline="-25000" dirty="0">
                    <a:latin typeface="黑体" panose="02010609060101010101" charset="-122"/>
                    <a:ea typeface="黑体" panose="02010609060101010101" charset="-122"/>
                  </a:rPr>
                  <a:t>6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H</a:t>
                </a:r>
                <a:r>
                  <a:rPr kumimoji="1" lang="en-US" altLang="zh-CN" sz="3200" b="1" baseline="-25000" dirty="0">
                    <a:latin typeface="黑体" panose="02010609060101010101" charset="-122"/>
                    <a:ea typeface="黑体" panose="02010609060101010101" charset="-122"/>
                  </a:rPr>
                  <a:t>12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O</a:t>
                </a:r>
                <a:r>
                  <a:rPr kumimoji="1" lang="en-US" altLang="zh-CN" sz="3200" b="1" baseline="-25000" dirty="0">
                    <a:latin typeface="黑体" panose="02010609060101010101" charset="-122"/>
                    <a:ea typeface="黑体" panose="02010609060101010101" charset="-122"/>
                  </a:rPr>
                  <a:t>6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            2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C</a:t>
                </a:r>
                <a:r>
                  <a:rPr kumimoji="1" lang="en-US" altLang="zh-CN" sz="3200" b="1" baseline="-25000" dirty="0"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3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H</a:t>
                </a:r>
                <a:r>
                  <a:rPr kumimoji="1" lang="en-US" altLang="zh-CN" sz="3200" b="1" baseline="-25000" dirty="0"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4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O</a:t>
                </a:r>
                <a:r>
                  <a:rPr kumimoji="1" lang="en-US" altLang="zh-CN" sz="3200" b="1" baseline="-25000" dirty="0"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3</a:t>
                </a:r>
                <a:r>
                  <a:rPr kumimoji="1" lang="zh-CN" altLang="en-US" sz="3200" b="1" dirty="0">
                    <a:latin typeface="黑体" panose="02010609060101010101" charset="-122"/>
                    <a:ea typeface="黑体" panose="02010609060101010101" charset="-122"/>
                  </a:rPr>
                  <a:t> </a:t>
                </a:r>
                <a:r>
                  <a:rPr kumimoji="1"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+ 4[H] +</a:t>
                </a:r>
              </a:p>
            </p:txBody>
          </p:sp>
          <p:grpSp>
            <p:nvGrpSpPr>
              <p:cNvPr id="10" name="Group 5"/>
              <p:cNvGrpSpPr/>
              <p:nvPr/>
            </p:nvGrpSpPr>
            <p:grpSpPr bwMode="auto">
              <a:xfrm>
                <a:off x="1622425" y="-821053"/>
                <a:ext cx="2136775" cy="1028701"/>
                <a:chOff x="1970" y="704"/>
                <a:chExt cx="1346" cy="648"/>
              </a:xfrm>
            </p:grpSpPr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70" y="1053"/>
                  <a:ext cx="13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>
                    <a:latin typeface="黑体" panose="02010609060101010101" charset="-122"/>
                    <a:ea typeface="黑体" panose="02010609060101010101" charset="-122"/>
                  </a:endParaRPr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76" y="704"/>
                  <a:ext cx="52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zh-CN" altLang="en-US" sz="2400" b="1" dirty="0">
                      <a:latin typeface="黑体" panose="02010609060101010101" charset="-122"/>
                      <a:ea typeface="黑体" panose="02010609060101010101" charset="-122"/>
                    </a:rPr>
                    <a:t>酶</a:t>
                  </a:r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64" y="1064"/>
                  <a:ext cx="115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zh-CN" altLang="en-US" sz="2400" b="1" dirty="0">
                      <a:latin typeface="黑体" panose="02010609060101010101" charset="-122"/>
                      <a:ea typeface="黑体" panose="02010609060101010101" charset="-122"/>
                    </a:rPr>
                    <a:t>细胞质基质</a:t>
                  </a:r>
                </a:p>
              </p:txBody>
            </p:sp>
          </p:grpSp>
        </p:grpSp>
        <p:sp>
          <p:nvSpPr>
            <p:cNvPr id="16" name="矩形 15"/>
            <p:cNvSpPr/>
            <p:nvPr/>
          </p:nvSpPr>
          <p:spPr>
            <a:xfrm>
              <a:off x="12802" y="3643"/>
              <a:ext cx="5867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400" b="1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kumimoji="1" lang="zh-CN" altLang="en-US" sz="3200" b="1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能量</a:t>
              </a:r>
              <a:r>
                <a:rPr kumimoji="1" lang="en-US" altLang="zh-CN" sz="3200" b="1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endParaRPr lang="zh-CN" altLang="en-US" dirty="0"/>
            </a:p>
          </p:txBody>
        </p:sp>
      </p:grp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有氧呼吸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矩形 73730"/>
          <p:cNvSpPr>
            <a:spLocks noChangeArrowheads="1"/>
          </p:cNvSpPr>
          <p:nvPr/>
        </p:nvSpPr>
        <p:spPr bwMode="auto">
          <a:xfrm>
            <a:off x="543659" y="4437673"/>
            <a:ext cx="1164834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ts val="500"/>
              </a:spcBef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8788" name="图片 1" descr="说明: http://imggzsw.cooco.net.cn/files/down/test/1980/14/14/367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5" y="870585"/>
            <a:ext cx="872426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拓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4100" y="1182370"/>
            <a:ext cx="7910830" cy="5432425"/>
            <a:chOff x="3544" y="2454"/>
            <a:chExt cx="12937" cy="6792"/>
          </a:xfrm>
        </p:grpSpPr>
        <p:pic>
          <p:nvPicPr>
            <p:cNvPr id="5" name="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544" y="2454"/>
              <a:ext cx="11972" cy="6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167" y="2454"/>
              <a:ext cx="6315" cy="180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C3</a:t>
            </a:r>
            <a:r>
              <a:rPr 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植物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午休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现象原因分析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984250"/>
            <a:ext cx="14008735" cy="4196715"/>
            <a:chOff x="188" y="2339"/>
            <a:chExt cx="22061" cy="6609"/>
          </a:xfrm>
        </p:grpSpPr>
        <p:grpSp>
          <p:nvGrpSpPr>
            <p:cNvPr id="7" name="组合 6"/>
            <p:cNvGrpSpPr/>
            <p:nvPr/>
          </p:nvGrpSpPr>
          <p:grpSpPr>
            <a:xfrm>
              <a:off x="188" y="2418"/>
              <a:ext cx="18693" cy="6530"/>
              <a:chOff x="301" y="1544"/>
              <a:chExt cx="18693" cy="653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01" y="2598"/>
                <a:ext cx="12662" cy="5160"/>
                <a:chOff x="1559496" y="2096851"/>
                <a:chExt cx="8866315" cy="3991019"/>
              </a:xfrm>
            </p:grpSpPr>
            <p:pic>
              <p:nvPicPr>
                <p:cNvPr id="3" name="图片 2"/>
                <p:cNvPicPr/>
                <p:nvPr/>
              </p:nvPicPr>
              <p:blipFill rotWithShape="1">
                <a:blip r:embed="rId4"/>
                <a:srcRect t="39720" b="1"/>
                <a:stretch>
                  <a:fillRect/>
                </a:stretch>
              </p:blipFill>
              <p:spPr>
                <a:xfrm>
                  <a:off x="1559496" y="2096851"/>
                  <a:ext cx="8784976" cy="39910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" name="矩形 4"/>
                <p:cNvSpPr/>
                <p:nvPr/>
              </p:nvSpPr>
              <p:spPr>
                <a:xfrm>
                  <a:off x="4881195" y="3074230"/>
                  <a:ext cx="5544616" cy="252028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2216899" y="3074230"/>
                  <a:ext cx="2664296" cy="252028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rgbClr val="0070C0"/>
                      </a:solidFill>
                    </a:ln>
                  </a:endParaRP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/>
              <a:srcRect l="48800" t="22354" r="4849" b="4621"/>
              <a:stretch>
                <a:fillRect/>
              </a:stretch>
            </p:blipFill>
            <p:spPr>
              <a:xfrm>
                <a:off x="13456" y="1544"/>
                <a:ext cx="5539" cy="6530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14249" y="2339"/>
              <a:ext cx="800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1800" b="1">
                  <a:latin typeface="楷体" panose="02010609060101010101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C</a:t>
              </a:r>
              <a:r>
                <a:rPr lang="en-US" sz="1800" b="1" baseline="-25000">
                  <a:latin typeface="楷体" panose="02010609060101010101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sz="1800" b="1">
                  <a:ea typeface="宋体" panose="02010600030101010101" pitchFamily="2" charset="-122"/>
                </a:rPr>
                <a:t>植物的</a:t>
              </a:r>
              <a:r>
                <a:rPr lang="en-US" sz="1800" b="1">
                  <a:latin typeface="楷体" panose="02010609060101010101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en-US" sz="1800" b="1" baseline="-25000">
                  <a:latin typeface="楷体" panose="02010609060101010101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sz="1800" b="1">
                  <a:ea typeface="宋体" panose="02010600030101010101" pitchFamily="2" charset="-122"/>
                </a:rPr>
                <a:t>浓缩机制</a:t>
              </a:r>
              <a:endParaRPr lang="zh-CN" altLang="en-US" sz="1800" b="1"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C4</a:t>
            </a:r>
            <a:r>
              <a:rPr 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植物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</a:t>
            </a:r>
            <a:r>
              <a:rPr lang="en-US" altLang="zh-CN" sz="3600" baseline="-2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浓缩机制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/>
        </p:blipFill>
        <p:spPr>
          <a:xfrm>
            <a:off x="147955" y="1132205"/>
            <a:ext cx="5158105" cy="382460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</p:blipFill>
        <p:spPr>
          <a:xfrm>
            <a:off x="4977765" y="956310"/>
            <a:ext cx="7022465" cy="445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80060" y="384175"/>
            <a:ext cx="5615940" cy="56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五、</a:t>
            </a:r>
            <a:r>
              <a:rPr 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实验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37210" y="1480820"/>
            <a:ext cx="10586085" cy="3181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5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、探究酵母菌细胞呼吸方式</a:t>
            </a:r>
          </a:p>
          <a:p>
            <a:pPr marL="0" indent="0" fontAlgn="auto">
              <a:lnSpc>
                <a:spcPct val="125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、光合色素的提取与分离</a:t>
            </a:r>
          </a:p>
          <a:p>
            <a:pPr marL="0" indent="0" fontAlgn="auto">
              <a:lnSpc>
                <a:spcPct val="125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酶催化作用实验证明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lang="en-US" altLang="zh-CN" sz="3200" b="1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O</a:t>
            </a:r>
            <a:r>
              <a:rPr lang="en-US" altLang="zh-CN" sz="3200" b="1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在不同条件下的分解</a:t>
            </a:r>
          </a:p>
          <a:p>
            <a:pPr marL="0" indent="0" fontAlgn="auto">
              <a:lnSpc>
                <a:spcPct val="125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4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、酶的专一性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——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淀粉酶对淀粉和蔗糖的水解作用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indent="0" fontAlgn="auto">
              <a:lnSpc>
                <a:spcPct val="125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5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影响酶活性的条件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最适温度的探究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7136" t="3512" r="5899"/>
          <a:stretch>
            <a:fillRect/>
          </a:stretch>
        </p:blipFill>
        <p:spPr>
          <a:xfrm>
            <a:off x="220345" y="723900"/>
            <a:ext cx="11751945" cy="470979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701415" y="3624580"/>
            <a:ext cx="1842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20345" y="4096385"/>
            <a:ext cx="1654810" cy="22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423025" y="3166110"/>
            <a:ext cx="3306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10" y="365125"/>
            <a:ext cx="11629390" cy="54102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0669270" y="2952115"/>
            <a:ext cx="10217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5300" y="673100"/>
            <a:ext cx="8445500" cy="6082665"/>
            <a:chOff x="4417" y="1857"/>
            <a:chExt cx="13300" cy="9579"/>
          </a:xfrm>
        </p:grpSpPr>
        <p:sp>
          <p:nvSpPr>
            <p:cNvPr id="7" name="Rectangle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>
            <a:xfrm>
              <a:off x="4757" y="1857"/>
              <a:ext cx="12960" cy="18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有氧呼吸第一阶段</a:t>
              </a:r>
              <a:r>
                <a:rPr lang="en-US" altLang="zh-CN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——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糖酵解</a:t>
              </a:r>
            </a:p>
          </p:txBody>
        </p:sp>
        <p:pic>
          <p:nvPicPr>
            <p:cNvPr id="8" name="Picture 4" descr="034965f4e1d946caf2d3853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3058"/>
              <a:ext cx="13168" cy="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4965" y="864870"/>
            <a:ext cx="5953760" cy="564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/>
              <a:t>肌糖原供能过程：</a:t>
            </a:r>
          </a:p>
          <a:p>
            <a:endParaRPr lang="zh-CN" altLang="en-US" sz="2800" dirty="0"/>
          </a:p>
          <a:p>
            <a:r>
              <a:rPr lang="zh-CN" altLang="en-US" sz="2800" dirty="0"/>
              <a:t>糖原的分解，首先都要形成</a:t>
            </a:r>
            <a:r>
              <a:rPr lang="zh-CN" altLang="en-US" sz="2800" dirty="0">
                <a:sym typeface="+mn-ea"/>
              </a:rPr>
              <a:t>葡萄糖</a:t>
            </a:r>
            <a:r>
              <a:rPr lang="en-US" altLang="zh-CN" sz="2800" dirty="0">
                <a:sym typeface="+mn-ea"/>
              </a:rPr>
              <a:t>-</a:t>
            </a:r>
            <a:r>
              <a:rPr lang="zh-CN" altLang="en-US" sz="2800" dirty="0"/>
              <a:t>6-磷酸</a:t>
            </a:r>
          </a:p>
          <a:p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在肝细胞中，由肝糖原产生的葡萄糖</a:t>
            </a:r>
            <a:r>
              <a:rPr lang="en-US" altLang="zh-CN" sz="2800" dirty="0">
                <a:sym typeface="+mn-ea"/>
              </a:rPr>
              <a:t>-</a:t>
            </a:r>
            <a:r>
              <a:rPr lang="zh-CN" altLang="en-US" sz="2800" dirty="0">
                <a:sym typeface="+mn-ea"/>
              </a:rPr>
              <a:t>6-磷酸既可以进入糖酵解途径,也可以被葡萄糖</a:t>
            </a:r>
            <a:r>
              <a:rPr lang="en-US" altLang="zh-CN" sz="2800" dirty="0">
                <a:sym typeface="+mn-ea"/>
              </a:rPr>
              <a:t>-</a:t>
            </a:r>
            <a:r>
              <a:rPr lang="zh-CN" altLang="en-US" sz="2800" dirty="0">
                <a:sym typeface="+mn-ea"/>
              </a:rPr>
              <a:t>6-磷酸酶转化为葡萄糖</a:t>
            </a:r>
            <a:endParaRPr lang="zh-CN" altLang="en-US" sz="2800" dirty="0"/>
          </a:p>
          <a:p>
            <a:endParaRPr lang="zh-CN" altLang="en-US" sz="2800" dirty="0"/>
          </a:p>
          <a:p>
            <a:r>
              <a:rPr lang="zh-CN" altLang="en-US" sz="2800" dirty="0"/>
              <a:t>骨胳肌细胞中，由肌糖原生产的</a:t>
            </a:r>
            <a:r>
              <a:rPr lang="zh-CN" altLang="en-US" sz="2800" dirty="0">
                <a:sym typeface="+mn-ea"/>
              </a:rPr>
              <a:t>葡萄糖</a:t>
            </a:r>
            <a:r>
              <a:rPr lang="en-US" altLang="zh-CN" sz="2800" dirty="0">
                <a:sym typeface="+mn-ea"/>
              </a:rPr>
              <a:t>-</a:t>
            </a:r>
            <a:r>
              <a:rPr lang="zh-CN" altLang="en-US" sz="2800" dirty="0">
                <a:sym typeface="+mn-ea"/>
              </a:rPr>
              <a:t>6-磷酸直接进</a:t>
            </a:r>
            <a:r>
              <a:rPr lang="zh-CN" altLang="en-US" sz="2800" dirty="0"/>
              <a:t>入糖酵解途径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86440" y="779773"/>
            <a:ext cx="5816330" cy="5606422"/>
            <a:chOff x="9659" y="1991"/>
            <a:chExt cx="6573" cy="6583"/>
          </a:xfrm>
        </p:grpSpPr>
        <p:pic>
          <p:nvPicPr>
            <p:cNvPr id="2" name="图片 1" descr="timg[4]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063" y="2854"/>
              <a:ext cx="6169" cy="5720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9904" y="3974"/>
              <a:ext cx="2413" cy="5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659" y="1991"/>
              <a:ext cx="1844" cy="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</a:rPr>
                <a:t>肌糖原</a:t>
              </a:r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10356" y="2532"/>
              <a:ext cx="26" cy="13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5860" y="1988820"/>
            <a:ext cx="1057783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② 第二阶段（柠檬酸循环）：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C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H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O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+ 6H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          6C</a:t>
            </a: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</a:rPr>
              <a:t>2 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+ 20[H] + </a:t>
            </a: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少量能量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kumimoji="1"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                                              </a:t>
            </a:r>
          </a:p>
        </p:txBody>
      </p:sp>
      <p:grpSp>
        <p:nvGrpSpPr>
          <p:cNvPr id="5" name="Group 9"/>
          <p:cNvGrpSpPr/>
          <p:nvPr/>
        </p:nvGrpSpPr>
        <p:grpSpPr bwMode="auto">
          <a:xfrm>
            <a:off x="3840835" y="2534424"/>
            <a:ext cx="1828800" cy="990600"/>
            <a:chOff x="2592" y="2688"/>
            <a:chExt cx="1152" cy="624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640" y="3015"/>
              <a:ext cx="1056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832" y="2688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dirty="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kumimoji="1"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酶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592" y="3024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线粒体基质</a:t>
              </a:r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有氧呼吸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62125" y="1344930"/>
            <a:ext cx="4749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kumimoji="1" 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 有氧呼吸过程</a:t>
            </a:r>
            <a:endParaRPr kumimoji="1"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13" y="924747"/>
            <a:ext cx="7190508" cy="530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460274" y="1547293"/>
            <a:ext cx="2269106" cy="3846165"/>
            <a:chOff x="3779722" y="1547293"/>
            <a:chExt cx="2269106" cy="3846165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368768" y="1547293"/>
              <a:ext cx="680060" cy="46709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526925" y="4926366"/>
              <a:ext cx="680060" cy="46709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3779722" y="4926367"/>
              <a:ext cx="680060" cy="46709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08313" y="2111285"/>
            <a:ext cx="6455142" cy="4121004"/>
            <a:chOff x="827761" y="2111285"/>
            <a:chExt cx="6455142" cy="4121004"/>
          </a:xfrm>
        </p:grpSpPr>
        <p:sp>
          <p:nvSpPr>
            <p:cNvPr id="10" name="TextBox 9"/>
            <p:cNvSpPr txBox="1"/>
            <p:nvPr/>
          </p:nvSpPr>
          <p:spPr>
            <a:xfrm>
              <a:off x="827761" y="3308352"/>
              <a:ext cx="685800" cy="3693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</a:t>
              </a:r>
              <a:r>
                <a: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en-US" altLang="zh-CN" dirty="0"/>
                <a:t>O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97103" y="2111285"/>
              <a:ext cx="685800" cy="3693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</a:t>
              </a:r>
              <a:r>
                <a: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en-US" altLang="zh-CN" dirty="0"/>
                <a:t>O</a:t>
              </a:r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6500" y="5862957"/>
              <a:ext cx="685800" cy="3693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</a:t>
              </a:r>
              <a:r>
                <a: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en-US" altLang="zh-CN" dirty="0"/>
                <a:t>O</a:t>
              </a:r>
              <a:endParaRPr lang="zh-CN" altLang="en-US" dirty="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>
              <a:off x="5574143" y="2295951"/>
              <a:ext cx="981703" cy="354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13" idx="3"/>
            </p:cNvCxnSpPr>
            <p:nvPr/>
          </p:nvCxnSpPr>
          <p:spPr>
            <a:xfrm flipV="1">
              <a:off x="3162300" y="5608647"/>
              <a:ext cx="69272" cy="4389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1513561" y="3472236"/>
              <a:ext cx="13058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21815" y="253365"/>
            <a:ext cx="8229600" cy="543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有氧呼吸第二阶段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柠檬酸循环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54694" y="0"/>
            <a:ext cx="9144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③第三阶段（电子传递链）：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24[H]+6</a:t>
            </a: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</a:rPr>
              <a:t>2                   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12H</a:t>
            </a:r>
            <a:r>
              <a:rPr kumimoji="1" lang="en-US" altLang="zh-CN" sz="3200" b="1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 +</a:t>
            </a: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大量能量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                               </a:t>
            </a:r>
            <a:endParaRPr kumimoji="1"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                                            </a:t>
            </a:r>
            <a:r>
              <a:rPr kumimoji="1" lang="zh-CN" altLang="en-US" sz="2400" b="1" dirty="0">
                <a:latin typeface="黑体" panose="02010609060101010101" charset="-122"/>
                <a:ea typeface="黑体" panose="02010609060101010101" charset="-122"/>
              </a:rPr>
              <a:t>  </a:t>
            </a:r>
          </a:p>
        </p:txBody>
      </p:sp>
      <p:grpSp>
        <p:nvGrpSpPr>
          <p:cNvPr id="6" name="Group 11"/>
          <p:cNvGrpSpPr/>
          <p:nvPr/>
        </p:nvGrpSpPr>
        <p:grpSpPr bwMode="auto">
          <a:xfrm>
            <a:off x="3871008" y="2735233"/>
            <a:ext cx="2324954" cy="1081088"/>
            <a:chOff x="2640" y="2672"/>
            <a:chExt cx="1152" cy="681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2640" y="3015"/>
              <a:ext cx="10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966" y="2672"/>
              <a:ext cx="50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anose="02020603050405020304" pitchFamily="18" charset="0"/>
                </a:rPr>
                <a:t> </a:t>
              </a:r>
              <a:r>
                <a:rPr kumimoji="1" lang="zh-CN" altLang="en-US" sz="2800" b="1" dirty="0">
                  <a:latin typeface="Times New Roman" panose="02020603050405020304" pitchFamily="18" charset="0"/>
                </a:rPr>
                <a:t>酶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640" y="3024"/>
              <a:ext cx="115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800" b="1" dirty="0">
                  <a:latin typeface="黑体" panose="02010609060101010101" charset="-122"/>
                  <a:ea typeface="黑体" panose="02010609060101010101" charset="-122"/>
                </a:rPr>
                <a:t>线粒体</a:t>
              </a:r>
              <a:r>
                <a:rPr kumimoji="1" lang="zh-CN" altLang="en-US" sz="2800" b="1" dirty="0">
                  <a:latin typeface="Times New Roman" panose="02020603050405020304" pitchFamily="18" charset="0"/>
                </a:rPr>
                <a:t>内膜</a:t>
              </a:r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26507"/>
          </a:xfrm>
          <a:prstGeom prst="rect">
            <a:avLst/>
          </a:prstGeom>
          <a:solidFill>
            <a:srgbClr val="60B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有氧呼吸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45895" y="1492885"/>
            <a:ext cx="474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kumimoji="1" 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 有氧呼吸过程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5ODlhNWIwMTY1N2E3ZWIxM2M2YjViZWNjMGUxZ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8"/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720,&quot;width&quot;:9000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4"/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24,&quot;width&quot;:9984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4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8"/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  <p:tag name="KSO_WM_UNIT_TABLE_BEAUTIFY" val="smartTable{079685da-4ebc-4295-a10d-2b66463828ee}"/>
  <p:tag name="TABLE_ENDDRAG_ORIGIN_RECT" val="951*332"/>
  <p:tag name="TABLE_ENDDRAG_RECT" val="6*139*951*3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3.54393700787404,&quot;left&quot;:278.5,&quot;top&quot;:111.90606299212598,&quot;width&quot;:636.75}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2986</Words>
  <Application>Microsoft Office PowerPoint</Application>
  <PresentationFormat>宽屏</PresentationFormat>
  <Paragraphs>327</Paragraphs>
  <Slides>46</Slides>
  <Notes>27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黑体</vt:lpstr>
      <vt:lpstr>华文中宋</vt:lpstr>
      <vt:lpstr>楷体</vt:lpstr>
      <vt:lpstr>宋体</vt:lpstr>
      <vt:lpstr>微软雅黑</vt:lpstr>
      <vt:lpstr>Arial</vt:lpstr>
      <vt:lpstr>Calibri</vt:lpstr>
      <vt:lpstr>Tahoma</vt:lpstr>
      <vt:lpstr>Times New Roman</vt:lpstr>
      <vt:lpstr>Verdana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三、细胞的生存需要能量和营养物质</dc:title>
  <dc:creator>Administrator</dc:creator>
  <cp:lastModifiedBy>HiteVision</cp:lastModifiedBy>
  <cp:revision>87</cp:revision>
  <dcterms:created xsi:type="dcterms:W3CDTF">2023-09-24T05:31:00Z</dcterms:created>
  <dcterms:modified xsi:type="dcterms:W3CDTF">2025-09-18T09:35:57Z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5E5F893104B34094AFE02ADE655B2BCD_13</vt:lpwstr>
  </property>
  <property fmtid="{D5CDD505-2E9C-101B-9397-08002B2CF9AE}" pid="3" name="KSOProductBuildVer">
    <vt:lpwstr>2052-12.1.0.22529</vt:lpwstr>
  </property>
</Properties>
</file>