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u Zhexuan" initials="LZ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92" y="48"/>
      </p:cViewPr>
      <p:guideLst>
        <p:guide orient="horz" pos="2160"/>
        <p:guide pos="3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77075" y="188914"/>
            <a:ext cx="9537496" cy="725487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6241" y="6381751"/>
            <a:ext cx="2844906" cy="365125"/>
          </a:xfrm>
          <a:prstGeom prst="rect">
            <a:avLst/>
          </a:prstGeom>
        </p:spPr>
        <p:txBody>
          <a:bodyPr/>
          <a:lstStyle/>
          <a:p>
            <a:pPr defTabSz="913765">
              <a:defRPr/>
            </a:pPr>
            <a:fld id="{5DB46158-80F2-476D-B2EE-09F53E66EFE7}" type="datetimeFigureOut">
              <a:rPr lang="zh-CN" altLang="en-US" sz="1200" smtClean="0"/>
              <a:t>2025/10/15</a:t>
            </a:fld>
            <a:endParaRPr lang="zh-CN" altLang="en-US" sz="12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77075" y="188914"/>
            <a:ext cx="9537496" cy="725487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6241" y="6381751"/>
            <a:ext cx="2844906" cy="365125"/>
          </a:xfrm>
          <a:prstGeom prst="rect">
            <a:avLst/>
          </a:prstGeom>
        </p:spPr>
        <p:txBody>
          <a:bodyPr/>
          <a:lstStyle/>
          <a:p>
            <a:pPr defTabSz="913765">
              <a:defRPr/>
            </a:pPr>
            <a:fld id="{5DB46158-80F2-476D-B2EE-09F53E66EFE7}" type="datetimeFigureOut">
              <a:rPr lang="zh-CN" altLang="en-US" sz="1200" smtClean="0"/>
              <a:t>2025/10/15</a:t>
            </a:fld>
            <a:endParaRPr lang="zh-CN" altLang="en-US"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1325" y="45720"/>
            <a:ext cx="11485880" cy="724535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研究发现放疗前用药物使肿瘤细胞同步化，治疗效果往往更好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7160" y="4195445"/>
            <a:ext cx="39928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</a:t>
            </a:r>
            <a:r>
              <a:rPr lang="en-US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</a:t>
            </a:r>
            <a:r>
              <a:rPr lang="en-US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 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期持续时间依次为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8h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1h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29405" y="850900"/>
            <a:ext cx="7919720" cy="44475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高浓度的胸腺嘧啶核苷（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TdR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）双阻断法是常用的同步方法。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TdR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能可逆地抑制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DNA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合成，而不作用于其他细胞阶段的运转，最终导致细胞群被同步化。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作用原理：</a:t>
            </a:r>
          </a:p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阻断：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高浓度的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TdR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使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细胞立刻被抑制，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需要至少阻断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_____h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其余细胞最终停留在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____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_____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洗除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：洗去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TdR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可恢复正常的细胞周期。</a:t>
            </a:r>
          </a:p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再次阻断：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应该在第一次洗去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TdR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之后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_____ 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进行。还应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用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TdR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再处理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_____ 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确保所有细胞均停留在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_____________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处。</a:t>
            </a:r>
          </a:p>
        </p:txBody>
      </p:sp>
      <p:pic>
        <p:nvPicPr>
          <p:cNvPr id="5" name="图片 4"/>
          <p:cNvPicPr/>
          <p:nvPr/>
        </p:nvPicPr>
        <p:blipFill>
          <a:blip r:embed="rId2"/>
          <a:stretch>
            <a:fillRect/>
          </a:stretch>
        </p:blipFill>
        <p:spPr>
          <a:xfrm>
            <a:off x="556912" y="770039"/>
            <a:ext cx="3311249" cy="34254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92139" y="190600"/>
            <a:ext cx="9537496" cy="725109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sz="3600" dirty="0">
                <a:solidFill>
                  <a:schemeClr val="tx1"/>
                </a:solidFill>
              </a:rPr>
              <a:t>利用</a:t>
            </a:r>
            <a:r>
              <a:rPr lang="en-US" altLang="zh-CN" sz="3600" baseline="300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H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－</a:t>
            </a:r>
            <a:r>
              <a:rPr lang="en-US" altLang="zh-CN" sz="36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TdR</a:t>
            </a:r>
            <a:r>
              <a:rPr lang="zh-CN" altLang="en-US" sz="36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</a:t>
            </a:r>
            <a:r>
              <a:rPr lang="en-US" altLang="zh-CN" sz="36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BrdU</a:t>
            </a:r>
            <a:r>
              <a:rPr lang="zh-CN" altLang="en-US" sz="36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的瞬时标记研究细胞周期时长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92430" y="915670"/>
            <a:ext cx="11532870" cy="3461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90" indent="-1080135" fontAlgn="auto">
              <a:spcAft>
                <a:spcPts val="600"/>
              </a:spcAft>
            </a:pPr>
            <a:r>
              <a:rPr lang="zh-CN" altLang="en-US" sz="2800" dirty="0">
                <a:latin typeface="华文楷体" panose="02010600040101010101" charset="-122"/>
                <a:ea typeface="华文楷体" panose="02010600040101010101" charset="-122"/>
              </a:rPr>
              <a:t>原理：</a:t>
            </a:r>
            <a:r>
              <a:rPr lang="en-US" altLang="zh-CN" sz="2800" baseline="300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－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TdR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（氚代胸腺嘧啶）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BrdU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均能作为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DNA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复制的原料掺入新合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成的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DNA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中</a:t>
            </a:r>
            <a:endParaRPr lang="zh-CN" altLang="en-US" sz="2800" dirty="0"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720090" indent="-1080135" fontAlgn="auto">
              <a:spcAft>
                <a:spcPts val="600"/>
              </a:spcAft>
            </a:pPr>
            <a:r>
              <a:rPr lang="zh-CN" altLang="en-US" sz="2800" dirty="0">
                <a:latin typeface="华文楷体" panose="02010600040101010101" charset="-122"/>
                <a:ea typeface="华文楷体" panose="02010600040101010101" charset="-122"/>
              </a:rPr>
              <a:t>操作：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用含适量</a:t>
            </a:r>
            <a:r>
              <a:rPr lang="en-US" altLang="zh-CN" sz="2800" baseline="300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－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TdR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BrdU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的培养液短时培养细胞，然后置换不含</a:t>
            </a:r>
            <a:r>
              <a:rPr lang="en-US" altLang="zh-CN" sz="2800" baseline="300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H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－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TdR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或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BrdU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的培养液继续培养细胞。</a:t>
            </a:r>
          </a:p>
          <a:p>
            <a:pPr marL="720090" indent="-1080135" fontAlgn="auto">
              <a:spcAft>
                <a:spcPts val="600"/>
              </a:spcAft>
            </a:pP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   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置换时刻为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0</a:t>
            </a:r>
            <a:r>
              <a:rPr lang="zh-CN" altLang="en-US" sz="2800" dirty="0" err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时刻，定期取样，检测并统计分裂期细胞中带标记的细胞占比，就能计算出细胞周期各时期的时长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auto">
              <a:spcAft>
                <a:spcPts val="600"/>
              </a:spcAft>
            </a:pPr>
            <a:endParaRPr lang="x-none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66825" y="4025265"/>
            <a:ext cx="115328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600"/>
              </a:spcAft>
            </a:pPr>
            <a:r>
              <a:rPr lang="zh-CN" altLang="en-US" sz="2800" dirty="0">
                <a:latin typeface="华文楷体" panose="02010600040101010101" charset="-122"/>
                <a:ea typeface="华文楷体" panose="02010600040101010101" charset="-122"/>
              </a:rPr>
              <a:t>请预期实验结果，并在坐标系中用折线图来表示。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1780" y="0"/>
            <a:ext cx="11040110" cy="724535"/>
          </a:xfrm>
        </p:spPr>
        <p:txBody>
          <a:bodyPr/>
          <a:lstStyle/>
          <a:p>
            <a:r>
              <a:rPr lang="zh-CN" altLang="en-US" sz="3200" b="1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利用两种分子标记探究细胞周期长度</a:t>
            </a:r>
          </a:p>
        </p:txBody>
      </p:sp>
      <p:sp>
        <p:nvSpPr>
          <p:cNvPr id="3" name="矩形 2"/>
          <p:cNvSpPr/>
          <p:nvPr/>
        </p:nvSpPr>
        <p:spPr>
          <a:xfrm>
            <a:off x="272621" y="476824"/>
            <a:ext cx="11513254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将处于细胞周期不同阶段的细胞混合培养于多孔培养板中，各孔同时加入</a:t>
            </a:r>
            <a:r>
              <a:rPr lang="en-US" altLang="en-US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EdU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，随后每隔一定时间向一组培养孔加入</a:t>
            </a:r>
            <a:r>
              <a:rPr lang="en-US" altLang="en-US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BrdU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，再培养十几分钟后收集该组孔内全部细胞，检测双标记细胞占</a:t>
            </a:r>
            <a:r>
              <a:rPr lang="en-US" altLang="en-US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EdU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标记细胞的百分比（如图）。未掺入的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EdU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BrdU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短时间内即被降解。</a:t>
            </a:r>
          </a:p>
        </p:txBody>
      </p:sp>
      <p:pic>
        <p:nvPicPr>
          <p:cNvPr id="4" name="图片 3" descr="学科网(www.zxxk.com)--教育资源门户，提供试卷、教案、课件、论文、素材以及各类教学资源下载，还有大量而丰富的教学相关资讯！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4" y="2291477"/>
            <a:ext cx="6006557" cy="429257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694680" y="2291715"/>
            <a:ext cx="6399530" cy="11315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EdU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和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BrdU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都是胸腺嘧啶类似物，它们是如何标记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DNA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的？带有标记的是什么时期的细胞？</a:t>
            </a:r>
          </a:p>
        </p:txBody>
      </p:sp>
      <p:sp>
        <p:nvSpPr>
          <p:cNvPr id="7" name="矩形 6"/>
          <p:cNvSpPr/>
          <p:nvPr/>
        </p:nvSpPr>
        <p:spPr>
          <a:xfrm>
            <a:off x="5694680" y="4034155"/>
            <a:ext cx="6150610" cy="8077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EdU</a:t>
            </a:r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标记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初始时处于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期的细胞</a:t>
            </a:r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BrdU</a:t>
            </a:r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标记什么时候的</a:t>
            </a:r>
            <a:r>
              <a:rPr lang="en-US" altLang="zh-CN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</a:t>
            </a:r>
            <a:r>
              <a:rPr lang="zh-CN" altLang="en-US" sz="2800" dirty="0" err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期细胞？</a:t>
            </a:r>
          </a:p>
        </p:txBody>
      </p:sp>
      <p:sp>
        <p:nvSpPr>
          <p:cNvPr id="9" name="矩形 8"/>
          <p:cNvSpPr/>
          <p:nvPr/>
        </p:nvSpPr>
        <p:spPr>
          <a:xfrm>
            <a:off x="5694604" y="5274412"/>
            <a:ext cx="5832113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点表示？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1325" y="45720"/>
            <a:ext cx="11485880" cy="724535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微软雅黑 Light" panose="020B0502040204020203" pitchFamily="34" charset="-122"/>
                <a:ea typeface="微软雅黑 Light" panose="020B0502040204020203" pitchFamily="34" charset="-122"/>
                <a:sym typeface="+mn-ea"/>
              </a:rPr>
              <a:t>研究发现放疗前用药物使肿瘤细胞同步化，治疗效果往往更好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7217" y="4195291"/>
            <a:ext cx="4433396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其中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G</a:t>
            </a:r>
            <a:r>
              <a:rPr lang="en-US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</a:t>
            </a:r>
            <a:r>
              <a:rPr lang="en-US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 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期持续时间依次为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8h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4h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1h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270725" y="1270979"/>
            <a:ext cx="6807093" cy="44473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高浓度的胸腺嘧啶核苷（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TdR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）双阻断法是常用的同步方法。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TdR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能可逆地抑制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DNA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合成，而不作用于其他细胞阶段的运转，最终导致细胞群被同步化。</a:t>
            </a:r>
          </a:p>
          <a:p>
            <a:r>
              <a:rPr lang="zh-CN" altLang="en-US" sz="2800" b="1" dirty="0"/>
              <a:t>作用原理：</a:t>
            </a:r>
          </a:p>
          <a:p>
            <a:r>
              <a:rPr lang="zh-CN" altLang="en-US" sz="2800" b="1" dirty="0"/>
              <a:t>阻断：</a:t>
            </a:r>
            <a:r>
              <a:rPr lang="zh-CN" altLang="en-US" sz="2800" b="1" dirty="0">
                <a:sym typeface="+mn-ea"/>
              </a:rPr>
              <a:t>高浓度的</a:t>
            </a:r>
            <a:r>
              <a:rPr lang="en-US" altLang="zh-CN" sz="2800" b="1" dirty="0" err="1">
                <a:sym typeface="+mn-ea"/>
              </a:rPr>
              <a:t>TdR</a:t>
            </a:r>
            <a:r>
              <a:rPr lang="zh-CN" altLang="en-US" sz="2800" b="1" dirty="0">
                <a:sym typeface="+mn-ea"/>
              </a:rPr>
              <a:t>使</a:t>
            </a:r>
            <a:r>
              <a:rPr lang="en-US" altLang="zh-CN" sz="2800" b="1" dirty="0"/>
              <a:t>____</a:t>
            </a:r>
            <a:r>
              <a:rPr lang="zh-CN" altLang="en-US" sz="2800" b="1" dirty="0"/>
              <a:t>细胞立刻被抑制，</a:t>
            </a:r>
            <a:r>
              <a:rPr lang="zh-CN" altLang="en-US" sz="2800" b="1" dirty="0">
                <a:sym typeface="+mn-ea"/>
              </a:rPr>
              <a:t>需要至少阻断</a:t>
            </a:r>
            <a:r>
              <a:rPr lang="en-US" altLang="zh-CN" sz="2800" b="1" dirty="0">
                <a:sym typeface="+mn-ea"/>
              </a:rPr>
              <a:t>_____h</a:t>
            </a:r>
            <a:r>
              <a:rPr lang="zh-CN" altLang="en-US" sz="2800" b="1" dirty="0">
                <a:sym typeface="+mn-ea"/>
              </a:rPr>
              <a:t>，</a:t>
            </a:r>
            <a:r>
              <a:rPr lang="zh-CN" altLang="en-US" sz="2800" b="1" dirty="0"/>
              <a:t>其余细胞最终停留在</a:t>
            </a:r>
            <a:r>
              <a:rPr lang="en-US" altLang="zh-CN" sz="2800" b="1" dirty="0"/>
              <a:t>____________</a:t>
            </a:r>
            <a:r>
              <a:rPr lang="zh-CN" altLang="en-US" sz="2800" b="1" dirty="0"/>
              <a:t>。</a:t>
            </a:r>
            <a:endParaRPr lang="en-US" altLang="zh-CN" sz="2800" b="1" dirty="0"/>
          </a:p>
          <a:p>
            <a:r>
              <a:rPr lang="zh-CN" altLang="en-US" sz="2800" b="1" dirty="0"/>
              <a:t>洗除：洗去</a:t>
            </a:r>
            <a:r>
              <a:rPr lang="en-US" altLang="zh-CN" sz="2800" b="1" dirty="0" err="1"/>
              <a:t>TdR</a:t>
            </a:r>
            <a:r>
              <a:rPr lang="zh-CN" altLang="en-US" sz="2800" b="1" dirty="0"/>
              <a:t>可恢复正常的细胞周期。</a:t>
            </a:r>
          </a:p>
          <a:p>
            <a:r>
              <a:rPr lang="zh-CN" altLang="en-US" sz="2800" b="1" dirty="0"/>
              <a:t>再次阻断：</a:t>
            </a:r>
            <a:r>
              <a:rPr lang="zh-CN" altLang="en-US" sz="2800" b="1" dirty="0">
                <a:sym typeface="+mn-ea"/>
              </a:rPr>
              <a:t>应该在第一次洗去</a:t>
            </a:r>
            <a:r>
              <a:rPr lang="en-US" altLang="zh-CN" sz="2800" b="1" dirty="0" err="1">
                <a:sym typeface="+mn-ea"/>
              </a:rPr>
              <a:t>TdR</a:t>
            </a:r>
            <a:r>
              <a:rPr lang="zh-CN" altLang="en-US" sz="2800" b="1" dirty="0">
                <a:sym typeface="+mn-ea"/>
              </a:rPr>
              <a:t>之后</a:t>
            </a:r>
            <a:r>
              <a:rPr lang="en-US" altLang="zh-CN" sz="2800" b="1" dirty="0">
                <a:sym typeface="+mn-ea"/>
              </a:rPr>
              <a:t>_____ h</a:t>
            </a:r>
            <a:r>
              <a:rPr lang="zh-CN" altLang="en-US" sz="2800" b="1" dirty="0">
                <a:sym typeface="+mn-ea"/>
              </a:rPr>
              <a:t>进行。还应</a:t>
            </a:r>
            <a:r>
              <a:rPr lang="zh-CN" altLang="en-US" sz="2800" b="1" dirty="0"/>
              <a:t>用</a:t>
            </a:r>
            <a:r>
              <a:rPr lang="en-US" altLang="zh-CN" sz="2800" b="1" dirty="0" err="1">
                <a:sym typeface="+mn-ea"/>
              </a:rPr>
              <a:t>TdR</a:t>
            </a:r>
            <a:r>
              <a:rPr lang="zh-CN" altLang="en-US" sz="2800" b="1" dirty="0" err="1">
                <a:sym typeface="+mn-ea"/>
              </a:rPr>
              <a:t>再处理</a:t>
            </a:r>
            <a:r>
              <a:rPr lang="en-US" altLang="zh-CN" sz="2800" b="1" dirty="0">
                <a:sym typeface="+mn-ea"/>
              </a:rPr>
              <a:t>_____ h</a:t>
            </a:r>
            <a:r>
              <a:rPr lang="zh-CN" altLang="en-US" sz="2800" b="1" dirty="0">
                <a:sym typeface="+mn-ea"/>
              </a:rPr>
              <a:t>确保所有细胞均停留在</a:t>
            </a:r>
            <a:r>
              <a:rPr lang="en-US" altLang="zh-CN" sz="2800" b="1" dirty="0">
                <a:sym typeface="+mn-ea"/>
              </a:rPr>
              <a:t>_____________</a:t>
            </a:r>
            <a:r>
              <a:rPr lang="zh-CN" altLang="en-US" sz="2800" b="1" dirty="0">
                <a:sym typeface="+mn-ea"/>
              </a:rPr>
              <a:t>处。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06996" y="3565074"/>
            <a:ext cx="81131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644012" y="5722616"/>
            <a:ext cx="230899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G1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/S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期交界</a:t>
            </a:r>
          </a:p>
        </p:txBody>
      </p:sp>
      <p:pic>
        <p:nvPicPr>
          <p:cNvPr id="5" name="图片 4"/>
          <p:cNvPicPr/>
          <p:nvPr/>
        </p:nvPicPr>
        <p:blipFill>
          <a:blip r:embed="rId2"/>
          <a:stretch>
            <a:fillRect/>
          </a:stretch>
        </p:blipFill>
        <p:spPr>
          <a:xfrm>
            <a:off x="556912" y="770039"/>
            <a:ext cx="3311249" cy="3425431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5360418" y="5194016"/>
            <a:ext cx="938041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6-13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705971" y="4048810"/>
            <a:ext cx="2489147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G1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/S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期交界处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791250" y="3043130"/>
            <a:ext cx="75930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sym typeface="+mn-ea"/>
              </a:rPr>
              <a:t>S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70221" y="5200997"/>
            <a:ext cx="91582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12" grpId="0"/>
      <p:bldP spid="12" grpId="1"/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9295" y="192602"/>
            <a:ext cx="8982875" cy="724416"/>
          </a:xfrm>
        </p:spPr>
        <p:txBody>
          <a:bodyPr/>
          <a:lstStyle/>
          <a:p>
            <a:r>
              <a:rPr lang="zh-CN" altLang="en-US" sz="4000" b="1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利用两种分子标记探究细胞周期长度</a:t>
            </a:r>
          </a:p>
        </p:txBody>
      </p:sp>
      <p:sp>
        <p:nvSpPr>
          <p:cNvPr id="3" name="矩形 2"/>
          <p:cNvSpPr/>
          <p:nvPr/>
        </p:nvSpPr>
        <p:spPr>
          <a:xfrm>
            <a:off x="413591" y="1054039"/>
            <a:ext cx="11513254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将处于细胞周期不同阶段的细胞混合培养于多孔培养板中，各孔同时加入</a:t>
            </a:r>
            <a:r>
              <a:rPr lang="en-US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，随后每隔一定时间向一组培养孔加入</a:t>
            </a:r>
            <a:r>
              <a:rPr lang="en-US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BrdU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，再培养十几分钟后收集该组孔内全部细胞，检测双标记细胞占</a:t>
            </a:r>
            <a:r>
              <a:rPr lang="en-US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标记细胞的百分比（如图）。未掺入的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BrdU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短时间内即被降解。</a:t>
            </a:r>
          </a:p>
        </p:txBody>
      </p:sp>
      <p:pic>
        <p:nvPicPr>
          <p:cNvPr id="4" name="图片 3" descr="学科网(www.zxxk.com)--教育资源门户，提供试卷、教案、课件、论文、素材以及各类教学资源下载，还有大量而丰富的教学相关资讯！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59" y="2567067"/>
            <a:ext cx="6006557" cy="429257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168315" y="2291599"/>
            <a:ext cx="561707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EdU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和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BrdU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都是胸腺嘧啶类似物，它们是如何标记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DNA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的？带有标记的是什么时期的细胞？</a:t>
            </a:r>
          </a:p>
        </p:txBody>
      </p:sp>
      <p:sp>
        <p:nvSpPr>
          <p:cNvPr id="7" name="矩形 6"/>
          <p:cNvSpPr/>
          <p:nvPr/>
        </p:nvSpPr>
        <p:spPr>
          <a:xfrm>
            <a:off x="6168314" y="4118806"/>
            <a:ext cx="5832113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EdU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标记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初始时处于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期的细胞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BrdU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标记什么时候的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期细胞？</a:t>
            </a:r>
          </a:p>
        </p:txBody>
      </p:sp>
      <p:sp>
        <p:nvSpPr>
          <p:cNvPr id="9" name="矩形 8"/>
          <p:cNvSpPr/>
          <p:nvPr/>
        </p:nvSpPr>
        <p:spPr>
          <a:xfrm>
            <a:off x="6168314" y="5517617"/>
            <a:ext cx="5832113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）尝试用模型表示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OP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段数值变化的原因。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点表示？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488226" y="3345858"/>
            <a:ext cx="510972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代替胸腺嘧啶脱氧核苷酸插入新链中，标记处于</a:t>
            </a:r>
            <a:r>
              <a:rPr lang="en-US" altLang="zh-CN" sz="2400" b="1">
                <a:solidFill>
                  <a:srgbClr val="FF0000"/>
                </a:solidFill>
              </a:rPr>
              <a:t>S</a:t>
            </a:r>
            <a:r>
              <a:rPr lang="zh-CN" altLang="en-US" sz="2400" b="1">
                <a:solidFill>
                  <a:srgbClr val="FF0000"/>
                </a:solidFill>
              </a:rPr>
              <a:t>期的细胞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267995" y="4948399"/>
            <a:ext cx="162475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BrdU</a:t>
            </a:r>
            <a:r>
              <a:rPr lang="zh-CN" altLang="en-US" sz="2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标记：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992392" y="4964900"/>
            <a:ext cx="430242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一段时间后处于</a:t>
            </a:r>
            <a:r>
              <a:rPr lang="en-US" altLang="zh-CN" sz="2400" b="1">
                <a:solidFill>
                  <a:srgbClr val="FF0000"/>
                </a:solidFill>
              </a:rPr>
              <a:t>S</a:t>
            </a:r>
            <a:r>
              <a:rPr lang="zh-CN" altLang="en-US" sz="2400" b="1">
                <a:solidFill>
                  <a:srgbClr val="FF0000"/>
                </a:solidFill>
              </a:rPr>
              <a:t>期的细胞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267995" y="6378309"/>
            <a:ext cx="5920831" cy="4603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sym typeface="+mn-ea"/>
              </a:rPr>
              <a:t>最初处于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S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期的细胞全部离开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S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期的时间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 bldLvl="0" animBg="1"/>
      <p:bldP spid="14" grpId="1"/>
    </p:bld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741</Words>
  <Application>Microsoft Office PowerPoint</Application>
  <PresentationFormat>宽屏</PresentationFormat>
  <Paragraphs>39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黑体</vt:lpstr>
      <vt:lpstr>华文楷体</vt:lpstr>
      <vt:lpstr>微软雅黑</vt:lpstr>
      <vt:lpstr>微软雅黑 Light</vt:lpstr>
      <vt:lpstr>Arial</vt:lpstr>
      <vt:lpstr>Calibri</vt:lpstr>
      <vt:lpstr>Times New Roman</vt:lpstr>
      <vt:lpstr>WPS</vt:lpstr>
      <vt:lpstr>研究发现放疗前用药物使肿瘤细胞同步化，治疗效果往往更好</vt:lpstr>
      <vt:lpstr>利用3H－TdR或BrdU的瞬时标记研究细胞周期时长</vt:lpstr>
      <vt:lpstr>利用两种分子标记探究细胞周期长度</vt:lpstr>
      <vt:lpstr>研究发现放疗前用药物使肿瘤细胞同步化，治疗效果往往更好</vt:lpstr>
      <vt:lpstr>利用两种分子标记探究细胞周期长度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研究发现放疗前用药物使肿瘤细胞同步化，治疗效果往往更好</dc:title>
  <dc:creator>HiteVision</dc:creator>
  <cp:lastModifiedBy>HiteVision</cp:lastModifiedBy>
  <cp:revision>7</cp:revision>
  <dcterms:created xsi:type="dcterms:W3CDTF">2023-08-09T12:44:00Z</dcterms:created>
  <dcterms:modified xsi:type="dcterms:W3CDTF">2025-10-15T00:44:53Z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0FFB374EF87741258E9EC42A4DEF22FC_13</vt:lpwstr>
  </property>
</Properties>
</file>