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108" d="100"/>
          <a:sy n="108" d="100"/>
        </p:scale>
        <p:origin x="663" y="51"/>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0F219A7-B0B8-4F22-A4DC-201CEE394F2E}"/>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002FF72E-BA9D-4F1E-A7BC-6D767B3772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3713EB74-823B-47EE-A4F8-D725C77E32A7}"/>
              </a:ext>
            </a:extLst>
          </p:cNvPr>
          <p:cNvSpPr>
            <a:spLocks noGrp="1"/>
          </p:cNvSpPr>
          <p:nvPr>
            <p:ph type="dt" sz="half" idx="10"/>
          </p:nvPr>
        </p:nvSpPr>
        <p:spPr/>
        <p:txBody>
          <a:bodyPr/>
          <a:lstStyle/>
          <a:p>
            <a:fld id="{70547115-6501-4096-86B0-4D8694AAC757}" type="datetimeFigureOut">
              <a:rPr lang="zh-CN" altLang="en-US" smtClean="0"/>
              <a:t>2026/1/8</a:t>
            </a:fld>
            <a:endParaRPr lang="zh-CN" altLang="en-US"/>
          </a:p>
        </p:txBody>
      </p:sp>
      <p:sp>
        <p:nvSpPr>
          <p:cNvPr id="5" name="页脚占位符 4">
            <a:extLst>
              <a:ext uri="{FF2B5EF4-FFF2-40B4-BE49-F238E27FC236}">
                <a16:creationId xmlns:a16="http://schemas.microsoft.com/office/drawing/2014/main" id="{78B2681C-60C0-4628-82E6-BA6DE3070F8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994A5F9-4416-4C27-B4FE-B01F10E699D3}"/>
              </a:ext>
            </a:extLst>
          </p:cNvPr>
          <p:cNvSpPr>
            <a:spLocks noGrp="1"/>
          </p:cNvSpPr>
          <p:nvPr>
            <p:ph type="sldNum" sz="quarter" idx="12"/>
          </p:nvPr>
        </p:nvSpPr>
        <p:spPr/>
        <p:txBody>
          <a:bodyPr/>
          <a:lstStyle/>
          <a:p>
            <a:fld id="{E6791359-BDBA-4C4F-8A9E-09A8B4CF86A4}" type="slidenum">
              <a:rPr lang="zh-CN" altLang="en-US" smtClean="0"/>
              <a:t>‹#›</a:t>
            </a:fld>
            <a:endParaRPr lang="zh-CN" altLang="en-US"/>
          </a:p>
        </p:txBody>
      </p:sp>
    </p:spTree>
    <p:extLst>
      <p:ext uri="{BB962C8B-B14F-4D97-AF65-F5344CB8AC3E}">
        <p14:creationId xmlns:p14="http://schemas.microsoft.com/office/powerpoint/2010/main" val="3323886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CB9EB88-79A9-4442-BDBC-5EB52D84C83F}"/>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1A93729A-E348-4DFA-9228-9C2DAC25458E}"/>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EE55472E-122E-4234-BEE9-AD0832E4B1C7}"/>
              </a:ext>
            </a:extLst>
          </p:cNvPr>
          <p:cNvSpPr>
            <a:spLocks noGrp="1"/>
          </p:cNvSpPr>
          <p:nvPr>
            <p:ph type="dt" sz="half" idx="10"/>
          </p:nvPr>
        </p:nvSpPr>
        <p:spPr/>
        <p:txBody>
          <a:bodyPr/>
          <a:lstStyle/>
          <a:p>
            <a:fld id="{70547115-6501-4096-86B0-4D8694AAC757}" type="datetimeFigureOut">
              <a:rPr lang="zh-CN" altLang="en-US" smtClean="0"/>
              <a:t>2026/1/8</a:t>
            </a:fld>
            <a:endParaRPr lang="zh-CN" altLang="en-US"/>
          </a:p>
        </p:txBody>
      </p:sp>
      <p:sp>
        <p:nvSpPr>
          <p:cNvPr id="5" name="页脚占位符 4">
            <a:extLst>
              <a:ext uri="{FF2B5EF4-FFF2-40B4-BE49-F238E27FC236}">
                <a16:creationId xmlns:a16="http://schemas.microsoft.com/office/drawing/2014/main" id="{345C01A1-65B8-4A34-BCE3-DB336DF1869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B6F826D8-326A-4AA5-9100-F43FB1A41FB6}"/>
              </a:ext>
            </a:extLst>
          </p:cNvPr>
          <p:cNvSpPr>
            <a:spLocks noGrp="1"/>
          </p:cNvSpPr>
          <p:nvPr>
            <p:ph type="sldNum" sz="quarter" idx="12"/>
          </p:nvPr>
        </p:nvSpPr>
        <p:spPr/>
        <p:txBody>
          <a:bodyPr/>
          <a:lstStyle/>
          <a:p>
            <a:fld id="{E6791359-BDBA-4C4F-8A9E-09A8B4CF86A4}" type="slidenum">
              <a:rPr lang="zh-CN" altLang="en-US" smtClean="0"/>
              <a:t>‹#›</a:t>
            </a:fld>
            <a:endParaRPr lang="zh-CN" altLang="en-US"/>
          </a:p>
        </p:txBody>
      </p:sp>
    </p:spTree>
    <p:extLst>
      <p:ext uri="{BB962C8B-B14F-4D97-AF65-F5344CB8AC3E}">
        <p14:creationId xmlns:p14="http://schemas.microsoft.com/office/powerpoint/2010/main" val="3293316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02701D68-461B-4908-912B-EDCF44C12B1B}"/>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964378EE-331A-44F6-B261-88C9ECF81E81}"/>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870B4AD9-D84A-442D-A9C1-93D013A5EE4D}"/>
              </a:ext>
            </a:extLst>
          </p:cNvPr>
          <p:cNvSpPr>
            <a:spLocks noGrp="1"/>
          </p:cNvSpPr>
          <p:nvPr>
            <p:ph type="dt" sz="half" idx="10"/>
          </p:nvPr>
        </p:nvSpPr>
        <p:spPr/>
        <p:txBody>
          <a:bodyPr/>
          <a:lstStyle/>
          <a:p>
            <a:fld id="{70547115-6501-4096-86B0-4D8694AAC757}" type="datetimeFigureOut">
              <a:rPr lang="zh-CN" altLang="en-US" smtClean="0"/>
              <a:t>2026/1/8</a:t>
            </a:fld>
            <a:endParaRPr lang="zh-CN" altLang="en-US"/>
          </a:p>
        </p:txBody>
      </p:sp>
      <p:sp>
        <p:nvSpPr>
          <p:cNvPr id="5" name="页脚占位符 4">
            <a:extLst>
              <a:ext uri="{FF2B5EF4-FFF2-40B4-BE49-F238E27FC236}">
                <a16:creationId xmlns:a16="http://schemas.microsoft.com/office/drawing/2014/main" id="{D86C77B8-726E-4F08-90F0-951EEEEC2338}"/>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F3B0F16-6286-4294-9EF0-967E466A545E}"/>
              </a:ext>
            </a:extLst>
          </p:cNvPr>
          <p:cNvSpPr>
            <a:spLocks noGrp="1"/>
          </p:cNvSpPr>
          <p:nvPr>
            <p:ph type="sldNum" sz="quarter" idx="12"/>
          </p:nvPr>
        </p:nvSpPr>
        <p:spPr/>
        <p:txBody>
          <a:bodyPr/>
          <a:lstStyle/>
          <a:p>
            <a:fld id="{E6791359-BDBA-4C4F-8A9E-09A8B4CF86A4}" type="slidenum">
              <a:rPr lang="zh-CN" altLang="en-US" smtClean="0"/>
              <a:t>‹#›</a:t>
            </a:fld>
            <a:endParaRPr lang="zh-CN" altLang="en-US"/>
          </a:p>
        </p:txBody>
      </p:sp>
    </p:spTree>
    <p:extLst>
      <p:ext uri="{BB962C8B-B14F-4D97-AF65-F5344CB8AC3E}">
        <p14:creationId xmlns:p14="http://schemas.microsoft.com/office/powerpoint/2010/main" val="328302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57421A2-A519-4C1D-9E9D-9984E2CFB0AA}"/>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12714521-5FDC-4A0D-886B-B5030A8E4BB7}"/>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65B49D81-3CC6-40AC-B0A8-D8F4E8452629}"/>
              </a:ext>
            </a:extLst>
          </p:cNvPr>
          <p:cNvSpPr>
            <a:spLocks noGrp="1"/>
          </p:cNvSpPr>
          <p:nvPr>
            <p:ph type="dt" sz="half" idx="10"/>
          </p:nvPr>
        </p:nvSpPr>
        <p:spPr/>
        <p:txBody>
          <a:bodyPr/>
          <a:lstStyle/>
          <a:p>
            <a:fld id="{70547115-6501-4096-86B0-4D8694AAC757}" type="datetimeFigureOut">
              <a:rPr lang="zh-CN" altLang="en-US" smtClean="0"/>
              <a:t>2026/1/8</a:t>
            </a:fld>
            <a:endParaRPr lang="zh-CN" altLang="en-US"/>
          </a:p>
        </p:txBody>
      </p:sp>
      <p:sp>
        <p:nvSpPr>
          <p:cNvPr id="5" name="页脚占位符 4">
            <a:extLst>
              <a:ext uri="{FF2B5EF4-FFF2-40B4-BE49-F238E27FC236}">
                <a16:creationId xmlns:a16="http://schemas.microsoft.com/office/drawing/2014/main" id="{FEE95613-C250-49D2-B45C-6B83E364BDBB}"/>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7C72215-7FE0-4226-A5E1-C561EC05F38D}"/>
              </a:ext>
            </a:extLst>
          </p:cNvPr>
          <p:cNvSpPr>
            <a:spLocks noGrp="1"/>
          </p:cNvSpPr>
          <p:nvPr>
            <p:ph type="sldNum" sz="quarter" idx="12"/>
          </p:nvPr>
        </p:nvSpPr>
        <p:spPr/>
        <p:txBody>
          <a:bodyPr/>
          <a:lstStyle/>
          <a:p>
            <a:fld id="{E6791359-BDBA-4C4F-8A9E-09A8B4CF86A4}" type="slidenum">
              <a:rPr lang="zh-CN" altLang="en-US" smtClean="0"/>
              <a:t>‹#›</a:t>
            </a:fld>
            <a:endParaRPr lang="zh-CN" altLang="en-US"/>
          </a:p>
        </p:txBody>
      </p:sp>
    </p:spTree>
    <p:extLst>
      <p:ext uri="{BB962C8B-B14F-4D97-AF65-F5344CB8AC3E}">
        <p14:creationId xmlns:p14="http://schemas.microsoft.com/office/powerpoint/2010/main" val="246290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216FACE-CDC1-479B-B946-6420799DE8A7}"/>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39AE2BCD-3CCE-4FBB-B8EC-F767F646AD0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2BEA0B6E-B5A6-41C4-AA0D-7B811AD13130}"/>
              </a:ext>
            </a:extLst>
          </p:cNvPr>
          <p:cNvSpPr>
            <a:spLocks noGrp="1"/>
          </p:cNvSpPr>
          <p:nvPr>
            <p:ph type="dt" sz="half" idx="10"/>
          </p:nvPr>
        </p:nvSpPr>
        <p:spPr/>
        <p:txBody>
          <a:bodyPr/>
          <a:lstStyle/>
          <a:p>
            <a:fld id="{70547115-6501-4096-86B0-4D8694AAC757}" type="datetimeFigureOut">
              <a:rPr lang="zh-CN" altLang="en-US" smtClean="0"/>
              <a:t>2026/1/8</a:t>
            </a:fld>
            <a:endParaRPr lang="zh-CN" altLang="en-US"/>
          </a:p>
        </p:txBody>
      </p:sp>
      <p:sp>
        <p:nvSpPr>
          <p:cNvPr id="5" name="页脚占位符 4">
            <a:extLst>
              <a:ext uri="{FF2B5EF4-FFF2-40B4-BE49-F238E27FC236}">
                <a16:creationId xmlns:a16="http://schemas.microsoft.com/office/drawing/2014/main" id="{9503048C-0F5E-4B42-9BC8-94D398A8A63A}"/>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9B2CEB1-C1B5-4225-8F37-AF2A5CE7B767}"/>
              </a:ext>
            </a:extLst>
          </p:cNvPr>
          <p:cNvSpPr>
            <a:spLocks noGrp="1"/>
          </p:cNvSpPr>
          <p:nvPr>
            <p:ph type="sldNum" sz="quarter" idx="12"/>
          </p:nvPr>
        </p:nvSpPr>
        <p:spPr/>
        <p:txBody>
          <a:bodyPr/>
          <a:lstStyle/>
          <a:p>
            <a:fld id="{E6791359-BDBA-4C4F-8A9E-09A8B4CF86A4}" type="slidenum">
              <a:rPr lang="zh-CN" altLang="en-US" smtClean="0"/>
              <a:t>‹#›</a:t>
            </a:fld>
            <a:endParaRPr lang="zh-CN" altLang="en-US"/>
          </a:p>
        </p:txBody>
      </p:sp>
    </p:spTree>
    <p:extLst>
      <p:ext uri="{BB962C8B-B14F-4D97-AF65-F5344CB8AC3E}">
        <p14:creationId xmlns:p14="http://schemas.microsoft.com/office/powerpoint/2010/main" val="2282973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33910BF-4AC2-472B-B5F3-37867E8B108D}"/>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18699294-2F58-44C2-9864-B77F5EBE8793}"/>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A3517BB2-2BDC-454B-9CEA-96CB1277FBCE}"/>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B17BBCCD-F124-49AE-BBA5-EE34E15D4285}"/>
              </a:ext>
            </a:extLst>
          </p:cNvPr>
          <p:cNvSpPr>
            <a:spLocks noGrp="1"/>
          </p:cNvSpPr>
          <p:nvPr>
            <p:ph type="dt" sz="half" idx="10"/>
          </p:nvPr>
        </p:nvSpPr>
        <p:spPr/>
        <p:txBody>
          <a:bodyPr/>
          <a:lstStyle/>
          <a:p>
            <a:fld id="{70547115-6501-4096-86B0-4D8694AAC757}" type="datetimeFigureOut">
              <a:rPr lang="zh-CN" altLang="en-US" smtClean="0"/>
              <a:t>2026/1/8</a:t>
            </a:fld>
            <a:endParaRPr lang="zh-CN" altLang="en-US"/>
          </a:p>
        </p:txBody>
      </p:sp>
      <p:sp>
        <p:nvSpPr>
          <p:cNvPr id="6" name="页脚占位符 5">
            <a:extLst>
              <a:ext uri="{FF2B5EF4-FFF2-40B4-BE49-F238E27FC236}">
                <a16:creationId xmlns:a16="http://schemas.microsoft.com/office/drawing/2014/main" id="{A6ACDDBB-FABB-400D-8BB9-7BD9F4452A3D}"/>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85EDCE1C-AA5D-457D-834D-EAC7CBF6AFFD}"/>
              </a:ext>
            </a:extLst>
          </p:cNvPr>
          <p:cNvSpPr>
            <a:spLocks noGrp="1"/>
          </p:cNvSpPr>
          <p:nvPr>
            <p:ph type="sldNum" sz="quarter" idx="12"/>
          </p:nvPr>
        </p:nvSpPr>
        <p:spPr/>
        <p:txBody>
          <a:bodyPr/>
          <a:lstStyle/>
          <a:p>
            <a:fld id="{E6791359-BDBA-4C4F-8A9E-09A8B4CF86A4}" type="slidenum">
              <a:rPr lang="zh-CN" altLang="en-US" smtClean="0"/>
              <a:t>‹#›</a:t>
            </a:fld>
            <a:endParaRPr lang="zh-CN" altLang="en-US"/>
          </a:p>
        </p:txBody>
      </p:sp>
    </p:spTree>
    <p:extLst>
      <p:ext uri="{BB962C8B-B14F-4D97-AF65-F5344CB8AC3E}">
        <p14:creationId xmlns:p14="http://schemas.microsoft.com/office/powerpoint/2010/main" val="271206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58CD385-2DDD-47F5-AB4A-0F2D48D8A170}"/>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8B2596AA-8F7A-4E04-B735-AAC4F3F1BD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726135AF-69CD-4647-90E9-A2DDD6D33834}"/>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05EE45A3-1FAD-49A3-9948-9BCB7549F4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1BB1C55A-7E75-46A8-808F-AD75487FFC8E}"/>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0F7857A6-9426-4009-A1A7-7B72111EE698}"/>
              </a:ext>
            </a:extLst>
          </p:cNvPr>
          <p:cNvSpPr>
            <a:spLocks noGrp="1"/>
          </p:cNvSpPr>
          <p:nvPr>
            <p:ph type="dt" sz="half" idx="10"/>
          </p:nvPr>
        </p:nvSpPr>
        <p:spPr/>
        <p:txBody>
          <a:bodyPr/>
          <a:lstStyle/>
          <a:p>
            <a:fld id="{70547115-6501-4096-86B0-4D8694AAC757}" type="datetimeFigureOut">
              <a:rPr lang="zh-CN" altLang="en-US" smtClean="0"/>
              <a:t>2026/1/8</a:t>
            </a:fld>
            <a:endParaRPr lang="zh-CN" altLang="en-US"/>
          </a:p>
        </p:txBody>
      </p:sp>
      <p:sp>
        <p:nvSpPr>
          <p:cNvPr id="8" name="页脚占位符 7">
            <a:extLst>
              <a:ext uri="{FF2B5EF4-FFF2-40B4-BE49-F238E27FC236}">
                <a16:creationId xmlns:a16="http://schemas.microsoft.com/office/drawing/2014/main" id="{8446FFC8-7CB5-4738-80A9-78F465FA5769}"/>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2DDEFE50-64FD-4717-9CDD-6F206DA3930E}"/>
              </a:ext>
            </a:extLst>
          </p:cNvPr>
          <p:cNvSpPr>
            <a:spLocks noGrp="1"/>
          </p:cNvSpPr>
          <p:nvPr>
            <p:ph type="sldNum" sz="quarter" idx="12"/>
          </p:nvPr>
        </p:nvSpPr>
        <p:spPr/>
        <p:txBody>
          <a:bodyPr/>
          <a:lstStyle/>
          <a:p>
            <a:fld id="{E6791359-BDBA-4C4F-8A9E-09A8B4CF86A4}" type="slidenum">
              <a:rPr lang="zh-CN" altLang="en-US" smtClean="0"/>
              <a:t>‹#›</a:t>
            </a:fld>
            <a:endParaRPr lang="zh-CN" altLang="en-US"/>
          </a:p>
        </p:txBody>
      </p:sp>
    </p:spTree>
    <p:extLst>
      <p:ext uri="{BB962C8B-B14F-4D97-AF65-F5344CB8AC3E}">
        <p14:creationId xmlns:p14="http://schemas.microsoft.com/office/powerpoint/2010/main" val="378472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25436F4-1ACA-417C-91CD-AE3CC8456039}"/>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7632843C-7303-4E31-8201-3AC2B9C9A206}"/>
              </a:ext>
            </a:extLst>
          </p:cNvPr>
          <p:cNvSpPr>
            <a:spLocks noGrp="1"/>
          </p:cNvSpPr>
          <p:nvPr>
            <p:ph type="dt" sz="half" idx="10"/>
          </p:nvPr>
        </p:nvSpPr>
        <p:spPr/>
        <p:txBody>
          <a:bodyPr/>
          <a:lstStyle/>
          <a:p>
            <a:fld id="{70547115-6501-4096-86B0-4D8694AAC757}" type="datetimeFigureOut">
              <a:rPr lang="zh-CN" altLang="en-US" smtClean="0"/>
              <a:t>2026/1/8</a:t>
            </a:fld>
            <a:endParaRPr lang="zh-CN" altLang="en-US"/>
          </a:p>
        </p:txBody>
      </p:sp>
      <p:sp>
        <p:nvSpPr>
          <p:cNvPr id="4" name="页脚占位符 3">
            <a:extLst>
              <a:ext uri="{FF2B5EF4-FFF2-40B4-BE49-F238E27FC236}">
                <a16:creationId xmlns:a16="http://schemas.microsoft.com/office/drawing/2014/main" id="{82FF3768-38CA-45D5-8690-D5E9C7AD4FC7}"/>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DAD407F0-F075-4036-80B9-1D172E7CA433}"/>
              </a:ext>
            </a:extLst>
          </p:cNvPr>
          <p:cNvSpPr>
            <a:spLocks noGrp="1"/>
          </p:cNvSpPr>
          <p:nvPr>
            <p:ph type="sldNum" sz="quarter" idx="12"/>
          </p:nvPr>
        </p:nvSpPr>
        <p:spPr/>
        <p:txBody>
          <a:bodyPr/>
          <a:lstStyle/>
          <a:p>
            <a:fld id="{E6791359-BDBA-4C4F-8A9E-09A8B4CF86A4}" type="slidenum">
              <a:rPr lang="zh-CN" altLang="en-US" smtClean="0"/>
              <a:t>‹#›</a:t>
            </a:fld>
            <a:endParaRPr lang="zh-CN" altLang="en-US"/>
          </a:p>
        </p:txBody>
      </p:sp>
    </p:spTree>
    <p:extLst>
      <p:ext uri="{BB962C8B-B14F-4D97-AF65-F5344CB8AC3E}">
        <p14:creationId xmlns:p14="http://schemas.microsoft.com/office/powerpoint/2010/main" val="1660482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007518BF-5098-4AC6-A8A9-61E3304D4DE8}"/>
              </a:ext>
            </a:extLst>
          </p:cNvPr>
          <p:cNvSpPr>
            <a:spLocks noGrp="1"/>
          </p:cNvSpPr>
          <p:nvPr>
            <p:ph type="dt" sz="half" idx="10"/>
          </p:nvPr>
        </p:nvSpPr>
        <p:spPr/>
        <p:txBody>
          <a:bodyPr/>
          <a:lstStyle/>
          <a:p>
            <a:fld id="{70547115-6501-4096-86B0-4D8694AAC757}" type="datetimeFigureOut">
              <a:rPr lang="zh-CN" altLang="en-US" smtClean="0"/>
              <a:t>2026/1/8</a:t>
            </a:fld>
            <a:endParaRPr lang="zh-CN" altLang="en-US"/>
          </a:p>
        </p:txBody>
      </p:sp>
      <p:sp>
        <p:nvSpPr>
          <p:cNvPr id="3" name="页脚占位符 2">
            <a:extLst>
              <a:ext uri="{FF2B5EF4-FFF2-40B4-BE49-F238E27FC236}">
                <a16:creationId xmlns:a16="http://schemas.microsoft.com/office/drawing/2014/main" id="{1EE55405-0C9E-4D10-89A4-F1238D14C8DE}"/>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CF5A10EA-38F6-4750-962A-944961E42C0C}"/>
              </a:ext>
            </a:extLst>
          </p:cNvPr>
          <p:cNvSpPr>
            <a:spLocks noGrp="1"/>
          </p:cNvSpPr>
          <p:nvPr>
            <p:ph type="sldNum" sz="quarter" idx="12"/>
          </p:nvPr>
        </p:nvSpPr>
        <p:spPr/>
        <p:txBody>
          <a:bodyPr/>
          <a:lstStyle/>
          <a:p>
            <a:fld id="{E6791359-BDBA-4C4F-8A9E-09A8B4CF86A4}" type="slidenum">
              <a:rPr lang="zh-CN" altLang="en-US" smtClean="0"/>
              <a:t>‹#›</a:t>
            </a:fld>
            <a:endParaRPr lang="zh-CN" altLang="en-US"/>
          </a:p>
        </p:txBody>
      </p:sp>
    </p:spTree>
    <p:extLst>
      <p:ext uri="{BB962C8B-B14F-4D97-AF65-F5344CB8AC3E}">
        <p14:creationId xmlns:p14="http://schemas.microsoft.com/office/powerpoint/2010/main" val="67918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AAD649F-0C3F-4D9B-8945-251917D813ED}"/>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FAA053FA-5FE1-4F32-95C2-25EE894436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7F625AF5-093D-4ED7-BE11-3F3EBBB7FC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8CDCABF1-D8FB-4840-844C-86621BA1770E}"/>
              </a:ext>
            </a:extLst>
          </p:cNvPr>
          <p:cNvSpPr>
            <a:spLocks noGrp="1"/>
          </p:cNvSpPr>
          <p:nvPr>
            <p:ph type="dt" sz="half" idx="10"/>
          </p:nvPr>
        </p:nvSpPr>
        <p:spPr/>
        <p:txBody>
          <a:bodyPr/>
          <a:lstStyle/>
          <a:p>
            <a:fld id="{70547115-6501-4096-86B0-4D8694AAC757}" type="datetimeFigureOut">
              <a:rPr lang="zh-CN" altLang="en-US" smtClean="0"/>
              <a:t>2026/1/8</a:t>
            </a:fld>
            <a:endParaRPr lang="zh-CN" altLang="en-US"/>
          </a:p>
        </p:txBody>
      </p:sp>
      <p:sp>
        <p:nvSpPr>
          <p:cNvPr id="6" name="页脚占位符 5">
            <a:extLst>
              <a:ext uri="{FF2B5EF4-FFF2-40B4-BE49-F238E27FC236}">
                <a16:creationId xmlns:a16="http://schemas.microsoft.com/office/drawing/2014/main" id="{928C0C0F-5A9E-4F9E-BE68-34423D391FA0}"/>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4AD8360F-6A22-4FA6-8A74-E2A35A96DF25}"/>
              </a:ext>
            </a:extLst>
          </p:cNvPr>
          <p:cNvSpPr>
            <a:spLocks noGrp="1"/>
          </p:cNvSpPr>
          <p:nvPr>
            <p:ph type="sldNum" sz="quarter" idx="12"/>
          </p:nvPr>
        </p:nvSpPr>
        <p:spPr/>
        <p:txBody>
          <a:bodyPr/>
          <a:lstStyle/>
          <a:p>
            <a:fld id="{E6791359-BDBA-4C4F-8A9E-09A8B4CF86A4}" type="slidenum">
              <a:rPr lang="zh-CN" altLang="en-US" smtClean="0"/>
              <a:t>‹#›</a:t>
            </a:fld>
            <a:endParaRPr lang="zh-CN" altLang="en-US"/>
          </a:p>
        </p:txBody>
      </p:sp>
    </p:spTree>
    <p:extLst>
      <p:ext uri="{BB962C8B-B14F-4D97-AF65-F5344CB8AC3E}">
        <p14:creationId xmlns:p14="http://schemas.microsoft.com/office/powerpoint/2010/main" val="3721432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B577656-DE4C-4DFE-8CA4-DC1D5A212097}"/>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6ABA8814-6B5D-44AC-902A-AE52BF3813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9889A6CD-0567-4BEF-A430-DA4382606E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00E5F144-D4CF-49F3-AEFE-74807DE726D3}"/>
              </a:ext>
            </a:extLst>
          </p:cNvPr>
          <p:cNvSpPr>
            <a:spLocks noGrp="1"/>
          </p:cNvSpPr>
          <p:nvPr>
            <p:ph type="dt" sz="half" idx="10"/>
          </p:nvPr>
        </p:nvSpPr>
        <p:spPr/>
        <p:txBody>
          <a:bodyPr/>
          <a:lstStyle/>
          <a:p>
            <a:fld id="{70547115-6501-4096-86B0-4D8694AAC757}" type="datetimeFigureOut">
              <a:rPr lang="zh-CN" altLang="en-US" smtClean="0"/>
              <a:t>2026/1/8</a:t>
            </a:fld>
            <a:endParaRPr lang="zh-CN" altLang="en-US"/>
          </a:p>
        </p:txBody>
      </p:sp>
      <p:sp>
        <p:nvSpPr>
          <p:cNvPr id="6" name="页脚占位符 5">
            <a:extLst>
              <a:ext uri="{FF2B5EF4-FFF2-40B4-BE49-F238E27FC236}">
                <a16:creationId xmlns:a16="http://schemas.microsoft.com/office/drawing/2014/main" id="{D8313B9D-D785-4FD2-ABB7-396AF431AF4E}"/>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354241B0-A8C3-4FDF-BA5F-9BA60C4E42DF}"/>
              </a:ext>
            </a:extLst>
          </p:cNvPr>
          <p:cNvSpPr>
            <a:spLocks noGrp="1"/>
          </p:cNvSpPr>
          <p:nvPr>
            <p:ph type="sldNum" sz="quarter" idx="12"/>
          </p:nvPr>
        </p:nvSpPr>
        <p:spPr/>
        <p:txBody>
          <a:bodyPr/>
          <a:lstStyle/>
          <a:p>
            <a:fld id="{E6791359-BDBA-4C4F-8A9E-09A8B4CF86A4}" type="slidenum">
              <a:rPr lang="zh-CN" altLang="en-US" smtClean="0"/>
              <a:t>‹#›</a:t>
            </a:fld>
            <a:endParaRPr lang="zh-CN" altLang="en-US"/>
          </a:p>
        </p:txBody>
      </p:sp>
    </p:spTree>
    <p:extLst>
      <p:ext uri="{BB962C8B-B14F-4D97-AF65-F5344CB8AC3E}">
        <p14:creationId xmlns:p14="http://schemas.microsoft.com/office/powerpoint/2010/main" val="3731144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B5ED24A7-1E25-4C7C-B1B2-E890EA7329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2C85C2A3-3E2D-43C8-8675-58C117D866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073F10F8-BFCF-479A-9763-D6729D6E96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547115-6501-4096-86B0-4D8694AAC757}" type="datetimeFigureOut">
              <a:rPr lang="zh-CN" altLang="en-US" smtClean="0"/>
              <a:t>2026/1/8</a:t>
            </a:fld>
            <a:endParaRPr lang="zh-CN" altLang="en-US"/>
          </a:p>
        </p:txBody>
      </p:sp>
      <p:sp>
        <p:nvSpPr>
          <p:cNvPr id="5" name="页脚占位符 4">
            <a:extLst>
              <a:ext uri="{FF2B5EF4-FFF2-40B4-BE49-F238E27FC236}">
                <a16:creationId xmlns:a16="http://schemas.microsoft.com/office/drawing/2014/main" id="{1B1C63A1-A8A6-44A4-97C7-79E08E09CC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EF4FB0F5-7919-407C-BA1C-7DE17CB56E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791359-BDBA-4C4F-8A9E-09A8B4CF86A4}" type="slidenum">
              <a:rPr lang="zh-CN" altLang="en-US" smtClean="0"/>
              <a:t>‹#›</a:t>
            </a:fld>
            <a:endParaRPr lang="zh-CN" altLang="en-US"/>
          </a:p>
        </p:txBody>
      </p:sp>
    </p:spTree>
    <p:extLst>
      <p:ext uri="{BB962C8B-B14F-4D97-AF65-F5344CB8AC3E}">
        <p14:creationId xmlns:p14="http://schemas.microsoft.com/office/powerpoint/2010/main" val="7398918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9B214D5-AA8B-4BD3-95E4-0AE83291B26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B4CA0C5-3EFA-43E1-BE24-261F9BFE6186}"/>
              </a:ext>
            </a:extLst>
          </p:cNvPr>
          <p:cNvSpPr>
            <a:spLocks noGrp="1"/>
          </p:cNvSpPr>
          <p:nvPr>
            <p:ph idx="1"/>
          </p:nvPr>
        </p:nvSpPr>
        <p:spPr/>
        <p:txBody>
          <a:bodyPr/>
          <a:lstStyle/>
          <a:p>
            <a:r>
              <a:rPr lang="en-US" altLang="zh-CN" dirty="0"/>
              <a:t>    </a:t>
            </a:r>
            <a:r>
              <a:rPr lang="zh-CN" altLang="zh-CN" dirty="0"/>
              <a:t>假设你是红星中学高三学生李华。你的英国好友</a:t>
            </a:r>
            <a:r>
              <a:rPr lang="en-US" altLang="zh-CN" dirty="0"/>
              <a:t> Chris </a:t>
            </a:r>
            <a:r>
              <a:rPr lang="zh-CN" altLang="zh-CN" dirty="0"/>
              <a:t>正在策划一次以</a:t>
            </a:r>
            <a:r>
              <a:rPr lang="en-US" altLang="zh-CN" dirty="0"/>
              <a:t>“</a:t>
            </a:r>
            <a:r>
              <a:rPr lang="zh-CN" altLang="zh-CN" dirty="0"/>
              <a:t>科技创新（</a:t>
            </a:r>
            <a:r>
              <a:rPr lang="en-US" altLang="zh-CN" dirty="0"/>
              <a:t>Technology Innovation</a:t>
            </a:r>
            <a:r>
              <a:rPr lang="zh-CN" altLang="zh-CN" dirty="0"/>
              <a:t>）</a:t>
            </a:r>
            <a:r>
              <a:rPr lang="en-US" altLang="zh-CN" dirty="0"/>
              <a:t>”</a:t>
            </a:r>
            <a:r>
              <a:rPr lang="zh-CN" altLang="zh-CN" dirty="0"/>
              <a:t>为主题的社团活动，他发来邮件询问你的建议。请你用英文给他回复，内容包括：</a:t>
            </a:r>
            <a:endParaRPr lang="en-US" altLang="zh-CN" dirty="0"/>
          </a:p>
          <a:p>
            <a:r>
              <a:rPr lang="en-US" altLang="zh-CN" dirty="0"/>
              <a:t>1. </a:t>
            </a:r>
            <a:r>
              <a:rPr lang="zh-CN" altLang="zh-CN" dirty="0"/>
              <a:t>活动形式；</a:t>
            </a:r>
            <a:endParaRPr lang="en-US" altLang="zh-CN" dirty="0"/>
          </a:p>
          <a:p>
            <a:r>
              <a:rPr lang="en-US" altLang="zh-CN" dirty="0"/>
              <a:t>2. </a:t>
            </a:r>
            <a:r>
              <a:rPr lang="zh-CN" altLang="zh-CN" dirty="0"/>
              <a:t>活动内容。</a:t>
            </a:r>
          </a:p>
          <a:p>
            <a:endParaRPr lang="zh-CN" altLang="en-US" dirty="0"/>
          </a:p>
        </p:txBody>
      </p:sp>
    </p:spTree>
    <p:extLst>
      <p:ext uri="{BB962C8B-B14F-4D97-AF65-F5344CB8AC3E}">
        <p14:creationId xmlns:p14="http://schemas.microsoft.com/office/powerpoint/2010/main" val="1324763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ED8FB09-8CC1-4CB0-89C4-C16F4CBE71CB}"/>
              </a:ext>
            </a:extLst>
          </p:cNvPr>
          <p:cNvSpPr>
            <a:spLocks noGrp="1"/>
          </p:cNvSpPr>
          <p:nvPr>
            <p:ph type="title"/>
          </p:nvPr>
        </p:nvSpPr>
        <p:spPr>
          <a:xfrm>
            <a:off x="838200" y="365125"/>
            <a:ext cx="10515600" cy="45719"/>
          </a:xfrm>
        </p:spPr>
        <p:txBody>
          <a:bodyPr>
            <a:normAutofit fontScale="90000"/>
          </a:bodyPr>
          <a:lstStyle/>
          <a:p>
            <a:endParaRPr lang="zh-CN" altLang="en-US" dirty="0"/>
          </a:p>
        </p:txBody>
      </p:sp>
      <p:sp>
        <p:nvSpPr>
          <p:cNvPr id="3" name="内容占位符 2">
            <a:extLst>
              <a:ext uri="{FF2B5EF4-FFF2-40B4-BE49-F238E27FC236}">
                <a16:creationId xmlns:a16="http://schemas.microsoft.com/office/drawing/2014/main" id="{E04F6DAE-6D12-4F71-8F59-9CE7245E9E16}"/>
              </a:ext>
            </a:extLst>
          </p:cNvPr>
          <p:cNvSpPr>
            <a:spLocks noGrp="1"/>
          </p:cNvSpPr>
          <p:nvPr>
            <p:ph idx="1"/>
          </p:nvPr>
        </p:nvSpPr>
        <p:spPr>
          <a:xfrm>
            <a:off x="838200" y="534504"/>
            <a:ext cx="10515600" cy="5642459"/>
          </a:xfrm>
        </p:spPr>
        <p:txBody>
          <a:bodyPr>
            <a:normAutofit fontScale="92500" lnSpcReduction="20000"/>
          </a:bodyPr>
          <a:lstStyle/>
          <a:p>
            <a:r>
              <a:rPr lang="zh-CN" altLang="zh-CN" dirty="0"/>
              <a:t>官方范文</a:t>
            </a:r>
          </a:p>
          <a:p>
            <a:r>
              <a:rPr lang="en-US" altLang="zh-CN" dirty="0"/>
              <a:t> </a:t>
            </a:r>
            <a:endParaRPr lang="zh-CN" altLang="zh-CN" dirty="0"/>
          </a:p>
          <a:p>
            <a:r>
              <a:rPr lang="en-US" altLang="zh-CN" dirty="0"/>
              <a:t>   Thrilled to hear about your plans for the "Technology Innovation" club activity! I am more than happy to offer some suggestions.</a:t>
            </a:r>
            <a:endParaRPr lang="zh-CN" altLang="zh-CN" dirty="0"/>
          </a:p>
          <a:p>
            <a:r>
              <a:rPr lang="en-US" altLang="zh-CN" dirty="0"/>
              <a:t>   How about organizing a Tech Innovation Fair? It would serve as a compelling platform to blend different tech elements and activities, catering to everyone's taste and interest.</a:t>
            </a:r>
            <a:endParaRPr lang="zh-CN" altLang="zh-CN" dirty="0"/>
          </a:p>
          <a:p>
            <a:r>
              <a:rPr lang="en-US" altLang="zh-CN" dirty="0"/>
              <a:t>    As for the content, you can set up diverse booths, where students showcase their projects and inventions with interactive displays and demos. Additionally, you can host an innovation challenge for the club members to solve real-world problems using technology. This can add a competitive yet collaborative touch to the event, spotlighting creativity and ingenuity while encouraging teamwork.</a:t>
            </a:r>
            <a:endParaRPr lang="zh-CN" altLang="zh-CN" dirty="0"/>
          </a:p>
          <a:p>
            <a:r>
              <a:rPr lang="en-US" altLang="zh-CN" dirty="0"/>
              <a:t>    How do you think of my suggestions? I wish a great success to your activity!(120)</a:t>
            </a:r>
            <a:endParaRPr lang="zh-CN" altLang="zh-CN" dirty="0"/>
          </a:p>
          <a:p>
            <a:r>
              <a:rPr lang="en-US" altLang="zh-CN" dirty="0"/>
              <a:t> </a:t>
            </a:r>
            <a:endParaRPr lang="zh-CN" altLang="zh-CN" dirty="0"/>
          </a:p>
          <a:p>
            <a:endParaRPr lang="zh-CN" altLang="en-US" dirty="0"/>
          </a:p>
        </p:txBody>
      </p:sp>
    </p:spTree>
    <p:extLst>
      <p:ext uri="{BB962C8B-B14F-4D97-AF65-F5344CB8AC3E}">
        <p14:creationId xmlns:p14="http://schemas.microsoft.com/office/powerpoint/2010/main" val="1992798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FE62CB3-FF69-404D-B3B0-A730F6B7DBA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BD368ED-0A41-4169-9986-2556DA053659}"/>
              </a:ext>
            </a:extLst>
          </p:cNvPr>
          <p:cNvSpPr>
            <a:spLocks noGrp="1"/>
          </p:cNvSpPr>
          <p:nvPr>
            <p:ph idx="1"/>
          </p:nvPr>
        </p:nvSpPr>
        <p:spPr>
          <a:xfrm>
            <a:off x="838200" y="477078"/>
            <a:ext cx="10515600" cy="5699885"/>
          </a:xfrm>
        </p:spPr>
        <p:txBody>
          <a:bodyPr>
            <a:normAutofit fontScale="92500" lnSpcReduction="20000"/>
          </a:bodyPr>
          <a:lstStyle/>
          <a:p>
            <a:r>
              <a:rPr lang="en-US" altLang="zh-CN" dirty="0"/>
              <a:t>   Learning that you are designing a club activity themed on "Technology Innovation", I'm delighted to offer you some suggestions.</a:t>
            </a:r>
            <a:endParaRPr lang="zh-CN" altLang="zh-CN" dirty="0"/>
          </a:p>
          <a:p>
            <a:r>
              <a:rPr lang="en-US" altLang="zh-CN" dirty="0"/>
              <a:t>    How about conducting a technology salon integrating both experiential activities and innovative exhibition stands? I believe it will surely live up to the expectations of both technology enthusiasts and curious attendants.</a:t>
            </a:r>
            <a:endParaRPr lang="zh-CN" altLang="zh-CN" dirty="0"/>
          </a:p>
          <a:p>
            <a:r>
              <a:rPr lang="en-US" altLang="zh-CN" dirty="0"/>
              <a:t>    Some concrete ideas about the contents are as follows. The experiential sessions may include diverse hands-on workshops where students can design their innovative "robot prototypes" with provided hardware. This not only helps students appreciate the significance of technological innovation but also enables them to put theory into practice, igniting their passion for high-tech. Meanwhile, the exhibition stands are designed for technology enthusiasts to showcase their inventions which help solve practical problems through the combination of technology and wisdom.</a:t>
            </a:r>
            <a:endParaRPr lang="zh-CN" altLang="zh-CN" dirty="0"/>
          </a:p>
          <a:p>
            <a:r>
              <a:rPr lang="en-US" altLang="zh-CN" dirty="0"/>
              <a:t>   Hope my suggestions can be of some help. Wish your activity a huge success!(142)</a:t>
            </a:r>
            <a:endParaRPr lang="zh-CN" altLang="zh-CN" dirty="0"/>
          </a:p>
          <a:p>
            <a:endParaRPr lang="zh-CN" altLang="en-US" dirty="0"/>
          </a:p>
        </p:txBody>
      </p:sp>
    </p:spTree>
    <p:extLst>
      <p:ext uri="{BB962C8B-B14F-4D97-AF65-F5344CB8AC3E}">
        <p14:creationId xmlns:p14="http://schemas.microsoft.com/office/powerpoint/2010/main" val="3752096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11E6C0D-B718-4382-A4E2-30DC0CC2158F}"/>
              </a:ext>
            </a:extLst>
          </p:cNvPr>
          <p:cNvSpPr>
            <a:spLocks noGrp="1"/>
          </p:cNvSpPr>
          <p:nvPr>
            <p:ph type="title"/>
          </p:nvPr>
        </p:nvSpPr>
        <p:spPr>
          <a:xfrm>
            <a:off x="838200" y="365125"/>
            <a:ext cx="10515600" cy="45719"/>
          </a:xfrm>
        </p:spPr>
        <p:txBody>
          <a:bodyPr>
            <a:normAutofit fontScale="90000"/>
          </a:bodyPr>
          <a:lstStyle/>
          <a:p>
            <a:endParaRPr lang="zh-CN" altLang="en-US" dirty="0"/>
          </a:p>
        </p:txBody>
      </p:sp>
      <p:sp>
        <p:nvSpPr>
          <p:cNvPr id="3" name="内容占位符 2">
            <a:extLst>
              <a:ext uri="{FF2B5EF4-FFF2-40B4-BE49-F238E27FC236}">
                <a16:creationId xmlns:a16="http://schemas.microsoft.com/office/drawing/2014/main" id="{F65E14C5-5E65-43E4-B288-9F227AF719AE}"/>
              </a:ext>
            </a:extLst>
          </p:cNvPr>
          <p:cNvSpPr>
            <a:spLocks noGrp="1"/>
          </p:cNvSpPr>
          <p:nvPr>
            <p:ph idx="1"/>
          </p:nvPr>
        </p:nvSpPr>
        <p:spPr>
          <a:xfrm>
            <a:off x="838200" y="636104"/>
            <a:ext cx="10515600" cy="5540859"/>
          </a:xfrm>
        </p:spPr>
        <p:txBody>
          <a:bodyPr>
            <a:normAutofit fontScale="92500" lnSpcReduction="20000"/>
          </a:bodyPr>
          <a:lstStyle/>
          <a:p>
            <a:r>
              <a:rPr lang="en-US" altLang="zh-CN" dirty="0"/>
              <a:t>   How's everything going? Knowing that you are designing a club activity themed on "Technology Innovation", I'm writing to share my ideas.</a:t>
            </a:r>
            <a:endParaRPr lang="zh-CN" altLang="zh-CN" dirty="0"/>
          </a:p>
          <a:p>
            <a:r>
              <a:rPr lang="en-US" altLang="zh-CN" dirty="0"/>
              <a:t>    I think an exhibition is an ideal form. In comparison with a tedious speech or less-attractive forum, an exhibition excels in its vividness and liveliness, which helps create an enlightening atmosphere for the activity.</a:t>
            </a:r>
            <a:endParaRPr lang="zh-CN" altLang="zh-CN" dirty="0"/>
          </a:p>
          <a:p>
            <a:r>
              <a:rPr lang="en-US" altLang="zh-CN" dirty="0"/>
              <a:t>     In terms of content, I suggest dividing the exhibition into several sub-sections based on different aspects of technology. For instance, an "Automatic Section" could showcase self-designed machines like drones or mini-robots that automatically perform some functions, highlighting their unique features. Additionally, you could set up a booth for impromptu (</a:t>
            </a:r>
            <a:r>
              <a:rPr lang="zh-CN" altLang="zh-CN" dirty="0"/>
              <a:t>即兴的</a:t>
            </a:r>
            <a:r>
              <a:rPr lang="en-US" altLang="zh-CN" dirty="0"/>
              <a:t>) designs to stimulate more creativity and innovation.</a:t>
            </a:r>
            <a:endParaRPr lang="zh-CN" altLang="zh-CN" dirty="0"/>
          </a:p>
          <a:p>
            <a:r>
              <a:rPr lang="en-US" altLang="zh-CN" dirty="0"/>
              <a:t>     Innovation drives progress and paves the way for a better future. I wish your event a great success.(130 words)</a:t>
            </a:r>
            <a:endParaRPr lang="zh-CN" altLang="zh-CN" dirty="0"/>
          </a:p>
          <a:p>
            <a:r>
              <a:rPr lang="en-US" altLang="zh-CN" dirty="0"/>
              <a:t> </a:t>
            </a:r>
            <a:endParaRPr lang="zh-CN" altLang="zh-CN" dirty="0"/>
          </a:p>
          <a:p>
            <a:endParaRPr lang="zh-CN" altLang="en-US" dirty="0"/>
          </a:p>
        </p:txBody>
      </p:sp>
    </p:spTree>
    <p:extLst>
      <p:ext uri="{BB962C8B-B14F-4D97-AF65-F5344CB8AC3E}">
        <p14:creationId xmlns:p14="http://schemas.microsoft.com/office/powerpoint/2010/main" val="4155732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74CF6A7-4F03-4E2D-9673-40B6FB21D46C}"/>
              </a:ext>
            </a:extLst>
          </p:cNvPr>
          <p:cNvSpPr>
            <a:spLocks noGrp="1"/>
          </p:cNvSpPr>
          <p:nvPr>
            <p:ph type="title"/>
          </p:nvPr>
        </p:nvSpPr>
        <p:spPr>
          <a:xfrm>
            <a:off x="838200" y="365125"/>
            <a:ext cx="10515600" cy="125205"/>
          </a:xfrm>
        </p:spPr>
        <p:txBody>
          <a:bodyPr>
            <a:normAutofit fontScale="90000"/>
          </a:bodyPr>
          <a:lstStyle/>
          <a:p>
            <a:endParaRPr lang="zh-CN" altLang="en-US" dirty="0"/>
          </a:p>
        </p:txBody>
      </p:sp>
      <p:sp>
        <p:nvSpPr>
          <p:cNvPr id="3" name="内容占位符 2">
            <a:extLst>
              <a:ext uri="{FF2B5EF4-FFF2-40B4-BE49-F238E27FC236}">
                <a16:creationId xmlns:a16="http://schemas.microsoft.com/office/drawing/2014/main" id="{E51420A0-6498-4997-8A66-862E942F60E9}"/>
              </a:ext>
            </a:extLst>
          </p:cNvPr>
          <p:cNvSpPr>
            <a:spLocks noGrp="1"/>
          </p:cNvSpPr>
          <p:nvPr>
            <p:ph idx="1"/>
          </p:nvPr>
        </p:nvSpPr>
        <p:spPr>
          <a:xfrm>
            <a:off x="838200" y="697948"/>
            <a:ext cx="10515600" cy="5479015"/>
          </a:xfrm>
        </p:spPr>
        <p:txBody>
          <a:bodyPr>
            <a:normAutofit fontScale="92500" lnSpcReduction="20000"/>
          </a:bodyPr>
          <a:lstStyle/>
          <a:p>
            <a:r>
              <a:rPr lang="en-US" altLang="zh-CN" dirty="0"/>
              <a:t>   Greetings! Planning a club activity themed on 'Technology Innovation' sounds exciting, and I'm delighted to offer some suggestions.</a:t>
            </a:r>
            <a:endParaRPr lang="zh-CN" altLang="zh-CN" dirty="0"/>
          </a:p>
          <a:p>
            <a:r>
              <a:rPr lang="en-US" altLang="zh-CN" dirty="0"/>
              <a:t>     There is no better way to embark on this activity than with an immersive innovation fair. Students and alumni in tech fields can showcase their projects. Adding hands-on experiments in STEM subjects will undoubtedly spark students' enthusiasm for multidisciplinary innovation.</a:t>
            </a:r>
            <a:endParaRPr lang="zh-CN" altLang="zh-CN" dirty="0"/>
          </a:p>
          <a:p>
            <a:r>
              <a:rPr lang="en-US" altLang="zh-CN" dirty="0"/>
              <a:t>    After students experience the excitement of technological innovation at the fair, why not host a panel discussion? Inviting tech professionals to offer guidance on scientific literacy can be a great idea. Organizing brainstorming sessions for students can be a good idea to explore issues related to technology innovation, such as ethical challenges arising from technological development.</a:t>
            </a:r>
            <a:endParaRPr lang="zh-CN" altLang="zh-CN" dirty="0"/>
          </a:p>
          <a:p>
            <a:r>
              <a:rPr lang="en-US" altLang="zh-CN" dirty="0"/>
              <a:t>    Hope my suggestions can be of some help. Wish you success in organizing the activity!(129 words)</a:t>
            </a:r>
            <a:endParaRPr lang="zh-CN" altLang="zh-CN" dirty="0"/>
          </a:p>
          <a:p>
            <a:endParaRPr lang="zh-CN" altLang="en-US" dirty="0"/>
          </a:p>
        </p:txBody>
      </p:sp>
    </p:spTree>
    <p:extLst>
      <p:ext uri="{BB962C8B-B14F-4D97-AF65-F5344CB8AC3E}">
        <p14:creationId xmlns:p14="http://schemas.microsoft.com/office/powerpoint/2010/main" val="30471753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8062CCC-5041-4A72-8F5D-ECC767EC5FC7}"/>
              </a:ext>
            </a:extLst>
          </p:cNvPr>
          <p:cNvSpPr>
            <a:spLocks noGrp="1"/>
          </p:cNvSpPr>
          <p:nvPr>
            <p:ph type="title"/>
          </p:nvPr>
        </p:nvSpPr>
        <p:spPr>
          <a:xfrm flipV="1">
            <a:off x="838200" y="319406"/>
            <a:ext cx="10515600" cy="45719"/>
          </a:xfrm>
        </p:spPr>
        <p:txBody>
          <a:bodyPr>
            <a:normAutofit fontScale="90000"/>
          </a:bodyPr>
          <a:lstStyle/>
          <a:p>
            <a:endParaRPr lang="zh-CN" altLang="en-US" dirty="0"/>
          </a:p>
        </p:txBody>
      </p:sp>
      <p:sp>
        <p:nvSpPr>
          <p:cNvPr id="3" name="内容占位符 2">
            <a:extLst>
              <a:ext uri="{FF2B5EF4-FFF2-40B4-BE49-F238E27FC236}">
                <a16:creationId xmlns:a16="http://schemas.microsoft.com/office/drawing/2014/main" id="{B098A994-9036-408D-9BE3-09AAA2E20460}"/>
              </a:ext>
            </a:extLst>
          </p:cNvPr>
          <p:cNvSpPr>
            <a:spLocks noGrp="1"/>
          </p:cNvSpPr>
          <p:nvPr>
            <p:ph idx="1"/>
          </p:nvPr>
        </p:nvSpPr>
        <p:spPr>
          <a:xfrm>
            <a:off x="838200" y="468243"/>
            <a:ext cx="10515600" cy="5708720"/>
          </a:xfrm>
        </p:spPr>
        <p:txBody>
          <a:bodyPr>
            <a:normAutofit fontScale="92500" lnSpcReduction="10000"/>
          </a:bodyPr>
          <a:lstStyle/>
          <a:p>
            <a:r>
              <a:rPr lang="en-US" altLang="zh-CN" dirty="0"/>
              <a:t>   Hope you are doing well. Thrilled to hear about the activity you're planning and I'm more than happy to offer you some suggestions.</a:t>
            </a:r>
            <a:endParaRPr lang="zh-CN" altLang="zh-CN" dirty="0"/>
          </a:p>
          <a:p>
            <a:r>
              <a:rPr lang="en-US" altLang="zh-CN" dirty="0"/>
              <a:t>    As for the format, I suggest organizing interactive workshops to enhance participants' understanding of various technological advancements. Engaging seasoned professionals or alumni in the realm of technology to share their expertise and insights would also be a great idea.</a:t>
            </a:r>
            <a:endParaRPr lang="zh-CN" altLang="zh-CN" dirty="0"/>
          </a:p>
          <a:p>
            <a:r>
              <a:rPr lang="en-US" altLang="zh-CN" dirty="0"/>
              <a:t>    Considering the content, there are many intriguing subjects to explore. For example, you could delve into cutting-edge advancements in biotechnology, the implications of AR, or the potential of AI. Moreover, a panel discussion on ethical concerns inherent in technological innovation, covering topics such as the digital divide and data privacy, would be captivating.</a:t>
            </a:r>
            <a:endParaRPr lang="zh-CN" altLang="zh-CN" dirty="0"/>
          </a:p>
          <a:p>
            <a:r>
              <a:rPr lang="en-US" altLang="zh-CN" dirty="0"/>
              <a:t>    I hope these suggestions are helpful. Feel free to reach out if you need further assistance. Wish you great success!(135 words)</a:t>
            </a:r>
            <a:endParaRPr lang="zh-CN" altLang="zh-CN" dirty="0"/>
          </a:p>
          <a:p>
            <a:endParaRPr lang="zh-CN" altLang="en-US" dirty="0"/>
          </a:p>
        </p:txBody>
      </p:sp>
    </p:spTree>
    <p:extLst>
      <p:ext uri="{BB962C8B-B14F-4D97-AF65-F5344CB8AC3E}">
        <p14:creationId xmlns:p14="http://schemas.microsoft.com/office/powerpoint/2010/main" val="3032495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AF57739-90B7-4453-B92D-B601BC27C7E5}"/>
              </a:ext>
            </a:extLst>
          </p:cNvPr>
          <p:cNvSpPr>
            <a:spLocks noGrp="1"/>
          </p:cNvSpPr>
          <p:nvPr>
            <p:ph type="title"/>
          </p:nvPr>
        </p:nvSpPr>
        <p:spPr>
          <a:xfrm>
            <a:off x="838200" y="365126"/>
            <a:ext cx="10515600" cy="50110"/>
          </a:xfrm>
        </p:spPr>
        <p:txBody>
          <a:bodyPr>
            <a:normAutofit fontScale="90000"/>
          </a:bodyPr>
          <a:lstStyle/>
          <a:p>
            <a:endParaRPr lang="zh-CN" altLang="en-US" dirty="0"/>
          </a:p>
        </p:txBody>
      </p:sp>
      <p:sp>
        <p:nvSpPr>
          <p:cNvPr id="3" name="内容占位符 2">
            <a:extLst>
              <a:ext uri="{FF2B5EF4-FFF2-40B4-BE49-F238E27FC236}">
                <a16:creationId xmlns:a16="http://schemas.microsoft.com/office/drawing/2014/main" id="{B4F80248-C5C6-442C-94D2-5731545B8247}"/>
              </a:ext>
            </a:extLst>
          </p:cNvPr>
          <p:cNvSpPr>
            <a:spLocks noGrp="1"/>
          </p:cNvSpPr>
          <p:nvPr>
            <p:ph idx="1"/>
          </p:nvPr>
        </p:nvSpPr>
        <p:spPr>
          <a:xfrm>
            <a:off x="838200" y="622852"/>
            <a:ext cx="10515600" cy="5554111"/>
          </a:xfrm>
        </p:spPr>
        <p:txBody>
          <a:bodyPr>
            <a:normAutofit fontScale="92500" lnSpcReduction="20000"/>
          </a:bodyPr>
          <a:lstStyle/>
          <a:p>
            <a:r>
              <a:rPr lang="en-US" altLang="zh-CN" dirty="0"/>
              <a:t>    I feel flattered to be asked about my opinions about organizing a club activity themed "Technology Innovation". Perhaps the following suggestions are helpful.</a:t>
            </a:r>
            <a:endParaRPr lang="zh-CN" altLang="zh-CN" dirty="0"/>
          </a:p>
          <a:p>
            <a:r>
              <a:rPr lang="en-US" altLang="zh-CN" dirty="0"/>
              <a:t>    Firstly, how about a lecture on the latest technology innovation? You can invite renowned alumnus to deliver speeches on the latest technological innovation and the impact on human beings. Afterwards, a round-table debate on the ethical and societal implications of technological advances may also encourage students to have a thought-provoking reflection on the development of technology.</a:t>
            </a:r>
            <a:endParaRPr lang="zh-CN" altLang="zh-CN" dirty="0"/>
          </a:p>
          <a:p>
            <a:r>
              <a:rPr lang="en-US" altLang="zh-CN" dirty="0"/>
              <a:t>    In addition, why not organize hands-on workshops focused on technology-based projects? It would be a great way to provide practical experience and allow participants to apply their knowledge into practice. You could also carry out some competitions where participants can showcase their innovative solutions to real-life problems.</a:t>
            </a:r>
            <a:endParaRPr lang="zh-CN" altLang="zh-CN" dirty="0"/>
          </a:p>
          <a:p>
            <a:r>
              <a:rPr lang="en-US" altLang="zh-CN" dirty="0"/>
              <a:t>    I am always ready to offer assistance to the best of my ability. Please let me know if you have any other questions or need further clarification.(156 words)</a:t>
            </a:r>
            <a:endParaRPr lang="zh-CN" altLang="zh-CN" dirty="0"/>
          </a:p>
          <a:p>
            <a:endParaRPr lang="zh-CN" altLang="en-US" dirty="0"/>
          </a:p>
        </p:txBody>
      </p:sp>
    </p:spTree>
    <p:extLst>
      <p:ext uri="{BB962C8B-B14F-4D97-AF65-F5344CB8AC3E}">
        <p14:creationId xmlns:p14="http://schemas.microsoft.com/office/powerpoint/2010/main" val="3672682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1C239E2-A614-4193-91DA-7E1EBF1D3BDA}"/>
              </a:ext>
            </a:extLst>
          </p:cNvPr>
          <p:cNvSpPr>
            <a:spLocks noGrp="1"/>
          </p:cNvSpPr>
          <p:nvPr>
            <p:ph type="title"/>
          </p:nvPr>
        </p:nvSpPr>
        <p:spPr>
          <a:xfrm>
            <a:off x="838200" y="365125"/>
            <a:ext cx="10515600" cy="45719"/>
          </a:xfrm>
        </p:spPr>
        <p:txBody>
          <a:bodyPr>
            <a:normAutofit fontScale="90000"/>
          </a:bodyPr>
          <a:lstStyle/>
          <a:p>
            <a:endParaRPr lang="zh-CN" altLang="en-US" dirty="0"/>
          </a:p>
        </p:txBody>
      </p:sp>
      <p:sp>
        <p:nvSpPr>
          <p:cNvPr id="3" name="内容占位符 2">
            <a:extLst>
              <a:ext uri="{FF2B5EF4-FFF2-40B4-BE49-F238E27FC236}">
                <a16:creationId xmlns:a16="http://schemas.microsoft.com/office/drawing/2014/main" id="{CA5E686F-4C5A-4A4F-80BA-B55D5A89E46A}"/>
              </a:ext>
            </a:extLst>
          </p:cNvPr>
          <p:cNvSpPr>
            <a:spLocks noGrp="1"/>
          </p:cNvSpPr>
          <p:nvPr>
            <p:ph idx="1"/>
          </p:nvPr>
        </p:nvSpPr>
        <p:spPr>
          <a:xfrm>
            <a:off x="838200" y="600765"/>
            <a:ext cx="10515600" cy="5576198"/>
          </a:xfrm>
        </p:spPr>
        <p:txBody>
          <a:bodyPr>
            <a:normAutofit fontScale="85000" lnSpcReduction="10000"/>
          </a:bodyPr>
          <a:lstStyle/>
          <a:p>
            <a:r>
              <a:rPr lang="en-US" altLang="zh-CN" dirty="0"/>
              <a:t>    How is it going? Knowing that you are going to organize a technology innovation-themed club activity, I am eager to make some suggestions.</a:t>
            </a:r>
            <a:endParaRPr lang="zh-CN" altLang="zh-CN" dirty="0"/>
          </a:p>
          <a:p>
            <a:r>
              <a:rPr lang="en-US" altLang="zh-CN" dirty="0"/>
              <a:t>    As for the format, I deem you can incorporate a diverse range of engaging and interactive events, such as lectures and seminars, hands-on workshops and tech tours to broaden understanding about latest technology innovations.</a:t>
            </a:r>
            <a:endParaRPr lang="zh-CN" altLang="zh-CN" dirty="0"/>
          </a:p>
          <a:p>
            <a:r>
              <a:rPr lang="en-US" altLang="zh-CN" dirty="0"/>
              <a:t>    As for the contents, you can invite industry experts or researchers to give lectures or seminars on the latest advancements in technology. This allows participants to gain insights and understand the practical applications of technology innovation. Besides, you can also have hands-on workshops where members can get a chance to experiment with innovative technologies like 3D printing or robotics. It is advisable to arrange tech tours to technology companies or research labs to gain first-hand experience of the latest technological advancements and their impact.</a:t>
            </a:r>
            <a:endParaRPr lang="zh-CN" altLang="zh-CN" dirty="0"/>
          </a:p>
          <a:p>
            <a:r>
              <a:rPr lang="en-US" altLang="zh-CN" dirty="0"/>
              <a:t>     Hope my tips can be of some help. I am looking forward to the success of your event.(159 words)</a:t>
            </a:r>
            <a:endParaRPr lang="zh-CN" altLang="zh-CN" dirty="0"/>
          </a:p>
          <a:p>
            <a:r>
              <a:rPr lang="en-US" altLang="zh-CN" dirty="0"/>
              <a:t> </a:t>
            </a:r>
            <a:endParaRPr lang="zh-CN" altLang="zh-CN" dirty="0"/>
          </a:p>
          <a:p>
            <a:endParaRPr lang="zh-CN" altLang="en-US" dirty="0"/>
          </a:p>
        </p:txBody>
      </p:sp>
    </p:spTree>
    <p:extLst>
      <p:ext uri="{BB962C8B-B14F-4D97-AF65-F5344CB8AC3E}">
        <p14:creationId xmlns:p14="http://schemas.microsoft.com/office/powerpoint/2010/main" val="2464404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56825B3-997A-45A1-A01E-EF795CDBE19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E45587F-A8E3-4C45-AD3C-DD9A902D6FC3}"/>
              </a:ext>
            </a:extLst>
          </p:cNvPr>
          <p:cNvSpPr>
            <a:spLocks noGrp="1"/>
          </p:cNvSpPr>
          <p:nvPr>
            <p:ph idx="1"/>
          </p:nvPr>
        </p:nvSpPr>
        <p:spPr/>
        <p:txBody>
          <a:bodyPr/>
          <a:lstStyle/>
          <a:p>
            <a:r>
              <a:rPr lang="en-US" altLang="zh-CN" dirty="0"/>
              <a:t>Alumnus /</a:t>
            </a:r>
            <a:r>
              <a:rPr lang="en-US" altLang="zh-CN" dirty="0" err="1"/>
              <a:t>əˈlʌmnəs</a:t>
            </a:r>
            <a:r>
              <a:rPr lang="en-US" altLang="zh-CN" dirty="0"/>
              <a:t>/ n. </a:t>
            </a:r>
            <a:r>
              <a:rPr lang="zh-CN" altLang="en-US" dirty="0"/>
              <a:t>（男）校友 单数形式 </a:t>
            </a:r>
          </a:p>
          <a:p>
            <a:r>
              <a:rPr lang="en-US" altLang="zh-CN" dirty="0"/>
              <a:t>Alumni /</a:t>
            </a:r>
            <a:r>
              <a:rPr lang="en-US" altLang="zh-CN" dirty="0" err="1"/>
              <a:t>əˈlʌmnaɪ</a:t>
            </a:r>
            <a:r>
              <a:rPr lang="en-US" altLang="zh-CN" dirty="0"/>
              <a:t>/ n. </a:t>
            </a:r>
            <a:r>
              <a:rPr lang="zh-CN" altLang="en-US" dirty="0"/>
              <a:t>校友（总称） 最常用，复数形式（男女通用） </a:t>
            </a:r>
          </a:p>
          <a:p>
            <a:r>
              <a:rPr lang="en-US" altLang="zh-CN" dirty="0"/>
              <a:t>Alumna /</a:t>
            </a:r>
            <a:r>
              <a:rPr lang="en-US" altLang="zh-CN" dirty="0" err="1"/>
              <a:t>əˈlʌmnə</a:t>
            </a:r>
            <a:r>
              <a:rPr lang="en-US" altLang="zh-CN" dirty="0"/>
              <a:t>/ n. </a:t>
            </a:r>
            <a:r>
              <a:rPr lang="zh-CN" altLang="en-US" dirty="0"/>
              <a:t>（女）校友 单数形式 </a:t>
            </a:r>
          </a:p>
          <a:p>
            <a:r>
              <a:rPr lang="en-US" altLang="zh-CN" dirty="0"/>
              <a:t>Alumnae /</a:t>
            </a:r>
            <a:r>
              <a:rPr lang="en-US" altLang="zh-CN" dirty="0" err="1"/>
              <a:t>əˈlʌmni</a:t>
            </a:r>
            <a:r>
              <a:rPr lang="en-US" altLang="zh-CN" dirty="0"/>
              <a:t>ː/ n. </a:t>
            </a:r>
            <a:r>
              <a:rPr lang="zh-CN" altLang="en-US" dirty="0"/>
              <a:t>女校友们 复数形式 </a:t>
            </a:r>
          </a:p>
          <a:p>
            <a:r>
              <a:rPr lang="zh-CN" altLang="en-US" dirty="0"/>
              <a:t> </a:t>
            </a:r>
          </a:p>
          <a:p>
            <a:r>
              <a:rPr lang="zh-CN" altLang="en-US" dirty="0"/>
              <a:t>为了保险起见，推荐使用复数形式  </a:t>
            </a:r>
            <a:r>
              <a:rPr lang="en-US" altLang="zh-CN" dirty="0"/>
              <a:t>alumni </a:t>
            </a:r>
            <a:r>
              <a:rPr lang="zh-CN" altLang="en-US" dirty="0"/>
              <a:t>，因为它既可以指男校友，也可以指男女混合的校友群体，是一个集合名词。</a:t>
            </a:r>
          </a:p>
        </p:txBody>
      </p:sp>
    </p:spTree>
    <p:extLst>
      <p:ext uri="{BB962C8B-B14F-4D97-AF65-F5344CB8AC3E}">
        <p14:creationId xmlns:p14="http://schemas.microsoft.com/office/powerpoint/2010/main" val="3906410480"/>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1272</Words>
  <Application>Microsoft Office PowerPoint</Application>
  <PresentationFormat>宽屏</PresentationFormat>
  <Paragraphs>42</Paragraphs>
  <Slides>9</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9</vt:i4>
      </vt:variant>
    </vt:vector>
  </HeadingPairs>
  <TitlesOfParts>
    <vt:vector size="13" baseType="lpstr">
      <vt:lpstr>等线</vt:lpstr>
      <vt:lpstr>等线 Light</vt:lpstr>
      <vt:lpstr>Arial</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HiteVision</dc:creator>
  <cp:lastModifiedBy>HiteVision</cp:lastModifiedBy>
  <cp:revision>7</cp:revision>
  <dcterms:created xsi:type="dcterms:W3CDTF">2026-01-08T00:59:23Z</dcterms:created>
  <dcterms:modified xsi:type="dcterms:W3CDTF">2026-01-08T01:32:20Z</dcterms:modified>
</cp:coreProperties>
</file>