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8" r:id="rId3"/>
    <p:sldId id="260" r:id="rId4"/>
    <p:sldId id="257" r:id="rId5"/>
    <p:sldId id="259" r:id="rId6"/>
    <p:sldId id="261" r:id="rId7"/>
    <p:sldId id="322" r:id="rId8"/>
    <p:sldId id="329" r:id="rId9"/>
    <p:sldId id="262" r:id="rId10"/>
    <p:sldId id="323" r:id="rId11"/>
    <p:sldId id="267" r:id="rId12"/>
    <p:sldId id="349" r:id="rId13"/>
    <p:sldId id="326" r:id="rId14"/>
    <p:sldId id="264" r:id="rId15"/>
    <p:sldId id="265" r:id="rId16"/>
    <p:sldId id="347" r:id="rId17"/>
    <p:sldId id="268" r:id="rId18"/>
    <p:sldId id="269" r:id="rId19"/>
    <p:sldId id="324" r:id="rId20"/>
    <p:sldId id="270" r:id="rId21"/>
    <p:sldId id="375" r:id="rId22"/>
    <p:sldId id="286" r:id="rId23"/>
    <p:sldId id="325" r:id="rId24"/>
    <p:sldId id="374" r:id="rId25"/>
    <p:sldId id="317" r:id="rId26"/>
    <p:sldId id="313" r:id="rId27"/>
    <p:sldId id="320" r:id="rId28"/>
    <p:sldId id="327" r:id="rId29"/>
    <p:sldId id="328" r:id="rId30"/>
    <p:sldId id="365" r:id="rId31"/>
    <p:sldId id="366" r:id="rId32"/>
    <p:sldId id="367" r:id="rId33"/>
    <p:sldId id="368" r:id="rId34"/>
    <p:sldId id="369" r:id="rId35"/>
    <p:sldId id="370" r:id="rId36"/>
    <p:sldId id="371" r:id="rId37"/>
    <p:sldId id="372" r:id="rId38"/>
  </p:sldIdLst>
  <p:sldSz cx="9144000" cy="6858000" type="screen4x3"/>
  <p:notesSz cx="6858000" cy="9144000"/>
  <p:custDataLst>
    <p:tags r:id="rId40"/>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1" userDrawn="1">
          <p15:clr>
            <a:srgbClr val="A4A3A4"/>
          </p15:clr>
        </p15:guide>
        <p15:guide id="2" pos="286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42" d="100"/>
          <a:sy n="42" d="100"/>
        </p:scale>
        <p:origin x="528" y="42"/>
      </p:cViewPr>
      <p:guideLst>
        <p:guide orient="horz" pos="2161"/>
        <p:guide pos="28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2025/11/24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nSpc>
                <a:spcPct val="150000"/>
              </a:lnSpc>
            </a:pPr>
            <a:r>
              <a:rPr lang="zh-CN" altLang="en-US" b="1" dirty="0">
                <a:solidFill>
                  <a:srgbClr val="FF0000"/>
                </a:solidFill>
                <a:latin typeface="华文楷体" panose="02010600040101010101" charset="-122"/>
                <a:ea typeface="华文楷体" panose="02010600040101010101" charset="-122"/>
                <a:sym typeface="+mn-ea"/>
              </a:rPr>
              <a:t>种群数量变化符合数学公式</a:t>
            </a:r>
            <a:r>
              <a:rPr lang="en-US" altLang="zh-CN" b="1" i="1" dirty="0">
                <a:solidFill>
                  <a:srgbClr val="FF0000"/>
                </a:solidFill>
                <a:latin typeface="华文楷体" panose="02010600040101010101" charset="-122"/>
                <a:ea typeface="华文楷体" panose="02010600040101010101" charset="-122"/>
                <a:sym typeface="+mn-ea"/>
              </a:rPr>
              <a:t>N</a:t>
            </a:r>
            <a:r>
              <a:rPr lang="en-US" altLang="zh-CN" b="1" i="1" baseline="-25000" dirty="0">
                <a:solidFill>
                  <a:srgbClr val="FF0000"/>
                </a:solidFill>
                <a:latin typeface="华文楷体" panose="02010600040101010101" charset="-122"/>
                <a:ea typeface="华文楷体" panose="02010600040101010101" charset="-122"/>
                <a:sym typeface="+mn-ea"/>
              </a:rPr>
              <a:t>t</a:t>
            </a:r>
            <a:r>
              <a:rPr lang="en-US" altLang="zh-CN" b="1" i="1" dirty="0">
                <a:solidFill>
                  <a:srgbClr val="FF0000"/>
                </a:solidFill>
                <a:latin typeface="华文楷体" panose="02010600040101010101" charset="-122"/>
                <a:ea typeface="华文楷体" panose="02010600040101010101" charset="-122"/>
                <a:sym typeface="+mn-ea"/>
              </a:rPr>
              <a:t>=N</a:t>
            </a:r>
            <a:r>
              <a:rPr lang="en-US" altLang="zh-CN" b="1" baseline="-25000" dirty="0">
                <a:solidFill>
                  <a:srgbClr val="FF0000"/>
                </a:solidFill>
                <a:latin typeface="华文楷体" panose="02010600040101010101" charset="-122"/>
                <a:ea typeface="华文楷体" panose="02010600040101010101" charset="-122"/>
                <a:sym typeface="+mn-ea"/>
              </a:rPr>
              <a:t>0</a:t>
            </a:r>
            <a:r>
              <a:rPr lang="en-US" altLang="zh-CN" b="1" dirty="0">
                <a:solidFill>
                  <a:srgbClr val="FF0000"/>
                </a:solidFill>
                <a:latin typeface="华文楷体" panose="02010600040101010101" charset="-122"/>
                <a:ea typeface="华文楷体" panose="02010600040101010101" charset="-122"/>
                <a:sym typeface="+mn-ea"/>
              </a:rPr>
              <a:t>×</a:t>
            </a:r>
            <a:r>
              <a:rPr lang="el-GR" altLang="zh-CN" b="1" i="1" dirty="0">
                <a:solidFill>
                  <a:srgbClr val="FF0000"/>
                </a:solidFill>
                <a:latin typeface="华文楷体" panose="02010600040101010101" charset="-122"/>
                <a:ea typeface="华文楷体" panose="02010600040101010101" charset="-122"/>
                <a:sym typeface="+mn-ea"/>
              </a:rPr>
              <a:t>λ</a:t>
            </a:r>
            <a:r>
              <a:rPr lang="en-US" altLang="zh-CN" b="1" i="1" baseline="30000" dirty="0">
                <a:solidFill>
                  <a:srgbClr val="FF0000"/>
                </a:solidFill>
                <a:latin typeface="华文楷体" panose="02010600040101010101" charset="-122"/>
                <a:ea typeface="华文楷体" panose="02010600040101010101" charset="-122"/>
                <a:sym typeface="+mn-ea"/>
              </a:rPr>
              <a:t>t</a:t>
            </a:r>
            <a:r>
              <a:rPr lang="en-US" altLang="zh-CN" b="1" dirty="0">
                <a:solidFill>
                  <a:srgbClr val="FF0000"/>
                </a:solidFill>
                <a:latin typeface="华文楷体" panose="02010600040101010101" charset="-122"/>
                <a:ea typeface="华文楷体" panose="02010600040101010101" charset="-122"/>
                <a:sym typeface="+mn-ea"/>
              </a:rPr>
              <a:t> </a:t>
            </a:r>
            <a:r>
              <a:rPr lang="zh-CN" altLang="en-US" b="1" dirty="0">
                <a:solidFill>
                  <a:srgbClr val="FF0000"/>
                </a:solidFill>
                <a:latin typeface="华文楷体" panose="02010600040101010101" charset="-122"/>
                <a:ea typeface="华文楷体" panose="02010600040101010101" charset="-122"/>
                <a:sym typeface="+mn-ea"/>
              </a:rPr>
              <a:t>时，种群增长曲线一定是“</a:t>
            </a:r>
            <a:r>
              <a:rPr lang="en-US" altLang="zh-CN" b="1" dirty="0">
                <a:solidFill>
                  <a:srgbClr val="FF0000"/>
                </a:solidFill>
                <a:latin typeface="华文楷体" panose="02010600040101010101" charset="-122"/>
                <a:ea typeface="华文楷体" panose="02010600040101010101" charset="-122"/>
                <a:sym typeface="+mn-ea"/>
              </a:rPr>
              <a:t>J</a:t>
            </a:r>
            <a:r>
              <a:rPr lang="zh-CN" altLang="en-US" b="1" dirty="0">
                <a:solidFill>
                  <a:srgbClr val="FF0000"/>
                </a:solidFill>
                <a:latin typeface="华文楷体" panose="02010600040101010101" charset="-122"/>
                <a:ea typeface="华文楷体" panose="02010600040101010101" charset="-122"/>
                <a:sym typeface="+mn-ea"/>
              </a:rPr>
              <a:t>”形吗？</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EA540E3B-F9C0-48B6-A129-4D327DD30658}" type="slidenum">
              <a:rPr lang="zh-CN" altLang="en-US" smtClean="0"/>
              <a:t>18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a:ln w="9525" cap="flat" cmpd="sng" algn="ctr">
                  <a:noFill/>
                  <a:prstDash val="solid"/>
                  <a:round/>
                  <a:headEnd type="none" w="med" len="med"/>
                  <a:tailEnd type="none" w="med" len="med"/>
                </a:ln>
                <a:solidFill>
                  <a:srgbClr val="FF0000"/>
                </a:solidFill>
                <a:latin typeface="苹方 常规" panose="020B0300000000000000" pitchFamily="34" charset="-122"/>
                <a:ea typeface="苹方 常规" panose="020B0300000000000000" pitchFamily="34" charset="-122"/>
                <a:cs typeface="微软雅黑" panose="020B0503020204020204" charset="-122"/>
                <a:sym typeface="Wingdings" panose="05000000000000000000" charset="0"/>
              </a:rPr>
              <a:t>K值不是一成不变的</a:t>
            </a:r>
            <a:r>
              <a:rPr>
                <a:ln w="9525" cap="flat" cmpd="sng" algn="ctr">
                  <a:noFill/>
                  <a:prstDash val="solid"/>
                  <a:round/>
                  <a:headEnd type="none" w="med" len="med"/>
                  <a:tailEnd type="none" w="med" len="med"/>
                </a:ln>
                <a:latin typeface="苹方 常规" panose="020B0300000000000000" pitchFamily="34" charset="-122"/>
                <a:ea typeface="苹方 常规" panose="020B0300000000000000" pitchFamily="34" charset="-122"/>
                <a:cs typeface="微软雅黑" panose="020B0503020204020204" charset="-122"/>
                <a:sym typeface="Wingdings" panose="05000000000000000000" charset="0"/>
              </a:rPr>
              <a:t>:K值会随着环境的改变而发生变化，当环境遭到</a:t>
            </a:r>
            <a:r>
              <a:rPr>
                <a:ln w="9525" cap="flat" cmpd="sng" algn="ctr">
                  <a:noFill/>
                  <a:prstDash val="solid"/>
                  <a:round/>
                  <a:headEnd type="none" w="med" len="med"/>
                  <a:tailEnd type="none" w="med" len="med"/>
                </a:ln>
                <a:solidFill>
                  <a:schemeClr val="accent2">
                    <a:lumMod val="50000"/>
                  </a:schemeClr>
                </a:solidFill>
                <a:latin typeface="苹方 常规" panose="020B0300000000000000" pitchFamily="34" charset="-122"/>
                <a:ea typeface="苹方 常规" panose="020B0300000000000000" pitchFamily="34" charset="-122"/>
                <a:cs typeface="微软雅黑" panose="020B0503020204020204" charset="-122"/>
                <a:sym typeface="Wingdings" panose="05000000000000000000" charset="0"/>
              </a:rPr>
              <a:t>破坏</a:t>
            </a:r>
            <a:r>
              <a:rPr>
                <a:ln w="9525" cap="flat" cmpd="sng" algn="ctr">
                  <a:noFill/>
                  <a:prstDash val="solid"/>
                  <a:round/>
                  <a:headEnd type="none" w="med" len="med"/>
                  <a:tailEnd type="none" w="med" len="med"/>
                </a:ln>
                <a:latin typeface="苹方 常规" panose="020B0300000000000000" pitchFamily="34" charset="-122"/>
                <a:ea typeface="苹方 常规" panose="020B0300000000000000" pitchFamily="34" charset="-122"/>
                <a:cs typeface="微软雅黑" panose="020B0503020204020204" charset="-122"/>
                <a:sym typeface="Wingdings" panose="05000000000000000000" charset="0"/>
              </a:rPr>
              <a:t>时，K值会</a:t>
            </a:r>
            <a:r>
              <a:rPr>
                <a:ln w="9525" cap="flat" cmpd="sng" algn="ctr">
                  <a:noFill/>
                  <a:prstDash val="solid"/>
                  <a:round/>
                  <a:headEnd type="none" w="med" len="med"/>
                  <a:tailEnd type="none" w="med" len="med"/>
                </a:ln>
                <a:solidFill>
                  <a:schemeClr val="accent2">
                    <a:lumMod val="50000"/>
                  </a:schemeClr>
                </a:solidFill>
                <a:latin typeface="苹方 常规" panose="020B0300000000000000" pitchFamily="34" charset="-122"/>
                <a:ea typeface="苹方 常规" panose="020B0300000000000000" pitchFamily="34" charset="-122"/>
                <a:cs typeface="微软雅黑" panose="020B0503020204020204" charset="-122"/>
                <a:sym typeface="Wingdings" panose="05000000000000000000" charset="0"/>
              </a:rPr>
              <a:t>下降</a:t>
            </a:r>
            <a:r>
              <a:rPr>
                <a:ln w="9525" cap="flat" cmpd="sng" algn="ctr">
                  <a:noFill/>
                  <a:prstDash val="solid"/>
                  <a:round/>
                  <a:headEnd type="none" w="med" len="med"/>
                  <a:tailEnd type="none" w="med" len="med"/>
                </a:ln>
                <a:latin typeface="苹方 常规" panose="020B0300000000000000" pitchFamily="34" charset="-122"/>
                <a:ea typeface="苹方 常规" panose="020B0300000000000000" pitchFamily="34" charset="-122"/>
                <a:cs typeface="微软雅黑" panose="020B0503020204020204" charset="-122"/>
                <a:sym typeface="Wingdings" panose="05000000000000000000" charset="0"/>
              </a:rPr>
              <a:t>;当环境条件状况</a:t>
            </a:r>
            <a:r>
              <a:rPr>
                <a:ln w="9525" cap="flat" cmpd="sng" algn="ctr">
                  <a:noFill/>
                  <a:prstDash val="solid"/>
                  <a:round/>
                  <a:headEnd type="none" w="med" len="med"/>
                  <a:tailEnd type="none" w="med" len="med"/>
                </a:ln>
                <a:solidFill>
                  <a:schemeClr val="accent5">
                    <a:lumMod val="50000"/>
                  </a:schemeClr>
                </a:solidFill>
                <a:latin typeface="苹方 常规" panose="020B0300000000000000" pitchFamily="34" charset="-122"/>
                <a:ea typeface="苹方 常规" panose="020B0300000000000000" pitchFamily="34" charset="-122"/>
                <a:cs typeface="微软雅黑" panose="020B0503020204020204" charset="-122"/>
                <a:sym typeface="Wingdings" panose="05000000000000000000" charset="0"/>
              </a:rPr>
              <a:t>改善</a:t>
            </a:r>
            <a:r>
              <a:rPr>
                <a:ln w="9525" cap="flat" cmpd="sng" algn="ctr">
                  <a:noFill/>
                  <a:prstDash val="solid"/>
                  <a:round/>
                  <a:headEnd type="none" w="med" len="med"/>
                  <a:tailEnd type="none" w="med" len="med"/>
                </a:ln>
                <a:latin typeface="苹方 常规" panose="020B0300000000000000" pitchFamily="34" charset="-122"/>
                <a:ea typeface="苹方 常规" panose="020B0300000000000000" pitchFamily="34" charset="-122"/>
                <a:cs typeface="微软雅黑" panose="020B0503020204020204" charset="-122"/>
                <a:sym typeface="Wingdings" panose="05000000000000000000" charset="0"/>
              </a:rPr>
              <a:t>时，K值会</a:t>
            </a:r>
            <a:r>
              <a:rPr>
                <a:ln w="9525" cap="flat" cmpd="sng" algn="ctr">
                  <a:noFill/>
                  <a:prstDash val="solid"/>
                  <a:round/>
                  <a:headEnd type="none" w="med" len="med"/>
                  <a:tailEnd type="none" w="med" len="med"/>
                </a:ln>
                <a:solidFill>
                  <a:schemeClr val="accent5">
                    <a:lumMod val="50000"/>
                  </a:schemeClr>
                </a:solidFill>
                <a:latin typeface="苹方 常规" panose="020B0300000000000000" pitchFamily="34" charset="-122"/>
                <a:ea typeface="苹方 常规" panose="020B0300000000000000" pitchFamily="34" charset="-122"/>
                <a:cs typeface="微软雅黑" panose="020B0503020204020204" charset="-122"/>
                <a:sym typeface="Wingdings" panose="05000000000000000000" charset="0"/>
              </a:rPr>
              <a:t>上升</a:t>
            </a:r>
            <a:r>
              <a:rPr>
                <a:ln w="9525" cap="flat" cmpd="sng" algn="ctr">
                  <a:noFill/>
                  <a:prstDash val="solid"/>
                  <a:round/>
                  <a:headEnd type="none" w="med" len="med"/>
                  <a:tailEnd type="none" w="med" len="med"/>
                </a:ln>
                <a:latin typeface="苹方 常规" panose="020B0300000000000000" pitchFamily="34" charset="-122"/>
                <a:ea typeface="苹方 常规" panose="020B0300000000000000" pitchFamily="34" charset="-122"/>
                <a:cs typeface="微软雅黑" panose="020B0503020204020204" charset="-122"/>
                <a:sym typeface="Wingdings" panose="05000000000000000000" charset="0"/>
              </a:rPr>
              <a:t>。</a:t>
            </a:r>
          </a:p>
          <a:p>
            <a:r>
              <a:rPr>
                <a:ln w="9525" cap="flat" cmpd="sng" algn="ctr">
                  <a:noFill/>
                  <a:prstDash val="solid"/>
                  <a:round/>
                  <a:headEnd type="none" w="med" len="med"/>
                  <a:tailEnd type="none" w="med" len="med"/>
                </a:ln>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在自然资源和空间总是有限</a:t>
            </a:r>
            <a:r>
              <a:rPr>
                <a:ln w="9525" cap="flat" cmpd="sng" algn="ctr">
                  <a:noFill/>
                  <a:prstDash val="solid"/>
                  <a:round/>
                  <a:headEnd type="none" w="med" len="med"/>
                  <a:tailEnd type="none" w="med" len="med"/>
                </a:ln>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的。</a:t>
            </a:r>
            <a:r>
              <a:rPr lang="zh-CN" altLang="en-US">
                <a:ln w="9525" cap="flat" cmpd="sng" algn="ctr">
                  <a:noFill/>
                  <a:prstDash val="solid"/>
                  <a:round/>
                  <a:headEnd type="none" w="med" len="med"/>
                  <a:tailEnd type="none" w="med" len="med"/>
                </a:ln>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当种群密度增大时，</a:t>
            </a:r>
            <a:r>
              <a:rPr lang="zh-CN" altLang="en-US">
                <a:ln w="9525" cap="flat" cmpd="sng" algn="ctr">
                  <a:noFill/>
                  <a:prstDash val="solid"/>
                  <a:round/>
                  <a:headEnd type="none" w="med" len="med"/>
                  <a:tailEnd type="none" w="med" len="med"/>
                </a:ln>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种内竞争加剧</a:t>
            </a:r>
            <a:r>
              <a:rPr lang="zh-CN" altLang="en-US">
                <a:ln w="9525" cap="flat" cmpd="sng" algn="ctr">
                  <a:noFill/>
                  <a:prstDash val="solid"/>
                  <a:round/>
                  <a:headEnd type="none" w="med" len="med"/>
                  <a:tailEnd type="none" w="med" len="med"/>
                </a:ln>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，这就导致种群的</a:t>
            </a:r>
            <a:r>
              <a:rPr lang="zh-CN" altLang="en-US">
                <a:ln w="9525" cap="flat" cmpd="sng" algn="ctr">
                  <a:noFill/>
                  <a:prstDash val="solid"/>
                  <a:round/>
                  <a:headEnd type="none" w="med" len="med"/>
                  <a:tailEnd type="none" w="med" len="med"/>
                </a:ln>
                <a:solidFill>
                  <a:schemeClr val="accent3">
                    <a:lumMod val="50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出生率降低，死亡率升高</a:t>
            </a:r>
            <a:r>
              <a:rPr lang="zh-CN" altLang="en-US">
                <a:ln w="9525" cap="flat" cmpd="sng" algn="ctr">
                  <a:noFill/>
                  <a:prstDash val="solid"/>
                  <a:round/>
                  <a:headEnd type="none" w="med" len="med"/>
                  <a:tailEnd type="none" w="med" len="med"/>
                </a:ln>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。当</a:t>
            </a:r>
            <a:r>
              <a:rPr lang="zh-CN" altLang="en-US">
                <a:ln w="9525" cap="flat" cmpd="sng" algn="ctr">
                  <a:noFill/>
                  <a:prstDash val="solid"/>
                  <a:round/>
                  <a:headEnd type="none" w="med" len="med"/>
                  <a:tailEnd type="none" w="med" len="med"/>
                </a:ln>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死亡率</a:t>
            </a:r>
            <a:r>
              <a:rPr lang="zh-CN" altLang="en-US">
                <a:ln w="9525" cap="flat" cmpd="sng" algn="ctr">
                  <a:noFill/>
                  <a:prstDash val="solid"/>
                  <a:round/>
                  <a:headEnd type="none" w="med" len="med"/>
                  <a:tailEnd type="none" w="med" len="med"/>
                </a:ln>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升高</a:t>
            </a:r>
            <a:r>
              <a:rPr lang="zh-CN" altLang="en-US">
                <a:ln w="9525" cap="flat" cmpd="sng" algn="ctr">
                  <a:noFill/>
                  <a:prstDash val="solid"/>
                  <a:round/>
                  <a:headEnd type="none" w="med" len="med"/>
                  <a:tailEnd type="none" w="med" len="med"/>
                </a:ln>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至</a:t>
            </a:r>
            <a:r>
              <a:rPr lang="zh-CN" altLang="en-US">
                <a:ln w="9525" cap="flat" cmpd="sng" algn="ctr">
                  <a:noFill/>
                  <a:prstDash val="solid"/>
                  <a:round/>
                  <a:headEnd type="none" w="med" len="med"/>
                  <a:tailEnd type="none" w="med" len="med"/>
                </a:ln>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与</a:t>
            </a:r>
            <a:r>
              <a:rPr lang="zh-CN" altLang="en-US">
                <a:ln w="9525" cap="flat" cmpd="sng" algn="ctr">
                  <a:noFill/>
                  <a:prstDash val="solid"/>
                  <a:round/>
                  <a:headEnd type="none" w="med" len="med"/>
                  <a:tailEnd type="none" w="med" len="med"/>
                </a:ln>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出生率相等</a:t>
            </a:r>
            <a:r>
              <a:rPr lang="zh-CN" altLang="en-US">
                <a:ln w="9525" cap="flat" cmpd="sng" algn="ctr">
                  <a:noFill/>
                  <a:prstDash val="solid"/>
                  <a:round/>
                  <a:headEnd type="none" w="med" len="med"/>
                  <a:tailEnd type="none" w="med" len="med"/>
                </a:ln>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时，</a:t>
            </a:r>
            <a:r>
              <a:rPr lang="zh-CN" altLang="en-US">
                <a:ln w="9525" cap="flat" cmpd="sng" algn="ctr">
                  <a:noFill/>
                  <a:prstDash val="solid"/>
                  <a:round/>
                  <a:headEnd type="none" w="med" len="med"/>
                  <a:tailEnd type="none" w="med" len="med"/>
                </a:ln>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种群的增长就会停止</a:t>
            </a:r>
            <a:r>
              <a:rPr lang="zh-CN" altLang="en-US">
                <a:ln w="9525" cap="flat" cmpd="sng" algn="ctr">
                  <a:noFill/>
                  <a:prstDash val="solid"/>
                  <a:round/>
                  <a:headEnd type="none" w="med" len="med"/>
                  <a:tailEnd type="none" w="med" len="med"/>
                </a:ln>
                <a:solidFill>
                  <a:srgbClr val="0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，种群数量有时会</a:t>
            </a:r>
            <a:r>
              <a:rPr lang="zh-CN" altLang="en-US">
                <a:ln w="9525" cap="flat" cmpd="sng" algn="ctr">
                  <a:noFill/>
                  <a:prstDash val="solid"/>
                  <a:round/>
                  <a:headEnd type="none" w="med" len="med"/>
                  <a:tailEnd type="none" w="med" len="med"/>
                </a:ln>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Wingdings" panose="05000000000000000000" charset="0"/>
              </a:rPr>
              <a:t>稳定在一定水平</a:t>
            </a:r>
            <a:endParaRPr b="0">
              <a:solidFill>
                <a:srgbClr val="C00000"/>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EA540E3B-F9C0-48B6-A129-4D327DD30658}" type="slidenum">
              <a:rPr lang="zh-CN" altLang="en-US" smtClean="0"/>
              <a:t>25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lstStyle/>
          <a:p>
            <a:pPr lvl="0"/>
            <a:r>
              <a:rPr lang="zh-CN" altLang="en-US"/>
              <a:t>单击此处编辑母版标题样式</a:t>
            </a:r>
          </a:p>
        </p:txBody>
      </p:sp>
      <p:sp>
        <p:nvSpPr>
          <p:cNvPr id="1027" name="文本占位符 1026"/>
          <p:cNvSpPr>
            <a:spLocks noGrp="1"/>
          </p:cNvSpPr>
          <p:nvPr>
            <p:ph type="body" idx="1"/>
          </p:nvPr>
        </p:nvSpPr>
        <p:spPr>
          <a:xfrm>
            <a:off x="457200" y="1600200"/>
            <a:ext cx="8229600" cy="4525963"/>
          </a:xfrm>
          <a:prstGeom prst="rect">
            <a:avLst/>
          </a:prstGeom>
          <a:noFill/>
          <a:ln w="9525">
            <a:noFill/>
          </a:ln>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a:fld id="{9A0DB2DC-4C9A-4742-B13C-FB6460FD3503}" type="slidenum">
              <a:rPr lang="zh-CN" altLang="en-US">
                <a:latin typeface="Arial" panose="020B0604020202020204" pitchFamily="34" charset="0"/>
              </a:rPr>
              <a:t>‹#›</a:t>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tags" Target="../tags/tag35.xml"/><Relationship Id="rId3" Type="http://schemas.openxmlformats.org/officeDocument/2006/relationships/tags" Target="../tags/tag20.xml"/><Relationship Id="rId21" Type="http://schemas.openxmlformats.org/officeDocument/2006/relationships/slideLayout" Target="../slideLayouts/slideLayout7.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20" Type="http://schemas.openxmlformats.org/officeDocument/2006/relationships/tags" Target="../tags/tag37.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19" Type="http://schemas.openxmlformats.org/officeDocument/2006/relationships/tags" Target="../tags/tag36.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tags" Target="../tags/tag49.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0" Type="http://schemas.openxmlformats.org/officeDocument/2006/relationships/tags" Target="../tags/tag47.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tags" Target="../tags/tag53.xml"/><Relationship Id="rId21" Type="http://schemas.openxmlformats.org/officeDocument/2006/relationships/tags" Target="../tags/tag71.xml"/><Relationship Id="rId7" Type="http://schemas.openxmlformats.org/officeDocument/2006/relationships/tags" Target="../tags/tag57.xml"/><Relationship Id="rId12" Type="http://schemas.openxmlformats.org/officeDocument/2006/relationships/tags" Target="../tags/tag62.xml"/><Relationship Id="rId17" Type="http://schemas.openxmlformats.org/officeDocument/2006/relationships/tags" Target="../tags/tag67.xml"/><Relationship Id="rId2" Type="http://schemas.openxmlformats.org/officeDocument/2006/relationships/tags" Target="../tags/tag52.xml"/><Relationship Id="rId16" Type="http://schemas.openxmlformats.org/officeDocument/2006/relationships/tags" Target="../tags/tag66.xml"/><Relationship Id="rId20" Type="http://schemas.openxmlformats.org/officeDocument/2006/relationships/tags" Target="../tags/tag70.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tags" Target="../tags/tag61.xml"/><Relationship Id="rId24" Type="http://schemas.openxmlformats.org/officeDocument/2006/relationships/slideLayout" Target="../slideLayouts/slideLayout7.xml"/><Relationship Id="rId5" Type="http://schemas.openxmlformats.org/officeDocument/2006/relationships/tags" Target="../tags/tag55.xml"/><Relationship Id="rId15" Type="http://schemas.openxmlformats.org/officeDocument/2006/relationships/tags" Target="../tags/tag65.xml"/><Relationship Id="rId23" Type="http://schemas.openxmlformats.org/officeDocument/2006/relationships/tags" Target="../tags/tag73.xml"/><Relationship Id="rId10" Type="http://schemas.openxmlformats.org/officeDocument/2006/relationships/tags" Target="../tags/tag60.xml"/><Relationship Id="rId19" Type="http://schemas.openxmlformats.org/officeDocument/2006/relationships/tags" Target="../tags/tag69.xml"/><Relationship Id="rId4" Type="http://schemas.openxmlformats.org/officeDocument/2006/relationships/tags" Target="../tags/tag54.xml"/><Relationship Id="rId9" Type="http://schemas.openxmlformats.org/officeDocument/2006/relationships/tags" Target="../tags/tag59.xml"/><Relationship Id="rId14" Type="http://schemas.openxmlformats.org/officeDocument/2006/relationships/tags" Target="../tags/tag64.xml"/><Relationship Id="rId22" Type="http://schemas.openxmlformats.org/officeDocument/2006/relationships/tags" Target="../tags/tag7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1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1.xml"/><Relationship Id="rId1" Type="http://schemas.openxmlformats.org/officeDocument/2006/relationships/tags" Target="../tags/tag80.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8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slideLayout" Target="../slideLayouts/slideLayout7.xml"/><Relationship Id="rId2" Type="http://schemas.openxmlformats.org/officeDocument/2006/relationships/tags" Target="../tags/tag89.xml"/><Relationship Id="rId16" Type="http://schemas.openxmlformats.org/officeDocument/2006/relationships/tags" Target="../tags/tag103.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tags" Target="../tags/tag10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tags" Target="../tags/tag116.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9.xml"/><Relationship Id="rId1" Type="http://schemas.openxmlformats.org/officeDocument/2006/relationships/tags" Target="../tags/tag11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1.xml"/><Relationship Id="rId1" Type="http://schemas.openxmlformats.org/officeDocument/2006/relationships/tags" Target="../tags/tag12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1"/>
          <p:cNvSpPr txBox="1">
            <a:spLocks noChangeArrowheads="1"/>
          </p:cNvSpPr>
          <p:nvPr>
            <p:custDataLst>
              <p:tags r:id="rId1"/>
            </p:custDataLst>
          </p:nvPr>
        </p:nvSpPr>
        <p:spPr bwMode="auto">
          <a:xfrm>
            <a:off x="1115695" y="2493010"/>
            <a:ext cx="7338060" cy="970915"/>
          </a:xfrm>
          <a:prstGeom prst="rect">
            <a:avLst/>
          </a:prstGeom>
          <a:noFill/>
          <a:ln w="9525">
            <a:noFill/>
            <a:miter lim="800000"/>
          </a:ln>
        </p:spPr>
        <p:txBody>
          <a:bodyPr wrap="square">
            <a:spAutoFit/>
          </a:bodyPr>
          <a:lstStyle/>
          <a:p>
            <a:pPr fontAlgn="auto">
              <a:lnSpc>
                <a:spcPct val="130000"/>
              </a:lnSpc>
              <a:spcBef>
                <a:spcPct val="0"/>
              </a:spcBef>
              <a:spcAft>
                <a:spcPct val="0"/>
              </a:spcAft>
              <a:buSzTx/>
            </a:pPr>
            <a:r>
              <a:rPr lang="zh-CN" sz="4400" b="1">
                <a:latin typeface="微软雅黑" panose="020B0503020204020204" charset="-122"/>
                <a:ea typeface="微软雅黑" panose="020B0503020204020204" charset="-122"/>
                <a:cs typeface="+mn-ea"/>
                <a:sym typeface="+mn-lt"/>
              </a:rPr>
              <a:t>生态系统及其稳定性</a:t>
            </a:r>
            <a:endParaRPr lang="zh-CN" sz="4400" b="1">
              <a:solidFill>
                <a:schemeClr val="tx1"/>
              </a:solidFill>
              <a:latin typeface="微软雅黑" panose="020B0503020204020204" charset="-122"/>
              <a:ea typeface="微软雅黑" panose="020B0503020204020204" charset="-122"/>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6195" y="1052830"/>
            <a:ext cx="9410700" cy="3888740"/>
          </a:xfrm>
          <a:prstGeom prst="rect">
            <a:avLst/>
          </a:prstGeom>
          <a:noFill/>
        </p:spPr>
        <p:txBody>
          <a:bodyPr wrap="square" rtlCol="0" anchor="t">
            <a:noAutofit/>
          </a:bodyPr>
          <a:lstStyle/>
          <a:p>
            <a:pPr>
              <a:lnSpc>
                <a:spcPct val="150000"/>
              </a:lnSpc>
            </a:pPr>
            <a:r>
              <a:rPr lang="zh-CN" sz="2800" b="1">
                <a:latin typeface="微软雅黑" panose="020B0503020204020204" charset="-122"/>
                <a:ea typeface="微软雅黑" panose="020B0503020204020204" charset="-122"/>
                <a:sym typeface="+mn-ea"/>
              </a:rPr>
              <a:t>（</a:t>
            </a:r>
            <a:r>
              <a:rPr lang="en-US" altLang="zh-CN" sz="2800" b="1">
                <a:latin typeface="微软雅黑" panose="020B0503020204020204" charset="-122"/>
                <a:ea typeface="微软雅黑" panose="020B0503020204020204" charset="-122"/>
                <a:sym typeface="+mn-ea"/>
              </a:rPr>
              <a:t>2</a:t>
            </a:r>
            <a:r>
              <a:rPr lang="zh-CN" sz="2800" b="1">
                <a:latin typeface="微软雅黑" panose="020B0503020204020204" charset="-122"/>
                <a:ea typeface="微软雅黑" panose="020B0503020204020204" charset="-122"/>
                <a:sym typeface="+mn-ea"/>
              </a:rPr>
              <a:t>）食物网：在一个生态系统中，许多食物链彼此相互交错连接形成的复杂营养结构。</a:t>
            </a:r>
          </a:p>
          <a:p>
            <a:pPr>
              <a:lnSpc>
                <a:spcPct val="150000"/>
              </a:lnSpc>
            </a:pPr>
            <a:r>
              <a:rPr lang="zh-CN" sz="2400" b="1">
                <a:latin typeface="微软雅黑" panose="020B0503020204020204" charset="-122"/>
                <a:ea typeface="微软雅黑" panose="020B0503020204020204" charset="-122"/>
                <a:sym typeface="+mn-ea"/>
              </a:rPr>
              <a:t>①形成原因：复杂的种间关系</a:t>
            </a:r>
          </a:p>
          <a:p>
            <a:pPr>
              <a:lnSpc>
                <a:spcPct val="150000"/>
              </a:lnSpc>
            </a:pPr>
            <a:r>
              <a:rPr lang="zh-CN" sz="2400" b="1">
                <a:latin typeface="微软雅黑" panose="020B0503020204020204" charset="-122"/>
                <a:ea typeface="微软雅黑" panose="020B0503020204020204" charset="-122"/>
                <a:sym typeface="+mn-ea"/>
              </a:rPr>
              <a:t>②同一消费者在不同的食物链中可以占据不同的营养级</a:t>
            </a:r>
          </a:p>
          <a:p>
            <a:pPr>
              <a:lnSpc>
                <a:spcPct val="150000"/>
              </a:lnSpc>
            </a:pPr>
            <a:r>
              <a:rPr lang="zh-CN" sz="2400" b="1">
                <a:latin typeface="微软雅黑" panose="020B0503020204020204" charset="-122"/>
                <a:ea typeface="微软雅黑" panose="020B0503020204020204" charset="-122"/>
                <a:sym typeface="+mn-ea"/>
              </a:rPr>
              <a:t>③在食物网中，两种生物的种间关系既可以有捕食，又有竞争</a:t>
            </a:r>
          </a:p>
          <a:p>
            <a:pPr>
              <a:lnSpc>
                <a:spcPct val="150000"/>
              </a:lnSpc>
            </a:pPr>
            <a:r>
              <a:rPr lang="zh-CN" sz="2400" b="1">
                <a:latin typeface="微软雅黑" panose="020B0503020204020204" charset="-122"/>
                <a:ea typeface="微软雅黑" panose="020B0503020204020204" charset="-122"/>
                <a:sym typeface="+mn-ea"/>
              </a:rPr>
              <a:t>④食物网的复杂程度主要取决于有食物关系的生物种类，而非数量</a:t>
            </a:r>
          </a:p>
          <a:p>
            <a:pPr>
              <a:lnSpc>
                <a:spcPct val="150000"/>
              </a:lnSpc>
            </a:pPr>
            <a:endParaRPr lang="zh-CN" altLang="en-US" sz="2400" b="1">
              <a:latin typeface="微软雅黑" panose="020B0503020204020204" charset="-122"/>
              <a:ea typeface="微软雅黑" panose="020B0503020204020204" charset="-122"/>
              <a:sym typeface="+mn-ea"/>
            </a:endParaRPr>
          </a:p>
        </p:txBody>
      </p:sp>
      <p:sp>
        <p:nvSpPr>
          <p:cNvPr id="7" name="文本框 6"/>
          <p:cNvSpPr txBox="1"/>
          <p:nvPr>
            <p:custDataLst>
              <p:tags r:id="rId1"/>
            </p:custDataLst>
          </p:nvPr>
        </p:nvSpPr>
        <p:spPr>
          <a:xfrm>
            <a:off x="107315" y="188595"/>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二、生态系统的结构</a:t>
            </a:r>
            <a:endParaRPr lang="en-US" altLang="zh-CN" sz="3200" b="1">
              <a:latin typeface="微软雅黑" panose="020B0503020204020204" charset="-122"/>
              <a:ea typeface="微软雅黑" panose="020B0503020204020204" charset="-122"/>
              <a:sym typeface="+mn-ea"/>
            </a:endParaRPr>
          </a:p>
        </p:txBody>
      </p:sp>
      <p:sp>
        <p:nvSpPr>
          <p:cNvPr id="5" name="文本框 4"/>
          <p:cNvSpPr txBox="1"/>
          <p:nvPr/>
        </p:nvSpPr>
        <p:spPr>
          <a:xfrm>
            <a:off x="35560" y="4581525"/>
            <a:ext cx="8892540" cy="1753235"/>
          </a:xfrm>
          <a:prstGeom prst="rect">
            <a:avLst/>
          </a:prstGeom>
          <a:noFill/>
        </p:spPr>
        <p:txBody>
          <a:bodyPr wrap="square" rtlCol="0" anchor="t">
            <a:spAutoFit/>
          </a:bodyPr>
          <a:lstStyle/>
          <a:p>
            <a:pPr>
              <a:lnSpc>
                <a:spcPct val="150000"/>
              </a:lnSpc>
            </a:pPr>
            <a:r>
              <a:rPr lang="zh-CN" sz="2400" b="1">
                <a:latin typeface="微软雅黑" panose="020B0503020204020204" charset="-122"/>
                <a:ea typeface="微软雅黑" panose="020B0503020204020204" charset="-122"/>
                <a:sym typeface="+mn-ea"/>
              </a:rPr>
              <a:t>（</a:t>
            </a:r>
            <a:r>
              <a:rPr lang="en-US" altLang="zh-CN" sz="2400" b="1">
                <a:latin typeface="微软雅黑" panose="020B0503020204020204" charset="-122"/>
                <a:ea typeface="微软雅黑" panose="020B0503020204020204" charset="-122"/>
                <a:sym typeface="+mn-ea"/>
              </a:rPr>
              <a:t>3</a:t>
            </a:r>
            <a:r>
              <a:rPr lang="zh-CN" sz="2400" b="1">
                <a:latin typeface="微软雅黑" panose="020B0503020204020204" charset="-122"/>
                <a:ea typeface="微软雅黑" panose="020B0503020204020204" charset="-122"/>
                <a:sym typeface="+mn-ea"/>
              </a:rPr>
              <a:t>）意义：</a:t>
            </a:r>
          </a:p>
          <a:p>
            <a:pPr>
              <a:lnSpc>
                <a:spcPct val="150000"/>
              </a:lnSpc>
            </a:pPr>
            <a:r>
              <a:rPr lang="zh-CN" altLang="en-US" sz="2400" b="1">
                <a:latin typeface="微软雅黑" panose="020B0503020204020204" charset="-122"/>
                <a:ea typeface="微软雅黑" panose="020B0503020204020204" charset="-122"/>
                <a:sym typeface="+mn-ea"/>
              </a:rPr>
              <a:t>①生态系统中物质循环和能量流动的渠道</a:t>
            </a:r>
          </a:p>
          <a:p>
            <a:pPr>
              <a:lnSpc>
                <a:spcPct val="150000"/>
              </a:lnSpc>
            </a:pPr>
            <a:r>
              <a:rPr lang="zh-CN" altLang="en-US" sz="2400" b="1">
                <a:latin typeface="微软雅黑" panose="020B0503020204020204" charset="-122"/>
                <a:ea typeface="微软雅黑" panose="020B0503020204020204" charset="-122"/>
                <a:sym typeface="+mn-ea"/>
              </a:rPr>
              <a:t>②生态系统保持相对稳定的重要条件</a:t>
            </a:r>
          </a:p>
        </p:txBody>
      </p:sp>
      <p:sp>
        <p:nvSpPr>
          <p:cNvPr id="2" name="文本框 1"/>
          <p:cNvSpPr txBox="1"/>
          <p:nvPr/>
        </p:nvSpPr>
        <p:spPr>
          <a:xfrm>
            <a:off x="3923665" y="281305"/>
            <a:ext cx="4572000" cy="737235"/>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、营养结构</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custDataLst>
              <p:tags r:id="rId1"/>
            </p:custDataLst>
          </p:nvPr>
        </p:nvPicPr>
        <p:blipFill>
          <a:blip r:embed="rId5"/>
          <a:stretch>
            <a:fillRect/>
          </a:stretch>
        </p:blipFill>
        <p:spPr>
          <a:xfrm>
            <a:off x="1043940" y="1312545"/>
            <a:ext cx="6910070" cy="3124835"/>
          </a:xfrm>
          <a:prstGeom prst="rect">
            <a:avLst/>
          </a:prstGeom>
        </p:spPr>
      </p:pic>
      <p:sp>
        <p:nvSpPr>
          <p:cNvPr id="2" name="文本框 1"/>
          <p:cNvSpPr txBox="1"/>
          <p:nvPr>
            <p:custDataLst>
              <p:tags r:id="rId2"/>
            </p:custDataLst>
          </p:nvPr>
        </p:nvSpPr>
        <p:spPr>
          <a:xfrm>
            <a:off x="107315" y="188595"/>
            <a:ext cx="8842375" cy="857885"/>
          </a:xfrm>
          <a:prstGeom prst="rect">
            <a:avLst/>
          </a:prstGeom>
          <a:noFill/>
        </p:spPr>
        <p:txBody>
          <a:bodyPr wrap="square" rtlCol="0" anchor="t">
            <a:noAutofit/>
          </a:bodyPr>
          <a:lstStyle/>
          <a:p>
            <a:pPr>
              <a:lnSpc>
                <a:spcPct val="150000"/>
              </a:lnSpc>
            </a:pPr>
            <a:r>
              <a:rPr lang="zh-CN" altLang="en-US" sz="3200" b="1">
                <a:latin typeface="微软雅黑" panose="020B0503020204020204" charset="-122"/>
                <a:ea typeface="微软雅黑" panose="020B0503020204020204" charset="-122"/>
                <a:sym typeface="+mn-ea"/>
              </a:rPr>
              <a:t>食物链（网）中各营养级生物数量变动情况分析</a:t>
            </a:r>
          </a:p>
        </p:txBody>
      </p:sp>
      <p:sp>
        <p:nvSpPr>
          <p:cNvPr id="3" name="文本框 2"/>
          <p:cNvSpPr txBox="1"/>
          <p:nvPr/>
        </p:nvSpPr>
        <p:spPr>
          <a:xfrm>
            <a:off x="35560" y="1628775"/>
            <a:ext cx="6506210" cy="466090"/>
          </a:xfrm>
          <a:prstGeom prst="rect">
            <a:avLst/>
          </a:prstGeom>
          <a:noFill/>
        </p:spPr>
        <p:txBody>
          <a:bodyPr wrap="square" rtlCol="0" anchor="t">
            <a:noAutofit/>
          </a:bodyPr>
          <a:lstStyle/>
          <a:p>
            <a:endParaRPr lang="zh-CN" altLang="en-US" sz="2400" b="1">
              <a:latin typeface="微软雅黑" panose="020B0503020204020204" charset="-122"/>
              <a:ea typeface="微软雅黑" panose="020B0503020204020204" charset="-122"/>
              <a:sym typeface="+mn-ea"/>
            </a:endParaRPr>
          </a:p>
        </p:txBody>
      </p:sp>
      <p:sp>
        <p:nvSpPr>
          <p:cNvPr id="11" name="文本框 10"/>
          <p:cNvSpPr txBox="1"/>
          <p:nvPr>
            <p:custDataLst>
              <p:tags r:id="rId3"/>
            </p:custDataLst>
          </p:nvPr>
        </p:nvSpPr>
        <p:spPr>
          <a:xfrm>
            <a:off x="251460" y="4581525"/>
            <a:ext cx="4894580" cy="1661160"/>
          </a:xfrm>
          <a:prstGeom prst="rect">
            <a:avLst/>
          </a:prstGeom>
          <a:noFill/>
        </p:spPr>
        <p:txBody>
          <a:bodyPr wrap="square" rtlCol="0" anchor="t">
            <a:noAutofit/>
          </a:bodyPr>
          <a:lstStyle/>
          <a:p>
            <a:pPr>
              <a:lnSpc>
                <a:spcPct val="150000"/>
              </a:lnSpc>
            </a:pPr>
            <a:r>
              <a:rPr lang="en-US" altLang="zh-CN" sz="2400" b="1">
                <a:latin typeface="微软雅黑" panose="020B0503020204020204" charset="-122"/>
                <a:ea typeface="微软雅黑" panose="020B0503020204020204" charset="-122"/>
                <a:sym typeface="+mn-ea"/>
              </a:rPr>
              <a:t>1</a:t>
            </a:r>
            <a:r>
              <a:rPr lang="zh-CN" altLang="en-US" sz="2400" b="1">
                <a:latin typeface="微软雅黑" panose="020B0503020204020204" charset="-122"/>
                <a:ea typeface="微软雅黑" panose="020B0503020204020204" charset="-122"/>
                <a:sym typeface="+mn-ea"/>
              </a:rPr>
              <a:t>、第一营养级生物数量减少</a:t>
            </a:r>
            <a:endParaRPr lang="en-US" altLang="zh-CN" sz="2400" b="1">
              <a:latin typeface="微软雅黑" panose="020B0503020204020204" charset="-122"/>
              <a:ea typeface="微软雅黑" panose="020B0503020204020204" charset="-122"/>
              <a:sym typeface="+mn-ea"/>
            </a:endParaRPr>
          </a:p>
          <a:p>
            <a:pPr>
              <a:lnSpc>
                <a:spcPct val="150000"/>
              </a:lnSpc>
            </a:pPr>
            <a:r>
              <a:rPr lang="en-US" altLang="zh-CN" sz="2400" b="1">
                <a:latin typeface="微软雅黑" panose="020B0503020204020204" charset="-122"/>
                <a:ea typeface="微软雅黑" panose="020B0503020204020204" charset="-122"/>
                <a:sym typeface="+mn-ea"/>
              </a:rPr>
              <a:t>2</a:t>
            </a:r>
            <a:r>
              <a:rPr lang="zh-CN" altLang="en-US" sz="2400" b="1">
                <a:latin typeface="微软雅黑" panose="020B0503020204020204" charset="-122"/>
                <a:ea typeface="微软雅黑" panose="020B0503020204020204" charset="-122"/>
                <a:sym typeface="+mn-ea"/>
              </a:rPr>
              <a:t>、</a:t>
            </a:r>
            <a:r>
              <a:rPr lang="en-US" altLang="zh-CN" sz="2400" b="1">
                <a:latin typeface="微软雅黑" panose="020B0503020204020204" charset="-122"/>
                <a:ea typeface="微软雅黑" panose="020B0503020204020204" charset="-122"/>
                <a:sym typeface="+mn-ea"/>
              </a:rPr>
              <a:t>”</a:t>
            </a:r>
            <a:r>
              <a:rPr lang="zh-CN" altLang="en-US" sz="2400" b="1">
                <a:latin typeface="微软雅黑" panose="020B0503020204020204" charset="-122"/>
                <a:ea typeface="微软雅黑" panose="020B0503020204020204" charset="-122"/>
                <a:sym typeface="+mn-ea"/>
              </a:rPr>
              <a:t>天敌</a:t>
            </a:r>
            <a:r>
              <a:rPr lang="en-US" altLang="zh-CN" sz="2400" b="1">
                <a:latin typeface="微软雅黑" panose="020B0503020204020204" charset="-122"/>
                <a:ea typeface="微软雅黑" panose="020B0503020204020204" charset="-122"/>
                <a:sym typeface="+mn-ea"/>
              </a:rPr>
              <a:t>“</a:t>
            </a:r>
            <a:r>
              <a:rPr lang="zh-CN" altLang="en-US" sz="2400" b="1">
                <a:latin typeface="微软雅黑" panose="020B0503020204020204" charset="-122"/>
                <a:ea typeface="微软雅黑" panose="020B0503020204020204" charset="-122"/>
                <a:sym typeface="+mn-ea"/>
              </a:rPr>
              <a:t>一方数量减少</a:t>
            </a:r>
          </a:p>
          <a:p>
            <a:pPr>
              <a:lnSpc>
                <a:spcPct val="150000"/>
              </a:lnSpc>
            </a:pPr>
            <a:r>
              <a:rPr lang="en-US" altLang="zh-CN" sz="2400" b="1">
                <a:latin typeface="微软雅黑" panose="020B0503020204020204" charset="-122"/>
                <a:ea typeface="微软雅黑" panose="020B0503020204020204" charset="-122"/>
                <a:sym typeface="+mn-ea"/>
              </a:rPr>
              <a:t>3</a:t>
            </a:r>
            <a:r>
              <a:rPr lang="zh-CN" altLang="en-US" sz="2400" b="1">
                <a:latin typeface="微软雅黑" panose="020B0503020204020204" charset="-122"/>
                <a:ea typeface="微软雅黑" panose="020B0503020204020204" charset="-122"/>
                <a:sym typeface="+mn-ea"/>
              </a:rPr>
              <a:t>、中间营养级生物数量减少</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01207165842_副本"/>
          <p:cNvPicPr>
            <a:picLocks noChangeAspect="1"/>
          </p:cNvPicPr>
          <p:nvPr>
            <p:custDataLst>
              <p:tags r:id="rId1"/>
            </p:custDataLst>
          </p:nvPr>
        </p:nvPicPr>
        <p:blipFill>
          <a:blip r:embed="rId4"/>
          <a:srcRect l="3240" t="11900" r="76600" b="34228"/>
          <a:stretch>
            <a:fillRect/>
          </a:stretch>
        </p:blipFill>
        <p:spPr>
          <a:xfrm>
            <a:off x="-36195" y="1484630"/>
            <a:ext cx="4050030" cy="3617595"/>
          </a:xfrm>
          <a:prstGeom prst="rect">
            <a:avLst/>
          </a:prstGeom>
        </p:spPr>
      </p:pic>
      <p:pic>
        <p:nvPicPr>
          <p:cNvPr id="3" name="图片 2" descr="微信图片_20201207165842_副本"/>
          <p:cNvPicPr>
            <a:picLocks noChangeAspect="1"/>
          </p:cNvPicPr>
          <p:nvPr>
            <p:custDataLst>
              <p:tags r:id="rId2"/>
            </p:custDataLst>
          </p:nvPr>
        </p:nvPicPr>
        <p:blipFill>
          <a:blip r:embed="rId4"/>
          <a:srcRect l="57357" t="3689" r="941" b="17584"/>
          <a:stretch>
            <a:fillRect/>
          </a:stretch>
        </p:blipFill>
        <p:spPr>
          <a:xfrm>
            <a:off x="3779520" y="1484630"/>
            <a:ext cx="5465445" cy="344995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4135" y="275590"/>
            <a:ext cx="9296993" cy="5965786"/>
            <a:chOff x="1387" y="1038"/>
            <a:chExt cx="16387" cy="9866"/>
          </a:xfrm>
        </p:grpSpPr>
        <p:sp>
          <p:nvSpPr>
            <p:cNvPr id="5" name="矩形 4"/>
            <p:cNvSpPr/>
            <p:nvPr>
              <p:custDataLst>
                <p:tags r:id="rId3"/>
              </p:custDataLst>
            </p:nvPr>
          </p:nvSpPr>
          <p:spPr>
            <a:xfrm>
              <a:off x="1451" y="1038"/>
              <a:ext cx="2835" cy="863"/>
            </a:xfrm>
            <a:prstGeom prst="rect">
              <a:avLst/>
            </a:prstGeom>
          </p:spPr>
          <p:txBody>
            <a:bodyPr wrap="square">
              <a:spAutoFit/>
            </a:bodyPr>
            <a:lstStyle/>
            <a:p>
              <a:pPr algn="ctr"/>
              <a:r>
                <a:rPr lang="en-US" altLang="zh-CN" sz="28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1</a:t>
              </a:r>
              <a:r>
                <a:rPr lang="zh-CN" altLang="en-US" sz="28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、概念：</a:t>
              </a:r>
            </a:p>
          </p:txBody>
        </p:sp>
        <p:sp>
          <p:nvSpPr>
            <p:cNvPr id="6" name="矩形 5"/>
            <p:cNvSpPr/>
            <p:nvPr>
              <p:custDataLst>
                <p:tags r:id="rId4"/>
              </p:custDataLst>
            </p:nvPr>
          </p:nvSpPr>
          <p:spPr>
            <a:xfrm>
              <a:off x="1539" y="4226"/>
              <a:ext cx="2591" cy="863"/>
            </a:xfrm>
            <a:prstGeom prst="rect">
              <a:avLst/>
            </a:prstGeom>
          </p:spPr>
          <p:txBody>
            <a:bodyPr wrap="square">
              <a:spAutoFit/>
            </a:bodyPr>
            <a:lstStyle/>
            <a:p>
              <a:pPr algn="ctr"/>
              <a:r>
                <a:rPr lang="en-US" altLang="zh-CN" sz="28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2</a:t>
              </a:r>
              <a:r>
                <a:rPr lang="zh-CN" altLang="en-US" sz="28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、物质：</a:t>
              </a:r>
            </a:p>
          </p:txBody>
        </p:sp>
        <p:sp>
          <p:nvSpPr>
            <p:cNvPr id="7" name="矩形 6"/>
            <p:cNvSpPr/>
            <p:nvPr>
              <p:custDataLst>
                <p:tags r:id="rId5"/>
              </p:custDataLst>
            </p:nvPr>
          </p:nvSpPr>
          <p:spPr>
            <a:xfrm>
              <a:off x="1444" y="6141"/>
              <a:ext cx="2835" cy="863"/>
            </a:xfrm>
            <a:prstGeom prst="rect">
              <a:avLst/>
            </a:prstGeom>
          </p:spPr>
          <p:txBody>
            <a:bodyPr wrap="square">
              <a:spAutoFit/>
            </a:bodyPr>
            <a:lstStyle/>
            <a:p>
              <a:pPr algn="ctr"/>
              <a:r>
                <a:rPr lang="en-US" altLang="zh-CN" sz="28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3</a:t>
              </a:r>
              <a:r>
                <a:rPr lang="zh-CN" altLang="en-US" sz="28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、特点：</a:t>
              </a:r>
            </a:p>
          </p:txBody>
        </p:sp>
        <p:sp>
          <p:nvSpPr>
            <p:cNvPr id="8" name="矩形 7"/>
            <p:cNvSpPr/>
            <p:nvPr>
              <p:custDataLst>
                <p:tags r:id="rId6"/>
              </p:custDataLst>
            </p:nvPr>
          </p:nvSpPr>
          <p:spPr>
            <a:xfrm>
              <a:off x="1387" y="1874"/>
              <a:ext cx="15883" cy="1616"/>
            </a:xfrm>
            <a:prstGeom prst="rect">
              <a:avLst/>
            </a:prstGeom>
          </p:spPr>
          <p:txBody>
            <a:bodyPr wrap="square">
              <a:spAutoFit/>
            </a:bodyPr>
            <a:lstStyle/>
            <a:p>
              <a:pPr lvl="0" indent="720090">
                <a:lnSpc>
                  <a:spcPct val="120000"/>
                </a:lnSpc>
              </a:pPr>
              <a:r>
                <a:rPr lang="zh-CN" altLang="en-US" sz="2400" b="1">
                  <a:latin typeface="黑体" panose="02010609060101010101" charset="-122"/>
                  <a:ea typeface="黑体" panose="02010609060101010101" charset="-122"/>
                  <a:sym typeface="+mn-ea"/>
                </a:rPr>
                <a:t>生物体从周围环境吸收、积蓄</a:t>
              </a:r>
              <a:r>
                <a:rPr lang="zh-CN" altLang="en-US" sz="2400" b="1">
                  <a:solidFill>
                    <a:srgbClr val="FF0000"/>
                  </a:solidFill>
                  <a:latin typeface="黑体" panose="02010609060101010101" charset="-122"/>
                  <a:ea typeface="黑体" panose="02010609060101010101" charset="-122"/>
                  <a:sym typeface="+mn-ea"/>
                </a:rPr>
                <a:t>某种元素</a:t>
              </a:r>
              <a:r>
                <a:rPr lang="zh-CN" altLang="en-US" sz="2400" b="1">
                  <a:latin typeface="黑体" panose="02010609060101010101" charset="-122"/>
                  <a:ea typeface="黑体" panose="02010609060101010101" charset="-122"/>
                  <a:sym typeface="+mn-ea"/>
                </a:rPr>
                <a:t>或</a:t>
              </a:r>
              <a:r>
                <a:rPr lang="zh-CN" altLang="en-US" sz="2400" b="1">
                  <a:solidFill>
                    <a:srgbClr val="FF0000"/>
                  </a:solidFill>
                  <a:latin typeface="黑体" panose="02010609060101010101" charset="-122"/>
                  <a:ea typeface="黑体" panose="02010609060101010101" charset="-122"/>
                  <a:sym typeface="+mn-ea"/>
                </a:rPr>
                <a:t>难以降解的化合物</a:t>
              </a:r>
              <a:r>
                <a:rPr lang="zh-CN" altLang="en-US" sz="2400" b="1">
                  <a:latin typeface="黑体" panose="02010609060101010101" charset="-122"/>
                  <a:ea typeface="黑体" panose="02010609060101010101" charset="-122"/>
                  <a:sym typeface="+mn-ea"/>
                </a:rPr>
                <a:t>，使其在机体内浓度超过环境浓度的现象</a:t>
              </a:r>
              <a:r>
                <a:rPr lang="zh-CN" altLang="en-US" sz="2400" b="1">
                  <a:latin typeface="黑体" panose="02010609060101010101" charset="-122"/>
                  <a:ea typeface="黑体" panose="02010609060101010101" charset="-122"/>
                </a:rPr>
                <a:t>，叫做</a:t>
              </a:r>
              <a:r>
                <a:rPr lang="zh-CN" altLang="en-US" sz="2400" b="1">
                  <a:solidFill>
                    <a:srgbClr val="FF0000"/>
                  </a:solidFill>
                  <a:latin typeface="黑体" panose="02010609060101010101" charset="-122"/>
                  <a:ea typeface="黑体" panose="02010609060101010101" charset="-122"/>
                </a:rPr>
                <a:t>生物富集</a:t>
              </a:r>
              <a:r>
                <a:rPr lang="zh-CN" altLang="en-US" sz="2400" b="1">
                  <a:latin typeface="黑体" panose="02010609060101010101" charset="-122"/>
                  <a:ea typeface="黑体" panose="02010609060101010101" charset="-122"/>
                </a:rPr>
                <a:t>。</a:t>
              </a:r>
            </a:p>
          </p:txBody>
        </p:sp>
        <p:sp>
          <p:nvSpPr>
            <p:cNvPr id="10" name="矩形 9"/>
            <p:cNvSpPr/>
            <p:nvPr>
              <p:custDataLst>
                <p:tags r:id="rId7"/>
              </p:custDataLst>
            </p:nvPr>
          </p:nvSpPr>
          <p:spPr>
            <a:xfrm>
              <a:off x="4370" y="3828"/>
              <a:ext cx="9316" cy="761"/>
            </a:xfrm>
            <a:prstGeom prst="rect">
              <a:avLst/>
            </a:prstGeom>
          </p:spPr>
          <p:txBody>
            <a:bodyPr wrap="square">
              <a:spAutoFit/>
            </a:bodyPr>
            <a:lstStyle/>
            <a:p>
              <a:pPr lvl="0"/>
              <a:r>
                <a:rPr lang="zh-CN" altLang="en-US" sz="2400" b="1">
                  <a:latin typeface="黑体" panose="02010609060101010101" charset="-122"/>
                  <a:ea typeface="黑体" panose="02010609060101010101" charset="-122"/>
                  <a:sym typeface="Arial" panose="020B0604020202020204" pitchFamily="34" charset="0"/>
                </a:rPr>
                <a:t>人工合成的有机物：</a:t>
              </a:r>
              <a:r>
                <a:rPr lang="zh-CN" altLang="en-US" sz="2400" b="1">
                  <a:solidFill>
                    <a:schemeClr val="tx1"/>
                  </a:solidFill>
                  <a:latin typeface="黑体" panose="02010609060101010101" charset="-122"/>
                  <a:ea typeface="黑体" panose="02010609060101010101" charset="-122"/>
                  <a:sym typeface="+mn-ea"/>
                </a:rPr>
                <a:t>如</a:t>
              </a:r>
              <a:r>
                <a:rPr lang="en-US" altLang="zh-CN" sz="2400" b="1">
                  <a:solidFill>
                    <a:schemeClr val="tx1"/>
                  </a:solidFill>
                  <a:latin typeface="黑体" panose="02010609060101010101" charset="-122"/>
                  <a:ea typeface="黑体" panose="02010609060101010101" charset="-122"/>
                  <a:sym typeface="+mn-ea"/>
                </a:rPr>
                <a:t>DDT</a:t>
              </a:r>
              <a:r>
                <a:rPr lang="zh-CN" altLang="en-US" sz="2400" b="1">
                  <a:solidFill>
                    <a:schemeClr val="tx1"/>
                  </a:solidFill>
                  <a:latin typeface="黑体" panose="02010609060101010101" charset="-122"/>
                  <a:ea typeface="黑体" panose="02010609060101010101" charset="-122"/>
                  <a:sym typeface="+mn-ea"/>
                </a:rPr>
                <a:t>、六六六</a:t>
              </a:r>
            </a:p>
          </p:txBody>
        </p:sp>
        <p:sp>
          <p:nvSpPr>
            <p:cNvPr id="11" name="左大括号 17412"/>
            <p:cNvSpPr/>
            <p:nvPr>
              <p:custDataLst>
                <p:tags r:id="rId8"/>
              </p:custDataLst>
            </p:nvPr>
          </p:nvSpPr>
          <p:spPr>
            <a:xfrm>
              <a:off x="4073" y="3990"/>
              <a:ext cx="307" cy="1413"/>
            </a:xfrm>
            <a:prstGeom prst="leftBrace">
              <a:avLst>
                <a:gd name="adj1" fmla="val 44361"/>
                <a:gd name="adj2" fmla="val 50000"/>
              </a:avLst>
            </a:prstGeom>
            <a:noFill/>
            <a:ln w="22225" cap="flat" cmpd="sng">
              <a:solidFill>
                <a:schemeClr val="tx1"/>
              </a:solidFill>
              <a:prstDash val="solid"/>
              <a:round/>
              <a:headEnd type="none" w="med" len="med"/>
              <a:tailEnd type="none" w="med" len="med"/>
            </a:ln>
          </p:spPr>
          <p:txBody>
            <a:bodyPr anchor="t"/>
            <a:lstStyle/>
            <a:p>
              <a:endParaRPr lang="zh-CN" altLang="en-US" sz="2015">
                <a:latin typeface="Arial" panose="020B0604020202020204" pitchFamily="34" charset="0"/>
                <a:ea typeface="宋体" panose="02010600030101010101" pitchFamily="2" charset="-122"/>
              </a:endParaRPr>
            </a:p>
          </p:txBody>
        </p:sp>
        <p:sp>
          <p:nvSpPr>
            <p:cNvPr id="13" name="矩形 12"/>
            <p:cNvSpPr/>
            <p:nvPr>
              <p:custDataLst>
                <p:tags r:id="rId9"/>
              </p:custDataLst>
            </p:nvPr>
          </p:nvSpPr>
          <p:spPr>
            <a:xfrm>
              <a:off x="14790" y="6823"/>
              <a:ext cx="494" cy="810"/>
            </a:xfrm>
            <a:prstGeom prst="rect">
              <a:avLst/>
            </a:prstGeom>
            <a:solidFill>
              <a:schemeClr val="tx2">
                <a:lumMod val="60000"/>
                <a:lumOff val="40000"/>
              </a:schemeClr>
            </a:solidFill>
            <a:ln>
              <a:solidFill>
                <a:srgbClr val="F8FD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900"/>
            </a:p>
          </p:txBody>
        </p:sp>
        <p:sp>
          <p:nvSpPr>
            <p:cNvPr id="14" name="矩形 13"/>
            <p:cNvSpPr/>
            <p:nvPr>
              <p:custDataLst>
                <p:tags r:id="rId10"/>
              </p:custDataLst>
            </p:nvPr>
          </p:nvSpPr>
          <p:spPr>
            <a:xfrm>
              <a:off x="14536" y="6253"/>
              <a:ext cx="960" cy="682"/>
            </a:xfrm>
            <a:prstGeom prst="rect">
              <a:avLst/>
            </a:prstGeom>
            <a:solidFill>
              <a:srgbClr val="0099FF"/>
            </a:solidFill>
            <a:ln>
              <a:solidFill>
                <a:srgbClr val="F8FD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900"/>
            </a:p>
          </p:txBody>
        </p:sp>
        <p:sp>
          <p:nvSpPr>
            <p:cNvPr id="15" name="矩形 14"/>
            <p:cNvSpPr/>
            <p:nvPr>
              <p:custDataLst>
                <p:tags r:id="rId11"/>
              </p:custDataLst>
            </p:nvPr>
          </p:nvSpPr>
          <p:spPr>
            <a:xfrm>
              <a:off x="14139" y="5539"/>
              <a:ext cx="1702" cy="818"/>
            </a:xfrm>
            <a:prstGeom prst="rect">
              <a:avLst/>
            </a:prstGeom>
            <a:solidFill>
              <a:srgbClr val="0066FF"/>
            </a:solidFill>
            <a:ln>
              <a:solidFill>
                <a:srgbClr val="0099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900"/>
            </a:p>
          </p:txBody>
        </p:sp>
        <p:pic>
          <p:nvPicPr>
            <p:cNvPr id="17" name="图片 16" descr="截图20200705161544"/>
            <p:cNvPicPr>
              <a:picLocks noChangeAspect="1"/>
            </p:cNvPicPr>
            <p:nvPr>
              <p:custDataLst>
                <p:tags r:id="rId12"/>
              </p:custDataLst>
            </p:nvPr>
          </p:nvPicPr>
          <p:blipFill>
            <a:blip r:embed="rId22">
              <a:lum bright="-12000" contrast="36000"/>
            </a:blip>
            <a:srcRect l="2366" t="7861" r="81624" b="6759"/>
            <a:stretch>
              <a:fillRect/>
            </a:stretch>
          </p:blipFill>
          <p:spPr>
            <a:xfrm>
              <a:off x="13014" y="4466"/>
              <a:ext cx="522" cy="4817"/>
            </a:xfrm>
            <a:prstGeom prst="rect">
              <a:avLst/>
            </a:prstGeom>
          </p:spPr>
        </p:pic>
        <p:sp>
          <p:nvSpPr>
            <p:cNvPr id="18" name="矩形 17"/>
            <p:cNvSpPr/>
            <p:nvPr>
              <p:custDataLst>
                <p:tags r:id="rId13"/>
              </p:custDataLst>
            </p:nvPr>
          </p:nvSpPr>
          <p:spPr>
            <a:xfrm>
              <a:off x="16440" y="7742"/>
              <a:ext cx="654" cy="609"/>
            </a:xfrm>
            <a:prstGeom prst="rect">
              <a:avLst/>
            </a:prstGeom>
          </p:spPr>
          <p:txBody>
            <a:bodyPr wrap="square">
              <a:spAutoFit/>
            </a:bodyPr>
            <a:lstStyle/>
            <a:p>
              <a:r>
                <a:rPr lang="zh-CN" altLang="en-US">
                  <a:latin typeface="黑体" panose="02010609060101010101" charset="-122"/>
                  <a:ea typeface="黑体" panose="02010609060101010101" charset="-122"/>
                </a:rPr>
                <a:t>水</a:t>
              </a:r>
              <a:endParaRPr lang="zh-CN" altLang="en-US"/>
            </a:p>
          </p:txBody>
        </p:sp>
        <p:sp>
          <p:nvSpPr>
            <p:cNvPr id="20" name="矩形 19"/>
            <p:cNvSpPr/>
            <p:nvPr>
              <p:custDataLst>
                <p:tags r:id="rId14"/>
              </p:custDataLst>
            </p:nvPr>
          </p:nvSpPr>
          <p:spPr>
            <a:xfrm>
              <a:off x="16189" y="6990"/>
              <a:ext cx="1551" cy="609"/>
            </a:xfrm>
            <a:prstGeom prst="rect">
              <a:avLst/>
            </a:prstGeom>
          </p:spPr>
          <p:txBody>
            <a:bodyPr wrap="square">
              <a:spAutoFit/>
            </a:bodyPr>
            <a:lstStyle/>
            <a:p>
              <a:r>
                <a:rPr lang="zh-CN" altLang="en-US">
                  <a:latin typeface="黑体" panose="02010609060101010101" charset="-122"/>
                  <a:ea typeface="黑体" panose="02010609060101010101" charset="-122"/>
                </a:rPr>
                <a:t>植物</a:t>
              </a:r>
              <a:endParaRPr lang="zh-CN" altLang="en-US"/>
            </a:p>
          </p:txBody>
        </p:sp>
        <p:sp>
          <p:nvSpPr>
            <p:cNvPr id="21" name="矩形 20"/>
            <p:cNvSpPr/>
            <p:nvPr>
              <p:custDataLst>
                <p:tags r:id="rId15"/>
              </p:custDataLst>
            </p:nvPr>
          </p:nvSpPr>
          <p:spPr>
            <a:xfrm>
              <a:off x="16189" y="6337"/>
              <a:ext cx="1585" cy="609"/>
            </a:xfrm>
            <a:prstGeom prst="rect">
              <a:avLst/>
            </a:prstGeom>
          </p:spPr>
          <p:txBody>
            <a:bodyPr wrap="square">
              <a:spAutoFit/>
            </a:bodyPr>
            <a:lstStyle/>
            <a:p>
              <a:r>
                <a:rPr lang="zh-CN" altLang="en-US">
                  <a:latin typeface="黑体" panose="02010609060101010101" charset="-122"/>
                  <a:ea typeface="黑体" panose="02010609060101010101" charset="-122"/>
                </a:rPr>
                <a:t>小鱼</a:t>
              </a:r>
              <a:endParaRPr lang="zh-CN" altLang="en-US"/>
            </a:p>
          </p:txBody>
        </p:sp>
        <p:sp>
          <p:nvSpPr>
            <p:cNvPr id="22" name="矩形 21"/>
            <p:cNvSpPr/>
            <p:nvPr>
              <p:custDataLst>
                <p:tags r:id="rId16"/>
              </p:custDataLst>
            </p:nvPr>
          </p:nvSpPr>
          <p:spPr>
            <a:xfrm>
              <a:off x="16189" y="5684"/>
              <a:ext cx="1475" cy="609"/>
            </a:xfrm>
            <a:prstGeom prst="rect">
              <a:avLst/>
            </a:prstGeom>
          </p:spPr>
          <p:txBody>
            <a:bodyPr wrap="square">
              <a:spAutoFit/>
            </a:bodyPr>
            <a:lstStyle/>
            <a:p>
              <a:r>
                <a:rPr lang="zh-CN" altLang="en-US">
                  <a:latin typeface="黑体" panose="02010609060101010101" charset="-122"/>
                  <a:ea typeface="黑体" panose="02010609060101010101" charset="-122"/>
                </a:rPr>
                <a:t>大鱼</a:t>
              </a:r>
              <a:endParaRPr lang="zh-CN" altLang="en-US"/>
            </a:p>
          </p:txBody>
        </p:sp>
        <p:sp>
          <p:nvSpPr>
            <p:cNvPr id="23" name="矩形 22"/>
            <p:cNvSpPr/>
            <p:nvPr>
              <p:custDataLst>
                <p:tags r:id="rId17"/>
              </p:custDataLst>
            </p:nvPr>
          </p:nvSpPr>
          <p:spPr>
            <a:xfrm>
              <a:off x="16186" y="4823"/>
              <a:ext cx="1424" cy="609"/>
            </a:xfrm>
            <a:prstGeom prst="rect">
              <a:avLst/>
            </a:prstGeom>
          </p:spPr>
          <p:txBody>
            <a:bodyPr wrap="square">
              <a:spAutoFit/>
            </a:bodyPr>
            <a:lstStyle/>
            <a:p>
              <a:r>
                <a:rPr lang="zh-CN" altLang="en-US">
                  <a:latin typeface="黑体" panose="02010609060101010101" charset="-122"/>
                  <a:ea typeface="黑体" panose="02010609060101010101" charset="-122"/>
                </a:rPr>
                <a:t>鱼鹰</a:t>
              </a:r>
              <a:endParaRPr lang="zh-CN" altLang="en-US"/>
            </a:p>
          </p:txBody>
        </p:sp>
        <p:sp>
          <p:nvSpPr>
            <p:cNvPr id="24" name="文本框 23"/>
            <p:cNvSpPr txBox="1"/>
            <p:nvPr>
              <p:custDataLst>
                <p:tags r:id="rId18"/>
              </p:custDataLst>
            </p:nvPr>
          </p:nvSpPr>
          <p:spPr>
            <a:xfrm>
              <a:off x="2097" y="9837"/>
              <a:ext cx="14933" cy="1067"/>
            </a:xfrm>
            <a:prstGeom prst="rect">
              <a:avLst/>
            </a:prstGeom>
            <a:noFill/>
          </p:spPr>
          <p:txBody>
            <a:bodyPr wrap="square" rtlCol="0" anchor="t">
              <a:spAutoFit/>
            </a:bodyPr>
            <a:lstStyle/>
            <a:p>
              <a:pPr algn="just">
                <a:lnSpc>
                  <a:spcPct val="150000"/>
                </a:lnSpc>
              </a:pPr>
              <a:r>
                <a:rPr lang="zh-CN" altLang="en-US" sz="2400">
                  <a:latin typeface="Times New Roman" panose="02020603050405020304" charset="0"/>
                  <a:ea typeface="黑体" panose="02010609060101010101" charset="-122"/>
                  <a:sym typeface="+mn-ea"/>
                </a:rPr>
                <a:t>随营养级升高，浓度逐级递增，呈现</a:t>
              </a:r>
              <a:r>
                <a:rPr lang="zh-CN" altLang="en-US" sz="2400">
                  <a:solidFill>
                    <a:srgbClr val="FF0000"/>
                  </a:solidFill>
                  <a:latin typeface="Times New Roman" panose="02020603050405020304" charset="0"/>
                  <a:ea typeface="黑体" panose="02010609060101010101" charset="-122"/>
                  <a:sym typeface="+mn-ea"/>
                </a:rPr>
                <a:t>生物放大</a:t>
              </a:r>
              <a:r>
                <a:rPr lang="zh-CN" altLang="en-US" sz="2400">
                  <a:latin typeface="Times New Roman" panose="02020603050405020304" charset="0"/>
                  <a:ea typeface="黑体" panose="02010609060101010101" charset="-122"/>
                  <a:sym typeface="+mn-ea"/>
                </a:rPr>
                <a:t>现象。</a:t>
              </a:r>
            </a:p>
          </p:txBody>
        </p:sp>
        <p:sp>
          <p:nvSpPr>
            <p:cNvPr id="9" name="矩形 8"/>
            <p:cNvSpPr/>
            <p:nvPr>
              <p:custDataLst>
                <p:tags r:id="rId19"/>
              </p:custDataLst>
            </p:nvPr>
          </p:nvSpPr>
          <p:spPr>
            <a:xfrm>
              <a:off x="4391" y="4888"/>
              <a:ext cx="9748" cy="761"/>
            </a:xfrm>
            <a:prstGeom prst="rect">
              <a:avLst/>
            </a:prstGeom>
          </p:spPr>
          <p:txBody>
            <a:bodyPr wrap="square">
              <a:spAutoFit/>
            </a:bodyPr>
            <a:lstStyle/>
            <a:p>
              <a:pPr lvl="0"/>
              <a:r>
                <a:rPr lang="zh-CN" altLang="en-US" sz="2400" b="1">
                  <a:latin typeface="黑体" panose="02010609060101010101" charset="-122"/>
                  <a:ea typeface="黑体" panose="02010609060101010101" charset="-122"/>
                  <a:sym typeface="Arial" panose="020B0604020202020204" pitchFamily="34" charset="0"/>
                </a:rPr>
                <a:t>重金属：</a:t>
              </a:r>
              <a:r>
                <a:rPr lang="zh-CN" altLang="en-US" sz="2400" b="1">
                  <a:latin typeface="黑体" panose="02010609060101010101" charset="-122"/>
                  <a:ea typeface="黑体" panose="02010609060101010101" charset="-122"/>
                  <a:sym typeface="+mn-ea"/>
                </a:rPr>
                <a:t>如</a:t>
              </a:r>
              <a:r>
                <a:rPr lang="zh-CN" altLang="en-US" sz="2400" b="1">
                  <a:solidFill>
                    <a:schemeClr val="tx1"/>
                  </a:solidFill>
                  <a:latin typeface="黑体" panose="02010609060101010101" charset="-122"/>
                  <a:ea typeface="黑体" panose="02010609060101010101" charset="-122"/>
                  <a:sym typeface="+mn-ea"/>
                </a:rPr>
                <a:t>铅</a:t>
              </a:r>
              <a:r>
                <a:rPr lang="en-US" altLang="zh-CN" sz="2400" b="1">
                  <a:solidFill>
                    <a:schemeClr val="tx1"/>
                  </a:solidFill>
                  <a:latin typeface="黑体" panose="02010609060101010101" charset="-122"/>
                  <a:ea typeface="黑体" panose="02010609060101010101" charset="-122"/>
                  <a:sym typeface="+mn-ea"/>
                </a:rPr>
                <a:t>(Pb)</a:t>
              </a:r>
              <a:r>
                <a:rPr lang="zh-CN" altLang="en-US" sz="2400" b="1">
                  <a:solidFill>
                    <a:schemeClr val="tx1"/>
                  </a:solidFill>
                  <a:latin typeface="黑体" panose="02010609060101010101" charset="-122"/>
                  <a:ea typeface="黑体" panose="02010609060101010101" charset="-122"/>
                  <a:sym typeface="+mn-ea"/>
                </a:rPr>
                <a:t>、镉</a:t>
              </a:r>
              <a:r>
                <a:rPr lang="en-US" altLang="zh-CN" sz="2400" b="1">
                  <a:solidFill>
                    <a:schemeClr val="tx1"/>
                  </a:solidFill>
                  <a:latin typeface="黑体" panose="02010609060101010101" charset="-122"/>
                  <a:ea typeface="黑体" panose="02010609060101010101" charset="-122"/>
                  <a:sym typeface="+mn-ea"/>
                </a:rPr>
                <a:t>(Cd)</a:t>
              </a:r>
              <a:r>
                <a:rPr lang="zh-CN" altLang="en-US" sz="2400" b="1">
                  <a:solidFill>
                    <a:schemeClr val="tx1"/>
                  </a:solidFill>
                  <a:latin typeface="黑体" panose="02010609060101010101" charset="-122"/>
                  <a:ea typeface="黑体" panose="02010609060101010101" charset="-122"/>
                  <a:sym typeface="+mn-ea"/>
                </a:rPr>
                <a:t>、汞</a:t>
              </a:r>
              <a:r>
                <a:rPr lang="en-US" altLang="zh-CN" sz="2400" b="1">
                  <a:solidFill>
                    <a:schemeClr val="tx1"/>
                  </a:solidFill>
                  <a:latin typeface="黑体" panose="02010609060101010101" charset="-122"/>
                  <a:ea typeface="黑体" panose="02010609060101010101" charset="-122"/>
                  <a:sym typeface="+mn-ea"/>
                </a:rPr>
                <a:t>(Hg)</a:t>
              </a:r>
            </a:p>
          </p:txBody>
        </p:sp>
        <p:sp>
          <p:nvSpPr>
            <p:cNvPr id="12" name="矩形 11"/>
            <p:cNvSpPr/>
            <p:nvPr>
              <p:custDataLst>
                <p:tags r:id="rId20"/>
              </p:custDataLst>
            </p:nvPr>
          </p:nvSpPr>
          <p:spPr>
            <a:xfrm>
              <a:off x="3653" y="6141"/>
              <a:ext cx="10109" cy="3205"/>
            </a:xfrm>
            <a:prstGeom prst="rect">
              <a:avLst/>
            </a:prstGeom>
          </p:spPr>
          <p:txBody>
            <a:bodyPr wrap="square">
              <a:spAutoFit/>
            </a:bodyPr>
            <a:lstStyle/>
            <a:p>
              <a:r>
                <a:rPr lang="zh-CN" altLang="en-US" sz="2400" b="1">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en-US" altLang="zh-CN" sz="2400" b="1">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1</a:t>
              </a:r>
              <a:r>
                <a:rPr lang="zh-CN" altLang="en-US" sz="2400" b="1">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b="1">
                  <a:latin typeface="Times New Roman" panose="02020603050405020304" charset="0"/>
                  <a:ea typeface="黑体" panose="02010609060101010101" charset="-122"/>
                  <a:sym typeface="+mn-ea"/>
                </a:rPr>
                <a:t>从非生物环境进入生物体，</a:t>
              </a:r>
              <a:endParaRPr lang="en-US" altLang="zh-CN" sz="2400" b="1">
                <a:latin typeface="Times New Roman" panose="02020603050405020304" charset="0"/>
                <a:ea typeface="黑体" panose="02010609060101010101" charset="-122"/>
                <a:sym typeface="+mn-ea"/>
              </a:endParaRPr>
            </a:p>
            <a:p>
              <a:r>
                <a:rPr lang="en-US" altLang="zh-CN" sz="2400" b="1">
                  <a:latin typeface="Times New Roman" panose="02020603050405020304" charset="0"/>
                  <a:ea typeface="黑体" panose="02010609060101010101" charset="-122"/>
                  <a:sym typeface="+mn-ea"/>
                </a:rPr>
                <a:t>         </a:t>
              </a:r>
              <a:r>
                <a:rPr lang="zh-CN" altLang="en-US" sz="2400" b="1">
                  <a:solidFill>
                    <a:srgbClr val="FF0000"/>
                  </a:solidFill>
                  <a:latin typeface="Times New Roman" panose="02020603050405020304" charset="0"/>
                  <a:ea typeface="黑体" panose="02010609060101010101" charset="-122"/>
                  <a:sym typeface="+mn-ea"/>
                </a:rPr>
                <a:t>沿食物链（网）逐级富集。</a:t>
              </a:r>
            </a:p>
            <a:p>
              <a:pPr>
                <a:lnSpc>
                  <a:spcPct val="150000"/>
                </a:lnSpc>
              </a:pPr>
              <a:r>
                <a:rPr lang="zh-CN" altLang="en-US" sz="2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en-US" altLang="zh-CN" sz="2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2</a:t>
              </a:r>
              <a:r>
                <a:rPr lang="zh-CN" altLang="en-US" sz="2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）毒性强，危害大。</a:t>
              </a:r>
              <a:endParaRPr lang="en-US" altLang="zh-CN" sz="2400">
                <a:solidFill>
                  <a:srgbClr val="0033CC"/>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endParaRPr>
            </a:p>
            <a:p>
              <a:pPr>
                <a:lnSpc>
                  <a:spcPct val="150000"/>
                </a:lnSpc>
              </a:pPr>
              <a:r>
                <a:rPr lang="zh-CN" altLang="en-US" sz="2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en-US" altLang="zh-CN" sz="2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3</a:t>
              </a:r>
              <a:r>
                <a:rPr lang="zh-CN" altLang="en-US" sz="2400">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a:t>
              </a:r>
              <a:r>
                <a:rPr lang="zh-CN" altLang="en-US" sz="240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sym typeface="+mn-ea"/>
                </a:rPr>
                <a:t>稳定而不易分解，积累而不易排出。</a:t>
              </a:r>
            </a:p>
          </p:txBody>
        </p:sp>
      </p:grpSp>
      <p:sp>
        <p:nvSpPr>
          <p:cNvPr id="25" name="矩形 24"/>
          <p:cNvSpPr/>
          <p:nvPr>
            <p:custDataLst>
              <p:tags r:id="rId1"/>
            </p:custDataLst>
          </p:nvPr>
        </p:nvSpPr>
        <p:spPr>
          <a:xfrm>
            <a:off x="6977380" y="2447290"/>
            <a:ext cx="1484630" cy="637540"/>
          </a:xfrm>
          <a:prstGeom prst="rect">
            <a:avLst/>
          </a:prstGeom>
          <a:solidFill>
            <a:srgbClr val="0000FF"/>
          </a:solidFill>
          <a:ln>
            <a:solidFill>
              <a:srgbClr val="F8FD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900"/>
          </a:p>
        </p:txBody>
      </p:sp>
      <p:sp>
        <p:nvSpPr>
          <p:cNvPr id="26" name="矩形 25"/>
          <p:cNvSpPr/>
          <p:nvPr>
            <p:custDataLst>
              <p:tags r:id="rId2"/>
            </p:custDataLst>
          </p:nvPr>
        </p:nvSpPr>
        <p:spPr>
          <a:xfrm flipH="1">
            <a:off x="7740015" y="4263390"/>
            <a:ext cx="76200" cy="501650"/>
          </a:xfrm>
          <a:prstGeom prst="rect">
            <a:avLst/>
          </a:prstGeom>
          <a:solidFill>
            <a:schemeClr val="tx2">
              <a:lumMod val="40000"/>
              <a:lumOff val="60000"/>
            </a:schemeClr>
          </a:solidFill>
          <a:ln>
            <a:solidFill>
              <a:schemeClr val="tx2">
                <a:lumMod val="20000"/>
                <a:lumOff val="8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sz="900"/>
          </a:p>
        </p:txBody>
      </p:sp>
      <p:sp>
        <p:nvSpPr>
          <p:cNvPr id="2" name="文本框 1"/>
          <p:cNvSpPr txBox="1"/>
          <p:nvPr/>
        </p:nvSpPr>
        <p:spPr>
          <a:xfrm>
            <a:off x="2267585" y="116205"/>
            <a:ext cx="4572000" cy="645160"/>
          </a:xfrm>
          <a:prstGeom prst="rect">
            <a:avLst/>
          </a:prstGeom>
          <a:noFill/>
        </p:spPr>
        <p:txBody>
          <a:bodyPr wrap="square" rtlCol="0" anchor="t">
            <a:spAutoFit/>
          </a:bodyPr>
          <a:lstStyle/>
          <a:p>
            <a:r>
              <a:rPr lang="zh-CN" altLang="en-US" sz="3600" b="1">
                <a:solidFill>
                  <a:schemeClr val="tx1"/>
                </a:solidFill>
                <a:latin typeface="黑体" panose="02010609060101010101" charset="-122"/>
                <a:ea typeface="黑体" panose="02010609060101010101" charset="-122"/>
                <a:sym typeface="+mn-ea"/>
              </a:rPr>
              <a:t>生物富集</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p:cNvSpPr txBox="1"/>
          <p:nvPr>
            <p:custDataLst>
              <p:tags r:id="rId1"/>
            </p:custDataLst>
          </p:nvPr>
        </p:nvSpPr>
        <p:spPr>
          <a:xfrm>
            <a:off x="107315" y="-27305"/>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三、生态系统的功能</a:t>
            </a:r>
          </a:p>
        </p:txBody>
      </p:sp>
      <p:grpSp>
        <p:nvGrpSpPr>
          <p:cNvPr id="16" name="组合 15"/>
          <p:cNvGrpSpPr/>
          <p:nvPr/>
        </p:nvGrpSpPr>
        <p:grpSpPr>
          <a:xfrm>
            <a:off x="35560" y="709295"/>
            <a:ext cx="10868025" cy="4973955"/>
            <a:chOff x="1309" y="1047"/>
            <a:chExt cx="17115" cy="7833"/>
          </a:xfrm>
        </p:grpSpPr>
        <p:sp>
          <p:nvSpPr>
            <p:cNvPr id="33" name="文本框 32"/>
            <p:cNvSpPr txBox="1"/>
            <p:nvPr>
              <p:custDataLst>
                <p:tags r:id="rId2"/>
              </p:custDataLst>
            </p:nvPr>
          </p:nvSpPr>
          <p:spPr>
            <a:xfrm>
              <a:off x="1762" y="3347"/>
              <a:ext cx="2591" cy="819"/>
            </a:xfrm>
            <a:prstGeom prst="rect">
              <a:avLst/>
            </a:prstGeom>
            <a:gradFill>
              <a:gsLst>
                <a:gs pos="0">
                  <a:schemeClr val="accent1">
                    <a:lumMod val="5000"/>
                    <a:lumOff val="95000"/>
                  </a:schemeClr>
                </a:gs>
                <a:gs pos="72000">
                  <a:srgbClr val="7AB8A3"/>
                </a:gs>
                <a:gs pos="51000">
                  <a:srgbClr val="4F9A84">
                    <a:alpha val="100000"/>
                  </a:srgbClr>
                </a:gs>
                <a:gs pos="24000">
                  <a:srgbClr val="7AB8A3"/>
                </a:gs>
                <a:gs pos="100000">
                  <a:srgbClr val="237B64">
                    <a:alpha val="57000"/>
                  </a:srgbClr>
                </a:gs>
              </a:gsLst>
              <a:path path="circle">
                <a:fillToRect t="100000" r="100000"/>
              </a:path>
              <a:tileRect l="-100000" b="-100000"/>
            </a:gradFill>
            <a:ln>
              <a:solidFill>
                <a:schemeClr val="tx1"/>
              </a:solidFill>
            </a:ln>
          </p:spPr>
          <p:txBody>
            <a:bodyPr wrap="square" rtlCol="0" anchor="t">
              <a:noAutofit/>
            </a:bodyPr>
            <a:lstStyle/>
            <a:p>
              <a:pPr algn="ctr"/>
              <a:r>
                <a:rPr lang="zh-CN" altLang="en-US" sz="2800" b="1">
                  <a:solidFill>
                    <a:schemeClr val="bg1"/>
                  </a:solidFill>
                  <a:latin typeface="微软雅黑" panose="020B0503020204020204" charset="-122"/>
                  <a:ea typeface="微软雅黑" panose="020B0503020204020204" charset="-122"/>
                  <a:sym typeface="+mn-ea"/>
                </a:rPr>
                <a:t>输入</a:t>
              </a:r>
            </a:p>
          </p:txBody>
        </p:sp>
        <p:sp>
          <p:nvSpPr>
            <p:cNvPr id="17" name="文本框 16"/>
            <p:cNvSpPr txBox="1"/>
            <p:nvPr>
              <p:custDataLst>
                <p:tags r:id="rId3"/>
              </p:custDataLst>
            </p:nvPr>
          </p:nvSpPr>
          <p:spPr>
            <a:xfrm>
              <a:off x="1720" y="4942"/>
              <a:ext cx="2591" cy="822"/>
            </a:xfrm>
            <a:prstGeom prst="rect">
              <a:avLst/>
            </a:prstGeom>
            <a:gradFill>
              <a:gsLst>
                <a:gs pos="0">
                  <a:schemeClr val="accent1">
                    <a:lumMod val="5000"/>
                    <a:lumOff val="95000"/>
                  </a:schemeClr>
                </a:gs>
                <a:gs pos="77000">
                  <a:srgbClr val="7AB8A3"/>
                </a:gs>
                <a:gs pos="49000">
                  <a:srgbClr val="4F9A84"/>
                </a:gs>
                <a:gs pos="23000">
                  <a:srgbClr val="7AB8A3">
                    <a:alpha val="90000"/>
                  </a:srgbClr>
                </a:gs>
                <a:gs pos="100000">
                  <a:srgbClr val="237B64">
                    <a:alpha val="57000"/>
                  </a:srgbClr>
                </a:gs>
              </a:gsLst>
              <a:path path="circle">
                <a:fillToRect t="100000" r="100000"/>
              </a:path>
              <a:tileRect l="-100000" b="-100000"/>
            </a:gradFill>
            <a:ln>
              <a:solidFill>
                <a:schemeClr val="tx1"/>
              </a:solidFill>
            </a:ln>
          </p:spPr>
          <p:txBody>
            <a:bodyPr wrap="square" rtlCol="0" anchor="t">
              <a:spAutoFit/>
            </a:bodyPr>
            <a:lstStyle/>
            <a:p>
              <a:pPr algn="ctr"/>
              <a:r>
                <a:rPr lang="zh-CN" altLang="en-US" sz="2800" b="1">
                  <a:solidFill>
                    <a:schemeClr val="bg1"/>
                  </a:solidFill>
                  <a:latin typeface="微软雅黑" panose="020B0503020204020204" charset="-122"/>
                  <a:ea typeface="微软雅黑" panose="020B0503020204020204" charset="-122"/>
                  <a:sym typeface="+mn-ea"/>
                </a:rPr>
                <a:t>传递</a:t>
              </a:r>
            </a:p>
          </p:txBody>
        </p:sp>
        <p:sp>
          <p:nvSpPr>
            <p:cNvPr id="24" name="文本框 23"/>
            <p:cNvSpPr txBox="1"/>
            <p:nvPr>
              <p:custDataLst>
                <p:tags r:id="rId4"/>
              </p:custDataLst>
            </p:nvPr>
          </p:nvSpPr>
          <p:spPr>
            <a:xfrm>
              <a:off x="1720" y="6466"/>
              <a:ext cx="2591" cy="822"/>
            </a:xfrm>
            <a:prstGeom prst="rect">
              <a:avLst/>
            </a:prstGeom>
            <a:gradFill>
              <a:gsLst>
                <a:gs pos="0">
                  <a:schemeClr val="accent1">
                    <a:lumMod val="5000"/>
                    <a:lumOff val="95000"/>
                  </a:schemeClr>
                </a:gs>
                <a:gs pos="77000">
                  <a:srgbClr val="7AB8A3"/>
                </a:gs>
                <a:gs pos="49000">
                  <a:srgbClr val="4F9A84"/>
                </a:gs>
                <a:gs pos="23000">
                  <a:srgbClr val="7AB8A3">
                    <a:alpha val="90000"/>
                  </a:srgbClr>
                </a:gs>
                <a:gs pos="100000">
                  <a:srgbClr val="237B64">
                    <a:alpha val="57000"/>
                  </a:srgbClr>
                </a:gs>
              </a:gsLst>
              <a:path path="circle">
                <a:fillToRect t="100000" r="100000"/>
              </a:path>
              <a:tileRect l="-100000" b="-100000"/>
            </a:gradFill>
            <a:ln>
              <a:solidFill>
                <a:schemeClr val="tx1"/>
              </a:solidFill>
            </a:ln>
          </p:spPr>
          <p:txBody>
            <a:bodyPr wrap="square" rtlCol="0" anchor="t">
              <a:spAutoFit/>
            </a:bodyPr>
            <a:lstStyle/>
            <a:p>
              <a:pPr algn="ctr"/>
              <a:r>
                <a:rPr lang="zh-CN" altLang="en-US" sz="2800" b="1">
                  <a:solidFill>
                    <a:schemeClr val="bg1"/>
                  </a:solidFill>
                  <a:latin typeface="微软雅黑" panose="020B0503020204020204" charset="-122"/>
                  <a:ea typeface="微软雅黑" panose="020B0503020204020204" charset="-122"/>
                  <a:sym typeface="+mn-ea"/>
                </a:rPr>
                <a:t>转化</a:t>
              </a:r>
            </a:p>
          </p:txBody>
        </p:sp>
        <p:sp>
          <p:nvSpPr>
            <p:cNvPr id="25" name="文本框 24"/>
            <p:cNvSpPr txBox="1"/>
            <p:nvPr>
              <p:custDataLst>
                <p:tags r:id="rId5"/>
              </p:custDataLst>
            </p:nvPr>
          </p:nvSpPr>
          <p:spPr>
            <a:xfrm>
              <a:off x="1720" y="8058"/>
              <a:ext cx="2591" cy="822"/>
            </a:xfrm>
            <a:prstGeom prst="rect">
              <a:avLst/>
            </a:prstGeom>
            <a:gradFill>
              <a:gsLst>
                <a:gs pos="0">
                  <a:schemeClr val="accent1">
                    <a:lumMod val="5000"/>
                    <a:lumOff val="95000"/>
                  </a:schemeClr>
                </a:gs>
                <a:gs pos="77000">
                  <a:srgbClr val="7AB8A3"/>
                </a:gs>
                <a:gs pos="49000">
                  <a:srgbClr val="4F9A84"/>
                </a:gs>
                <a:gs pos="23000">
                  <a:srgbClr val="7AB8A3">
                    <a:alpha val="90000"/>
                  </a:srgbClr>
                </a:gs>
                <a:gs pos="100000">
                  <a:srgbClr val="237B64">
                    <a:alpha val="57000"/>
                  </a:srgbClr>
                </a:gs>
              </a:gsLst>
              <a:path path="circle">
                <a:fillToRect t="100000" r="100000"/>
              </a:path>
              <a:tileRect l="-100000" b="-100000"/>
            </a:gradFill>
            <a:ln>
              <a:solidFill>
                <a:schemeClr val="tx1"/>
              </a:solidFill>
            </a:ln>
          </p:spPr>
          <p:txBody>
            <a:bodyPr wrap="square" rtlCol="0" anchor="t">
              <a:spAutoFit/>
            </a:bodyPr>
            <a:lstStyle/>
            <a:p>
              <a:pPr algn="ctr"/>
              <a:r>
                <a:rPr lang="zh-CN" altLang="en-US" sz="2800" b="1">
                  <a:solidFill>
                    <a:schemeClr val="bg1"/>
                  </a:solidFill>
                  <a:latin typeface="微软雅黑" panose="020B0503020204020204" charset="-122"/>
                  <a:ea typeface="微软雅黑" panose="020B0503020204020204" charset="-122"/>
                  <a:sym typeface="+mn-ea"/>
                </a:rPr>
                <a:t>散失</a:t>
              </a:r>
            </a:p>
          </p:txBody>
        </p:sp>
        <p:cxnSp>
          <p:nvCxnSpPr>
            <p:cNvPr id="26" name="直接箭头连接符 25"/>
            <p:cNvCxnSpPr>
              <a:endCxn id="17" idx="0"/>
            </p:cNvCxnSpPr>
            <p:nvPr>
              <p:custDataLst>
                <p:tags r:id="rId6"/>
              </p:custDataLst>
            </p:nvPr>
          </p:nvCxnSpPr>
          <p:spPr>
            <a:xfrm>
              <a:off x="3010" y="4277"/>
              <a:ext cx="6" cy="665"/>
            </a:xfrm>
            <a:prstGeom prst="straightConnector1">
              <a:avLst/>
            </a:prstGeom>
            <a:gradFill>
              <a:gsLst>
                <a:gs pos="0">
                  <a:schemeClr val="accent1">
                    <a:lumMod val="5000"/>
                    <a:lumOff val="95000"/>
                  </a:schemeClr>
                </a:gs>
                <a:gs pos="28000">
                  <a:srgbClr val="449078"/>
                </a:gs>
                <a:gs pos="61000">
                  <a:srgbClr val="579B6F"/>
                </a:gs>
                <a:gs pos="75000">
                  <a:srgbClr val="328979"/>
                </a:gs>
              </a:gsLst>
              <a:path path="circle">
                <a:fillToRect t="100000" r="100000"/>
              </a:path>
              <a:tileRect l="-100000" b="-100000"/>
            </a:gradFill>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custDataLst>
                <p:tags r:id="rId7"/>
              </p:custDataLst>
            </p:nvPr>
          </p:nvCxnSpPr>
          <p:spPr>
            <a:xfrm>
              <a:off x="3010" y="5784"/>
              <a:ext cx="6" cy="662"/>
            </a:xfrm>
            <a:prstGeom prst="straightConnector1">
              <a:avLst/>
            </a:prstGeom>
            <a:gradFill>
              <a:gsLst>
                <a:gs pos="0">
                  <a:schemeClr val="accent1">
                    <a:lumMod val="5000"/>
                    <a:lumOff val="95000"/>
                  </a:schemeClr>
                </a:gs>
                <a:gs pos="28000">
                  <a:srgbClr val="449078"/>
                </a:gs>
                <a:gs pos="61000">
                  <a:srgbClr val="579B6F"/>
                </a:gs>
                <a:gs pos="75000">
                  <a:srgbClr val="328979"/>
                </a:gs>
              </a:gsLst>
              <a:path path="circle">
                <a:fillToRect t="100000" r="100000"/>
              </a:path>
              <a:tileRect l="-100000" b="-100000"/>
            </a:gradFill>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custDataLst>
                <p:tags r:id="rId8"/>
              </p:custDataLst>
            </p:nvPr>
          </p:nvCxnSpPr>
          <p:spPr>
            <a:xfrm flipH="1">
              <a:off x="3015" y="7279"/>
              <a:ext cx="0" cy="779"/>
            </a:xfrm>
            <a:prstGeom prst="straightConnector1">
              <a:avLst/>
            </a:prstGeom>
            <a:gradFill>
              <a:gsLst>
                <a:gs pos="0">
                  <a:schemeClr val="accent1">
                    <a:lumMod val="5000"/>
                    <a:lumOff val="95000"/>
                  </a:schemeClr>
                </a:gs>
                <a:gs pos="28000">
                  <a:srgbClr val="449078"/>
                </a:gs>
                <a:gs pos="61000">
                  <a:srgbClr val="579B6F"/>
                </a:gs>
                <a:gs pos="75000">
                  <a:srgbClr val="328979"/>
                </a:gs>
              </a:gsLst>
              <a:path path="circle">
                <a:fillToRect t="100000" r="100000"/>
              </a:path>
              <a:tileRect l="-100000" b="-100000"/>
            </a:gradFill>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9"/>
              </p:custDataLst>
            </p:nvPr>
          </p:nvSpPr>
          <p:spPr>
            <a:xfrm>
              <a:off x="1309" y="1047"/>
              <a:ext cx="17115" cy="1606"/>
            </a:xfrm>
            <a:prstGeom prst="rect">
              <a:avLst/>
            </a:prstGeom>
            <a:noFill/>
          </p:spPr>
          <p:txBody>
            <a:bodyPr wrap="square" rtlCol="0" anchor="t">
              <a:noAutofit/>
            </a:bodyPr>
            <a:lstStyle/>
            <a:p>
              <a:pPr>
                <a:lnSpc>
                  <a:spcPct val="120000"/>
                </a:lnSpc>
              </a:pP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800" b="1">
                  <a:solidFill>
                    <a:schemeClr val="tx1"/>
                  </a:solidFill>
                  <a:latin typeface="微软雅黑" panose="020B0503020204020204" charset="-122"/>
                  <a:ea typeface="微软雅黑" panose="020B0503020204020204" charset="-122"/>
                  <a:cs typeface="微软雅黑" panose="020B0503020204020204" charset="-122"/>
                  <a:sym typeface="+mn-ea"/>
                </a:rPr>
                <a:t>、能量流动</a:t>
              </a:r>
            </a:p>
            <a:p>
              <a:pPr>
                <a:lnSpc>
                  <a:spcPct val="120000"/>
                </a:lnSpc>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）概念：生态系统中能量的输入、传递、转化和散失的过程。</a:t>
              </a:r>
            </a:p>
            <a:p>
              <a:pPr>
                <a:lnSpc>
                  <a:spcPct val="120000"/>
                </a:lnSpc>
              </a:pP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cxnSp>
          <p:nvCxnSpPr>
            <p:cNvPr id="37" name="直接连接符 36"/>
            <p:cNvCxnSpPr>
              <a:stCxn id="33" idx="3"/>
            </p:cNvCxnSpPr>
            <p:nvPr>
              <p:custDataLst>
                <p:tags r:id="rId10"/>
              </p:custDataLst>
            </p:nvPr>
          </p:nvCxnSpPr>
          <p:spPr>
            <a:xfrm>
              <a:off x="4353" y="3757"/>
              <a:ext cx="58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11"/>
              </p:custDataLst>
            </p:nvPr>
          </p:nvCxnSpPr>
          <p:spPr>
            <a:xfrm>
              <a:off x="4311" y="5356"/>
              <a:ext cx="58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custDataLst>
                <p:tags r:id="rId12"/>
              </p:custDataLst>
            </p:nvPr>
          </p:nvCxnSpPr>
          <p:spPr>
            <a:xfrm>
              <a:off x="4311" y="6877"/>
              <a:ext cx="58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13"/>
              </p:custDataLst>
            </p:nvPr>
          </p:nvCxnSpPr>
          <p:spPr>
            <a:xfrm>
              <a:off x="4311" y="8512"/>
              <a:ext cx="58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0" name="文本框 69"/>
          <p:cNvSpPr txBox="1"/>
          <p:nvPr/>
        </p:nvSpPr>
        <p:spPr>
          <a:xfrm>
            <a:off x="2339340" y="1781810"/>
            <a:ext cx="5080000" cy="1376680"/>
          </a:xfrm>
          <a:prstGeom prst="rect">
            <a:avLst/>
          </a:prstGeom>
          <a:noFill/>
          <a:ln w="9525">
            <a:noFill/>
          </a:ln>
        </p:spPr>
        <p:txBody>
          <a:bodyPr>
            <a:spAutoFit/>
          </a:bodyPr>
          <a:lstStyle/>
          <a:p>
            <a:pPr indent="0">
              <a:lnSpc>
                <a:spcPct val="110000"/>
              </a:lnSpc>
            </a:pPr>
            <a:r>
              <a:rPr lang="zh-CN" sz="2400" b="1">
                <a:latin typeface="微软雅黑" panose="020B0503020204020204" charset="-122"/>
                <a:ea typeface="微软雅黑" panose="020B0503020204020204" charset="-122"/>
                <a:cs typeface="微软雅黑" panose="020B0503020204020204" charset="-122"/>
                <a:sym typeface="+mn-ea"/>
              </a:rPr>
              <a:t>源头：太阳能</a:t>
            </a:r>
            <a:r>
              <a:rPr lang="zh-CN" sz="2400" b="1" u="sng">
                <a:latin typeface="微软雅黑" panose="020B0503020204020204" charset="-122"/>
                <a:ea typeface="微软雅黑" panose="020B0503020204020204" charset="-122"/>
                <a:cs typeface="微软雅黑" panose="020B0503020204020204" charset="-122"/>
                <a:sym typeface="+mn-ea"/>
              </a:rPr>
              <a:t>        </a:t>
            </a:r>
            <a:r>
              <a:rPr lang="zh-CN" altLang="en-US" sz="2400" b="1" u="sng">
                <a:latin typeface="微软雅黑" panose="020B0503020204020204" charset="-122"/>
                <a:ea typeface="微软雅黑" panose="020B0503020204020204" charset="-122"/>
                <a:cs typeface="微软雅黑" panose="020B0503020204020204" charset="-122"/>
                <a:sym typeface="+mn-ea"/>
              </a:rPr>
              <a:t>        </a:t>
            </a:r>
            <a:endParaRPr lang="zh-CN" altLang="en-US" sz="2400" b="1" u="sng">
              <a:latin typeface="微软雅黑" panose="020B0503020204020204" charset="-122"/>
              <a:ea typeface="微软雅黑" panose="020B0503020204020204" charset="-122"/>
              <a:cs typeface="微软雅黑" panose="020B0503020204020204" charset="-122"/>
            </a:endParaRPr>
          </a:p>
          <a:p>
            <a:pPr indent="0">
              <a:lnSpc>
                <a:spcPct val="110000"/>
              </a:lnSpc>
            </a:pPr>
            <a:r>
              <a:rPr lang="zh-CN" sz="2400" b="1">
                <a:latin typeface="微软雅黑" panose="020B0503020204020204" charset="-122"/>
                <a:ea typeface="微软雅黑" panose="020B0503020204020204" charset="-122"/>
                <a:cs typeface="微软雅黑" panose="020B0503020204020204" charset="-122"/>
              </a:rPr>
              <a:t>主要方式：光合作用</a:t>
            </a:r>
          </a:p>
          <a:p>
            <a:pPr indent="0">
              <a:lnSpc>
                <a:spcPct val="110000"/>
              </a:lnSpc>
            </a:pPr>
            <a:r>
              <a:rPr lang="zh-CN" sz="2400" b="1">
                <a:latin typeface="微软雅黑" panose="020B0503020204020204" charset="-122"/>
                <a:ea typeface="微软雅黑" panose="020B0503020204020204" charset="-122"/>
                <a:cs typeface="微软雅黑" panose="020B0503020204020204" charset="-122"/>
              </a:rPr>
              <a:t>数量：流经生态系统总能量</a:t>
            </a:r>
            <a:r>
              <a:rPr lang="zh-CN" sz="2800">
                <a:latin typeface="微软雅黑" panose="020B0503020204020204" charset="-122"/>
                <a:ea typeface="微软雅黑" panose="020B0503020204020204" charset="-122"/>
                <a:cs typeface="微软雅黑" panose="020B0503020204020204" charset="-122"/>
              </a:rPr>
              <a:t>　　　　</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71" name="文本框 70"/>
          <p:cNvSpPr txBox="1"/>
          <p:nvPr/>
        </p:nvSpPr>
        <p:spPr>
          <a:xfrm>
            <a:off x="2313940" y="3141345"/>
            <a:ext cx="5080000" cy="970915"/>
          </a:xfrm>
          <a:prstGeom prst="rect">
            <a:avLst/>
          </a:prstGeom>
          <a:noFill/>
          <a:ln w="9525">
            <a:noFill/>
          </a:ln>
        </p:spPr>
        <p:txBody>
          <a:bodyPr>
            <a:spAutoFit/>
          </a:bodyPr>
          <a:lstStyle/>
          <a:p>
            <a:pPr indent="0">
              <a:lnSpc>
                <a:spcPct val="110000"/>
              </a:lnSpc>
            </a:pPr>
            <a:r>
              <a:rPr lang="zh-CN" sz="2400" b="1">
                <a:latin typeface="微软雅黑" panose="020B0503020204020204" charset="-122"/>
                <a:ea typeface="微软雅黑" panose="020B0503020204020204" charset="-122"/>
                <a:cs typeface="微软雅黑" panose="020B0503020204020204" charset="-122"/>
                <a:sym typeface="+mn-ea"/>
              </a:rPr>
              <a:t>途径：食物链和食物网</a:t>
            </a:r>
          </a:p>
          <a:p>
            <a:pPr indent="0">
              <a:lnSpc>
                <a:spcPct val="110000"/>
              </a:lnSpc>
            </a:pPr>
            <a:r>
              <a:rPr lang="zh-CN" sz="2400" b="1">
                <a:latin typeface="微软雅黑" panose="020B0503020204020204" charset="-122"/>
                <a:ea typeface="微软雅黑" panose="020B0503020204020204" charset="-122"/>
                <a:cs typeface="微软雅黑" panose="020B0503020204020204" charset="-122"/>
              </a:rPr>
              <a:t>形式：有机物中的化学能</a:t>
            </a:r>
            <a:r>
              <a:rPr lang="zh-CN" sz="2800">
                <a:latin typeface="微软雅黑" panose="020B0503020204020204" charset="-122"/>
                <a:ea typeface="微软雅黑" panose="020B0503020204020204" charset="-122"/>
                <a:cs typeface="微软雅黑" panose="020B0503020204020204" charset="-122"/>
              </a:rPr>
              <a:t>　　　　</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73" name="文本框 72"/>
          <p:cNvSpPr txBox="1"/>
          <p:nvPr/>
        </p:nvSpPr>
        <p:spPr>
          <a:xfrm>
            <a:off x="1619250" y="4201160"/>
            <a:ext cx="7176770" cy="460375"/>
          </a:xfrm>
          <a:prstGeom prst="rect">
            <a:avLst/>
          </a:prstGeom>
          <a:noFill/>
          <a:ln w="9525">
            <a:noFill/>
          </a:ln>
        </p:spPr>
        <p:txBody>
          <a:bodyPr wrap="square">
            <a:spAutoFit/>
          </a:bodyPr>
          <a:lstStyle/>
          <a:p>
            <a:pPr indent="612140" algn="l"/>
            <a:r>
              <a:rPr lang="zh-CN" sz="2400" b="1">
                <a:latin typeface="微软雅黑" panose="020B0503020204020204" charset="-122"/>
                <a:ea typeface="微软雅黑" panose="020B0503020204020204" charset="-122"/>
                <a:cs typeface="微软雅黑" panose="020B0503020204020204" charset="-122"/>
              </a:rPr>
              <a:t>太阳能</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有机物中的</a:t>
            </a:r>
            <a:r>
              <a:rPr lang="zh-CN" altLang="en-US" sz="2400" b="1">
                <a:latin typeface="微软雅黑" panose="020B0503020204020204" charset="-122"/>
                <a:ea typeface="微软雅黑" panose="020B0503020204020204" charset="-122"/>
                <a:cs typeface="微软雅黑" panose="020B0503020204020204" charset="-122"/>
              </a:rPr>
              <a:t>化学能</a:t>
            </a:r>
            <a:r>
              <a:rPr lang="en-US" sz="2400" b="1">
                <a:latin typeface="微软雅黑" panose="020B0503020204020204" charset="-122"/>
                <a:ea typeface="微软雅黑" panose="020B0503020204020204" charset="-122"/>
                <a:cs typeface="微软雅黑" panose="020B0503020204020204" charset="-122"/>
              </a:rPr>
              <a:t>→</a:t>
            </a:r>
            <a:r>
              <a:rPr lang="zh-CN" sz="2400" b="1">
                <a:latin typeface="微软雅黑" panose="020B0503020204020204" charset="-122"/>
                <a:ea typeface="微软雅黑" panose="020B0503020204020204" charset="-122"/>
                <a:cs typeface="微软雅黑" panose="020B0503020204020204" charset="-122"/>
              </a:rPr>
              <a:t>热能</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74" name="文本框 73"/>
          <p:cNvSpPr txBox="1"/>
          <p:nvPr/>
        </p:nvSpPr>
        <p:spPr>
          <a:xfrm>
            <a:off x="2225675" y="4970780"/>
            <a:ext cx="5823585" cy="902970"/>
          </a:xfrm>
          <a:prstGeom prst="rect">
            <a:avLst/>
          </a:prstGeom>
          <a:noFill/>
          <a:ln w="9525">
            <a:noFill/>
          </a:ln>
        </p:spPr>
        <p:txBody>
          <a:bodyPr wrap="square">
            <a:spAutoFit/>
          </a:bodyPr>
          <a:lstStyle/>
          <a:p>
            <a:pPr indent="0">
              <a:lnSpc>
                <a:spcPct val="110000"/>
              </a:lnSpc>
            </a:pPr>
            <a:r>
              <a:rPr lang="zh-CN" sz="2400" b="1">
                <a:latin typeface="微软雅黑" panose="020B0503020204020204" charset="-122"/>
                <a:ea typeface="微软雅黑" panose="020B0503020204020204" charset="-122"/>
                <a:cs typeface="微软雅黑" panose="020B0503020204020204" charset="-122"/>
                <a:sym typeface="+mn-ea"/>
              </a:rPr>
              <a:t>形式：最终以热能的形式散失</a:t>
            </a:r>
          </a:p>
          <a:p>
            <a:pPr indent="0">
              <a:lnSpc>
                <a:spcPct val="110000"/>
              </a:lnSpc>
            </a:pPr>
            <a:r>
              <a:rPr lang="zh-CN" sz="2400" b="1">
                <a:latin typeface="微软雅黑" panose="020B0503020204020204" charset="-122"/>
                <a:ea typeface="微软雅黑" panose="020B0503020204020204" charset="-122"/>
                <a:cs typeface="微软雅黑" panose="020B0503020204020204" charset="-122"/>
              </a:rPr>
              <a:t>途径：呼吸作用</a:t>
            </a:r>
            <a:endParaRPr lang="zh-CN" altLang="en-US" sz="24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1" grpId="0"/>
      <p:bldP spid="71" grpId="1"/>
      <p:bldP spid="73" grpId="0"/>
      <p:bldP spid="73" grpId="1"/>
      <p:bldP spid="74" grpId="0"/>
      <p:bldP spid="7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36195" y="1372235"/>
            <a:ext cx="4572000" cy="534035"/>
          </a:xfrm>
          <a:prstGeom prst="rect">
            <a:avLst/>
          </a:prstGeom>
          <a:noFill/>
        </p:spPr>
        <p:txBody>
          <a:bodyPr wrap="square" rtlCol="0" anchor="t">
            <a:spAutoFit/>
          </a:bodyPr>
          <a:lstStyle/>
          <a:p>
            <a:pPr>
              <a:lnSpc>
                <a:spcPct val="120000"/>
              </a:lnSpc>
            </a:pPr>
            <a:r>
              <a:rPr lang="zh-CN"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2</a:t>
            </a:r>
            <a:r>
              <a:rPr lang="zh-CN" sz="2400" b="1">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过程</a:t>
            </a:r>
          </a:p>
        </p:txBody>
      </p:sp>
      <p:grpSp>
        <p:nvGrpSpPr>
          <p:cNvPr id="51" name="组合 50"/>
          <p:cNvGrpSpPr/>
          <p:nvPr/>
        </p:nvGrpSpPr>
        <p:grpSpPr>
          <a:xfrm>
            <a:off x="107315" y="-27305"/>
            <a:ext cx="4572000" cy="1399540"/>
            <a:chOff x="169" y="-43"/>
            <a:chExt cx="7200" cy="2204"/>
          </a:xfrm>
        </p:grpSpPr>
        <p:sp>
          <p:nvSpPr>
            <p:cNvPr id="23" name="文本框 22"/>
            <p:cNvSpPr txBox="1"/>
            <p:nvPr>
              <p:custDataLst>
                <p:tags r:id="rId23"/>
              </p:custDataLst>
            </p:nvPr>
          </p:nvSpPr>
          <p:spPr>
            <a:xfrm>
              <a:off x="169" y="-43"/>
              <a:ext cx="7200" cy="1307"/>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三、生态系统的功能</a:t>
              </a:r>
            </a:p>
          </p:txBody>
        </p:sp>
        <p:sp>
          <p:nvSpPr>
            <p:cNvPr id="14" name="文本框 13"/>
            <p:cNvSpPr txBox="1"/>
            <p:nvPr/>
          </p:nvSpPr>
          <p:spPr>
            <a:xfrm>
              <a:off x="169" y="1204"/>
              <a:ext cx="7200" cy="957"/>
            </a:xfrm>
            <a:prstGeom prst="rect">
              <a:avLst/>
            </a:prstGeom>
            <a:noFill/>
          </p:spPr>
          <p:txBody>
            <a:bodyPr wrap="square" rtlCol="0" anchor="t">
              <a:spAutoFit/>
            </a:bodyPr>
            <a:lstStyle/>
            <a:p>
              <a:pPr>
                <a:lnSpc>
                  <a:spcPct val="120000"/>
                </a:lnSpc>
              </a:pPr>
              <a:r>
                <a:rPr lang="en-US" altLang="zh-CN" sz="2800" b="1">
                  <a:latin typeface="微软雅黑" panose="020B0503020204020204" charset="-122"/>
                  <a:ea typeface="微软雅黑" panose="020B0503020204020204" charset="-122"/>
                  <a:cs typeface="微软雅黑" panose="020B0503020204020204" charset="-122"/>
                  <a:sym typeface="+mn-ea"/>
                </a:rPr>
                <a:t>1</a:t>
              </a:r>
              <a:r>
                <a:rPr lang="zh-CN" altLang="en-US" sz="2800" b="1">
                  <a:latin typeface="微软雅黑" panose="020B0503020204020204" charset="-122"/>
                  <a:ea typeface="微软雅黑" panose="020B0503020204020204" charset="-122"/>
                  <a:cs typeface="微软雅黑" panose="020B0503020204020204" charset="-122"/>
                  <a:sym typeface="+mn-ea"/>
                </a:rPr>
                <a:t>、能量流动</a:t>
              </a:r>
            </a:p>
          </p:txBody>
        </p:sp>
      </p:grpSp>
      <p:grpSp>
        <p:nvGrpSpPr>
          <p:cNvPr id="15" name="组合 14"/>
          <p:cNvGrpSpPr/>
          <p:nvPr/>
        </p:nvGrpSpPr>
        <p:grpSpPr>
          <a:xfrm>
            <a:off x="495179" y="1988666"/>
            <a:ext cx="8307070" cy="4440535"/>
            <a:chOff x="1142" y="2129"/>
            <a:chExt cx="17740" cy="7223"/>
          </a:xfrm>
        </p:grpSpPr>
        <p:sp>
          <p:nvSpPr>
            <p:cNvPr id="18" name="文本框 17"/>
            <p:cNvSpPr txBox="1"/>
            <p:nvPr>
              <p:custDataLst>
                <p:tags r:id="rId3"/>
              </p:custDataLst>
            </p:nvPr>
          </p:nvSpPr>
          <p:spPr>
            <a:xfrm>
              <a:off x="3679" y="5475"/>
              <a:ext cx="11298" cy="900"/>
            </a:xfrm>
            <a:prstGeom prst="rect">
              <a:avLst/>
            </a:prstGeom>
            <a:noFill/>
          </p:spPr>
          <p:txBody>
            <a:bodyPr wrap="square" rtlCol="0">
              <a:spAutoFit/>
            </a:bodyPr>
            <a:lstStyle/>
            <a:p>
              <a:pPr algn="ctr"/>
              <a:r>
                <a:rPr lang="zh-CN" altLang="en-US" sz="3000">
                  <a:solidFill>
                    <a:prstClr val="black"/>
                  </a:solidFill>
                  <a:latin typeface="黑体" panose="02010609060101010101" charset="-122"/>
                  <a:ea typeface="黑体" panose="02010609060101010101" charset="-122"/>
                </a:rPr>
                <a:t>生态系统能量流动在营养级层次研究</a:t>
              </a:r>
            </a:p>
          </p:txBody>
        </p:sp>
        <p:sp>
          <p:nvSpPr>
            <p:cNvPr id="19" name="矩形 18"/>
            <p:cNvSpPr/>
            <p:nvPr>
              <p:custDataLst>
                <p:tags r:id="rId4"/>
              </p:custDataLst>
            </p:nvPr>
          </p:nvSpPr>
          <p:spPr>
            <a:xfrm>
              <a:off x="1142" y="2129"/>
              <a:ext cx="17740" cy="7223"/>
            </a:xfrm>
            <a:prstGeom prst="rect">
              <a:avLst/>
            </a:prstGeom>
            <a:solidFill>
              <a:srgbClr val="DFEEE7"/>
            </a:solidFill>
            <a:ln>
              <a:solidFill>
                <a:srgbClr val="2E786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015" name="AutoShape 15"/>
            <p:cNvSpPr/>
            <p:nvPr>
              <p:custDataLst>
                <p:tags r:id="rId5"/>
              </p:custDataLst>
            </p:nvPr>
          </p:nvSpPr>
          <p:spPr>
            <a:xfrm>
              <a:off x="6922" y="5360"/>
              <a:ext cx="850" cy="510"/>
            </a:xfrm>
            <a:custGeom>
              <a:avLst/>
              <a:gdLst/>
              <a:ahLst/>
              <a:cxnLst>
                <a:cxn ang="17694720">
                  <a:pos x="2147483647" y="0"/>
                </a:cxn>
                <a:cxn ang="11796480">
                  <a:pos x="0" y="49491449"/>
                </a:cxn>
                <a:cxn ang="5898240">
                  <a:pos x="2147483647" y="98982631"/>
                </a:cxn>
                <a:cxn ang="0">
                  <a:pos x="2147483647" y="49491449"/>
                </a:cxn>
              </a:cxnLst>
              <a:rect l="l" t="t"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solidFill>
            <a:ln w="9525" cap="flat" cmpd="sng">
              <a:solidFill>
                <a:schemeClr val="tx1"/>
              </a:solidFill>
              <a:prstDash val="solid"/>
              <a:miter/>
              <a:headEnd type="none" w="med" len="med"/>
              <a:tailEnd type="none" w="med" len="med"/>
            </a:ln>
          </p:spPr>
          <p:txBody>
            <a:bodyPr/>
            <a:lstStyle/>
            <a:p>
              <a:endParaRPr lang="zh-CN" altLang="en-US"/>
            </a:p>
          </p:txBody>
        </p:sp>
        <p:sp>
          <p:nvSpPr>
            <p:cNvPr id="20" name="AutoShape 15"/>
            <p:cNvSpPr/>
            <p:nvPr>
              <p:custDataLst>
                <p:tags r:id="rId6"/>
              </p:custDataLst>
            </p:nvPr>
          </p:nvSpPr>
          <p:spPr>
            <a:xfrm>
              <a:off x="12195" y="5355"/>
              <a:ext cx="850" cy="510"/>
            </a:xfrm>
            <a:custGeom>
              <a:avLst/>
              <a:gdLst/>
              <a:ahLst/>
              <a:cxnLst>
                <a:cxn ang="17694720">
                  <a:pos x="2147483647" y="0"/>
                </a:cxn>
                <a:cxn ang="11796480">
                  <a:pos x="0" y="49491449"/>
                </a:cxn>
                <a:cxn ang="5898240">
                  <a:pos x="2147483647" y="98982631"/>
                </a:cxn>
                <a:cxn ang="0">
                  <a:pos x="2147483647" y="49491449"/>
                </a:cxn>
              </a:cxnLst>
              <a:rect l="l" t="t"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solidFill>
            <a:ln w="9525" cap="flat" cmpd="sng">
              <a:solidFill>
                <a:schemeClr val="tx1"/>
              </a:solidFill>
              <a:prstDash val="solid"/>
              <a:miter/>
              <a:headEnd type="none" w="med" len="med"/>
              <a:tailEnd type="none" w="med" len="med"/>
            </a:ln>
          </p:spPr>
          <p:txBody>
            <a:bodyPr/>
            <a:lstStyle/>
            <a:p>
              <a:endParaRPr lang="zh-CN" altLang="en-US"/>
            </a:p>
          </p:txBody>
        </p:sp>
        <p:sp>
          <p:nvSpPr>
            <p:cNvPr id="201752" name="AutoShape 24"/>
            <p:cNvSpPr/>
            <p:nvPr>
              <p:custDataLst>
                <p:tags r:id="rId7"/>
              </p:custDataLst>
            </p:nvPr>
          </p:nvSpPr>
          <p:spPr>
            <a:xfrm>
              <a:off x="2773" y="7986"/>
              <a:ext cx="14814" cy="794"/>
            </a:xfrm>
            <a:prstGeom prst="roundRect">
              <a:avLst>
                <a:gd name="adj" fmla="val 16667"/>
              </a:avLst>
            </a:prstGeom>
            <a:solidFill>
              <a:schemeClr val="accent4">
                <a:lumMod val="20000"/>
                <a:lumOff val="80000"/>
              </a:schemeClr>
            </a:solidFill>
            <a:ln w="9525" cap="flat" cmpd="sng">
              <a:solidFill>
                <a:schemeClr val="tx1"/>
              </a:solidFill>
              <a:prstDash val="solid"/>
              <a:round/>
              <a:headEnd type="none" w="med" len="med"/>
              <a:tailEnd type="none" w="med" len="med"/>
            </a:ln>
          </p:spPr>
          <p:txBody>
            <a:bodyPr wrap="none" anchor="ctr"/>
            <a:lstStyle/>
            <a:p>
              <a:pPr algn="ctr"/>
              <a:r>
                <a:rPr lang="zh-CN" altLang="en-US" sz="2800" b="1">
                  <a:solidFill>
                    <a:schemeClr val="tx1"/>
                  </a:solidFill>
                  <a:latin typeface="微软雅黑" panose="020B0503020204020204" charset="-122"/>
                  <a:ea typeface="微软雅黑" panose="020B0503020204020204" charset="-122"/>
                </a:rPr>
                <a:t>分      解      者</a:t>
              </a:r>
            </a:p>
          </p:txBody>
        </p:sp>
        <p:sp>
          <p:nvSpPr>
            <p:cNvPr id="201764" name="AutoShape 36"/>
            <p:cNvSpPr/>
            <p:nvPr>
              <p:custDataLst>
                <p:tags r:id="rId8"/>
              </p:custDataLst>
            </p:nvPr>
          </p:nvSpPr>
          <p:spPr>
            <a:xfrm>
              <a:off x="2867" y="2475"/>
              <a:ext cx="13574" cy="794"/>
            </a:xfrm>
            <a:prstGeom prst="roundRect">
              <a:avLst>
                <a:gd name="adj" fmla="val 16667"/>
              </a:avLst>
            </a:prstGeom>
            <a:solidFill>
              <a:schemeClr val="accent1">
                <a:lumMod val="20000"/>
                <a:lumOff val="80000"/>
              </a:schemeClr>
            </a:solidFill>
            <a:ln w="9525" cap="flat" cmpd="sng">
              <a:solidFill>
                <a:schemeClr val="tx1"/>
              </a:solidFill>
              <a:prstDash val="solid"/>
              <a:round/>
              <a:headEnd type="none" w="med" len="med"/>
              <a:tailEnd type="none" w="med" len="med"/>
            </a:ln>
          </p:spPr>
          <p:txBody>
            <a:bodyPr wrap="none" anchor="ctr"/>
            <a:lstStyle/>
            <a:p>
              <a:pPr algn="ctr"/>
              <a:r>
                <a:rPr lang="zh-CN" altLang="en-US" sz="2800" b="1">
                  <a:solidFill>
                    <a:schemeClr val="tx1"/>
                  </a:solidFill>
                  <a:latin typeface="微软雅黑" panose="020B0503020204020204" charset="-122"/>
                  <a:ea typeface="微软雅黑" panose="020B0503020204020204" charset="-122"/>
                </a:rPr>
                <a:t>呼  吸  作  用</a:t>
              </a:r>
            </a:p>
          </p:txBody>
        </p:sp>
        <p:cxnSp>
          <p:nvCxnSpPr>
            <p:cNvPr id="21" name="直接箭头连接符 20"/>
            <p:cNvCxnSpPr/>
            <p:nvPr>
              <p:custDataLst>
                <p:tags r:id="rId9"/>
              </p:custDataLst>
            </p:nvPr>
          </p:nvCxnSpPr>
          <p:spPr>
            <a:xfrm flipV="1">
              <a:off x="4005" y="3259"/>
              <a:ext cx="0" cy="97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custDataLst>
                <p:tags r:id="rId10"/>
              </p:custDataLst>
            </p:nvPr>
          </p:nvCxnSpPr>
          <p:spPr>
            <a:xfrm flipH="1">
              <a:off x="4774" y="7230"/>
              <a:ext cx="0" cy="6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custDataLst>
                <p:tags r:id="rId11"/>
              </p:custDataLst>
            </p:nvPr>
          </p:nvCxnSpPr>
          <p:spPr>
            <a:xfrm flipH="1">
              <a:off x="9656" y="7238"/>
              <a:ext cx="0" cy="6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custDataLst>
                <p:tags r:id="rId12"/>
              </p:custDataLst>
            </p:nvPr>
          </p:nvCxnSpPr>
          <p:spPr>
            <a:xfrm flipH="1">
              <a:off x="14977" y="7238"/>
              <a:ext cx="0" cy="6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AutoShape 15"/>
            <p:cNvSpPr/>
            <p:nvPr>
              <p:custDataLst>
                <p:tags r:id="rId13"/>
              </p:custDataLst>
            </p:nvPr>
          </p:nvSpPr>
          <p:spPr>
            <a:xfrm>
              <a:off x="1365" y="5441"/>
              <a:ext cx="850" cy="510"/>
            </a:xfrm>
            <a:custGeom>
              <a:avLst/>
              <a:gdLst/>
              <a:ahLst/>
              <a:cxnLst>
                <a:cxn ang="17694720">
                  <a:pos x="2147483647" y="0"/>
                </a:cxn>
                <a:cxn ang="11796480">
                  <a:pos x="0" y="49491449"/>
                </a:cxn>
                <a:cxn ang="5898240">
                  <a:pos x="2147483647" y="98982631"/>
                </a:cxn>
                <a:cxn ang="0">
                  <a:pos x="2147483647" y="49491449"/>
                </a:cxn>
              </a:cxnLst>
              <a:rect l="l" t="t"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6"/>
            </a:solidFill>
            <a:ln w="9525" cap="flat" cmpd="sng">
              <a:solidFill>
                <a:schemeClr val="tx1"/>
              </a:solidFill>
              <a:prstDash val="solid"/>
              <a:miter/>
              <a:headEnd type="none" w="med" len="med"/>
              <a:tailEnd type="none" w="med" len="med"/>
            </a:ln>
          </p:spPr>
          <p:txBody>
            <a:bodyPr/>
            <a:lstStyle/>
            <a:p>
              <a:endParaRPr lang="zh-CN" altLang="en-US"/>
            </a:p>
          </p:txBody>
        </p:sp>
        <p:sp>
          <p:nvSpPr>
            <p:cNvPr id="36" name="流程图: 决策 35"/>
            <p:cNvSpPr/>
            <p:nvPr>
              <p:custDataLst>
                <p:tags r:id="rId14"/>
              </p:custDataLst>
            </p:nvPr>
          </p:nvSpPr>
          <p:spPr>
            <a:xfrm rot="10200000">
              <a:off x="2012" y="3770"/>
              <a:ext cx="5046" cy="3231"/>
            </a:xfrm>
            <a:prstGeom prst="flowChartDecision">
              <a:avLst/>
            </a:prstGeom>
            <a:solidFill>
              <a:srgbClr val="B5D173"/>
            </a:solidFill>
            <a:ln>
              <a:solidFill>
                <a:schemeClr val="tx1"/>
              </a:solidFill>
            </a:ln>
            <a:effectLst>
              <a:outerShdw blurRad="152400" dist="63500" dir="600000" sx="101000" sy="101000" algn="ctr" rotWithShape="0">
                <a:srgbClr val="000000">
                  <a:alpha val="82000"/>
                </a:srgbClr>
              </a:outerShdw>
              <a:reflection blurRad="25400" stA="95000" endPos="2000" dist="63500" dir="5400000" sy="-100000" algn="bl" rotWithShape="0"/>
            </a:effectLst>
            <a:scene3d>
              <a:camera prst="orthographicFront">
                <a:rot lat="2400000" lon="1800000" rev="600000"/>
              </a:camera>
              <a:lightRig rig="soft" dir="t"/>
            </a:scene3d>
            <a:sp3d z="38100" extrusionH="203200" contourW="12700" prstMaterial="matte">
              <a:extrusionClr>
                <a:srgbClr val="7EA226"/>
              </a:extrusionClr>
              <a:contourClr>
                <a:schemeClr val="accent6">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流程图: 决策 40"/>
            <p:cNvSpPr/>
            <p:nvPr>
              <p:custDataLst>
                <p:tags r:id="rId15"/>
              </p:custDataLst>
            </p:nvPr>
          </p:nvSpPr>
          <p:spPr>
            <a:xfrm rot="10200000">
              <a:off x="7687" y="4126"/>
              <a:ext cx="4650" cy="2945"/>
            </a:xfrm>
            <a:prstGeom prst="flowChartDecision">
              <a:avLst/>
            </a:prstGeom>
            <a:solidFill>
              <a:srgbClr val="FFC000"/>
            </a:solidFill>
            <a:ln>
              <a:solidFill>
                <a:schemeClr val="tx1"/>
              </a:solidFill>
            </a:ln>
            <a:effectLst>
              <a:outerShdw blurRad="152400" dist="63500" dir="600000" sx="101000" sy="101000" algn="ctr" rotWithShape="0">
                <a:srgbClr val="000000">
                  <a:alpha val="82000"/>
                </a:srgbClr>
              </a:outerShdw>
              <a:reflection blurRad="25400" stA="95000" endPos="2000" dist="63500" dir="5400000" sy="-100000" algn="bl" rotWithShape="0"/>
            </a:effectLst>
            <a:scene3d>
              <a:camera prst="orthographicFront">
                <a:rot lat="2400000" lon="1800000" rev="600000"/>
              </a:camera>
              <a:lightRig rig="soft" dir="t"/>
            </a:scene3d>
            <a:sp3d z="38100" extrusionH="203200" contourW="12700" prstMaterial="matte">
              <a:extrusionClr>
                <a:schemeClr val="accent4">
                  <a:lumMod val="75000"/>
                </a:schemeClr>
              </a:extrusionClr>
              <a:contourClr>
                <a:schemeClr val="accent4">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流程图: 决策 41"/>
            <p:cNvSpPr/>
            <p:nvPr>
              <p:custDataLst>
                <p:tags r:id="rId16"/>
              </p:custDataLst>
            </p:nvPr>
          </p:nvSpPr>
          <p:spPr>
            <a:xfrm rot="10200000">
              <a:off x="13181" y="4300"/>
              <a:ext cx="4868" cy="2585"/>
            </a:xfrm>
            <a:prstGeom prst="flowChartDecision">
              <a:avLst/>
            </a:prstGeom>
            <a:solidFill>
              <a:srgbClr val="BEDDCF"/>
            </a:solidFill>
            <a:ln>
              <a:solidFill>
                <a:schemeClr val="tx1"/>
              </a:solidFill>
            </a:ln>
            <a:effectLst>
              <a:outerShdw blurRad="152400" dist="63500" dir="600000" sx="101000" sy="101000" algn="ctr" rotWithShape="0">
                <a:srgbClr val="000000">
                  <a:alpha val="82000"/>
                </a:srgbClr>
              </a:outerShdw>
              <a:reflection blurRad="25400" stA="95000" endPos="2000" dist="63500" dir="5400000" sy="-100000" algn="bl" rotWithShape="0"/>
            </a:effectLst>
            <a:scene3d>
              <a:camera prst="orthographicFront">
                <a:rot lat="2400000" lon="1800000" rev="600000"/>
              </a:camera>
              <a:lightRig rig="soft" dir="t"/>
            </a:scene3d>
            <a:sp3d z="38100" extrusionH="203200" contourW="12700" prstMaterial="matte">
              <a:extrusionClr>
                <a:srgbClr val="7AB8A3"/>
              </a:extrusionClr>
              <a:contourClr>
                <a:srgbClr val="237B64"/>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custDataLst>
                <p:tags r:id="rId17"/>
              </p:custDataLst>
            </p:nvPr>
          </p:nvSpPr>
          <p:spPr>
            <a:xfrm>
              <a:off x="2772" y="5013"/>
              <a:ext cx="3329" cy="849"/>
            </a:xfrm>
            <a:prstGeom prst="rect">
              <a:avLst/>
            </a:prstGeom>
            <a:noFill/>
          </p:spPr>
          <p:txBody>
            <a:bodyPr wrap="square" rtlCol="0">
              <a:spAutoFit/>
            </a:bodyPr>
            <a:lstStyle/>
            <a:p>
              <a:pPr algn="ctr"/>
              <a:r>
                <a:rPr lang="zh-CN" altLang="en-US" sz="2800" b="1">
                  <a:latin typeface="微软雅黑" panose="020B0503020204020204" charset="-122"/>
                  <a:ea typeface="微软雅黑" panose="020B0503020204020204" charset="-122"/>
                </a:rPr>
                <a:t>生产者</a:t>
              </a:r>
            </a:p>
          </p:txBody>
        </p:sp>
        <p:sp>
          <p:nvSpPr>
            <p:cNvPr id="44" name="文本框 43"/>
            <p:cNvSpPr txBox="1"/>
            <p:nvPr>
              <p:custDataLst>
                <p:tags r:id="rId18"/>
              </p:custDataLst>
            </p:nvPr>
          </p:nvSpPr>
          <p:spPr>
            <a:xfrm>
              <a:off x="7843" y="5118"/>
              <a:ext cx="4353" cy="749"/>
            </a:xfrm>
            <a:prstGeom prst="rect">
              <a:avLst/>
            </a:prstGeom>
            <a:noFill/>
          </p:spPr>
          <p:txBody>
            <a:bodyPr wrap="square" rtlCol="0">
              <a:spAutoFit/>
            </a:bodyPr>
            <a:lstStyle/>
            <a:p>
              <a:pPr algn="ctr">
                <a:buClrTx/>
                <a:buSzTx/>
                <a:buFontTx/>
              </a:pPr>
              <a:r>
                <a:rPr lang="zh-CN" altLang="en-US" sz="2400" b="1">
                  <a:latin typeface="微软雅黑" panose="020B0503020204020204" charset="-122"/>
                  <a:ea typeface="微软雅黑" panose="020B0503020204020204" charset="-122"/>
                </a:rPr>
                <a:t>初级消费者</a:t>
              </a:r>
            </a:p>
          </p:txBody>
        </p:sp>
        <p:sp>
          <p:nvSpPr>
            <p:cNvPr id="45" name="文本框 44"/>
            <p:cNvSpPr txBox="1"/>
            <p:nvPr>
              <p:custDataLst>
                <p:tags r:id="rId19"/>
              </p:custDataLst>
            </p:nvPr>
          </p:nvSpPr>
          <p:spPr>
            <a:xfrm>
              <a:off x="3166" y="6638"/>
              <a:ext cx="3627" cy="749"/>
            </a:xfrm>
            <a:prstGeom prst="rect">
              <a:avLst/>
            </a:prstGeom>
            <a:noFill/>
          </p:spPr>
          <p:txBody>
            <a:bodyPr wrap="square" rtlCol="0" anchor="t">
              <a:spAutoFit/>
            </a:bodyPr>
            <a:lstStyle/>
            <a:p>
              <a:pPr algn="ct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绿色植物</a:t>
              </a:r>
              <a:r>
                <a:rPr lang="en-US" altLang="zh-CN" sz="2400" b="1">
                  <a:latin typeface="微软雅黑" panose="020B0503020204020204" charset="-122"/>
                  <a:ea typeface="微软雅黑" panose="020B0503020204020204" charset="-122"/>
                  <a:cs typeface="微软雅黑" panose="020B0503020204020204" charset="-122"/>
                  <a:sym typeface="+mn-ea"/>
                </a:rPr>
                <a:t>)</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6" name="文本框 45"/>
            <p:cNvSpPr txBox="1"/>
            <p:nvPr>
              <p:custDataLst>
                <p:tags r:id="rId20"/>
              </p:custDataLst>
            </p:nvPr>
          </p:nvSpPr>
          <p:spPr>
            <a:xfrm>
              <a:off x="13230" y="5162"/>
              <a:ext cx="4594" cy="749"/>
            </a:xfrm>
            <a:prstGeom prst="rect">
              <a:avLst/>
            </a:prstGeom>
            <a:noFill/>
          </p:spPr>
          <p:txBody>
            <a:bodyPr wrap="square" rtlCol="0">
              <a:spAutoFit/>
            </a:bodyPr>
            <a:lstStyle/>
            <a:p>
              <a:pPr algn="ctr">
                <a:buClrTx/>
                <a:buSzTx/>
                <a:buFontTx/>
              </a:pPr>
              <a:r>
                <a:rPr lang="zh-CN" altLang="en-US" sz="2400" b="1">
                  <a:latin typeface="微软雅黑" panose="020B0503020204020204" charset="-122"/>
                  <a:ea typeface="微软雅黑" panose="020B0503020204020204" charset="-122"/>
                </a:rPr>
                <a:t>次级消费者</a:t>
              </a:r>
            </a:p>
          </p:txBody>
        </p:sp>
        <p:sp>
          <p:nvSpPr>
            <p:cNvPr id="47" name="文本框 46"/>
            <p:cNvSpPr txBox="1"/>
            <p:nvPr>
              <p:custDataLst>
                <p:tags r:id="rId21"/>
              </p:custDataLst>
            </p:nvPr>
          </p:nvSpPr>
          <p:spPr>
            <a:xfrm>
              <a:off x="7835" y="6638"/>
              <a:ext cx="5089" cy="749"/>
            </a:xfrm>
            <a:prstGeom prst="rect">
              <a:avLst/>
            </a:prstGeom>
            <a:noFill/>
          </p:spPr>
          <p:txBody>
            <a:bodyPr wrap="square" rtlCol="0" anchor="t">
              <a:spAutoFit/>
            </a:bodyPr>
            <a:lstStyle/>
            <a:p>
              <a:pPr algn="ct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植食性动物</a:t>
              </a:r>
              <a:r>
                <a:rPr lang="en-US" altLang="zh-CN" sz="2400" b="1">
                  <a:latin typeface="微软雅黑" panose="020B0503020204020204" charset="-122"/>
                  <a:ea typeface="微软雅黑" panose="020B0503020204020204" charset="-122"/>
                  <a:cs typeface="微软雅黑" panose="020B0503020204020204" charset="-122"/>
                  <a:sym typeface="+mn-ea"/>
                </a:rPr>
                <a:t>)</a:t>
              </a:r>
              <a:endParaRPr lang="zh-CN" altLang="en-US" sz="2400" b="1">
                <a:latin typeface="微软雅黑" panose="020B0503020204020204" charset="-122"/>
                <a:ea typeface="微软雅黑" panose="020B0503020204020204" charset="-122"/>
                <a:cs typeface="微软雅黑" panose="020B0503020204020204" charset="-122"/>
              </a:endParaRPr>
            </a:p>
          </p:txBody>
        </p:sp>
        <p:sp>
          <p:nvSpPr>
            <p:cNvPr id="48" name="文本框 47"/>
            <p:cNvSpPr txBox="1"/>
            <p:nvPr>
              <p:custDataLst>
                <p:tags r:id="rId22"/>
              </p:custDataLst>
            </p:nvPr>
          </p:nvSpPr>
          <p:spPr>
            <a:xfrm>
              <a:off x="13591" y="6638"/>
              <a:ext cx="5116" cy="749"/>
            </a:xfrm>
            <a:prstGeom prst="rect">
              <a:avLst/>
            </a:prstGeom>
            <a:noFill/>
          </p:spPr>
          <p:txBody>
            <a:bodyPr wrap="square" rtlCol="0" anchor="t">
              <a:spAutoFit/>
            </a:bodyPr>
            <a:lstStyle/>
            <a:p>
              <a:pPr algn="ctr"/>
              <a:r>
                <a:rPr lang="en-US" altLang="zh-CN" sz="2400" b="1">
                  <a:latin typeface="微软雅黑" panose="020B0503020204020204" charset="-122"/>
                  <a:ea typeface="微软雅黑" panose="020B0503020204020204" charset="-122"/>
                  <a:cs typeface="微软雅黑" panose="020B0503020204020204" charset="-122"/>
                  <a:sym typeface="+mn-ea"/>
                </a:rPr>
                <a:t>(</a:t>
              </a:r>
              <a:r>
                <a:rPr lang="zh-CN" altLang="en-US" sz="2400" b="1">
                  <a:latin typeface="微软雅黑" panose="020B0503020204020204" charset="-122"/>
                  <a:ea typeface="微软雅黑" panose="020B0503020204020204" charset="-122"/>
                  <a:cs typeface="微软雅黑" panose="020B0503020204020204" charset="-122"/>
                  <a:sym typeface="+mn-ea"/>
                </a:rPr>
                <a:t>肉食性动物</a:t>
              </a:r>
              <a:r>
                <a:rPr lang="en-US" altLang="zh-CN" sz="2400" b="1">
                  <a:latin typeface="微软雅黑" panose="020B0503020204020204" charset="-122"/>
                  <a:ea typeface="微软雅黑" panose="020B0503020204020204" charset="-122"/>
                  <a:cs typeface="微软雅黑" panose="020B0503020204020204" charset="-122"/>
                  <a:sym typeface="+mn-ea"/>
                </a:rPr>
                <a:t>)</a:t>
              </a:r>
              <a:endParaRPr lang="zh-CN" altLang="en-US" sz="2400" b="1">
                <a:latin typeface="微软雅黑" panose="020B0503020204020204" charset="-122"/>
                <a:ea typeface="微软雅黑" panose="020B0503020204020204" charset="-122"/>
                <a:cs typeface="微软雅黑" panose="020B0503020204020204" charset="-122"/>
              </a:endParaRPr>
            </a:p>
          </p:txBody>
        </p:sp>
      </p:grpSp>
      <p:cxnSp>
        <p:nvCxnSpPr>
          <p:cNvPr id="49" name="直接箭头连接符 48"/>
          <p:cNvCxnSpPr/>
          <p:nvPr>
            <p:custDataLst>
              <p:tags r:id="rId1"/>
            </p:custDataLst>
          </p:nvPr>
        </p:nvCxnSpPr>
        <p:spPr>
          <a:xfrm flipV="1">
            <a:off x="4427900" y="2751309"/>
            <a:ext cx="0" cy="6012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custDataLst>
              <p:tags r:id="rId2"/>
            </p:custDataLst>
          </p:nvPr>
        </p:nvCxnSpPr>
        <p:spPr>
          <a:xfrm flipV="1">
            <a:off x="7092360" y="2708764"/>
            <a:ext cx="0" cy="6012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3850" y="548640"/>
            <a:ext cx="8327390" cy="890270"/>
          </a:xfrm>
          <a:prstGeom prst="rect">
            <a:avLst/>
          </a:prstGeom>
          <a:noFill/>
          <a:ln w="9525">
            <a:noFill/>
          </a:ln>
        </p:spPr>
        <p:txBody>
          <a:bodyPr>
            <a:noAutofit/>
          </a:bodyPr>
          <a:lstStyle/>
          <a:p>
            <a:pPr>
              <a:lnSpc>
                <a:spcPct val="150000"/>
              </a:lnSpc>
            </a:pPr>
            <a:r>
              <a:rPr lang="zh-CN" sz="2400" b="1">
                <a:latin typeface="微软雅黑" panose="020B0503020204020204" charset="-122"/>
                <a:ea typeface="微软雅黑" panose="020B0503020204020204" charset="-122"/>
                <a:cs typeface="微软雅黑" panose="020B0503020204020204" charset="-122"/>
              </a:rPr>
              <a:t>下图为某生态系统植物光合作用积累的有机物被植食动物利用过程中的能量流动示意图。有关叙述不正确的是（</a:t>
            </a:r>
            <a:r>
              <a:rPr lang="en-US" altLang="zh-CN" sz="2400" b="1">
                <a:latin typeface="微软雅黑" panose="020B0503020204020204" charset="-122"/>
                <a:ea typeface="微软雅黑" panose="020B0503020204020204" charset="-122"/>
                <a:cs typeface="微软雅黑" panose="020B0503020204020204" charset="-122"/>
              </a:rPr>
              <a:t>   </a:t>
            </a:r>
            <a:r>
              <a:rPr lang="zh-CN" sz="2400" b="1">
                <a:latin typeface="微软雅黑" panose="020B0503020204020204" charset="-122"/>
                <a:ea typeface="微软雅黑" panose="020B0503020204020204" charset="-122"/>
                <a:cs typeface="微软雅黑" panose="020B0503020204020204" charset="-122"/>
              </a:rPr>
              <a:t>）</a:t>
            </a:r>
            <a:endParaRPr lang="zh-CN" altLang="zh-CN" sz="2400" b="1">
              <a:latin typeface="微软雅黑" panose="020B0503020204020204" charset="-122"/>
              <a:ea typeface="微软雅黑" panose="020B0503020204020204" charset="-122"/>
              <a:cs typeface="微软雅黑" panose="020B0503020204020204" charset="-122"/>
            </a:endParaRPr>
          </a:p>
        </p:txBody>
      </p:sp>
      <p:pic>
        <p:nvPicPr>
          <p:cNvPr id="100003" name="图片 100003" descr="@@@fb31e5ccae124adba3f4ba1149c6da61"/>
          <p:cNvPicPr>
            <a:picLocks noChangeAspect="1"/>
          </p:cNvPicPr>
          <p:nvPr>
            <p:custDataLst>
              <p:tags r:id="rId1"/>
            </p:custDataLst>
          </p:nvPr>
        </p:nvPicPr>
        <p:blipFill>
          <a:blip r:embed="rId3"/>
          <a:stretch>
            <a:fillRect/>
          </a:stretch>
        </p:blipFill>
        <p:spPr>
          <a:xfrm>
            <a:off x="107315" y="1701165"/>
            <a:ext cx="8928735" cy="1488440"/>
          </a:xfrm>
          <a:prstGeom prst="rect">
            <a:avLst/>
          </a:prstGeom>
        </p:spPr>
      </p:pic>
      <p:sp>
        <p:nvSpPr>
          <p:cNvPr id="2" name="文本框 1"/>
          <p:cNvSpPr txBox="1"/>
          <p:nvPr/>
        </p:nvSpPr>
        <p:spPr>
          <a:xfrm>
            <a:off x="167005" y="3357245"/>
            <a:ext cx="8705850" cy="2306955"/>
          </a:xfrm>
          <a:prstGeom prst="rect">
            <a:avLst/>
          </a:prstGeom>
          <a:noFill/>
          <a:ln w="9525">
            <a:noFill/>
          </a:ln>
        </p:spPr>
        <p:txBody>
          <a:bodyPr wrap="square">
            <a:spAutoFit/>
          </a:bodyPr>
          <a:lstStyle/>
          <a:p>
            <a:pPr>
              <a:lnSpc>
                <a:spcPct val="150000"/>
              </a:lnSpc>
            </a:pPr>
            <a:r>
              <a:rPr lang="en-US" sz="2400" b="1">
                <a:latin typeface="微软雅黑" panose="020B0503020204020204" charset="-122"/>
                <a:ea typeface="微软雅黑" panose="020B0503020204020204" charset="-122"/>
                <a:cs typeface="微软雅黑" panose="020B0503020204020204" charset="-122"/>
              </a:rPr>
              <a:t>A</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①④</a:t>
            </a:r>
            <a:r>
              <a:rPr lang="zh-CN" sz="2400" b="1">
                <a:latin typeface="微软雅黑" panose="020B0503020204020204" charset="-122"/>
                <a:ea typeface="微软雅黑" panose="020B0503020204020204" charset="-122"/>
                <a:cs typeface="微软雅黑" panose="020B0503020204020204" charset="-122"/>
              </a:rPr>
              <a:t>与植物的呼吸消耗量之和即为输入该生态系统的总能量</a:t>
            </a:r>
            <a:endParaRPr lang="en-US" sz="2400" b="1">
              <a:latin typeface="微软雅黑" panose="020B0503020204020204" charset="-122"/>
              <a:ea typeface="微软雅黑" panose="020B0503020204020204" charset="-122"/>
              <a:cs typeface="微软雅黑" panose="020B0503020204020204" charset="-122"/>
            </a:endParaRPr>
          </a:p>
          <a:p>
            <a:pPr>
              <a:lnSpc>
                <a:spcPct val="150000"/>
              </a:lnSpc>
            </a:pPr>
            <a:r>
              <a:rPr lang="en-US" sz="2400" b="1">
                <a:latin typeface="微软雅黑" panose="020B0503020204020204" charset="-122"/>
                <a:ea typeface="微软雅黑" panose="020B0503020204020204" charset="-122"/>
                <a:cs typeface="微软雅黑" panose="020B0503020204020204" charset="-122"/>
              </a:rPr>
              <a:t>B</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②</a:t>
            </a:r>
            <a:r>
              <a:rPr lang="zh-CN" sz="2400" b="1">
                <a:latin typeface="微软雅黑" panose="020B0503020204020204" charset="-122"/>
                <a:ea typeface="微软雅黑" panose="020B0503020204020204" charset="-122"/>
                <a:cs typeface="微软雅黑" panose="020B0503020204020204" charset="-122"/>
              </a:rPr>
              <a:t>占</a:t>
            </a:r>
            <a:r>
              <a:rPr lang="en-US" sz="2400" b="1">
                <a:latin typeface="微软雅黑" panose="020B0503020204020204" charset="-122"/>
                <a:ea typeface="微软雅黑" panose="020B0503020204020204" charset="-122"/>
                <a:cs typeface="微软雅黑" panose="020B0503020204020204" charset="-122"/>
              </a:rPr>
              <a:t>①④</a:t>
            </a:r>
            <a:r>
              <a:rPr lang="zh-CN" sz="2400" b="1">
                <a:latin typeface="微软雅黑" panose="020B0503020204020204" charset="-122"/>
                <a:ea typeface="微软雅黑" panose="020B0503020204020204" charset="-122"/>
                <a:cs typeface="微软雅黑" panose="020B0503020204020204" charset="-122"/>
              </a:rPr>
              <a:t>之和的百分比为这两个营养级间的能量传递效率</a:t>
            </a:r>
            <a:endParaRPr lang="en-US" sz="2400" b="1">
              <a:latin typeface="微软雅黑" panose="020B0503020204020204" charset="-122"/>
              <a:ea typeface="微软雅黑" panose="020B0503020204020204" charset="-122"/>
              <a:cs typeface="微软雅黑" panose="020B0503020204020204" charset="-122"/>
            </a:endParaRPr>
          </a:p>
          <a:p>
            <a:pPr>
              <a:lnSpc>
                <a:spcPct val="150000"/>
              </a:lnSpc>
            </a:pPr>
            <a:r>
              <a:rPr lang="en-US" sz="2400" b="1">
                <a:latin typeface="微软雅黑" panose="020B0503020204020204" charset="-122"/>
                <a:ea typeface="微软雅黑" panose="020B0503020204020204" charset="-122"/>
                <a:cs typeface="微软雅黑" panose="020B0503020204020204" charset="-122"/>
              </a:rPr>
              <a:t>C</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③</a:t>
            </a:r>
            <a:r>
              <a:rPr lang="zh-CN" sz="2400" b="1">
                <a:latin typeface="微软雅黑" panose="020B0503020204020204" charset="-122"/>
                <a:ea typeface="微软雅黑" panose="020B0503020204020204" charset="-122"/>
                <a:cs typeface="微软雅黑" panose="020B0503020204020204" charset="-122"/>
              </a:rPr>
              <a:t>用于植食性动物的生长、发育和繁殖</a:t>
            </a:r>
            <a:endParaRPr lang="en-US" sz="2400" b="1">
              <a:latin typeface="微软雅黑" panose="020B0503020204020204" charset="-122"/>
              <a:ea typeface="微软雅黑" panose="020B0503020204020204" charset="-122"/>
              <a:cs typeface="微软雅黑" panose="020B0503020204020204" charset="-122"/>
            </a:endParaRPr>
          </a:p>
          <a:p>
            <a:pPr>
              <a:lnSpc>
                <a:spcPct val="150000"/>
              </a:lnSpc>
            </a:pPr>
            <a:r>
              <a:rPr lang="en-US" sz="2400" b="1">
                <a:latin typeface="微软雅黑" panose="020B0503020204020204" charset="-122"/>
                <a:ea typeface="微软雅黑" panose="020B0503020204020204" charset="-122"/>
                <a:cs typeface="微软雅黑" panose="020B0503020204020204" charset="-122"/>
              </a:rPr>
              <a:t>D</a:t>
            </a:r>
            <a:r>
              <a:rPr lang="zh-CN" sz="2400" b="1">
                <a:latin typeface="微软雅黑" panose="020B0503020204020204" charset="-122"/>
                <a:ea typeface="微软雅黑" panose="020B0503020204020204" charset="-122"/>
                <a:cs typeface="微软雅黑" panose="020B0503020204020204" charset="-122"/>
              </a:rPr>
              <a:t>．</a:t>
            </a:r>
            <a:r>
              <a:rPr lang="en-US" sz="2400" b="1">
                <a:latin typeface="微软雅黑" panose="020B0503020204020204" charset="-122"/>
                <a:ea typeface="微软雅黑" panose="020B0503020204020204" charset="-122"/>
                <a:cs typeface="微软雅黑" panose="020B0503020204020204" charset="-122"/>
              </a:rPr>
              <a:t>④⑤</a:t>
            </a:r>
            <a:r>
              <a:rPr lang="zh-CN" sz="2400" b="1">
                <a:latin typeface="微软雅黑" panose="020B0503020204020204" charset="-122"/>
                <a:ea typeface="微软雅黑" panose="020B0503020204020204" charset="-122"/>
                <a:cs typeface="微软雅黑" panose="020B0503020204020204" charset="-122"/>
              </a:rPr>
              <a:t>代表的能量可流向分解者</a:t>
            </a:r>
            <a:endParaRPr lang="zh-CN" altLang="en-US" sz="2400" b="1">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79705" y="116840"/>
            <a:ext cx="4572000" cy="1327785"/>
            <a:chOff x="169" y="-43"/>
            <a:chExt cx="7200" cy="2091"/>
          </a:xfrm>
        </p:grpSpPr>
        <p:sp>
          <p:nvSpPr>
            <p:cNvPr id="4" name="文本框 3"/>
            <p:cNvSpPr txBox="1"/>
            <p:nvPr>
              <p:custDataLst>
                <p:tags r:id="rId2"/>
              </p:custDataLst>
            </p:nvPr>
          </p:nvSpPr>
          <p:spPr>
            <a:xfrm>
              <a:off x="169" y="-43"/>
              <a:ext cx="7200" cy="1307"/>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三、生态系统的功能</a:t>
              </a:r>
            </a:p>
          </p:txBody>
        </p:sp>
        <p:sp>
          <p:nvSpPr>
            <p:cNvPr id="14" name="文本框 13"/>
            <p:cNvSpPr txBox="1"/>
            <p:nvPr>
              <p:custDataLst>
                <p:tags r:id="rId3"/>
              </p:custDataLst>
            </p:nvPr>
          </p:nvSpPr>
          <p:spPr>
            <a:xfrm>
              <a:off x="169" y="1091"/>
              <a:ext cx="7200" cy="957"/>
            </a:xfrm>
            <a:prstGeom prst="rect">
              <a:avLst/>
            </a:prstGeom>
            <a:noFill/>
          </p:spPr>
          <p:txBody>
            <a:bodyPr wrap="square" rtlCol="0" anchor="t">
              <a:spAutoFit/>
            </a:bodyPr>
            <a:lstStyle/>
            <a:p>
              <a:pPr>
                <a:lnSpc>
                  <a:spcPct val="120000"/>
                </a:lnSpc>
              </a:pPr>
              <a:r>
                <a:rPr lang="en-US" altLang="zh-CN" sz="2800" b="1">
                  <a:latin typeface="微软雅黑" panose="020B0503020204020204" charset="-122"/>
                  <a:ea typeface="微软雅黑" panose="020B0503020204020204" charset="-122"/>
                  <a:cs typeface="微软雅黑" panose="020B0503020204020204" charset="-122"/>
                  <a:sym typeface="+mn-ea"/>
                </a:rPr>
                <a:t>1</a:t>
              </a:r>
              <a:r>
                <a:rPr lang="zh-CN" altLang="en-US" sz="2800" b="1">
                  <a:latin typeface="微软雅黑" panose="020B0503020204020204" charset="-122"/>
                  <a:ea typeface="微软雅黑" panose="020B0503020204020204" charset="-122"/>
                  <a:cs typeface="微软雅黑" panose="020B0503020204020204" charset="-122"/>
                  <a:sym typeface="+mn-ea"/>
                </a:rPr>
                <a:t>、能量流动</a:t>
              </a:r>
            </a:p>
          </p:txBody>
        </p:sp>
      </p:grpSp>
      <p:sp>
        <p:nvSpPr>
          <p:cNvPr id="13" name="文本框 12"/>
          <p:cNvSpPr txBox="1"/>
          <p:nvPr>
            <p:custDataLst>
              <p:tags r:id="rId1"/>
            </p:custDataLst>
          </p:nvPr>
        </p:nvSpPr>
        <p:spPr>
          <a:xfrm>
            <a:off x="251460" y="1412875"/>
            <a:ext cx="4572000" cy="3415030"/>
          </a:xfrm>
          <a:prstGeom prst="rect">
            <a:avLst/>
          </a:prstGeom>
          <a:noFill/>
        </p:spPr>
        <p:txBody>
          <a:bodyPr wrap="square" rtlCol="0" anchor="t">
            <a:spAutoFit/>
          </a:bodyPr>
          <a:lstStyle/>
          <a:p>
            <a:pPr>
              <a:lnSpc>
                <a:spcPct val="150000"/>
              </a:lnSpc>
              <a:buClr>
                <a:schemeClr val="accent1"/>
              </a:buClr>
              <a:buNone/>
            </a:pPr>
            <a:r>
              <a:rPr lang="en-US" sz="2400" b="1">
                <a:latin typeface="微软雅黑" panose="020B0503020204020204" charset="-122"/>
                <a:ea typeface="微软雅黑" panose="020B0503020204020204" charset="-122"/>
                <a:cs typeface="微软雅黑" panose="020B0503020204020204" charset="-122"/>
                <a:sym typeface="+mn-ea"/>
              </a:rPr>
              <a:t>(3)</a:t>
            </a:r>
            <a:r>
              <a:rPr lang="zh-CN" altLang="en-US" sz="2400" b="1">
                <a:latin typeface="微软雅黑" panose="020B0503020204020204" charset="-122"/>
                <a:ea typeface="微软雅黑" panose="020B0503020204020204" charset="-122"/>
                <a:cs typeface="微软雅黑" panose="020B0503020204020204" charset="-122"/>
                <a:sym typeface="+mn-ea"/>
              </a:rPr>
              <a:t>特点</a:t>
            </a:r>
          </a:p>
          <a:p>
            <a:pPr>
              <a:lnSpc>
                <a:spcPct val="150000"/>
              </a:lnSpc>
              <a:buClr>
                <a:schemeClr val="accent1"/>
              </a:buClr>
              <a:buNone/>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①单向流动</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buClr>
                <a:schemeClr val="accent1"/>
              </a:buClr>
              <a:buNone/>
            </a:pP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a.</a:t>
            </a:r>
            <a:r>
              <a:rPr lang="zh-CN" altLang="en-US" sz="2400" b="1">
                <a:solidFill>
                  <a:schemeClr val="tx1"/>
                </a:solidFill>
                <a:latin typeface="微软雅黑" panose="020B0503020204020204" charset="-122"/>
                <a:ea typeface="微软雅黑" panose="020B0503020204020204" charset="-122"/>
                <a:sym typeface="+mn-ea"/>
              </a:rPr>
              <a:t>不可逆：</a:t>
            </a:r>
            <a:endParaRPr lang="en-US" altLang="zh-CN"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buClr>
                <a:schemeClr val="accent1"/>
              </a:buClr>
              <a:buNone/>
            </a:pP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b.</a:t>
            </a:r>
            <a:r>
              <a:rPr lang="zh-CN" altLang="en-US" sz="2400" b="1">
                <a:solidFill>
                  <a:srgbClr val="FF0000"/>
                </a:solidFill>
                <a:latin typeface="微软雅黑" panose="020B0503020204020204" charset="-122"/>
                <a:ea typeface="微软雅黑" panose="020B0503020204020204" charset="-122"/>
                <a:sym typeface="+mn-ea"/>
              </a:rPr>
              <a:t>不循环</a:t>
            </a:r>
            <a:r>
              <a:rPr lang="zh-CN" altLang="en-US" sz="2400" b="1">
                <a:solidFill>
                  <a:schemeClr val="tx1"/>
                </a:solidFill>
                <a:latin typeface="微软雅黑" panose="020B0503020204020204" charset="-122"/>
                <a:ea typeface="微软雅黑" panose="020B0503020204020204" charset="-122"/>
                <a:sym typeface="+mn-ea"/>
              </a:rPr>
              <a:t>：</a:t>
            </a:r>
            <a:endParaRPr lang="en-US" altLang="zh-CN"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buClr>
                <a:schemeClr val="accent1"/>
              </a:buClr>
              <a:buNone/>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②逐级递减</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04804" name="Text Box 4"/>
          <p:cNvSpPr txBox="1"/>
          <p:nvPr/>
        </p:nvSpPr>
        <p:spPr>
          <a:xfrm>
            <a:off x="1691640" y="2493010"/>
            <a:ext cx="5358130" cy="1324610"/>
          </a:xfrm>
          <a:prstGeom prst="rect">
            <a:avLst/>
          </a:prstGeom>
          <a:noFill/>
          <a:ln w="9525">
            <a:noFill/>
          </a:ln>
        </p:spPr>
        <p:txBody>
          <a:bodyPr wrap="square" anchor="t">
            <a:noAutofit/>
          </a:bodyPr>
          <a:lstStyle/>
          <a:p>
            <a:pPr algn="l">
              <a:lnSpc>
                <a:spcPct val="150000"/>
              </a:lnSpc>
            </a:pPr>
            <a:r>
              <a:rPr lang="zh-CN" altLang="en-US" sz="2400" b="1">
                <a:latin typeface="微软雅黑" panose="020B0503020204020204" charset="-122"/>
                <a:ea typeface="微软雅黑" panose="020B0503020204020204" charset="-122"/>
              </a:rPr>
              <a:t>营养级顺序不可逆</a:t>
            </a:r>
          </a:p>
          <a:p>
            <a:pPr algn="l">
              <a:lnSpc>
                <a:spcPct val="150000"/>
              </a:lnSpc>
            </a:pPr>
            <a:r>
              <a:rPr lang="zh-CN" altLang="en-US" sz="2400" b="1">
                <a:solidFill>
                  <a:schemeClr val="tx1"/>
                </a:solidFill>
                <a:latin typeface="微软雅黑" panose="020B0503020204020204" charset="-122"/>
                <a:ea typeface="微软雅黑" panose="020B0503020204020204" charset="-122"/>
                <a:sym typeface="+mn-ea"/>
              </a:rPr>
              <a:t>释放的热能不能被重新利用</a:t>
            </a:r>
            <a:endParaRPr lang="zh-CN" altLang="en-US" sz="2400" b="1">
              <a:solidFill>
                <a:schemeClr val="tx1"/>
              </a:solidFill>
              <a:latin typeface="微软雅黑" panose="020B0503020204020204" charset="-122"/>
              <a:ea typeface="微软雅黑" panose="020B0503020204020204" charset="-122"/>
            </a:endParaRPr>
          </a:p>
          <a:p>
            <a:pPr algn="l"/>
            <a:endParaRPr lang="zh-CN" altLang="en-US" sz="2400" b="1">
              <a:solidFill>
                <a:schemeClr val="tx1"/>
              </a:solidFill>
              <a:latin typeface="微软雅黑" panose="020B0503020204020204" charset="-122"/>
              <a:ea typeface="微软雅黑" panose="020B0503020204020204" charset="-122"/>
            </a:endParaRPr>
          </a:p>
        </p:txBody>
      </p:sp>
      <p:sp>
        <p:nvSpPr>
          <p:cNvPr id="8" name="文本框 7"/>
          <p:cNvSpPr txBox="1"/>
          <p:nvPr/>
        </p:nvSpPr>
        <p:spPr>
          <a:xfrm>
            <a:off x="323850" y="4149090"/>
            <a:ext cx="8201025" cy="2122805"/>
          </a:xfrm>
          <a:prstGeom prst="rect">
            <a:avLst/>
          </a:prstGeom>
          <a:noFill/>
        </p:spPr>
        <p:txBody>
          <a:bodyPr wrap="square" rtlCol="0" anchor="t">
            <a:spAutoFit/>
          </a:bodyPr>
          <a:lstStyle/>
          <a:p>
            <a:pPr>
              <a:lnSpc>
                <a:spcPct val="150000"/>
              </a:lnSpc>
            </a:pPr>
            <a:r>
              <a:rPr lang="en-US" altLang="zh-CN" sz="2400" b="1">
                <a:solidFill>
                  <a:schemeClr val="tx1"/>
                </a:solidFill>
                <a:latin typeface="微软雅黑" panose="020B0503020204020204" charset="-122"/>
                <a:ea typeface="微软雅黑" panose="020B0503020204020204" charset="-122"/>
                <a:sym typeface="+mn-ea"/>
              </a:rPr>
              <a:t>a.</a:t>
            </a:r>
            <a:r>
              <a:rPr lang="zh-CN" altLang="en-US" sz="2400" b="1">
                <a:solidFill>
                  <a:schemeClr val="tx1"/>
                </a:solidFill>
                <a:latin typeface="微软雅黑" panose="020B0503020204020204" charset="-122"/>
                <a:ea typeface="微软雅黑" panose="020B0503020204020204" charset="-122"/>
                <a:sym typeface="+mn-ea"/>
              </a:rPr>
              <a:t>每一营养级呼吸作用消耗</a:t>
            </a:r>
          </a:p>
          <a:p>
            <a:pPr>
              <a:lnSpc>
                <a:spcPct val="150000"/>
              </a:lnSpc>
            </a:pPr>
            <a:r>
              <a:rPr lang="en-US" altLang="zh-CN" sz="2400" b="1">
                <a:solidFill>
                  <a:schemeClr val="tx1"/>
                </a:solidFill>
                <a:latin typeface="微软雅黑" panose="020B0503020204020204" charset="-122"/>
                <a:ea typeface="微软雅黑" panose="020B0503020204020204" charset="-122"/>
                <a:sym typeface="+mn-ea"/>
              </a:rPr>
              <a:t>b.</a:t>
            </a:r>
            <a:r>
              <a:rPr lang="zh-CN" altLang="en-US" sz="2400" b="1">
                <a:solidFill>
                  <a:schemeClr val="tx1"/>
                </a:solidFill>
                <a:latin typeface="微软雅黑" panose="020B0503020204020204" charset="-122"/>
                <a:ea typeface="微软雅黑" panose="020B0503020204020204" charset="-122"/>
                <a:sym typeface="+mn-ea"/>
              </a:rPr>
              <a:t>总有一部分能量未被下一营养级利用</a:t>
            </a:r>
            <a:endParaRPr lang="zh-CN" altLang="en-US" sz="2400" b="1">
              <a:solidFill>
                <a:schemeClr val="tx1"/>
              </a:solidFill>
              <a:latin typeface="微软雅黑" panose="020B0503020204020204" charset="-122"/>
              <a:ea typeface="微软雅黑" panose="020B0503020204020204" charset="-122"/>
            </a:endParaRPr>
          </a:p>
          <a:p>
            <a:pPr>
              <a:lnSpc>
                <a:spcPct val="150000"/>
              </a:lnSpc>
            </a:pPr>
            <a:r>
              <a:rPr lang="en-US" altLang="zh-CN" sz="2400" b="1">
                <a:solidFill>
                  <a:schemeClr val="tx1"/>
                </a:solidFill>
                <a:latin typeface="微软雅黑" panose="020B0503020204020204" charset="-122"/>
                <a:ea typeface="微软雅黑" panose="020B0503020204020204" charset="-122"/>
                <a:sym typeface="+mn-ea"/>
              </a:rPr>
              <a:t>c.</a:t>
            </a:r>
            <a:r>
              <a:rPr lang="zh-CN" altLang="en-US" sz="2400" b="1">
                <a:solidFill>
                  <a:schemeClr val="tx1"/>
                </a:solidFill>
                <a:latin typeface="微软雅黑" panose="020B0503020204020204" charset="-122"/>
                <a:ea typeface="微软雅黑" panose="020B0503020204020204" charset="-122"/>
                <a:sym typeface="+mn-ea"/>
              </a:rPr>
              <a:t>各营养级能量被分解者分解释放了</a:t>
            </a:r>
            <a:endParaRPr lang="zh-CN" altLang="en-US" sz="2400" b="1">
              <a:solidFill>
                <a:schemeClr val="tx1"/>
              </a:solidFill>
              <a:latin typeface="微软雅黑" panose="020B0503020204020204" charset="-122"/>
              <a:ea typeface="微软雅黑" panose="020B0503020204020204" charset="-122"/>
            </a:endParaRPr>
          </a:p>
          <a:p>
            <a:endParaRPr lang="zh-CN" altLang="en-US" sz="2400" b="1">
              <a:solidFill>
                <a:schemeClr val="tx1"/>
              </a:solidFill>
              <a:latin typeface="微软雅黑" panose="020B0503020204020204" charset="-122"/>
              <a:ea typeface="微软雅黑" panose="020B0503020204020204" charset="-122"/>
              <a:sym typeface="+mn-ea"/>
            </a:endParaRPr>
          </a:p>
        </p:txBody>
      </p:sp>
      <p:sp>
        <p:nvSpPr>
          <p:cNvPr id="9" name="文本框 8"/>
          <p:cNvSpPr txBox="1"/>
          <p:nvPr/>
        </p:nvSpPr>
        <p:spPr>
          <a:xfrm>
            <a:off x="179070" y="6028055"/>
            <a:ext cx="9465945" cy="460375"/>
          </a:xfrm>
          <a:prstGeom prst="rect">
            <a:avLst/>
          </a:prstGeom>
          <a:noFill/>
        </p:spPr>
        <p:txBody>
          <a:bodyPr wrap="square" rtlCol="0" anchor="t">
            <a:spAutoFit/>
          </a:bodyPr>
          <a:lstStyle/>
          <a:p>
            <a:r>
              <a:rPr lang="en-US" sz="2400" b="1">
                <a:latin typeface="微软雅黑" panose="020B0503020204020204" charset="-122"/>
                <a:ea typeface="微软雅黑" panose="020B0503020204020204" charset="-122"/>
                <a:cs typeface="微软雅黑" panose="020B0503020204020204" charset="-122"/>
                <a:sym typeface="+mn-ea"/>
              </a:rPr>
              <a:t>(4)</a:t>
            </a:r>
            <a:r>
              <a:rPr lang="zh-CN" sz="2400" b="1">
                <a:latin typeface="微软雅黑" panose="020B0503020204020204" charset="-122"/>
                <a:ea typeface="微软雅黑" panose="020B0503020204020204" charset="-122"/>
                <a:cs typeface="微软雅黑" panose="020B0503020204020204" charset="-122"/>
                <a:sym typeface="+mn-ea"/>
              </a:rPr>
              <a:t>能量传递效率：相邻两个营养级之间为</a:t>
            </a:r>
            <a:r>
              <a:rPr lang="en-US" altLang="zh-CN" sz="2400" b="1">
                <a:latin typeface="微软雅黑" panose="020B0503020204020204" charset="-122"/>
                <a:ea typeface="微软雅黑" panose="020B0503020204020204" charset="-122"/>
                <a:cs typeface="微软雅黑" panose="020B0503020204020204" charset="-122"/>
                <a:sym typeface="+mn-ea"/>
              </a:rPr>
              <a:t>10%—20%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4" grpId="0"/>
      <p:bldP spid="204804" grpId="1"/>
      <p:bldP spid="8" grpId="0"/>
      <p:bldP spid="8" grpId="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79705" y="116840"/>
            <a:ext cx="4572000" cy="1327785"/>
            <a:chOff x="169" y="-43"/>
            <a:chExt cx="7200" cy="2091"/>
          </a:xfrm>
        </p:grpSpPr>
        <p:sp>
          <p:nvSpPr>
            <p:cNvPr id="2" name="文本框 1"/>
            <p:cNvSpPr txBox="1"/>
            <p:nvPr>
              <p:custDataLst>
                <p:tags r:id="rId1"/>
              </p:custDataLst>
            </p:nvPr>
          </p:nvSpPr>
          <p:spPr>
            <a:xfrm>
              <a:off x="169" y="-43"/>
              <a:ext cx="7200" cy="1307"/>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三、生态系统的功能</a:t>
              </a:r>
            </a:p>
          </p:txBody>
        </p:sp>
        <p:sp>
          <p:nvSpPr>
            <p:cNvPr id="14" name="文本框 13"/>
            <p:cNvSpPr txBox="1"/>
            <p:nvPr>
              <p:custDataLst>
                <p:tags r:id="rId2"/>
              </p:custDataLst>
            </p:nvPr>
          </p:nvSpPr>
          <p:spPr>
            <a:xfrm>
              <a:off x="169" y="1091"/>
              <a:ext cx="7200" cy="957"/>
            </a:xfrm>
            <a:prstGeom prst="rect">
              <a:avLst/>
            </a:prstGeom>
            <a:noFill/>
          </p:spPr>
          <p:txBody>
            <a:bodyPr wrap="square" rtlCol="0" anchor="t">
              <a:spAutoFit/>
            </a:bodyPr>
            <a:lstStyle/>
            <a:p>
              <a:pPr>
                <a:lnSpc>
                  <a:spcPct val="120000"/>
                </a:lnSpc>
              </a:pPr>
              <a:r>
                <a:rPr lang="en-US" altLang="zh-CN" sz="2800" b="1">
                  <a:latin typeface="微软雅黑" panose="020B0503020204020204" charset="-122"/>
                  <a:ea typeface="微软雅黑" panose="020B0503020204020204" charset="-122"/>
                  <a:cs typeface="微软雅黑" panose="020B0503020204020204" charset="-122"/>
                  <a:sym typeface="+mn-ea"/>
                </a:rPr>
                <a:t>1</a:t>
              </a:r>
              <a:r>
                <a:rPr lang="zh-CN" altLang="en-US" sz="2800" b="1">
                  <a:latin typeface="微软雅黑" panose="020B0503020204020204" charset="-122"/>
                  <a:ea typeface="微软雅黑" panose="020B0503020204020204" charset="-122"/>
                  <a:cs typeface="微软雅黑" panose="020B0503020204020204" charset="-122"/>
                  <a:sym typeface="+mn-ea"/>
                </a:rPr>
                <a:t>、能量流动</a:t>
              </a:r>
            </a:p>
          </p:txBody>
        </p:sp>
      </p:grpSp>
      <p:sp>
        <p:nvSpPr>
          <p:cNvPr id="3" name="文本框 2"/>
          <p:cNvSpPr txBox="1"/>
          <p:nvPr/>
        </p:nvSpPr>
        <p:spPr>
          <a:xfrm>
            <a:off x="35560" y="1444625"/>
            <a:ext cx="8794750" cy="3969385"/>
          </a:xfrm>
          <a:prstGeom prst="rect">
            <a:avLst/>
          </a:prstGeom>
          <a:noFill/>
        </p:spPr>
        <p:txBody>
          <a:bodyPr wrap="square" rtlCol="0" anchor="t">
            <a:spAutoFit/>
          </a:bodyPr>
          <a:lstStyle/>
          <a:p>
            <a:pPr>
              <a:lnSpc>
                <a:spcPct val="150000"/>
              </a:lnSpc>
            </a:pPr>
            <a:r>
              <a:rPr lang="zh-CN"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5</a:t>
            </a:r>
            <a:r>
              <a:rPr lang="zh-CN" sz="2400" b="1">
                <a:latin typeface="微软雅黑" panose="020B0503020204020204" charset="-122"/>
                <a:ea typeface="微软雅黑" panose="020B0503020204020204" charset="-122"/>
                <a:cs typeface="微软雅黑" panose="020B0503020204020204" charset="-122"/>
                <a:sym typeface="+mn-ea"/>
              </a:rPr>
              <a:t>）研究</a:t>
            </a:r>
            <a:r>
              <a:rPr lang="zh-CN" altLang="en-US" sz="2400" b="1">
                <a:latin typeface="微软雅黑" panose="020B0503020204020204" charset="-122"/>
                <a:ea typeface="微软雅黑" panose="020B0503020204020204" charset="-122"/>
                <a:cs typeface="微软雅黑" panose="020B0503020204020204" charset="-122"/>
                <a:sym typeface="+mn-ea"/>
              </a:rPr>
              <a:t>能量流动的实践意义</a:t>
            </a:r>
          </a:p>
          <a:p>
            <a:pPr>
              <a:lnSpc>
                <a:spcPct val="150000"/>
              </a:lnSpc>
            </a:pPr>
            <a:r>
              <a:rPr lang="zh-CN" altLang="en-US" sz="2400" b="1">
                <a:latin typeface="微软雅黑" panose="020B0503020204020204" charset="-122"/>
                <a:ea typeface="微软雅黑" panose="020B0503020204020204" charset="-122"/>
                <a:cs typeface="微软雅黑" panose="020B0503020204020204" charset="-122"/>
                <a:sym typeface="+mn-ea"/>
              </a:rPr>
              <a:t>①可以帮助人们将生物在时间和空间上进行</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合理配置</a:t>
            </a:r>
            <a:r>
              <a:rPr lang="zh-CN" altLang="en-US" sz="2400" b="1">
                <a:latin typeface="微软雅黑" panose="020B0503020204020204" charset="-122"/>
                <a:ea typeface="微软雅黑" panose="020B0503020204020204" charset="-122"/>
                <a:cs typeface="微软雅黑" panose="020B0503020204020204" charset="-122"/>
                <a:sym typeface="+mn-ea"/>
              </a:rPr>
              <a:t>，增大流入某个生态系统的总能量</a:t>
            </a:r>
          </a:p>
          <a:p>
            <a:pPr>
              <a:lnSpc>
                <a:spcPct val="150000"/>
              </a:lnSpc>
            </a:pPr>
            <a:r>
              <a:rPr lang="zh-CN" altLang="en-US" sz="2400" b="1">
                <a:latin typeface="微软雅黑" panose="020B0503020204020204" charset="-122"/>
                <a:ea typeface="微软雅黑" panose="020B0503020204020204" charset="-122"/>
                <a:cs typeface="微软雅黑" panose="020B0503020204020204" charset="-122"/>
                <a:sym typeface="+mn-ea"/>
              </a:rPr>
              <a:t>②科学规划和设计人工生态系统，使能量得到最有效的利用，</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提高能量利用率</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2400" b="1">
                <a:latin typeface="微软雅黑" panose="020B0503020204020204" charset="-122"/>
                <a:ea typeface="微软雅黑" panose="020B0503020204020204" charset="-122"/>
                <a:cs typeface="微软雅黑" panose="020B0503020204020204" charset="-122"/>
                <a:sym typeface="+mn-ea"/>
              </a:rPr>
              <a:t>③帮助人们合理调整生态系统中能量流动关系，使能量</a:t>
            </a:r>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持续高效流向对人类最有益的部分</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p:cNvGrpSpPr/>
          <p:nvPr/>
        </p:nvGrpSpPr>
        <p:grpSpPr>
          <a:xfrm>
            <a:off x="179705" y="116840"/>
            <a:ext cx="4572000" cy="1327785"/>
            <a:chOff x="169" y="-43"/>
            <a:chExt cx="7200" cy="2091"/>
          </a:xfrm>
        </p:grpSpPr>
        <p:sp>
          <p:nvSpPr>
            <p:cNvPr id="2" name="文本框 1"/>
            <p:cNvSpPr txBox="1"/>
            <p:nvPr>
              <p:custDataLst>
                <p:tags r:id="rId1"/>
              </p:custDataLst>
            </p:nvPr>
          </p:nvSpPr>
          <p:spPr>
            <a:xfrm>
              <a:off x="169" y="-43"/>
              <a:ext cx="7200" cy="1307"/>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三、生态系统的功能</a:t>
              </a:r>
            </a:p>
          </p:txBody>
        </p:sp>
        <p:sp>
          <p:nvSpPr>
            <p:cNvPr id="14" name="文本框 13"/>
            <p:cNvSpPr txBox="1"/>
            <p:nvPr>
              <p:custDataLst>
                <p:tags r:id="rId2"/>
              </p:custDataLst>
            </p:nvPr>
          </p:nvSpPr>
          <p:spPr>
            <a:xfrm>
              <a:off x="169" y="1091"/>
              <a:ext cx="7200" cy="957"/>
            </a:xfrm>
            <a:prstGeom prst="rect">
              <a:avLst/>
            </a:prstGeom>
            <a:noFill/>
          </p:spPr>
          <p:txBody>
            <a:bodyPr wrap="square" rtlCol="0" anchor="t">
              <a:spAutoFit/>
            </a:bodyPr>
            <a:lstStyle/>
            <a:p>
              <a:pPr>
                <a:lnSpc>
                  <a:spcPct val="120000"/>
                </a:lnSpc>
              </a:pPr>
              <a:r>
                <a:rPr lang="en-US" altLang="zh-CN" sz="2800" b="1">
                  <a:latin typeface="微软雅黑" panose="020B0503020204020204" charset="-122"/>
                  <a:ea typeface="微软雅黑" panose="020B0503020204020204" charset="-122"/>
                  <a:cs typeface="微软雅黑" panose="020B0503020204020204" charset="-122"/>
                  <a:sym typeface="+mn-ea"/>
                </a:rPr>
                <a:t>1</a:t>
              </a:r>
              <a:r>
                <a:rPr lang="zh-CN" altLang="en-US" sz="2800" b="1">
                  <a:latin typeface="微软雅黑" panose="020B0503020204020204" charset="-122"/>
                  <a:ea typeface="微软雅黑" panose="020B0503020204020204" charset="-122"/>
                  <a:cs typeface="微软雅黑" panose="020B0503020204020204" charset="-122"/>
                  <a:sym typeface="+mn-ea"/>
                </a:rPr>
                <a:t>、能量流动</a:t>
              </a:r>
            </a:p>
          </p:txBody>
        </p:sp>
      </p:grpSp>
      <p:sp>
        <p:nvSpPr>
          <p:cNvPr id="3" name="文本框 2"/>
          <p:cNvSpPr txBox="1"/>
          <p:nvPr/>
        </p:nvSpPr>
        <p:spPr>
          <a:xfrm>
            <a:off x="35560" y="1412875"/>
            <a:ext cx="8816340" cy="2807335"/>
          </a:xfrm>
          <a:prstGeom prst="rect">
            <a:avLst/>
          </a:prstGeom>
          <a:noFill/>
        </p:spPr>
        <p:txBody>
          <a:bodyPr wrap="square" rtlCol="0" anchor="t">
            <a:noAutofit/>
          </a:bodyPr>
          <a:lstStyle/>
          <a:p>
            <a:pPr>
              <a:lnSpc>
                <a:spcPct val="150000"/>
              </a:lnSpc>
            </a:pPr>
            <a:r>
              <a:rPr lang="zh-CN" sz="2400" b="1">
                <a:latin typeface="微软雅黑" panose="020B0503020204020204" charset="-122"/>
                <a:ea typeface="微软雅黑" panose="020B0503020204020204" charset="-122"/>
                <a:cs typeface="微软雅黑" panose="020B0503020204020204" charset="-122"/>
                <a:sym typeface="+mn-ea"/>
              </a:rPr>
              <a:t>（</a:t>
            </a:r>
            <a:r>
              <a:rPr lang="en-US" altLang="zh-CN" sz="2400" b="1">
                <a:latin typeface="微软雅黑" panose="020B0503020204020204" charset="-122"/>
                <a:ea typeface="微软雅黑" panose="020B0503020204020204" charset="-122"/>
                <a:cs typeface="微软雅黑" panose="020B0503020204020204" charset="-122"/>
                <a:sym typeface="+mn-ea"/>
              </a:rPr>
              <a:t>6</a:t>
            </a:r>
            <a:r>
              <a:rPr lang="zh-CN" sz="2400" b="1">
                <a:latin typeface="微软雅黑" panose="020B0503020204020204" charset="-122"/>
                <a:ea typeface="微软雅黑" panose="020B0503020204020204" charset="-122"/>
                <a:cs typeface="微软雅黑" panose="020B0503020204020204" charset="-122"/>
                <a:sym typeface="+mn-ea"/>
              </a:rPr>
              <a:t>）生物金字塔</a:t>
            </a:r>
          </a:p>
          <a:p>
            <a:pPr>
              <a:lnSpc>
                <a:spcPct val="150000"/>
              </a:lnSpc>
            </a:pP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①能量金字塔：每一阶代表各营养级生物所含能量的多少</a:t>
            </a:r>
          </a:p>
          <a:p>
            <a:pPr>
              <a:lnSpc>
                <a:spcPct val="150000"/>
              </a:lnSpc>
            </a:pP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②数量金字塔：各个营养级的生物个体数目比值关系</a:t>
            </a:r>
          </a:p>
          <a:p>
            <a:pPr>
              <a:lnSpc>
                <a:spcPct val="150000"/>
              </a:lnSpc>
            </a:pP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③生物量金字塔：每个营养级所容纳的有机物的总干重</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endParaRPr lang="zh-CN" altLang="en-US"/>
          </a:p>
        </p:txBody>
      </p:sp>
      <p:pic>
        <p:nvPicPr>
          <p:cNvPr id="5" name="内容占位符 1"/>
          <p:cNvPicPr>
            <a:picLocks noChangeAspect="1"/>
          </p:cNvPicPr>
          <p:nvPr>
            <p:custDataLst>
              <p:tags r:id="rId1"/>
            </p:custDataLst>
          </p:nvPr>
        </p:nvPicPr>
        <p:blipFill>
          <a:blip r:embed="rId3"/>
          <a:srcRect r="3465" b="47503"/>
          <a:stretch>
            <a:fillRect/>
          </a:stretch>
        </p:blipFill>
        <p:spPr>
          <a:xfrm>
            <a:off x="35560" y="0"/>
            <a:ext cx="8807450" cy="675894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单圆角矩形 9"/>
          <p:cNvSpPr/>
          <p:nvPr>
            <p:custDataLst>
              <p:tags r:id="rId1"/>
            </p:custDataLst>
          </p:nvPr>
        </p:nvSpPr>
        <p:spPr>
          <a:xfrm>
            <a:off x="2247377" y="1766479"/>
            <a:ext cx="662940" cy="2724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nvGrpSpPr>
          <p:cNvPr id="51" name="组合 50"/>
          <p:cNvGrpSpPr/>
          <p:nvPr/>
        </p:nvGrpSpPr>
        <p:grpSpPr>
          <a:xfrm>
            <a:off x="179705" y="116840"/>
            <a:ext cx="6701790" cy="3673475"/>
            <a:chOff x="169" y="-43"/>
            <a:chExt cx="10554" cy="5785"/>
          </a:xfrm>
        </p:grpSpPr>
        <p:sp>
          <p:nvSpPr>
            <p:cNvPr id="3" name="文本框 2"/>
            <p:cNvSpPr txBox="1"/>
            <p:nvPr>
              <p:custDataLst>
                <p:tags r:id="rId3"/>
              </p:custDataLst>
            </p:nvPr>
          </p:nvSpPr>
          <p:spPr>
            <a:xfrm>
              <a:off x="169" y="-43"/>
              <a:ext cx="7200" cy="1307"/>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三、生态系统的功能</a:t>
              </a:r>
            </a:p>
          </p:txBody>
        </p:sp>
        <p:sp>
          <p:nvSpPr>
            <p:cNvPr id="14" name="文本框 13"/>
            <p:cNvSpPr txBox="1"/>
            <p:nvPr>
              <p:custDataLst>
                <p:tags r:id="rId4"/>
              </p:custDataLst>
            </p:nvPr>
          </p:nvSpPr>
          <p:spPr>
            <a:xfrm>
              <a:off x="169" y="1091"/>
              <a:ext cx="10554" cy="4651"/>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cs typeface="微软雅黑" panose="020B0503020204020204" charset="-122"/>
                  <a:sym typeface="+mn-ea"/>
                </a:rPr>
                <a:t>2</a:t>
              </a:r>
              <a:r>
                <a:rPr lang="zh-CN" altLang="en-US" sz="2800" b="1">
                  <a:latin typeface="微软雅黑" panose="020B0503020204020204" charset="-122"/>
                  <a:ea typeface="微软雅黑" panose="020B0503020204020204" charset="-122"/>
                  <a:cs typeface="微软雅黑" panose="020B0503020204020204" charset="-122"/>
                  <a:sym typeface="+mn-ea"/>
                </a:rPr>
                <a:t>、物质循环（生物地球化学循环）</a:t>
              </a:r>
            </a:p>
            <a:p>
              <a:pPr algn="l">
                <a:lnSpc>
                  <a:spcPct val="150000"/>
                </a:lnSpc>
              </a:pPr>
              <a:r>
                <a:rPr lang="en-US" sz="2400" b="1">
                  <a:latin typeface="微软雅黑" panose="020B0503020204020204" charset="-122"/>
                  <a:ea typeface="微软雅黑" panose="020B0503020204020204" charset="-122"/>
                  <a:cs typeface="微软雅黑" panose="020B0503020204020204" charset="-122"/>
                  <a:sym typeface="+mn-ea"/>
                </a:rPr>
                <a:t>(1)  </a:t>
              </a:r>
              <a:r>
                <a:rPr lang="zh-CN" altLang="en-US" sz="2400" b="1">
                  <a:latin typeface="微软雅黑" panose="020B0503020204020204" charset="-122"/>
                  <a:ea typeface="微软雅黑" panose="020B0503020204020204" charset="-122"/>
                  <a:cs typeface="微软雅黑" panose="020B0503020204020204" charset="-122"/>
                  <a:sym typeface="+mn-ea"/>
                </a:rPr>
                <a:t>概念：生物群落</a:t>
              </a:r>
              <a:r>
                <a:rPr lang="en-US" altLang="zh-CN" sz="2400" b="1">
                  <a:latin typeface="微软雅黑" panose="020B0503020204020204" charset="-122"/>
                  <a:ea typeface="微软雅黑" panose="020B0503020204020204" charset="-122"/>
                  <a:cs typeface="微软雅黑" panose="020B0503020204020204" charset="-122"/>
                  <a:sym typeface="+mn-ea"/>
                </a:rPr>
                <a:t>                    </a:t>
              </a:r>
              <a:r>
                <a:rPr lang="zh-CN" altLang="en-US" sz="2400" b="1">
                  <a:latin typeface="微软雅黑" panose="020B0503020204020204" charset="-122"/>
                  <a:ea typeface="微软雅黑" panose="020B0503020204020204" charset="-122"/>
                  <a:cs typeface="微软雅黑" panose="020B0503020204020204" charset="-122"/>
                  <a:sym typeface="+mn-ea"/>
                </a:rPr>
                <a:t>无机环境</a:t>
              </a:r>
            </a:p>
            <a:p>
              <a:pPr algn="l">
                <a:lnSpc>
                  <a:spcPct val="150000"/>
                </a:lnSpc>
              </a:pPr>
              <a:r>
                <a:rPr lang="en-US" altLang="zh-CN" sz="2400" b="1">
                  <a:latin typeface="微软雅黑" panose="020B0503020204020204" charset="-122"/>
                  <a:ea typeface="微软雅黑" panose="020B0503020204020204" charset="-122"/>
                  <a:cs typeface="微软雅黑" panose="020B0503020204020204" charset="-122"/>
                  <a:sym typeface="+mn-ea"/>
                </a:rPr>
                <a:t>(2)  </a:t>
              </a:r>
              <a:r>
                <a:rPr lang="zh-CN" altLang="en-US" sz="2400" b="1">
                  <a:latin typeface="微软雅黑" panose="020B0503020204020204" charset="-122"/>
                  <a:ea typeface="微软雅黑" panose="020B0503020204020204" charset="-122"/>
                  <a:cs typeface="微软雅黑" panose="020B0503020204020204" charset="-122"/>
                  <a:sym typeface="+mn-ea"/>
                </a:rPr>
                <a:t>范围：生物圈</a:t>
              </a:r>
            </a:p>
            <a:p>
              <a:pPr algn="l">
                <a:lnSpc>
                  <a:spcPct val="150000"/>
                </a:lnSpc>
              </a:pPr>
              <a:r>
                <a:rPr lang="en-US" altLang="zh-CN" sz="2400" b="1">
                  <a:latin typeface="微软雅黑" panose="020B0503020204020204" charset="-122"/>
                  <a:ea typeface="微软雅黑" panose="020B0503020204020204" charset="-122"/>
                  <a:cs typeface="微软雅黑" panose="020B0503020204020204" charset="-122"/>
                  <a:sym typeface="+mn-ea"/>
                </a:rPr>
                <a:t>(3)  </a:t>
              </a:r>
              <a:r>
                <a:rPr lang="zh-CN" altLang="en-US" sz="2400" b="1">
                  <a:latin typeface="微软雅黑" panose="020B0503020204020204" charset="-122"/>
                  <a:ea typeface="微软雅黑" panose="020B0503020204020204" charset="-122"/>
                  <a:cs typeface="微软雅黑" panose="020B0503020204020204" charset="-122"/>
                  <a:sym typeface="+mn-ea"/>
                </a:rPr>
                <a:t>特点：全球性、反复利用；循环流动</a:t>
              </a:r>
            </a:p>
            <a:p>
              <a:pPr algn="l">
                <a:lnSpc>
                  <a:spcPct val="150000"/>
                </a:lnSpc>
              </a:pPr>
              <a:r>
                <a:rPr lang="en-US" altLang="zh-CN" sz="2400" b="1">
                  <a:latin typeface="微软雅黑" panose="020B0503020204020204" charset="-122"/>
                  <a:ea typeface="微软雅黑" panose="020B0503020204020204" charset="-122"/>
                  <a:cs typeface="微软雅黑" panose="020B0503020204020204" charset="-122"/>
                  <a:sym typeface="+mn-ea"/>
                </a:rPr>
                <a:t>(4)  </a:t>
              </a:r>
              <a:r>
                <a:rPr lang="zh-CN" altLang="en-US" sz="2400" b="1">
                  <a:latin typeface="微软雅黑" panose="020B0503020204020204" charset="-122"/>
                  <a:ea typeface="微软雅黑" panose="020B0503020204020204" charset="-122"/>
                  <a:cs typeface="微软雅黑" panose="020B0503020204020204" charset="-122"/>
                  <a:sym typeface="+mn-ea"/>
                </a:rPr>
                <a:t>过程：</a:t>
              </a:r>
            </a:p>
          </p:txBody>
        </p:sp>
      </p:grpSp>
      <p:grpSp>
        <p:nvGrpSpPr>
          <p:cNvPr id="16" name="组合 15"/>
          <p:cNvGrpSpPr/>
          <p:nvPr/>
        </p:nvGrpSpPr>
        <p:grpSpPr>
          <a:xfrm>
            <a:off x="3060065" y="1485265"/>
            <a:ext cx="1769110" cy="920115"/>
            <a:chOff x="5159" y="2338"/>
            <a:chExt cx="2786" cy="1449"/>
          </a:xfrm>
        </p:grpSpPr>
        <p:cxnSp>
          <p:nvCxnSpPr>
            <p:cNvPr id="12" name="直接箭头连接符 11"/>
            <p:cNvCxnSpPr/>
            <p:nvPr/>
          </p:nvCxnSpPr>
          <p:spPr>
            <a:xfrm>
              <a:off x="5159" y="2995"/>
              <a:ext cx="2721" cy="3"/>
            </a:xfrm>
            <a:prstGeom prst="straightConnector1">
              <a:avLst/>
            </a:prstGeom>
            <a:ln w="28575">
              <a:solidFill>
                <a:schemeClr val="tx1"/>
              </a:solidFill>
              <a:headEnd type="arrow"/>
              <a:tailEnd type="arrow"/>
            </a:ln>
          </p:spPr>
          <p:style>
            <a:lnRef idx="2">
              <a:schemeClr val="accent1"/>
            </a:lnRef>
            <a:fillRef idx="0">
              <a:srgbClr val="FFFFFF"/>
            </a:fillRef>
            <a:effectRef idx="0">
              <a:srgbClr val="FFFFFF"/>
            </a:effectRef>
            <a:fontRef idx="minor">
              <a:schemeClr val="tx1"/>
            </a:fontRef>
          </p:style>
        </p:cxnSp>
        <p:sp>
          <p:nvSpPr>
            <p:cNvPr id="13" name="文本框 12"/>
            <p:cNvSpPr txBox="1"/>
            <p:nvPr/>
          </p:nvSpPr>
          <p:spPr>
            <a:xfrm>
              <a:off x="5548" y="2338"/>
              <a:ext cx="2333" cy="725"/>
            </a:xfrm>
            <a:prstGeom prst="rect">
              <a:avLst/>
            </a:prstGeom>
            <a:noFill/>
          </p:spPr>
          <p:txBody>
            <a:bodyPr wrap="square" rtlCol="0">
              <a:spAutoFit/>
            </a:bodyPr>
            <a:lstStyle/>
            <a:p>
              <a:r>
                <a:rPr lang="en-US" altLang="zh-CN" sz="2400" b="1">
                  <a:latin typeface="微软雅黑" panose="020B0503020204020204" charset="-122"/>
                  <a:ea typeface="微软雅黑" panose="020B0503020204020204" charset="-122"/>
                </a:rPr>
                <a:t>CHONP</a:t>
              </a:r>
            </a:p>
          </p:txBody>
        </p:sp>
        <p:sp>
          <p:nvSpPr>
            <p:cNvPr id="15" name="文本框 14"/>
            <p:cNvSpPr txBox="1"/>
            <p:nvPr>
              <p:custDataLst>
                <p:tags r:id="rId2"/>
              </p:custDataLst>
            </p:nvPr>
          </p:nvSpPr>
          <p:spPr>
            <a:xfrm>
              <a:off x="5613" y="3063"/>
              <a:ext cx="2333" cy="725"/>
            </a:xfrm>
            <a:prstGeom prst="rect">
              <a:avLst/>
            </a:prstGeom>
            <a:noFill/>
          </p:spPr>
          <p:txBody>
            <a:bodyPr wrap="square" rtlCol="0">
              <a:spAutoFit/>
            </a:bodyPr>
            <a:lstStyle/>
            <a:p>
              <a:r>
                <a:rPr lang="en-US" altLang="zh-CN" sz="2400" b="1">
                  <a:latin typeface="微软雅黑" panose="020B0503020204020204" charset="-122"/>
                  <a:ea typeface="微软雅黑" panose="020B0503020204020204" charset="-122"/>
                </a:rPr>
                <a:t>CHONP</a:t>
              </a:r>
            </a:p>
          </p:txBody>
        </p:sp>
      </p:grpSp>
      <p:sp>
        <p:nvSpPr>
          <p:cNvPr id="17" name="文本框 16"/>
          <p:cNvSpPr txBox="1"/>
          <p:nvPr/>
        </p:nvSpPr>
        <p:spPr>
          <a:xfrm>
            <a:off x="251460" y="3717290"/>
            <a:ext cx="7030720" cy="1198880"/>
          </a:xfrm>
          <a:prstGeom prst="rect">
            <a:avLst/>
          </a:prstGeom>
          <a:noFill/>
        </p:spPr>
        <p:txBody>
          <a:bodyPr wrap="square" rtlCol="0" anchor="t">
            <a:spAutoFit/>
          </a:bodyPr>
          <a:lstStyle/>
          <a:p>
            <a:pPr algn="l">
              <a:lnSpc>
                <a:spcPct val="150000"/>
              </a:lnSpc>
            </a:pPr>
            <a:r>
              <a:rPr lang="zh-CN" altLang="en-US" sz="2400" b="1">
                <a:latin typeface="微软雅黑" panose="020B0503020204020204" charset="-122"/>
                <a:ea typeface="微软雅黑" panose="020B0503020204020204" charset="-122"/>
                <a:cs typeface="微软雅黑" panose="020B0503020204020204" charset="-122"/>
                <a:sym typeface="+mn-ea"/>
              </a:rPr>
              <a:t>碳元素在非生物环境中的存在形式：碳酸盐、</a:t>
            </a:r>
            <a:r>
              <a:rPr lang="en-US" altLang="zh-CN" sz="2400" b="1">
                <a:latin typeface="微软雅黑" panose="020B0503020204020204" charset="-122"/>
                <a:ea typeface="微软雅黑" panose="020B0503020204020204" charset="-122"/>
                <a:cs typeface="微软雅黑" panose="020B0503020204020204" charset="-122"/>
                <a:sym typeface="+mn-ea"/>
              </a:rPr>
              <a:t>CO</a:t>
            </a:r>
            <a:r>
              <a:rPr lang="en-US" altLang="zh-CN" sz="2400" b="1" baseline="-25000">
                <a:latin typeface="微软雅黑" panose="020B0503020204020204" charset="-122"/>
                <a:ea typeface="微软雅黑" panose="020B0503020204020204" charset="-122"/>
                <a:cs typeface="微软雅黑" panose="020B0503020204020204" charset="-122"/>
                <a:sym typeface="+mn-ea"/>
              </a:rPr>
              <a:t>2</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gn="l">
              <a:lnSpc>
                <a:spcPct val="150000"/>
              </a:lnSpc>
            </a:pPr>
            <a:r>
              <a:rPr lang="zh-CN" altLang="en-US" sz="2400" b="1">
                <a:latin typeface="微软雅黑" panose="020B0503020204020204" charset="-122"/>
                <a:ea typeface="微软雅黑" panose="020B0503020204020204" charset="-122"/>
                <a:cs typeface="微软雅黑" panose="020B0503020204020204" charset="-122"/>
                <a:sym typeface="+mn-ea"/>
              </a:rPr>
              <a:t>碳元素在生物群落中的存在形式：含碳有机物</a:t>
            </a:r>
            <a:endParaRPr lang="en-US" altLang="zh-CN" sz="2400" b="1">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7" grpId="0"/>
      <p:bldP spid="1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http://kepu.scbg.ac.cn/uploadfiles/20053228555073499.jpg"/>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9" y="1412875"/>
            <a:ext cx="4988654"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custDataLst>
              <p:tags r:id="rId2"/>
            </p:custDataLst>
          </p:nvPr>
        </p:nvPicPr>
        <p:blipFill>
          <a:blip r:embed="rId5"/>
          <a:stretch>
            <a:fillRect/>
          </a:stretch>
        </p:blipFill>
        <p:spPr>
          <a:xfrm>
            <a:off x="5076190" y="2101850"/>
            <a:ext cx="3895725" cy="304165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35"/>
          <p:cNvGrpSpPr/>
          <p:nvPr>
            <p:custDataLst>
              <p:tags r:id="rId1"/>
            </p:custDataLst>
          </p:nvPr>
        </p:nvGrpSpPr>
        <p:grpSpPr>
          <a:xfrm>
            <a:off x="611506" y="1142364"/>
            <a:ext cx="8397874" cy="4074402"/>
            <a:chOff x="1525339" y="2250487"/>
            <a:chExt cx="5814621" cy="2204351"/>
          </a:xfrm>
        </p:grpSpPr>
        <p:cxnSp>
          <p:nvCxnSpPr>
            <p:cNvPr id="19" name="直接箭头连接符 18"/>
            <p:cNvCxnSpPr/>
            <p:nvPr>
              <p:custDataLst>
                <p:tags r:id="rId2"/>
              </p:custDataLst>
            </p:nvPr>
          </p:nvCxnSpPr>
          <p:spPr>
            <a:xfrm flipV="1">
              <a:off x="2123863" y="2552595"/>
              <a:ext cx="1943337" cy="1558689"/>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a:spLocks noChangeArrowheads="1"/>
            </p:cNvSpPr>
            <p:nvPr>
              <p:custDataLst>
                <p:tags r:id="rId3"/>
              </p:custDataLst>
            </p:nvPr>
          </p:nvSpPr>
          <p:spPr bwMode="auto">
            <a:xfrm>
              <a:off x="3918457" y="2250487"/>
              <a:ext cx="834052" cy="482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Tx/>
                <a:buNone/>
              </a:pPr>
              <a:r>
                <a:rPr lang="zh-CN" altLang="en-US" sz="2600" b="1">
                  <a:solidFill>
                    <a:srgbClr val="000000"/>
                  </a:solidFill>
                  <a:latin typeface="微软雅黑" panose="020B0503020204020204" charset="-122"/>
                  <a:ea typeface="微软雅黑" panose="020B0503020204020204" charset="-122"/>
                  <a:cs typeface="Times New Roman" panose="02020603050405020304" charset="0"/>
                </a:rPr>
                <a:t>非生物环境</a:t>
              </a:r>
              <a:endParaRPr lang="zh-CN" altLang="en-US" sz="2600" b="1" baseline="-25000">
                <a:solidFill>
                  <a:srgbClr val="000000"/>
                </a:solidFill>
                <a:latin typeface="微软雅黑" panose="020B0503020204020204" charset="-122"/>
                <a:ea typeface="微软雅黑" panose="020B0503020204020204" charset="-122"/>
                <a:cs typeface="Times New Roman" panose="02020603050405020304" charset="0"/>
              </a:endParaRPr>
            </a:p>
          </p:txBody>
        </p:sp>
        <p:sp>
          <p:nvSpPr>
            <p:cNvPr id="21" name="文本框 20"/>
            <p:cNvSpPr txBox="1">
              <a:spLocks noChangeArrowheads="1"/>
            </p:cNvSpPr>
            <p:nvPr>
              <p:custDataLst>
                <p:tags r:id="rId4"/>
              </p:custDataLst>
            </p:nvPr>
          </p:nvSpPr>
          <p:spPr bwMode="auto">
            <a:xfrm>
              <a:off x="3818945" y="3410586"/>
              <a:ext cx="1224136" cy="26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a:buClrTx/>
                <a:buSzTx/>
                <a:buFontTx/>
                <a:buNone/>
              </a:pPr>
              <a:r>
                <a:rPr lang="zh-CN" altLang="en-US" sz="2600" b="1">
                  <a:solidFill>
                    <a:srgbClr val="000000"/>
                  </a:solidFill>
                  <a:latin typeface="微软雅黑" panose="020B0503020204020204" charset="-122"/>
                  <a:ea typeface="微软雅黑" panose="020B0503020204020204" charset="-122"/>
                  <a:cs typeface="Times New Roman" panose="02020603050405020304" charset="0"/>
                </a:rPr>
                <a:t>生产者</a:t>
              </a:r>
            </a:p>
          </p:txBody>
        </p:sp>
        <p:sp>
          <p:nvSpPr>
            <p:cNvPr id="22" name="文本框 21"/>
            <p:cNvSpPr txBox="1">
              <a:spLocks noChangeArrowheads="1"/>
            </p:cNvSpPr>
            <p:nvPr>
              <p:custDataLst>
                <p:tags r:id="rId5"/>
              </p:custDataLst>
            </p:nvPr>
          </p:nvSpPr>
          <p:spPr bwMode="auto">
            <a:xfrm>
              <a:off x="6012600" y="4188799"/>
              <a:ext cx="1327360" cy="26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a:buClrTx/>
                <a:buSzTx/>
                <a:buFontTx/>
                <a:buNone/>
              </a:pPr>
              <a:r>
                <a:rPr lang="zh-CN" altLang="en-US" sz="2600" b="1">
                  <a:solidFill>
                    <a:srgbClr val="000000"/>
                  </a:solidFill>
                  <a:latin typeface="微软雅黑" panose="020B0503020204020204" charset="-122"/>
                  <a:ea typeface="微软雅黑" panose="020B0503020204020204" charset="-122"/>
                  <a:cs typeface="Times New Roman" panose="02020603050405020304" charset="0"/>
                </a:rPr>
                <a:t>分解者</a:t>
              </a:r>
            </a:p>
          </p:txBody>
        </p:sp>
        <p:sp>
          <p:nvSpPr>
            <p:cNvPr id="23" name="文本框 22"/>
            <p:cNvSpPr txBox="1">
              <a:spLocks noChangeArrowheads="1"/>
            </p:cNvSpPr>
            <p:nvPr>
              <p:custDataLst>
                <p:tags r:id="rId6"/>
              </p:custDataLst>
            </p:nvPr>
          </p:nvSpPr>
          <p:spPr bwMode="auto">
            <a:xfrm>
              <a:off x="1525339" y="4188930"/>
              <a:ext cx="1224136" cy="265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a:buClrTx/>
                <a:buSzTx/>
                <a:buFontTx/>
                <a:buNone/>
              </a:pPr>
              <a:r>
                <a:rPr lang="zh-CN" altLang="en-US" sz="2600" b="1">
                  <a:solidFill>
                    <a:srgbClr val="000000"/>
                  </a:solidFill>
                  <a:latin typeface="微软雅黑" panose="020B0503020204020204" charset="-122"/>
                  <a:ea typeface="微软雅黑" panose="020B0503020204020204" charset="-122"/>
                  <a:cs typeface="Times New Roman" panose="02020603050405020304" charset="0"/>
                </a:rPr>
                <a:t>消费者</a:t>
              </a:r>
            </a:p>
          </p:txBody>
        </p:sp>
        <p:cxnSp>
          <p:nvCxnSpPr>
            <p:cNvPr id="24" name="直接箭头连接符 23"/>
            <p:cNvCxnSpPr/>
            <p:nvPr>
              <p:custDataLst>
                <p:tags r:id="rId7"/>
              </p:custDataLst>
            </p:nvPr>
          </p:nvCxnSpPr>
          <p:spPr>
            <a:xfrm flipH="1">
              <a:off x="4284027" y="2733066"/>
              <a:ext cx="0" cy="623980"/>
            </a:xfrm>
            <a:prstGeom prst="straightConnector1">
              <a:avLst/>
            </a:prstGeom>
            <a:ln w="317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custDataLst>
                <p:tags r:id="rId8"/>
              </p:custDataLst>
            </p:nvPr>
          </p:nvCxnSpPr>
          <p:spPr>
            <a:xfrm flipH="1">
              <a:off x="2472918" y="3565454"/>
              <a:ext cx="1595559" cy="701187"/>
            </a:xfrm>
            <a:prstGeom prst="straightConnector1">
              <a:avLst/>
            </a:prstGeom>
            <a:ln w="317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custDataLst>
                <p:tags r:id="rId9"/>
              </p:custDataLst>
            </p:nvPr>
          </p:nvCxnSpPr>
          <p:spPr>
            <a:xfrm>
              <a:off x="4816186" y="3565537"/>
              <a:ext cx="1545436" cy="662365"/>
            </a:xfrm>
            <a:prstGeom prst="straightConnector1">
              <a:avLst/>
            </a:prstGeom>
            <a:ln w="317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custDataLst>
                <p:tags r:id="rId10"/>
              </p:custDataLst>
            </p:nvPr>
          </p:nvCxnSpPr>
          <p:spPr>
            <a:xfrm flipH="1" flipV="1">
              <a:off x="4616812" y="2593345"/>
              <a:ext cx="2019360" cy="1527400"/>
            </a:xfrm>
            <a:prstGeom prst="straightConnector1">
              <a:avLst/>
            </a:prstGeom>
            <a:ln w="317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custDataLst>
                <p:tags r:id="rId11"/>
              </p:custDataLst>
            </p:nvPr>
          </p:nvCxnSpPr>
          <p:spPr>
            <a:xfrm>
              <a:off x="2572746" y="4372952"/>
              <a:ext cx="3739384" cy="10650"/>
            </a:xfrm>
            <a:prstGeom prst="straightConnector1">
              <a:avLst/>
            </a:prstGeom>
            <a:ln w="317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custDataLst>
                <p:tags r:id="rId12"/>
              </p:custDataLst>
            </p:nvPr>
          </p:nvCxnSpPr>
          <p:spPr>
            <a:xfrm flipH="1" flipV="1">
              <a:off x="4479295" y="2763233"/>
              <a:ext cx="0" cy="563645"/>
            </a:xfrm>
            <a:prstGeom prst="straightConnector1">
              <a:avLst/>
            </a:prstGeom>
            <a:ln w="317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30"/>
            <p:cNvSpPr>
              <a:spLocks noChangeArrowheads="1"/>
            </p:cNvSpPr>
            <p:nvPr>
              <p:custDataLst>
                <p:tags r:id="rId13"/>
              </p:custDataLst>
            </p:nvPr>
          </p:nvSpPr>
          <p:spPr bwMode="auto">
            <a:xfrm>
              <a:off x="3931371" y="2864418"/>
              <a:ext cx="569387" cy="2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3000" b="1">
                  <a:solidFill>
                    <a:srgbClr val="000000"/>
                  </a:solidFill>
                  <a:latin typeface="Times New Roman" panose="02020603050405020304" charset="0"/>
                  <a:cs typeface="Times New Roman" panose="02020603050405020304" charset="0"/>
                </a:rPr>
                <a:t> a </a:t>
              </a:r>
              <a:endParaRPr lang="zh-CN" altLang="en-US" sz="1800"/>
            </a:p>
          </p:txBody>
        </p:sp>
        <p:sp>
          <p:nvSpPr>
            <p:cNvPr id="31" name="矩形 31"/>
            <p:cNvSpPr>
              <a:spLocks noChangeArrowheads="1"/>
            </p:cNvSpPr>
            <p:nvPr>
              <p:custDataLst>
                <p:tags r:id="rId14"/>
              </p:custDataLst>
            </p:nvPr>
          </p:nvSpPr>
          <p:spPr bwMode="auto">
            <a:xfrm>
              <a:off x="4500480" y="2864294"/>
              <a:ext cx="494046" cy="2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3000" b="1">
                  <a:solidFill>
                    <a:srgbClr val="000000"/>
                  </a:solidFill>
                  <a:latin typeface="Times New Roman" panose="02020603050405020304" charset="0"/>
                  <a:cs typeface="Times New Roman" panose="02020603050405020304" charset="0"/>
                </a:rPr>
                <a:t>b </a:t>
              </a:r>
              <a:endParaRPr lang="zh-CN" altLang="en-US" sz="1800"/>
            </a:p>
          </p:txBody>
        </p:sp>
        <p:sp>
          <p:nvSpPr>
            <p:cNvPr id="32" name="矩形 32"/>
            <p:cNvSpPr>
              <a:spLocks noChangeArrowheads="1"/>
            </p:cNvSpPr>
            <p:nvPr>
              <p:custDataLst>
                <p:tags r:id="rId15"/>
              </p:custDataLst>
            </p:nvPr>
          </p:nvSpPr>
          <p:spPr bwMode="auto">
            <a:xfrm>
              <a:off x="5613883" y="2864294"/>
              <a:ext cx="452368" cy="2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3000" b="1">
                  <a:solidFill>
                    <a:srgbClr val="000000"/>
                  </a:solidFill>
                  <a:latin typeface="Times New Roman" panose="02020603050405020304" charset="0"/>
                  <a:cs typeface="Times New Roman" panose="02020603050405020304" charset="0"/>
                </a:rPr>
                <a:t>c </a:t>
              </a:r>
              <a:endParaRPr lang="zh-CN" altLang="en-US" sz="1800"/>
            </a:p>
          </p:txBody>
        </p:sp>
        <p:sp>
          <p:nvSpPr>
            <p:cNvPr id="33" name="矩形 34"/>
            <p:cNvSpPr>
              <a:spLocks noChangeArrowheads="1"/>
            </p:cNvSpPr>
            <p:nvPr>
              <p:custDataLst>
                <p:tags r:id="rId16"/>
              </p:custDataLst>
            </p:nvPr>
          </p:nvSpPr>
          <p:spPr bwMode="auto">
            <a:xfrm>
              <a:off x="2868996" y="2942354"/>
              <a:ext cx="397866" cy="299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0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FontTx/>
                <a:buNone/>
              </a:pPr>
              <a:r>
                <a:rPr lang="en-US" altLang="zh-CN" sz="3000" b="1">
                  <a:solidFill>
                    <a:srgbClr val="000000"/>
                  </a:solidFill>
                  <a:latin typeface="Times New Roman" panose="02020603050405020304" charset="0"/>
                  <a:cs typeface="Times New Roman" panose="02020603050405020304" charset="0"/>
                </a:rPr>
                <a:t>d</a:t>
              </a:r>
              <a:endParaRPr lang="zh-CN" altLang="en-US" sz="180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图片_20201207165842_副本"/>
          <p:cNvPicPr>
            <a:picLocks noChangeAspect="1"/>
          </p:cNvPicPr>
          <p:nvPr>
            <p:custDataLst>
              <p:tags r:id="rId1"/>
            </p:custDataLst>
          </p:nvPr>
        </p:nvPicPr>
        <p:blipFill>
          <a:blip r:embed="rId4"/>
          <a:srcRect l="3240" t="11900" r="76600" b="34228"/>
          <a:stretch>
            <a:fillRect/>
          </a:stretch>
        </p:blipFill>
        <p:spPr>
          <a:xfrm>
            <a:off x="-36195" y="1484630"/>
            <a:ext cx="4050030" cy="3617595"/>
          </a:xfrm>
          <a:prstGeom prst="rect">
            <a:avLst/>
          </a:prstGeom>
        </p:spPr>
      </p:pic>
      <p:pic>
        <p:nvPicPr>
          <p:cNvPr id="3" name="图片 2" descr="微信图片_20201207165842_副本"/>
          <p:cNvPicPr>
            <a:picLocks noChangeAspect="1"/>
          </p:cNvPicPr>
          <p:nvPr>
            <p:custDataLst>
              <p:tags r:id="rId2"/>
            </p:custDataLst>
          </p:nvPr>
        </p:nvPicPr>
        <p:blipFill>
          <a:blip r:embed="rId4"/>
          <a:srcRect l="57357" t="3689" r="941" b="17584"/>
          <a:stretch>
            <a:fillRect/>
          </a:stretch>
        </p:blipFill>
        <p:spPr>
          <a:xfrm>
            <a:off x="3779520" y="1484630"/>
            <a:ext cx="5465445" cy="344995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81000" y="228600"/>
            <a:ext cx="8437016" cy="63246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79705" y="116840"/>
            <a:ext cx="4643755" cy="1351915"/>
            <a:chOff x="283" y="184"/>
            <a:chExt cx="7313" cy="2129"/>
          </a:xfrm>
        </p:grpSpPr>
        <p:sp>
          <p:nvSpPr>
            <p:cNvPr id="5" name="文本框 4"/>
            <p:cNvSpPr txBox="1"/>
            <p:nvPr>
              <p:custDataLst>
                <p:tags r:id="rId2"/>
              </p:custDataLst>
            </p:nvPr>
          </p:nvSpPr>
          <p:spPr>
            <a:xfrm>
              <a:off x="283" y="184"/>
              <a:ext cx="7200" cy="1307"/>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三、生态系统的功能</a:t>
              </a:r>
            </a:p>
          </p:txBody>
        </p:sp>
        <p:sp>
          <p:nvSpPr>
            <p:cNvPr id="8" name="文本框 7"/>
            <p:cNvSpPr txBox="1"/>
            <p:nvPr/>
          </p:nvSpPr>
          <p:spPr>
            <a:xfrm>
              <a:off x="396" y="1491"/>
              <a:ext cx="7200" cy="822"/>
            </a:xfrm>
            <a:prstGeom prst="rect">
              <a:avLst/>
            </a:prstGeom>
            <a:noFill/>
          </p:spPr>
          <p:txBody>
            <a:bodyPr wrap="square" rtlCol="0" anchor="t">
              <a:spAutoFit/>
            </a:bodyPr>
            <a:lstStyle/>
            <a:p>
              <a:r>
                <a:rPr lang="en-US" altLang="zh-CN" sz="2800" b="1">
                  <a:latin typeface="微软雅黑" panose="020B0503020204020204" charset="-122"/>
                  <a:ea typeface="微软雅黑" panose="020B0503020204020204" charset="-122"/>
                  <a:cs typeface="微软雅黑" panose="020B0503020204020204" charset="-122"/>
                  <a:sym typeface="+mn-ea"/>
                </a:rPr>
                <a:t>3</a:t>
              </a:r>
              <a:r>
                <a:rPr lang="zh-CN" altLang="en-US" sz="2800" b="1">
                  <a:latin typeface="微软雅黑" panose="020B0503020204020204" charset="-122"/>
                  <a:ea typeface="微软雅黑" panose="020B0503020204020204" charset="-122"/>
                  <a:cs typeface="微软雅黑" panose="020B0503020204020204" charset="-122"/>
                  <a:sym typeface="+mn-ea"/>
                </a:rPr>
                <a:t>、信息传递</a:t>
              </a:r>
            </a:p>
          </p:txBody>
        </p:sp>
      </p:grpSp>
      <p:graphicFrame>
        <p:nvGraphicFramePr>
          <p:cNvPr id="10" name="表格 9"/>
          <p:cNvGraphicFramePr>
            <a:graphicFrameLocks noGrp="1"/>
          </p:cNvGraphicFramePr>
          <p:nvPr>
            <p:custDataLst>
              <p:tags r:id="rId1"/>
            </p:custDataLst>
          </p:nvPr>
        </p:nvGraphicFramePr>
        <p:xfrm>
          <a:off x="251460" y="1701165"/>
          <a:ext cx="8615680" cy="3973830"/>
        </p:xfrm>
        <a:graphic>
          <a:graphicData uri="http://schemas.openxmlformats.org/drawingml/2006/table">
            <a:tbl>
              <a:tblPr firstRow="1" bandRow="1">
                <a:tableStyleId>{5C22544A-7EE6-4342-B048-85BDC9FD1C3A}</a:tableStyleId>
              </a:tblPr>
              <a:tblGrid>
                <a:gridCol w="1511935">
                  <a:extLst>
                    <a:ext uri="{9D8B030D-6E8A-4147-A177-3AD203B41FA5}">
                      <a16:colId xmlns:a16="http://schemas.microsoft.com/office/drawing/2014/main" val="20000"/>
                    </a:ext>
                  </a:extLst>
                </a:gridCol>
                <a:gridCol w="2018030">
                  <a:extLst>
                    <a:ext uri="{9D8B030D-6E8A-4147-A177-3AD203B41FA5}">
                      <a16:colId xmlns:a16="http://schemas.microsoft.com/office/drawing/2014/main" val="20001"/>
                    </a:ext>
                  </a:extLst>
                </a:gridCol>
                <a:gridCol w="2416810">
                  <a:extLst>
                    <a:ext uri="{9D8B030D-6E8A-4147-A177-3AD203B41FA5}">
                      <a16:colId xmlns:a16="http://schemas.microsoft.com/office/drawing/2014/main" val="20002"/>
                    </a:ext>
                  </a:extLst>
                </a:gridCol>
                <a:gridCol w="2668905">
                  <a:extLst>
                    <a:ext uri="{9D8B030D-6E8A-4147-A177-3AD203B41FA5}">
                      <a16:colId xmlns:a16="http://schemas.microsoft.com/office/drawing/2014/main" val="20003"/>
                    </a:ext>
                  </a:extLst>
                </a:gridCol>
              </a:tblGrid>
              <a:tr h="731520">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种类</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DCEA9">
                        <a:alpha val="50000"/>
                      </a:srgbClr>
                    </a:solidFill>
                  </a:tcPr>
                </a:tc>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特点</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DCEA9">
                        <a:alpha val="50000"/>
                      </a:srgbClr>
                    </a:solidFill>
                  </a:tcPr>
                </a:tc>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来源</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DCEA9">
                        <a:alpha val="50000"/>
                      </a:srgbClr>
                    </a:solidFill>
                  </a:tcPr>
                </a:tc>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实例</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9DCEA9">
                        <a:alpha val="50000"/>
                      </a:srgbClr>
                    </a:solidFill>
                  </a:tcPr>
                </a:tc>
                <a:extLst>
                  <a:ext uri="{0D108BD9-81ED-4DB2-BD59-A6C34878D82A}">
                    <a16:rowId xmlns:a16="http://schemas.microsoft.com/office/drawing/2014/main" val="10000"/>
                  </a:ext>
                </a:extLst>
              </a:tr>
              <a:tr h="987425">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物理信息</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alpha val="33000"/>
                      </a:schemeClr>
                    </a:solidFill>
                  </a:tcPr>
                </a:tc>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物理过程传递</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生物与环境</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lnSpc>
                          <a:spcPct val="150000"/>
                        </a:lnSpc>
                        <a:buNone/>
                      </a:pPr>
                      <a:r>
                        <a:rPr lang="zh-CN" altLang="en-US" sz="2400" b="0">
                          <a:solidFill>
                            <a:schemeClr val="tx1"/>
                          </a:solidFill>
                          <a:latin typeface="微软雅黑" panose="020B0503020204020204" charset="-122"/>
                          <a:ea typeface="微软雅黑" panose="020B0503020204020204" charset="-122"/>
                          <a:cs typeface="微软雅黑" panose="020B0503020204020204" charset="-122"/>
                        </a:rPr>
                        <a:t>光、声、电、温度</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1"/>
                  </a:ext>
                </a:extLst>
              </a:tr>
              <a:tr h="1066165">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化学信息</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alpha val="33000"/>
                      </a:schemeClr>
                    </a:solidFill>
                  </a:tcPr>
                </a:tc>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cs typeface="微软雅黑" panose="020B0503020204020204" charset="-122"/>
                        </a:rPr>
                        <a:t>化学物质传递</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代谢活动</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lnSpc>
                          <a:spcPct val="150000"/>
                        </a:lnSpc>
                        <a:buNone/>
                      </a:pPr>
                      <a:r>
                        <a:rPr lang="zh-CN" altLang="en-US" sz="2400" b="0">
                          <a:solidFill>
                            <a:schemeClr val="tx1"/>
                          </a:solidFill>
                          <a:latin typeface="微软雅黑" panose="020B0503020204020204" charset="-122"/>
                          <a:ea typeface="微软雅黑" panose="020B0503020204020204" charset="-122"/>
                          <a:sym typeface="+mn-ea"/>
                        </a:rPr>
                        <a:t>生物碱、有机酸</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2"/>
                  </a:ext>
                </a:extLst>
              </a:tr>
              <a:tr h="1066800">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行为信息</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alpha val="33000"/>
                      </a:schemeClr>
                    </a:solidFill>
                  </a:tcPr>
                </a:tc>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特定行为</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ctr">
                        <a:lnSpc>
                          <a:spcPct val="150000"/>
                        </a:lnSpc>
                        <a:buNone/>
                      </a:pPr>
                      <a:r>
                        <a:rPr lang="zh-CN" altLang="en-US" sz="2400" b="0">
                          <a:solidFill>
                            <a:schemeClr val="tx1"/>
                          </a:solidFill>
                          <a:latin typeface="微软雅黑" panose="020B0503020204020204" charset="-122"/>
                          <a:ea typeface="微软雅黑" panose="020B0503020204020204" charset="-122"/>
                        </a:rPr>
                        <a:t>异常表现和行为</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lstStyle/>
                    <a:p>
                      <a:pPr algn="l">
                        <a:lnSpc>
                          <a:spcPct val="150000"/>
                        </a:lnSpc>
                        <a:buNone/>
                      </a:pPr>
                      <a:r>
                        <a:rPr lang="zh-CN" altLang="en-US" sz="2400" b="0">
                          <a:solidFill>
                            <a:schemeClr val="tx1"/>
                          </a:solidFill>
                          <a:latin typeface="微软雅黑" panose="020B0503020204020204" charset="-122"/>
                          <a:ea typeface="微软雅黑" panose="020B0503020204020204" charset="-122"/>
                        </a:rPr>
                        <a:t>求偶炫耀、蜜蜂舞蹈</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79705" y="116840"/>
            <a:ext cx="8919845" cy="3660140"/>
            <a:chOff x="283" y="184"/>
            <a:chExt cx="14047" cy="5764"/>
          </a:xfrm>
        </p:grpSpPr>
        <p:sp>
          <p:nvSpPr>
            <p:cNvPr id="5" name="文本框 4"/>
            <p:cNvSpPr txBox="1"/>
            <p:nvPr>
              <p:custDataLst>
                <p:tags r:id="rId1"/>
              </p:custDataLst>
            </p:nvPr>
          </p:nvSpPr>
          <p:spPr>
            <a:xfrm>
              <a:off x="283" y="184"/>
              <a:ext cx="7200" cy="1307"/>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三、生态系统的功能</a:t>
              </a:r>
            </a:p>
          </p:txBody>
        </p:sp>
        <p:sp>
          <p:nvSpPr>
            <p:cNvPr id="8" name="文本框 7"/>
            <p:cNvSpPr txBox="1"/>
            <p:nvPr>
              <p:custDataLst>
                <p:tags r:id="rId2"/>
              </p:custDataLst>
            </p:nvPr>
          </p:nvSpPr>
          <p:spPr>
            <a:xfrm>
              <a:off x="396" y="1491"/>
              <a:ext cx="13934" cy="4457"/>
            </a:xfrm>
            <a:prstGeom prst="rect">
              <a:avLst/>
            </a:prstGeom>
            <a:noFill/>
          </p:spPr>
          <p:txBody>
            <a:bodyPr wrap="square" rtlCol="0" anchor="t">
              <a:spAutoFit/>
            </a:bodyPr>
            <a:lstStyle/>
            <a:p>
              <a:r>
                <a:rPr lang="en-US" altLang="zh-CN" sz="2800" b="1">
                  <a:latin typeface="微软雅黑" panose="020B0503020204020204" charset="-122"/>
                  <a:ea typeface="微软雅黑" panose="020B0503020204020204" charset="-122"/>
                  <a:cs typeface="微软雅黑" panose="020B0503020204020204" charset="-122"/>
                  <a:sym typeface="+mn-ea"/>
                </a:rPr>
                <a:t>3</a:t>
              </a:r>
              <a:r>
                <a:rPr lang="zh-CN" altLang="en-US" sz="2800" b="1">
                  <a:latin typeface="微软雅黑" panose="020B0503020204020204" charset="-122"/>
                  <a:ea typeface="微软雅黑" panose="020B0503020204020204" charset="-122"/>
                  <a:cs typeface="微软雅黑" panose="020B0503020204020204" charset="-122"/>
                  <a:sym typeface="+mn-ea"/>
                </a:rPr>
                <a:t>、信息传递</a:t>
              </a:r>
            </a:p>
            <a:p>
              <a:pPr>
                <a:lnSpc>
                  <a:spcPct val="150000"/>
                </a:lnSpc>
              </a:pPr>
              <a:r>
                <a:rPr lang="en-US" sz="2800" b="1">
                  <a:latin typeface="微软雅黑" panose="020B0503020204020204" charset="-122"/>
                  <a:ea typeface="微软雅黑" panose="020B0503020204020204" charset="-122"/>
                  <a:cs typeface="微软雅黑" panose="020B0503020204020204" charset="-122"/>
                  <a:sym typeface="+mn-ea"/>
                </a:rPr>
                <a:t>(4)</a:t>
              </a:r>
              <a:r>
                <a:rPr lang="zh-CN" altLang="en-US" sz="2800" b="1">
                  <a:latin typeface="微软雅黑" panose="020B0503020204020204" charset="-122"/>
                  <a:ea typeface="微软雅黑" panose="020B0503020204020204" charset="-122"/>
                  <a:cs typeface="微软雅黑" panose="020B0503020204020204" charset="-122"/>
                  <a:sym typeface="+mn-ea"/>
                </a:rPr>
                <a:t>信息传递在生态系统中的作用</a:t>
              </a:r>
            </a:p>
            <a:p>
              <a:pPr>
                <a:lnSpc>
                  <a:spcPct val="150000"/>
                </a:lnSpc>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①</a:t>
              </a:r>
              <a:r>
                <a:rPr lang="zh-CN" altLang="en-US" sz="2400" b="1" noProof="0">
                  <a:ln>
                    <a:noFill/>
                  </a:ln>
                  <a:solidFill>
                    <a:srgbClr val="FF0000"/>
                  </a:solidFill>
                  <a:effectLst/>
                  <a:uLnTx/>
                  <a:uFillTx/>
                  <a:latin typeface="微软雅黑" panose="020B0503020204020204" charset="-122"/>
                  <a:ea typeface="微软雅黑" panose="020B0503020204020204" charset="-122"/>
                  <a:sym typeface="+mn-ea"/>
                </a:rPr>
                <a:t>生命活动</a:t>
              </a:r>
              <a:r>
                <a:rPr lang="zh-CN" altLang="en-US" sz="2400" b="1" noProof="0">
                  <a:ln>
                    <a:noFill/>
                  </a:ln>
                  <a:solidFill>
                    <a:schemeClr val="tx1"/>
                  </a:solidFill>
                  <a:effectLst/>
                  <a:uLnTx/>
                  <a:uFillTx/>
                  <a:latin typeface="微软雅黑" panose="020B0503020204020204" charset="-122"/>
                  <a:ea typeface="微软雅黑" panose="020B0503020204020204" charset="-122"/>
                  <a:sym typeface="+mn-ea"/>
                </a:rPr>
                <a:t>的正常进行，离不开信息的作用。</a:t>
              </a:r>
            </a:p>
            <a:p>
              <a:pPr>
                <a:lnSpc>
                  <a:spcPct val="150000"/>
                </a:lnSpc>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②</a:t>
              </a:r>
              <a:r>
                <a:rPr lang="zh-CN" altLang="en-US" sz="2400" b="1" noProof="0">
                  <a:ln>
                    <a:noFill/>
                  </a:ln>
                  <a:solidFill>
                    <a:schemeClr val="tx1"/>
                  </a:solidFill>
                  <a:effectLst/>
                  <a:uLnTx/>
                  <a:uFillTx/>
                  <a:latin typeface="微软雅黑" panose="020B0503020204020204" charset="-122"/>
                  <a:ea typeface="微软雅黑" panose="020B0503020204020204" charset="-122"/>
                  <a:sym typeface="+mn-ea"/>
                </a:rPr>
                <a:t>生物</a:t>
              </a:r>
              <a:r>
                <a:rPr lang="zh-CN" altLang="en-US" sz="2400" b="1" noProof="0">
                  <a:ln>
                    <a:noFill/>
                  </a:ln>
                  <a:solidFill>
                    <a:srgbClr val="FF0000"/>
                  </a:solidFill>
                  <a:effectLst/>
                  <a:uLnTx/>
                  <a:uFillTx/>
                  <a:latin typeface="微软雅黑" panose="020B0503020204020204" charset="-122"/>
                  <a:ea typeface="微软雅黑" panose="020B0503020204020204" charset="-122"/>
                  <a:sym typeface="+mn-ea"/>
                </a:rPr>
                <a:t>种群</a:t>
              </a:r>
              <a:r>
                <a:rPr lang="zh-CN" altLang="en-US" sz="2400" b="1" noProof="0">
                  <a:ln>
                    <a:noFill/>
                  </a:ln>
                  <a:solidFill>
                    <a:schemeClr val="tx1"/>
                  </a:solidFill>
                  <a:effectLst/>
                  <a:uLnTx/>
                  <a:uFillTx/>
                  <a:latin typeface="微软雅黑" panose="020B0503020204020204" charset="-122"/>
                  <a:ea typeface="微软雅黑" panose="020B0503020204020204" charset="-122"/>
                  <a:sym typeface="+mn-ea"/>
                </a:rPr>
                <a:t>的繁衍</a:t>
              </a:r>
              <a:r>
                <a:rPr lang="en-US" altLang="zh-CN" sz="2400" b="1" noProof="0">
                  <a:ln>
                    <a:noFill/>
                  </a:ln>
                  <a:solidFill>
                    <a:schemeClr val="tx1"/>
                  </a:solidFill>
                  <a:effectLst/>
                  <a:uLnTx/>
                  <a:uFillTx/>
                  <a:latin typeface="微软雅黑" panose="020B0503020204020204" charset="-122"/>
                  <a:ea typeface="微软雅黑" panose="020B0503020204020204" charset="-122"/>
                  <a:sym typeface="+mn-ea"/>
                </a:rPr>
                <a:t>,</a:t>
              </a:r>
              <a:r>
                <a:rPr lang="zh-CN" altLang="en-US" sz="2400" b="1" noProof="0">
                  <a:ln>
                    <a:noFill/>
                  </a:ln>
                  <a:solidFill>
                    <a:schemeClr val="tx1"/>
                  </a:solidFill>
                  <a:effectLst/>
                  <a:uLnTx/>
                  <a:uFillTx/>
                  <a:latin typeface="微软雅黑" panose="020B0503020204020204" charset="-122"/>
                  <a:ea typeface="微软雅黑" panose="020B0503020204020204" charset="-122"/>
                  <a:sym typeface="+mn-ea"/>
                </a:rPr>
                <a:t>离不开信息的传递。</a:t>
              </a:r>
            </a:p>
            <a:p>
              <a:pPr>
                <a:lnSpc>
                  <a:spcPct val="150000"/>
                </a:lnSpc>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③</a:t>
              </a:r>
              <a:r>
                <a:rPr lang="zh-CN" altLang="en-US" sz="2400" b="1" noProof="0">
                  <a:ln>
                    <a:noFill/>
                  </a:ln>
                  <a:solidFill>
                    <a:schemeClr val="tx1"/>
                  </a:solidFill>
                  <a:effectLst/>
                  <a:uLnTx/>
                  <a:uFillTx/>
                  <a:latin typeface="微软雅黑" panose="020B0503020204020204" charset="-122"/>
                  <a:ea typeface="微软雅黑" panose="020B0503020204020204" charset="-122"/>
                  <a:sym typeface="+mn-ea"/>
                </a:rPr>
                <a:t>调节生物的</a:t>
              </a:r>
              <a:r>
                <a:rPr lang="zh-CN" altLang="en-US" sz="2400" b="1" noProof="0">
                  <a:ln>
                    <a:noFill/>
                  </a:ln>
                  <a:solidFill>
                    <a:srgbClr val="FF0000"/>
                  </a:solidFill>
                  <a:effectLst/>
                  <a:uLnTx/>
                  <a:uFillTx/>
                  <a:latin typeface="微软雅黑" panose="020B0503020204020204" charset="-122"/>
                  <a:ea typeface="微软雅黑" panose="020B0503020204020204" charset="-122"/>
                  <a:sym typeface="+mn-ea"/>
                </a:rPr>
                <a:t>种间关系</a:t>
              </a:r>
              <a:r>
                <a:rPr lang="zh-CN" altLang="en-US" sz="2400" b="1" noProof="0">
                  <a:ln>
                    <a:noFill/>
                  </a:ln>
                  <a:solidFill>
                    <a:schemeClr val="tx1"/>
                  </a:solidFill>
                  <a:effectLst/>
                  <a:uLnTx/>
                  <a:uFillTx/>
                  <a:latin typeface="微软雅黑" panose="020B0503020204020204" charset="-122"/>
                  <a:ea typeface="微软雅黑" panose="020B0503020204020204" charset="-122"/>
                  <a:sym typeface="+mn-ea"/>
                </a:rPr>
                <a:t>，进而维持</a:t>
              </a:r>
              <a:r>
                <a:rPr lang="zh-CN" altLang="en-US" sz="2400" b="1" noProof="0">
                  <a:ln>
                    <a:noFill/>
                  </a:ln>
                  <a:solidFill>
                    <a:srgbClr val="FF0000"/>
                  </a:solidFill>
                  <a:effectLst/>
                  <a:uLnTx/>
                  <a:uFillTx/>
                  <a:latin typeface="微软雅黑" panose="020B0503020204020204" charset="-122"/>
                  <a:ea typeface="微软雅黑" panose="020B0503020204020204" charset="-122"/>
                  <a:sym typeface="+mn-ea"/>
                </a:rPr>
                <a:t>生态系统</a:t>
              </a:r>
              <a:r>
                <a:rPr lang="zh-CN" altLang="en-US" sz="2400" b="1" noProof="0">
                  <a:ln>
                    <a:noFill/>
                  </a:ln>
                  <a:solidFill>
                    <a:schemeClr val="tx1"/>
                  </a:solidFill>
                  <a:effectLst/>
                  <a:uLnTx/>
                  <a:uFillTx/>
                  <a:latin typeface="微软雅黑" panose="020B0503020204020204" charset="-122"/>
                  <a:ea typeface="微软雅黑" panose="020B0503020204020204" charset="-122"/>
                  <a:sym typeface="+mn-ea"/>
                </a:rPr>
                <a:t>的平衡和稳定。 </a:t>
              </a:r>
              <a:endParaRPr lang="zh-CN" altLang="en-US" sz="2400" b="1"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sp>
        <p:nvSpPr>
          <p:cNvPr id="6" name="文本框 5"/>
          <p:cNvSpPr txBox="1"/>
          <p:nvPr/>
        </p:nvSpPr>
        <p:spPr>
          <a:xfrm>
            <a:off x="251460" y="3861435"/>
            <a:ext cx="8217535" cy="2399665"/>
          </a:xfrm>
          <a:prstGeom prst="rect">
            <a:avLst/>
          </a:prstGeom>
          <a:noFill/>
        </p:spPr>
        <p:txBody>
          <a:bodyPr wrap="square" rtlCol="0" anchor="t">
            <a:spAutoFit/>
          </a:bodyPr>
          <a:lstStyle/>
          <a:p>
            <a:pPr>
              <a:lnSpc>
                <a:spcPct val="150000"/>
              </a:lnSpc>
            </a:pPr>
            <a:r>
              <a:rPr lang="en-US" sz="2800" b="1">
                <a:latin typeface="微软雅黑" panose="020B0503020204020204" charset="-122"/>
                <a:ea typeface="微软雅黑" panose="020B0503020204020204" charset="-122"/>
                <a:cs typeface="微软雅黑" panose="020B0503020204020204" charset="-122"/>
                <a:sym typeface="+mn-ea"/>
              </a:rPr>
              <a:t>(5)</a:t>
            </a:r>
            <a:r>
              <a:rPr lang="zh-CN" altLang="en-US" sz="2800" b="1">
                <a:latin typeface="微软雅黑" panose="020B0503020204020204" charset="-122"/>
                <a:ea typeface="微软雅黑" panose="020B0503020204020204" charset="-122"/>
                <a:cs typeface="微软雅黑" panose="020B0503020204020204" charset="-122"/>
                <a:sym typeface="+mn-ea"/>
              </a:rPr>
              <a:t>信息传递在农业生产中的作用</a:t>
            </a:r>
          </a:p>
          <a:p>
            <a:pPr>
              <a:lnSpc>
                <a:spcPct val="150000"/>
              </a:lnSpc>
            </a:pPr>
            <a:r>
              <a:rPr lang="zh-CN" altLang="en-US" sz="2400" b="1">
                <a:latin typeface="微软雅黑" panose="020B0503020204020204" charset="-122"/>
                <a:ea typeface="微软雅黑" panose="020B0503020204020204" charset="-122"/>
                <a:cs typeface="微软雅黑" panose="020B0503020204020204" charset="-122"/>
                <a:sym typeface="+mn-ea"/>
              </a:rPr>
              <a:t>①</a:t>
            </a:r>
            <a:r>
              <a:rPr lang="zh-CN" altLang="en-US" sz="2400" b="1" noProof="0">
                <a:ln>
                  <a:noFill/>
                </a:ln>
                <a:solidFill>
                  <a:schemeClr val="tx1"/>
                </a:solidFill>
                <a:effectLst/>
                <a:uLnTx/>
                <a:uFillTx/>
                <a:latin typeface="微软雅黑" panose="020B0503020204020204" charset="-122"/>
                <a:ea typeface="微软雅黑" panose="020B0503020204020204" charset="-122"/>
                <a:sym typeface="+mn-ea"/>
              </a:rPr>
              <a:t>提高农畜产品的产量</a:t>
            </a:r>
            <a:r>
              <a:rPr lang="zh-CN" altLang="en-US" sz="2400" b="1" noProof="0">
                <a:ln>
                  <a:noFill/>
                </a:ln>
                <a:effectLst/>
                <a:uLnTx/>
                <a:uFillTx/>
                <a:latin typeface="微软雅黑" panose="020B0503020204020204" charset="-122"/>
                <a:ea typeface="微软雅黑" panose="020B0503020204020204" charset="-122"/>
                <a:sym typeface="+mn-ea"/>
              </a:rPr>
              <a:t>。</a:t>
            </a:r>
            <a:endParaRPr lang="zh-CN" altLang="en-US" sz="2400" b="1" noProof="0">
              <a:ln>
                <a:noFill/>
              </a:ln>
              <a:solidFill>
                <a:schemeClr val="tx1"/>
              </a:solidFill>
              <a:effectLst/>
              <a:uLnTx/>
              <a:uFillTx/>
              <a:latin typeface="微软雅黑" panose="020B0503020204020204" charset="-122"/>
              <a:ea typeface="微软雅黑" panose="020B0503020204020204" charset="-122"/>
              <a:sym typeface="+mn-ea"/>
            </a:endParaRPr>
          </a:p>
          <a:p>
            <a:pPr>
              <a:lnSpc>
                <a:spcPct val="150000"/>
              </a:lnSpc>
            </a:pPr>
            <a:r>
              <a:rPr lang="zh-CN" altLang="en-US" sz="2400" b="1">
                <a:latin typeface="微软雅黑" panose="020B0503020204020204" charset="-122"/>
                <a:ea typeface="微软雅黑" panose="020B0503020204020204" charset="-122"/>
                <a:cs typeface="微软雅黑" panose="020B0503020204020204" charset="-122"/>
                <a:sym typeface="+mn-ea"/>
              </a:rPr>
              <a:t>②</a:t>
            </a:r>
            <a:r>
              <a:rPr lang="zh-CN" sz="2400" b="1" noProof="0">
                <a:ln>
                  <a:noFill/>
                </a:ln>
                <a:effectLst/>
                <a:uLnTx/>
                <a:uFillTx/>
                <a:latin typeface="微软雅黑" panose="020B0503020204020204" charset="-122"/>
                <a:ea typeface="微软雅黑" panose="020B0503020204020204" charset="-122"/>
                <a:sym typeface="+mn-ea"/>
              </a:rPr>
              <a:t>对有害动物的防治</a:t>
            </a:r>
            <a:r>
              <a:rPr lang="zh-CN" altLang="en-US" sz="2400" b="1" noProof="0">
                <a:ln>
                  <a:noFill/>
                </a:ln>
                <a:effectLst/>
                <a:uLnTx/>
                <a:uFillTx/>
                <a:latin typeface="微软雅黑" panose="020B0503020204020204" charset="-122"/>
                <a:ea typeface="微软雅黑" panose="020B0503020204020204" charset="-122"/>
                <a:sym typeface="+mn-ea"/>
              </a:rPr>
              <a:t>。（化学防治、生物防治、机械防治）</a:t>
            </a:r>
          </a:p>
          <a:p>
            <a:pPr>
              <a:lnSpc>
                <a:spcPct val="150000"/>
              </a:lnSpc>
            </a:pPr>
            <a:endParaRPr lang="zh-CN" altLang="en-US" sz="2400" b="1" noProof="0">
              <a:ln>
                <a:noFill/>
              </a:ln>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7139" name="表格 2217138"/>
          <p:cNvGraphicFramePr>
            <a:graphicFrameLocks noGrp="1"/>
          </p:cNvGraphicFramePr>
          <p:nvPr>
            <p:custDataLst>
              <p:tags r:id="rId1"/>
            </p:custDataLst>
          </p:nvPr>
        </p:nvGraphicFramePr>
        <p:xfrm>
          <a:off x="107315" y="548640"/>
          <a:ext cx="8883015" cy="5793740"/>
        </p:xfrm>
        <a:graphic>
          <a:graphicData uri="http://schemas.openxmlformats.org/drawingml/2006/table">
            <a:tbl>
              <a:tblPr/>
              <a:tblGrid>
                <a:gridCol w="1082040">
                  <a:extLst>
                    <a:ext uri="{9D8B030D-6E8A-4147-A177-3AD203B41FA5}">
                      <a16:colId xmlns:a16="http://schemas.microsoft.com/office/drawing/2014/main" val="20000"/>
                    </a:ext>
                  </a:extLst>
                </a:gridCol>
                <a:gridCol w="1099185">
                  <a:extLst>
                    <a:ext uri="{9D8B030D-6E8A-4147-A177-3AD203B41FA5}">
                      <a16:colId xmlns:a16="http://schemas.microsoft.com/office/drawing/2014/main" val="20001"/>
                    </a:ext>
                  </a:extLst>
                </a:gridCol>
                <a:gridCol w="811530">
                  <a:extLst>
                    <a:ext uri="{9D8B030D-6E8A-4147-A177-3AD203B41FA5}">
                      <a16:colId xmlns:a16="http://schemas.microsoft.com/office/drawing/2014/main" val="20002"/>
                    </a:ext>
                  </a:extLst>
                </a:gridCol>
                <a:gridCol w="1492885">
                  <a:extLst>
                    <a:ext uri="{9D8B030D-6E8A-4147-A177-3AD203B41FA5}">
                      <a16:colId xmlns:a16="http://schemas.microsoft.com/office/drawing/2014/main" val="20003"/>
                    </a:ext>
                  </a:extLst>
                </a:gridCol>
                <a:gridCol w="2528570">
                  <a:extLst>
                    <a:ext uri="{9D8B030D-6E8A-4147-A177-3AD203B41FA5}">
                      <a16:colId xmlns:a16="http://schemas.microsoft.com/office/drawing/2014/main" val="20004"/>
                    </a:ext>
                  </a:extLst>
                </a:gridCol>
                <a:gridCol w="1868805">
                  <a:extLst>
                    <a:ext uri="{9D8B030D-6E8A-4147-A177-3AD203B41FA5}">
                      <a16:colId xmlns:a16="http://schemas.microsoft.com/office/drawing/2014/main" val="20005"/>
                    </a:ext>
                  </a:extLst>
                </a:gridCol>
              </a:tblGrid>
              <a:tr h="590550">
                <a:tc rowSpan="2">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比较项目</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7AB8A3">
                        <a:alpha val="30000"/>
                      </a:srgbClr>
                    </a:solidFill>
                  </a:tcPr>
                </a:tc>
                <a:tc gridSpan="4">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区别</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7AB8A3">
                        <a:alpha val="30000"/>
                      </a:srgbClr>
                    </a:solidFill>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xBody>
                    <a:bodyPr/>
                    <a:lstStyle/>
                    <a:p>
                      <a:endParaRPr lang="zh-CN"/>
                    </a:p>
                  </a:txBody>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rowSpan="2">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联系</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7AB8A3">
                        <a:alpha val="30000"/>
                      </a:srgbClr>
                    </a:solidFill>
                  </a:tcPr>
                </a:tc>
                <a:extLst>
                  <a:ext uri="{0D108BD9-81ED-4DB2-BD59-A6C34878D82A}">
                    <a16:rowId xmlns:a16="http://schemas.microsoft.com/office/drawing/2014/main" val="10000"/>
                  </a:ext>
                </a:extLst>
              </a:tr>
              <a:tr h="1085215">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来源</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7AB8A3">
                        <a:alpha val="30000"/>
                      </a:srgbClr>
                    </a:solidFill>
                  </a:tcPr>
                </a:tc>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途径</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7AB8A3">
                        <a:alpha val="30000"/>
                      </a:srgbClr>
                    </a:solidFill>
                  </a:tcPr>
                </a:tc>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特点</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7AB8A3">
                        <a:alpha val="30000"/>
                      </a:srgbClr>
                    </a:solidFill>
                  </a:tcPr>
                </a:tc>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范围</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7AB8A3">
                        <a:alpha val="30000"/>
                      </a:srgbClr>
                    </a:solid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1"/>
                  </a:ext>
                </a:extLst>
              </a:tr>
              <a:tr h="1085215">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能量流动</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lumMod val="20000"/>
                        <a:lumOff val="80000"/>
                        <a:alpha val="29000"/>
                      </a:schemeClr>
                    </a:solidFill>
                  </a:tcPr>
                </a:tc>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太阳能</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lstStyle/>
                    <a:p>
                      <a:pPr defTabSz="914400">
                        <a:lnSpc>
                          <a:spcPct val="130000"/>
                        </a:lnSpc>
                        <a:tabLst>
                          <a:tab pos="5486400" algn="l"/>
                        </a:tabLst>
                      </a:pPr>
                      <a:r>
                        <a:rPr lang="zh-CN" altLang="en-US" sz="2400" b="0">
                          <a:latin typeface="微软雅黑" panose="020B0503020204020204" charset="-122"/>
                          <a:ea typeface="微软雅黑" panose="020B0503020204020204" charset="-122"/>
                        </a:rPr>
                        <a:t>食物链或食物网</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defTabSz="914400">
                        <a:lnSpc>
                          <a:spcPct val="130000"/>
                        </a:lnSpc>
                        <a:tabLst>
                          <a:tab pos="5486400" algn="l"/>
                        </a:tabLst>
                      </a:pPr>
                      <a:r>
                        <a:rPr lang="zh-CN" altLang="en-US" sz="2400" b="0">
                          <a:latin typeface="微软雅黑" panose="020B0503020204020204" charset="-122"/>
                          <a:ea typeface="微软雅黑" panose="020B0503020204020204" charset="-122"/>
                        </a:rPr>
                        <a:t>单向流动逐级递减</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defTabSz="914400">
                        <a:lnSpc>
                          <a:spcPct val="130000"/>
                        </a:lnSpc>
                        <a:tabLst>
                          <a:tab pos="5486400" algn="l"/>
                        </a:tabLst>
                      </a:pPr>
                      <a:r>
                        <a:rPr lang="zh-CN" altLang="en-US" sz="2400">
                          <a:latin typeface="微软雅黑" panose="020B0503020204020204" charset="-122"/>
                          <a:ea typeface="微软雅黑" panose="020B0503020204020204" charset="-122"/>
                          <a:sym typeface="+mn-ea"/>
                        </a:rPr>
                        <a:t>食物链各营养级生物间</a:t>
                      </a:r>
                      <a:endParaRPr lang="zh-CN" altLang="en-US" sz="2400" b="0">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lstStyle/>
                    <a:p>
                      <a:pPr defTabSz="914400">
                        <a:lnSpc>
                          <a:spcPct val="130000"/>
                        </a:lnSpc>
                        <a:tabLst>
                          <a:tab pos="5486400" algn="l"/>
                        </a:tabLst>
                      </a:pPr>
                      <a:r>
                        <a:rPr lang="zh-CN" altLang="en-US" sz="2400">
                          <a:latin typeface="微软雅黑" panose="020B0503020204020204" charset="-122"/>
                          <a:ea typeface="微软雅黑" panose="020B0503020204020204" charset="-122"/>
                          <a:sym typeface="+mn-ea"/>
                        </a:rPr>
                        <a:t>共同把生态系统各组分联系成一个统一整体，并调节生态系统的稳定性</a:t>
                      </a:r>
                    </a:p>
                    <a:p>
                      <a:pPr defTabSz="914400">
                        <a:lnSpc>
                          <a:spcPct val="130000"/>
                        </a:lnSpc>
                        <a:tabLst>
                          <a:tab pos="5486400" algn="l"/>
                        </a:tabLst>
                      </a:pPr>
                      <a:endParaRPr lang="zh-CN" altLang="en-US" sz="2400" b="0">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85215">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物质循环</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lumMod val="20000"/>
                        <a:lumOff val="80000"/>
                        <a:alpha val="29000"/>
                      </a:schemeClr>
                    </a:solidFill>
                  </a:tcPr>
                </a:tc>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生态系统</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全球性</a:t>
                      </a:r>
                    </a:p>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往复循环</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30000"/>
                        </a:lnSpc>
                        <a:tabLst>
                          <a:tab pos="5486400" algn="l"/>
                        </a:tabLst>
                      </a:pPr>
                      <a:r>
                        <a:rPr lang="zh-CN" altLang="en-US" sz="2400">
                          <a:latin typeface="微软雅黑" panose="020B0503020204020204" charset="-122"/>
                          <a:ea typeface="微软雅黑" panose="020B0503020204020204" charset="-122"/>
                          <a:sym typeface="+mn-ea"/>
                        </a:rPr>
                        <a:t>生物圈</a:t>
                      </a:r>
                      <a:endParaRPr lang="zh-CN" altLang="en-US" sz="2400" b="0">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extLst>
                  <a:ext uri="{0D108BD9-81ED-4DB2-BD59-A6C34878D82A}">
                    <a16:rowId xmlns:a16="http://schemas.microsoft.com/office/drawing/2014/main" val="10003"/>
                  </a:ext>
                </a:extLst>
              </a:tr>
              <a:tr h="1442085">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信息传递</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chemeClr val="accent2">
                        <a:lumMod val="20000"/>
                        <a:lumOff val="80000"/>
                        <a:alpha val="29000"/>
                      </a:schemeClr>
                    </a:solidFill>
                  </a:tcPr>
                </a:tc>
                <a:tc>
                  <a:txBody>
                    <a:bodyPr/>
                    <a:lstStyle/>
                    <a:p>
                      <a:pPr defTabSz="914400">
                        <a:lnSpc>
                          <a:spcPct val="130000"/>
                        </a:lnSpc>
                        <a:tabLst>
                          <a:tab pos="5486400" algn="l"/>
                        </a:tabLst>
                      </a:pPr>
                      <a:r>
                        <a:rPr lang="zh-CN" altLang="en-US" sz="2400" b="0">
                          <a:latin typeface="微软雅黑" panose="020B0503020204020204" charset="-122"/>
                          <a:ea typeface="微软雅黑" panose="020B0503020204020204" charset="-122"/>
                        </a:rPr>
                        <a:t>生物或无机环境</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defTabSz="914400">
                        <a:lnSpc>
                          <a:spcPct val="130000"/>
                        </a:lnSpc>
                        <a:tabLst>
                          <a:tab pos="5486400" algn="l"/>
                        </a:tabLst>
                      </a:pPr>
                      <a:r>
                        <a:rPr lang="zh-CN" altLang="en-US" sz="2400" b="0">
                          <a:latin typeface="微软雅黑" panose="020B0503020204020204" charset="-122"/>
                          <a:ea typeface="微软雅黑" panose="020B0503020204020204" charset="-122"/>
                        </a:rPr>
                        <a:t>多种途径</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algn="ctr" defTabSz="914400">
                        <a:lnSpc>
                          <a:spcPct val="130000"/>
                        </a:lnSpc>
                        <a:tabLst>
                          <a:tab pos="5486400" algn="l"/>
                        </a:tabLst>
                      </a:pPr>
                      <a:r>
                        <a:rPr lang="zh-CN" altLang="en-US" sz="2400" b="0">
                          <a:latin typeface="微软雅黑" panose="020B0503020204020204" charset="-122"/>
                          <a:ea typeface="微软雅黑" panose="020B0503020204020204" charset="-122"/>
                        </a:rPr>
                        <a:t>双向性</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defTabSz="914400">
                        <a:lnSpc>
                          <a:spcPct val="130000"/>
                        </a:lnSpc>
                        <a:tabLst>
                          <a:tab pos="5486400" algn="l"/>
                        </a:tabLst>
                      </a:pPr>
                      <a:r>
                        <a:rPr lang="zh-CN" altLang="en-US" sz="2400">
                          <a:latin typeface="微软雅黑" panose="020B0503020204020204" charset="-122"/>
                          <a:ea typeface="微软雅黑" panose="020B0503020204020204" charset="-122"/>
                          <a:sym typeface="+mn-ea"/>
                        </a:rPr>
                        <a:t>生物与生物之间或生物与环境之间</a:t>
                      </a:r>
                      <a:endParaRPr lang="zh-CN" altLang="en-US" sz="2400" b="0">
                        <a:latin typeface="微软雅黑" panose="020B0503020204020204" charset="-122"/>
                        <a:ea typeface="微软雅黑" panose="020B0503020204020204"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xBody>
                    <a:bodyPr/>
                    <a:lstStyle/>
                    <a:p>
                      <a:endParaRPr lang="zh-CN"/>
                    </a:p>
                  </a:txBody>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79705" y="116840"/>
            <a:ext cx="8413115" cy="147637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四、生态系统的稳定性</a:t>
            </a:r>
          </a:p>
          <a:p>
            <a:pPr>
              <a:lnSpc>
                <a:spcPct val="150000"/>
              </a:lnSpc>
            </a:pPr>
            <a:endParaRPr lang="zh-CN" altLang="en-US" sz="2800" b="1">
              <a:latin typeface="微软雅黑" panose="020B0503020204020204" charset="-122"/>
              <a:ea typeface="微软雅黑" panose="020B0503020204020204" charset="-122"/>
              <a:sym typeface="+mn-ea"/>
            </a:endParaRPr>
          </a:p>
        </p:txBody>
      </p:sp>
      <p:sp>
        <p:nvSpPr>
          <p:cNvPr id="2" name="文本框 1"/>
          <p:cNvSpPr txBox="1"/>
          <p:nvPr/>
        </p:nvSpPr>
        <p:spPr>
          <a:xfrm>
            <a:off x="153035" y="908685"/>
            <a:ext cx="8650605" cy="1938020"/>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、生态平衡：</a:t>
            </a:r>
            <a:r>
              <a:rPr lang="zh-CN" altLang="en-US" sz="2800" b="1">
                <a:solidFill>
                  <a:srgbClr val="FF0000"/>
                </a:solidFill>
                <a:latin typeface="微软雅黑" panose="020B0503020204020204" charset="-122"/>
                <a:ea typeface="微软雅黑" panose="020B0503020204020204" charset="-122"/>
                <a:sym typeface="+mn-ea"/>
              </a:rPr>
              <a:t>结构</a:t>
            </a:r>
            <a:r>
              <a:rPr lang="zh-CN" altLang="en-US" sz="2800" b="1">
                <a:latin typeface="微软雅黑" panose="020B0503020204020204" charset="-122"/>
                <a:ea typeface="微软雅黑" panose="020B0503020204020204" charset="-122"/>
                <a:sym typeface="+mn-ea"/>
              </a:rPr>
              <a:t>与</a:t>
            </a:r>
            <a:r>
              <a:rPr lang="zh-CN" altLang="en-US" sz="2800" b="1">
                <a:solidFill>
                  <a:srgbClr val="FF0000"/>
                </a:solidFill>
                <a:latin typeface="微软雅黑" panose="020B0503020204020204" charset="-122"/>
                <a:ea typeface="微软雅黑" panose="020B0503020204020204" charset="-122"/>
                <a:sym typeface="+mn-ea"/>
              </a:rPr>
              <a:t>功能</a:t>
            </a:r>
            <a:r>
              <a:rPr lang="zh-CN" altLang="en-US" sz="2800" b="1">
                <a:latin typeface="微软雅黑" panose="020B0503020204020204" charset="-122"/>
                <a:ea typeface="微软雅黑" panose="020B0503020204020204" charset="-122"/>
                <a:sym typeface="+mn-ea"/>
              </a:rPr>
              <a:t>处于相对稳定的一种状态。</a:t>
            </a:r>
          </a:p>
          <a:p>
            <a:pPr>
              <a:lnSpc>
                <a:spcPct val="150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、处于生态平衡的生态系统特点</a:t>
            </a:r>
          </a:p>
          <a:p>
            <a:pPr>
              <a:lnSpc>
                <a:spcPct val="150000"/>
              </a:lnSpc>
            </a:pPr>
            <a:endParaRPr lang="zh-CN" altLang="en-US" sz="2400" b="1">
              <a:latin typeface="微软雅黑" panose="020B0503020204020204" charset="-122"/>
              <a:ea typeface="微软雅黑" panose="020B0503020204020204" charset="-122"/>
              <a:sym typeface="+mn-ea"/>
            </a:endParaRPr>
          </a:p>
        </p:txBody>
      </p:sp>
      <p:sp>
        <p:nvSpPr>
          <p:cNvPr id="3" name="文本框 2"/>
          <p:cNvSpPr txBox="1"/>
          <p:nvPr/>
        </p:nvSpPr>
        <p:spPr>
          <a:xfrm>
            <a:off x="323850" y="2277110"/>
            <a:ext cx="7395845" cy="2306955"/>
          </a:xfrm>
          <a:prstGeom prst="rect">
            <a:avLst/>
          </a:prstGeom>
          <a:noFill/>
        </p:spPr>
        <p:txBody>
          <a:bodyPr wrap="square" rtlCol="0" anchor="t">
            <a:spAutoFit/>
          </a:bodyPr>
          <a:lstStyle/>
          <a:p>
            <a:pPr>
              <a:lnSpc>
                <a:spcPct val="150000"/>
              </a:lnSpc>
            </a:pPr>
            <a:r>
              <a:rPr lang="en-US" altLang="zh-CN" sz="2400" b="1">
                <a:latin typeface="微软雅黑" panose="020B0503020204020204" charset="-122"/>
                <a:ea typeface="微软雅黑" panose="020B0503020204020204" charset="-122"/>
                <a:sym typeface="+mn-ea"/>
              </a:rPr>
              <a:t>(1)</a:t>
            </a:r>
            <a:r>
              <a:rPr lang="zh-CN" altLang="en-US" sz="2400" b="1">
                <a:latin typeface="微软雅黑" panose="020B0503020204020204" charset="-122"/>
                <a:ea typeface="微软雅黑" panose="020B0503020204020204" charset="-122"/>
                <a:sym typeface="+mn-ea"/>
              </a:rPr>
              <a:t>结构平衡：各组分保持相对稳定</a:t>
            </a:r>
            <a:endParaRPr lang="en-US" altLang="zh-CN" sz="2400" b="1">
              <a:latin typeface="微软雅黑" panose="020B0503020204020204" charset="-122"/>
              <a:ea typeface="微软雅黑" panose="020B0503020204020204" charset="-122"/>
              <a:sym typeface="+mn-ea"/>
            </a:endParaRPr>
          </a:p>
          <a:p>
            <a:pPr>
              <a:lnSpc>
                <a:spcPct val="150000"/>
              </a:lnSpc>
            </a:pPr>
            <a:r>
              <a:rPr lang="en-US" altLang="zh-CN" sz="2400" b="1">
                <a:latin typeface="微软雅黑" panose="020B0503020204020204" charset="-122"/>
                <a:ea typeface="微软雅黑" panose="020B0503020204020204" charset="-122"/>
                <a:sym typeface="+mn-ea"/>
              </a:rPr>
              <a:t>(2)</a:t>
            </a:r>
            <a:r>
              <a:rPr lang="zh-CN" altLang="en-US" sz="2400" b="1">
                <a:latin typeface="微软雅黑" panose="020B0503020204020204" charset="-122"/>
                <a:ea typeface="微软雅黑" panose="020B0503020204020204" charset="-122"/>
                <a:sym typeface="+mn-ea"/>
              </a:rPr>
              <a:t>功能平衡：能量的输入输出、物质的输入输出稳定</a:t>
            </a:r>
            <a:endParaRPr lang="en-US" altLang="zh-CN" sz="2400" b="1">
              <a:latin typeface="微软雅黑" panose="020B0503020204020204" charset="-122"/>
              <a:ea typeface="微软雅黑" panose="020B0503020204020204" charset="-122"/>
              <a:sym typeface="+mn-ea"/>
            </a:endParaRPr>
          </a:p>
          <a:p>
            <a:pPr>
              <a:lnSpc>
                <a:spcPct val="150000"/>
              </a:lnSpc>
            </a:pPr>
            <a:r>
              <a:rPr lang="en-US" altLang="zh-CN" sz="2400" b="1">
                <a:latin typeface="微软雅黑" panose="020B0503020204020204" charset="-122"/>
                <a:ea typeface="微软雅黑" panose="020B0503020204020204" charset="-122"/>
                <a:sym typeface="+mn-ea"/>
              </a:rPr>
              <a:t>(3)</a:t>
            </a:r>
            <a:r>
              <a:rPr lang="zh-CN" altLang="en-US" sz="2400" b="1">
                <a:latin typeface="微软雅黑" panose="020B0503020204020204" charset="-122"/>
                <a:ea typeface="微软雅黑" panose="020B0503020204020204" charset="-122"/>
                <a:sym typeface="+mn-ea"/>
              </a:rPr>
              <a:t>收支平衡：植物在一定时间内制造的可供其他生物利用的有机物的量，处于比较稳定的状态。</a:t>
            </a:r>
          </a:p>
        </p:txBody>
      </p:sp>
      <p:sp>
        <p:nvSpPr>
          <p:cNvPr id="4" name="文本框 3"/>
          <p:cNvSpPr txBox="1"/>
          <p:nvPr/>
        </p:nvSpPr>
        <p:spPr>
          <a:xfrm>
            <a:off x="179705" y="4437380"/>
            <a:ext cx="8100695" cy="737235"/>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3</a:t>
            </a:r>
            <a:r>
              <a:rPr lang="zh-CN" altLang="en-US" sz="2800" b="1">
                <a:latin typeface="微软雅黑" panose="020B0503020204020204" charset="-122"/>
                <a:ea typeface="微软雅黑" panose="020B0503020204020204" charset="-122"/>
                <a:sym typeface="+mn-ea"/>
              </a:rPr>
              <a:t>、调节机制：负反馈调节（自我调节能力的基础）</a:t>
            </a:r>
          </a:p>
        </p:txBody>
      </p:sp>
      <p:sp>
        <p:nvSpPr>
          <p:cNvPr id="6" name="文本框 5"/>
          <p:cNvSpPr txBox="1"/>
          <p:nvPr/>
        </p:nvSpPr>
        <p:spPr>
          <a:xfrm>
            <a:off x="179705" y="4941570"/>
            <a:ext cx="8676640" cy="1383665"/>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4</a:t>
            </a:r>
            <a:r>
              <a:rPr lang="zh-CN" altLang="en-US" sz="2800" b="1">
                <a:latin typeface="微软雅黑" panose="020B0503020204020204" charset="-122"/>
                <a:ea typeface="微软雅黑" panose="020B0503020204020204" charset="-122"/>
                <a:sym typeface="+mn-ea"/>
              </a:rPr>
              <a:t>、概念：生态系统</a:t>
            </a:r>
            <a:r>
              <a:rPr lang="zh-CN" altLang="en-US" sz="2800" b="1">
                <a:solidFill>
                  <a:srgbClr val="FF0000"/>
                </a:solidFill>
                <a:latin typeface="微软雅黑" panose="020B0503020204020204" charset="-122"/>
                <a:ea typeface="微软雅黑" panose="020B0503020204020204" charset="-122"/>
                <a:sym typeface="+mn-ea"/>
              </a:rPr>
              <a:t>维持</a:t>
            </a:r>
            <a:r>
              <a:rPr lang="zh-CN" altLang="en-US" sz="2800" b="1">
                <a:latin typeface="微软雅黑" panose="020B0503020204020204" charset="-122"/>
                <a:ea typeface="微软雅黑" panose="020B0503020204020204" charset="-122"/>
                <a:sym typeface="+mn-ea"/>
              </a:rPr>
              <a:t>或</a:t>
            </a:r>
            <a:r>
              <a:rPr lang="zh-CN" altLang="en-US" sz="2800" b="1">
                <a:solidFill>
                  <a:srgbClr val="FF0000"/>
                </a:solidFill>
                <a:latin typeface="微软雅黑" panose="020B0503020204020204" charset="-122"/>
                <a:ea typeface="微软雅黑" panose="020B0503020204020204" charset="-122"/>
                <a:sym typeface="+mn-ea"/>
              </a:rPr>
              <a:t>恢复</a:t>
            </a:r>
            <a:r>
              <a:rPr lang="zh-CN" altLang="en-US" sz="2800" b="1">
                <a:latin typeface="微软雅黑" panose="020B0503020204020204" charset="-122"/>
                <a:ea typeface="微软雅黑" panose="020B0503020204020204" charset="-122"/>
                <a:sym typeface="+mn-ea"/>
              </a:rPr>
              <a:t>自身</a:t>
            </a:r>
            <a:r>
              <a:rPr lang="zh-CN" altLang="en-US" sz="2800" b="1">
                <a:solidFill>
                  <a:srgbClr val="FF0000"/>
                </a:solidFill>
                <a:latin typeface="微软雅黑" panose="020B0503020204020204" charset="-122"/>
                <a:ea typeface="微软雅黑" panose="020B0503020204020204" charset="-122"/>
                <a:sym typeface="+mn-ea"/>
              </a:rPr>
              <a:t>结构和功能</a:t>
            </a:r>
            <a:r>
              <a:rPr lang="zh-CN" altLang="en-US" sz="2800" b="1">
                <a:latin typeface="微软雅黑" panose="020B0503020204020204" charset="-122"/>
                <a:ea typeface="微软雅黑" panose="020B0503020204020204" charset="-122"/>
                <a:sym typeface="+mn-ea"/>
              </a:rPr>
              <a:t>处于相对平衡状态的能力。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560" y="-27305"/>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四、生态系统的稳定性</a:t>
            </a:r>
          </a:p>
        </p:txBody>
      </p:sp>
      <p:sp>
        <p:nvSpPr>
          <p:cNvPr id="6" name="文本框 5"/>
          <p:cNvSpPr txBox="1"/>
          <p:nvPr>
            <p:custDataLst>
              <p:tags r:id="rId1"/>
            </p:custDataLst>
          </p:nvPr>
        </p:nvSpPr>
        <p:spPr>
          <a:xfrm>
            <a:off x="179070" y="836930"/>
            <a:ext cx="8676640" cy="2030095"/>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5</a:t>
            </a:r>
            <a:r>
              <a:rPr lang="zh-CN" altLang="en-US" sz="2800" b="1">
                <a:latin typeface="微软雅黑" panose="020B0503020204020204" charset="-122"/>
                <a:ea typeface="微软雅黑" panose="020B0503020204020204" charset="-122"/>
                <a:sym typeface="+mn-ea"/>
              </a:rPr>
              <a:t>、类型</a:t>
            </a:r>
          </a:p>
          <a:p>
            <a:pPr>
              <a:lnSpc>
                <a:spcPct val="150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抵抗力稳定性</a:t>
            </a:r>
            <a:endParaRPr lang="en-US" altLang="zh-CN" sz="2800" b="1">
              <a:latin typeface="微软雅黑" panose="020B0503020204020204" charset="-122"/>
              <a:ea typeface="微软雅黑" panose="020B0503020204020204" charset="-122"/>
              <a:sym typeface="+mn-ea"/>
            </a:endParaRPr>
          </a:p>
          <a:p>
            <a:pPr>
              <a:lnSpc>
                <a:spcPct val="150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恢复力稳定性</a:t>
            </a:r>
          </a:p>
        </p:txBody>
      </p:sp>
      <p:sp>
        <p:nvSpPr>
          <p:cNvPr id="3" name="文本框 2"/>
          <p:cNvSpPr txBox="1"/>
          <p:nvPr/>
        </p:nvSpPr>
        <p:spPr>
          <a:xfrm>
            <a:off x="251460" y="2781300"/>
            <a:ext cx="8314055" cy="2399665"/>
          </a:xfrm>
          <a:prstGeom prst="rect">
            <a:avLst/>
          </a:prstGeom>
          <a:noFill/>
        </p:spPr>
        <p:txBody>
          <a:bodyPr wrap="square" rtlCol="0" anchor="t">
            <a:spAutoFit/>
          </a:bodyPr>
          <a:lstStyle/>
          <a:p>
            <a:pPr>
              <a:lnSpc>
                <a:spcPct val="150000"/>
              </a:lnSpc>
            </a:pPr>
            <a:r>
              <a:rPr lang="en-US" altLang="zh-CN" sz="2800" b="1">
                <a:latin typeface="微软雅黑" panose="020B0503020204020204" charset="-122"/>
                <a:ea typeface="微软雅黑" panose="020B0503020204020204" charset="-122"/>
                <a:sym typeface="+mn-ea"/>
              </a:rPr>
              <a:t>6</a:t>
            </a:r>
            <a:r>
              <a:rPr lang="zh-CN" altLang="en-US" sz="2800" b="1">
                <a:latin typeface="微软雅黑" panose="020B0503020204020204" charset="-122"/>
                <a:ea typeface="微软雅黑" panose="020B0503020204020204" charset="-122"/>
                <a:sym typeface="+mn-ea"/>
              </a:rPr>
              <a:t>、提高生态系统稳定性的措施</a:t>
            </a:r>
          </a:p>
          <a:p>
            <a:pPr>
              <a:lnSpc>
                <a:spcPct val="150000"/>
              </a:lnSpc>
            </a:pPr>
            <a:r>
              <a:rPr lang="en-US" altLang="zh-CN" sz="2400" b="1">
                <a:latin typeface="微软雅黑" panose="020B0503020204020204" charset="-122"/>
                <a:ea typeface="微软雅黑" panose="020B0503020204020204" charset="-122"/>
                <a:sym typeface="+mn-ea"/>
              </a:rPr>
              <a:t>(1)</a:t>
            </a:r>
            <a:r>
              <a:rPr lang="zh-CN" altLang="en-US" sz="2400" b="1">
                <a:latin typeface="微软雅黑" panose="020B0503020204020204" charset="-122"/>
                <a:ea typeface="微软雅黑" panose="020B0503020204020204" charset="-122"/>
                <a:sym typeface="+mn-ea"/>
              </a:rPr>
              <a:t>控制对生态系统的干扰强度</a:t>
            </a:r>
            <a:endParaRPr lang="en-US" altLang="zh-CN" sz="2400" b="1">
              <a:latin typeface="微软雅黑" panose="020B0503020204020204" charset="-122"/>
              <a:ea typeface="微软雅黑" panose="020B0503020204020204" charset="-122"/>
              <a:sym typeface="+mn-ea"/>
            </a:endParaRPr>
          </a:p>
          <a:p>
            <a:pPr>
              <a:lnSpc>
                <a:spcPct val="150000"/>
              </a:lnSpc>
            </a:pPr>
            <a:r>
              <a:rPr lang="en-US" altLang="zh-CN" sz="2400" b="1">
                <a:latin typeface="微软雅黑" panose="020B0503020204020204" charset="-122"/>
                <a:ea typeface="微软雅黑" panose="020B0503020204020204" charset="-122"/>
                <a:sym typeface="+mn-ea"/>
              </a:rPr>
              <a:t>(2)</a:t>
            </a:r>
            <a:r>
              <a:rPr lang="zh-CN" altLang="en-US" sz="2400" b="1">
                <a:latin typeface="微软雅黑" panose="020B0503020204020204" charset="-122"/>
                <a:ea typeface="微软雅黑" panose="020B0503020204020204" charset="-122"/>
                <a:sym typeface="+mn-ea"/>
              </a:rPr>
              <a:t>给予相应的物质、能量的投入，保证生态系统内部结构与功能的协调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p:cNvPicPr>
            <a:picLocks noGrp="1" noChangeAspect="1"/>
          </p:cNvPicPr>
          <p:nvPr>
            <p:ph idx="1"/>
          </p:nvPr>
        </p:nvPicPr>
        <p:blipFill>
          <a:blip r:embed="rId2"/>
          <a:srcRect l="11989" t="51599"/>
          <a:stretch>
            <a:fillRect/>
          </a:stretch>
        </p:blipFill>
        <p:spPr>
          <a:xfrm>
            <a:off x="395605" y="116840"/>
            <a:ext cx="8606790" cy="6679565"/>
          </a:xfrm>
          <a:prstGeom prst="plaque">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51460" y="787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五、人与环境</a:t>
            </a:r>
          </a:p>
        </p:txBody>
      </p:sp>
      <p:sp>
        <p:nvSpPr>
          <p:cNvPr id="3" name="文本框 2"/>
          <p:cNvSpPr txBox="1"/>
          <p:nvPr/>
        </p:nvSpPr>
        <p:spPr>
          <a:xfrm>
            <a:off x="179705" y="908685"/>
            <a:ext cx="8501380" cy="1518920"/>
          </a:xfrm>
          <a:prstGeom prst="rect">
            <a:avLst/>
          </a:prstGeom>
          <a:noFill/>
        </p:spPr>
        <p:txBody>
          <a:bodyPr wrap="square" rtlCol="0" anchor="t">
            <a:noAutofit/>
          </a:body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2800" b="1" kern="0" noProof="0" dirty="0">
                <a:ln>
                  <a:noFill/>
                </a:ln>
                <a:solidFill>
                  <a:srgbClr val="000000"/>
                </a:solidFill>
                <a:effectLst/>
                <a:uLnTx/>
                <a:uFillTx/>
                <a:latin typeface="微软雅黑" panose="020B0503020204020204" charset="-122"/>
                <a:ea typeface="微软雅黑" panose="020B0503020204020204" charset="-122"/>
                <a:sym typeface="+mn-ea"/>
              </a:rPr>
              <a:t>1</a:t>
            </a:r>
            <a:r>
              <a:rPr lang="zh-CN" altLang="en-US" sz="2800" b="1" kern="0" noProof="0" dirty="0">
                <a:ln>
                  <a:noFill/>
                </a:ln>
                <a:solidFill>
                  <a:srgbClr val="000000"/>
                </a:solidFill>
                <a:effectLst/>
                <a:uLnTx/>
                <a:uFillTx/>
                <a:latin typeface="微软雅黑" panose="020B0503020204020204" charset="-122"/>
                <a:ea typeface="微软雅黑" panose="020B0503020204020204" charset="-122"/>
                <a:sym typeface="+mn-ea"/>
              </a:rPr>
              <a:t>、人口增长与生态足迹（生态占用）</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2400" b="1" kern="0" noProof="0" dirty="0">
                <a:ln>
                  <a:noFill/>
                </a:ln>
                <a:solidFill>
                  <a:srgbClr val="000000"/>
                </a:solidFill>
                <a:effectLst/>
                <a:uLnTx/>
                <a:uFillTx/>
                <a:latin typeface="微软雅黑" panose="020B0503020204020204" charset="-122"/>
                <a:ea typeface="微软雅黑" panose="020B0503020204020204" charset="-122"/>
                <a:sym typeface="+mn-ea"/>
              </a:rPr>
              <a:t>指现有技术条件下，维持某一人口单位生存所需的生产资源和</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2400" b="1" kern="0" noProof="0" dirty="0">
                <a:ln>
                  <a:noFill/>
                </a:ln>
                <a:solidFill>
                  <a:srgbClr val="000000"/>
                </a:solidFill>
                <a:effectLst/>
                <a:uLnTx/>
                <a:uFillTx/>
                <a:latin typeface="微软雅黑" panose="020B0503020204020204" charset="-122"/>
                <a:ea typeface="微软雅黑" panose="020B0503020204020204" charset="-122"/>
                <a:sym typeface="+mn-ea"/>
              </a:rPr>
              <a:t>吸纳废物的土地及水域面积。</a:t>
            </a:r>
          </a:p>
        </p:txBody>
      </p:sp>
      <p:sp>
        <p:nvSpPr>
          <p:cNvPr id="4" name="文本框 3"/>
          <p:cNvSpPr txBox="1"/>
          <p:nvPr/>
        </p:nvSpPr>
        <p:spPr>
          <a:xfrm>
            <a:off x="35560" y="2493010"/>
            <a:ext cx="9143365" cy="3233420"/>
          </a:xfrm>
          <a:prstGeom prst="rect">
            <a:avLst/>
          </a:prstGeom>
          <a:noFill/>
        </p:spPr>
        <p:txBody>
          <a:bodyPr wrap="square" rtlCol="0" anchor="t">
            <a:spAutoFit/>
          </a:bodyPr>
          <a:lstStyle/>
          <a:p>
            <a:pPr lvl="0">
              <a:lnSpc>
                <a:spcPts val="3500"/>
              </a:lnSpc>
              <a:buClr>
                <a:srgbClr val="996666"/>
              </a:buClr>
              <a:buNone/>
              <a:defRPr/>
            </a:pPr>
            <a:r>
              <a:rPr lang="zh-CN" altLang="en-US" sz="2400" b="1" kern="0" dirty="0">
                <a:solidFill>
                  <a:srgbClr val="000000"/>
                </a:solidFill>
                <a:latin typeface="微软雅黑" panose="020B0503020204020204" charset="-122"/>
                <a:ea typeface="微软雅黑" panose="020B0503020204020204" charset="-122"/>
                <a:sym typeface="+mn-ea"/>
              </a:rPr>
              <a:t>党的二十大报告提出，“积极稳妥推进碳达峰碳中和”，强调“实现碳达峰碳中和是一场广泛而深刻的经济社会系统性变革。”</a:t>
            </a:r>
            <a:endParaRPr lang="en-US" altLang="zh-CN" sz="2400" b="1" kern="0" dirty="0">
              <a:solidFill>
                <a:srgbClr val="000000"/>
              </a:solidFill>
              <a:latin typeface="微软雅黑" panose="020B0503020204020204" charset="-122"/>
              <a:ea typeface="微软雅黑" panose="020B0503020204020204" charset="-122"/>
            </a:endParaRPr>
          </a:p>
          <a:p>
            <a:pPr lvl="0">
              <a:lnSpc>
                <a:spcPts val="3500"/>
              </a:lnSpc>
              <a:buClr>
                <a:srgbClr val="996666"/>
              </a:buClr>
              <a:buFont typeface="Wingdings" panose="05000000000000000000" pitchFamily="2" charset="2"/>
              <a:buChar char="Ø"/>
              <a:defRPr/>
            </a:pPr>
            <a:r>
              <a:rPr lang="zh-CN" altLang="en-US" sz="2400" b="1" kern="0" dirty="0">
                <a:solidFill>
                  <a:srgbClr val="FF0000"/>
                </a:solidFill>
                <a:latin typeface="微软雅黑" panose="020B0503020204020204" charset="-122"/>
                <a:ea typeface="微软雅黑" panose="020B0503020204020204" charset="-122"/>
                <a:sym typeface="+mn-ea"/>
              </a:rPr>
              <a:t>“碳达峰”</a:t>
            </a:r>
            <a:r>
              <a:rPr lang="zh-CN" altLang="en-US" sz="2400" b="1" kern="0" dirty="0">
                <a:solidFill>
                  <a:srgbClr val="000000"/>
                </a:solidFill>
                <a:latin typeface="微软雅黑" panose="020B0503020204020204" charset="-122"/>
                <a:ea typeface="微软雅黑" panose="020B0503020204020204" charset="-122"/>
                <a:sym typeface="+mn-ea"/>
              </a:rPr>
              <a:t>，是指某一国家或区域在某一个时点，二氧化碳</a:t>
            </a:r>
          </a:p>
          <a:p>
            <a:pPr lvl="0">
              <a:lnSpc>
                <a:spcPts val="3500"/>
              </a:lnSpc>
              <a:buClr>
                <a:srgbClr val="996666"/>
              </a:buClr>
              <a:buFont typeface="Wingdings" panose="05000000000000000000" pitchFamily="2" charset="2"/>
              <a:defRPr/>
            </a:pPr>
            <a:r>
              <a:rPr lang="zh-CN" altLang="en-US" sz="2400" b="1" kern="0" dirty="0">
                <a:solidFill>
                  <a:srgbClr val="000000"/>
                </a:solidFill>
                <a:latin typeface="微软雅黑" panose="020B0503020204020204" charset="-122"/>
                <a:ea typeface="微软雅黑" panose="020B0503020204020204" charset="-122"/>
                <a:sym typeface="+mn-ea"/>
              </a:rPr>
              <a:t>（及其他温室气体）的排放量达到峰值且不再增长，之后逐步回落；</a:t>
            </a:r>
            <a:endParaRPr lang="zh-CN" altLang="en-US" sz="2400" b="1" kern="0" dirty="0">
              <a:solidFill>
                <a:srgbClr val="000000"/>
              </a:solidFill>
              <a:latin typeface="微软雅黑" panose="020B0503020204020204" charset="-122"/>
              <a:ea typeface="微软雅黑" panose="020B0503020204020204" charset="-122"/>
            </a:endParaRPr>
          </a:p>
          <a:p>
            <a:pPr lvl="0">
              <a:lnSpc>
                <a:spcPts val="3500"/>
              </a:lnSpc>
              <a:buClr>
                <a:srgbClr val="996666"/>
              </a:buClr>
              <a:buFont typeface="Wingdings" panose="05000000000000000000" pitchFamily="2" charset="2"/>
              <a:buChar char="Ø"/>
              <a:defRPr/>
            </a:pPr>
            <a:r>
              <a:rPr lang="zh-CN" altLang="en-US" sz="2400" b="1" kern="0" dirty="0">
                <a:solidFill>
                  <a:srgbClr val="FF0000"/>
                </a:solidFill>
                <a:latin typeface="微软雅黑" panose="020B0503020204020204" charset="-122"/>
                <a:ea typeface="微软雅黑" panose="020B0503020204020204" charset="-122"/>
                <a:sym typeface="+mn-ea"/>
              </a:rPr>
              <a:t>“碳中和”</a:t>
            </a:r>
            <a:r>
              <a:rPr lang="zh-CN" altLang="en-US" sz="2400" b="1" kern="0" dirty="0">
                <a:solidFill>
                  <a:srgbClr val="000000"/>
                </a:solidFill>
                <a:latin typeface="微软雅黑" panose="020B0503020204020204" charset="-122"/>
                <a:ea typeface="微软雅黑" panose="020B0503020204020204" charset="-122"/>
                <a:sym typeface="+mn-ea"/>
              </a:rPr>
              <a:t>，是指相应主体在产生二氧化碳的同时，通过自身节能减排、植树造林等方式吸收相应数量的二氧化碳，使得整体实现“零碳排放”。</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custDataLst>
              <p:tags r:id="rId1"/>
            </p:custDataLst>
          </p:nvPr>
        </p:nvSpPr>
        <p:spPr bwMode="auto">
          <a:xfrm>
            <a:off x="107315" y="981075"/>
            <a:ext cx="792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2</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、全球性环境问题</a:t>
            </a:r>
            <a:endPar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1</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）全球气候变化</a:t>
            </a: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全球变暖</a:t>
            </a: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温室效应加剧</a:t>
            </a:r>
            <a:endPar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2</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）水资源短缺</a:t>
            </a:r>
            <a:endPar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3</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）臭氧层破坏</a:t>
            </a:r>
            <a:endPar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eaLnBrk="1" hangingPunct="1">
              <a:buClr>
                <a:srgbClr val="996666"/>
              </a:buClr>
              <a:buNone/>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4</a:t>
            </a:r>
            <a:r>
              <a:rPr lang="zh-CN" altLang="en-US" sz="2800" b="1" kern="0" dirty="0">
                <a:solidFill>
                  <a:srgbClr val="000000"/>
                </a:solidFill>
                <a:latin typeface="微软雅黑" panose="020B0503020204020204" charset="-122"/>
                <a:ea typeface="微软雅黑" panose="020B0503020204020204" charset="-122"/>
              </a:rPr>
              <a:t>）土地荒漠化</a:t>
            </a:r>
            <a:endParaRPr lang="en-US" altLang="zh-CN" sz="2800" b="1" kern="0" dirty="0">
              <a:solidFill>
                <a:srgbClr val="000000"/>
              </a:solidFill>
              <a:latin typeface="微软雅黑" panose="020B0503020204020204" charset="-122"/>
              <a:ea typeface="微软雅黑" panose="020B0503020204020204" charset="-122"/>
            </a:endParaRPr>
          </a:p>
          <a:p>
            <a:pPr eaLnBrk="1" hangingPunct="1">
              <a:buClr>
                <a:srgbClr val="996666"/>
              </a:buClr>
              <a:buNone/>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5</a:t>
            </a:r>
            <a:r>
              <a:rPr lang="zh-CN" altLang="en-US" sz="2800" b="1" kern="0" dirty="0">
                <a:solidFill>
                  <a:srgbClr val="000000"/>
                </a:solidFill>
                <a:latin typeface="微软雅黑" panose="020B0503020204020204" charset="-122"/>
                <a:ea typeface="微软雅黑" panose="020B0503020204020204" charset="-122"/>
              </a:rPr>
              <a:t>）生物多样性丧失</a:t>
            </a:r>
            <a:endParaRPr lang="en-US" altLang="zh-CN" sz="2800" b="1" kern="0" dirty="0">
              <a:solidFill>
                <a:srgbClr val="000000"/>
              </a:solidFill>
              <a:latin typeface="微软雅黑" panose="020B0503020204020204" charset="-122"/>
              <a:ea typeface="微软雅黑" panose="020B0503020204020204" charset="-122"/>
            </a:endParaRPr>
          </a:p>
          <a:p>
            <a:pPr eaLnBrk="1" hangingPunct="1">
              <a:buClr>
                <a:srgbClr val="996666"/>
              </a:buClr>
              <a:buNone/>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6</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）环境污染</a:t>
            </a: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水、土壤、空气，</a:t>
            </a:r>
            <a:r>
              <a:rPr lang="zh-CN" altLang="en-US" sz="2800" b="1" kern="0" dirty="0">
                <a:solidFill>
                  <a:srgbClr val="000000"/>
                </a:solidFill>
                <a:latin typeface="微软雅黑" panose="020B0503020204020204" charset="-122"/>
                <a:ea typeface="微软雅黑" panose="020B0503020204020204" charset="-122"/>
              </a:rPr>
              <a:t>酸雨等</a:t>
            </a:r>
            <a:endParaRPr lang="en-US" altLang="zh-CN" sz="2800" b="1" kern="0" dirty="0">
              <a:solidFill>
                <a:srgbClr val="000000"/>
              </a:solidFill>
              <a:latin typeface="微软雅黑" panose="020B0503020204020204" charset="-122"/>
              <a:ea typeface="微软雅黑" panose="020B0503020204020204" charset="-122"/>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defRPr/>
            </a:pPr>
            <a:r>
              <a:rPr kumimoji="0" lang="zh-CN" altLang="en-US" sz="2800" b="1" i="0" u="none" strike="noStrike" kern="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水体富营养化</a:t>
            </a:r>
            <a:r>
              <a:rPr kumimoji="0" lang="en-US" altLang="zh-CN" sz="2800" b="1" i="0" u="none" strike="noStrike" kern="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a:t>
            </a:r>
            <a:r>
              <a:rPr kumimoji="0" lang="zh-CN" altLang="en-US" sz="2800" b="1" i="0" u="none" strike="noStrike" kern="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rPr>
              <a:t>氮、磷污染物超标</a:t>
            </a:r>
            <a:endParaRPr kumimoji="0" lang="en-US" altLang="zh-CN" sz="2800" b="1" i="0" u="none" strike="noStrike" kern="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cs"/>
            </a:endParaRPr>
          </a:p>
        </p:txBody>
      </p:sp>
      <p:sp>
        <p:nvSpPr>
          <p:cNvPr id="2" name="文本框 1"/>
          <p:cNvSpPr txBox="1"/>
          <p:nvPr>
            <p:custDataLst>
              <p:tags r:id="rId2"/>
            </p:custDataLst>
          </p:nvPr>
        </p:nvSpPr>
        <p:spPr>
          <a:xfrm>
            <a:off x="251460" y="1168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五、人与环境</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custDataLst>
              <p:tags r:id="rId1"/>
            </p:custDataLst>
          </p:nvPr>
        </p:nvSpPr>
        <p:spPr bwMode="auto">
          <a:xfrm>
            <a:off x="251460" y="946785"/>
            <a:ext cx="8715375" cy="549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altLang="zh-CN" sz="32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3</a:t>
            </a:r>
            <a:r>
              <a:rPr kumimoji="0" lang="zh-CN" altLang="en-US" sz="32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、生物多样性及其保护</a:t>
            </a:r>
            <a:endParaRPr kumimoji="0" lang="en-US" altLang="zh-CN" sz="32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hangingPunct="1">
              <a:lnSpc>
                <a:spcPct val="125000"/>
              </a:lnSpc>
              <a:spcBef>
                <a:spcPts val="0"/>
              </a:spcBef>
              <a:spcAft>
                <a:spcPct val="0"/>
              </a:spcAft>
              <a:buClr>
                <a:srgbClr val="996666"/>
              </a:buClr>
              <a:buSzPct val="80000"/>
              <a:buFont typeface="Wingdings" panose="05000000000000000000" pitchFamily="2" charset="2"/>
              <a:buNone/>
              <a:defRPr/>
            </a:pPr>
            <a:r>
              <a:rPr kumimoji="0" 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(1)</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概念：</a:t>
            </a: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生物圈所有的植物、动物和微生物等，它们所拥有的全部基因，以及各种各样的生态系统。</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(2)</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分类：</a:t>
            </a:r>
            <a:endPar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2400" b="1" kern="0" noProof="0" dirty="0">
                <a:ln>
                  <a:noFill/>
                </a:ln>
                <a:solidFill>
                  <a:srgbClr val="000000"/>
                </a:solidFill>
                <a:effectLst/>
                <a:uLnTx/>
                <a:uFillTx/>
                <a:latin typeface="微软雅黑" panose="020B0503020204020204" charset="-122"/>
                <a:ea typeface="微软雅黑" panose="020B0503020204020204" charset="-122"/>
                <a:sym typeface="+mn-ea"/>
              </a:rPr>
              <a:t>遗传</a:t>
            </a:r>
            <a:r>
              <a:rPr lang="en-US" altLang="zh-CN" sz="2400" b="1" kern="0" noProof="0" dirty="0">
                <a:ln>
                  <a:noFill/>
                </a:ln>
                <a:solidFill>
                  <a:srgbClr val="000000"/>
                </a:solidFill>
                <a:effectLst/>
                <a:uLnTx/>
                <a:uFillTx/>
                <a:latin typeface="微软雅黑" panose="020B0503020204020204" charset="-122"/>
                <a:ea typeface="微软雅黑" panose="020B0503020204020204" charset="-122"/>
                <a:sym typeface="+mn-ea"/>
              </a:rPr>
              <a:t>/</a:t>
            </a:r>
            <a:r>
              <a:rPr lang="zh-CN" altLang="en-US" sz="2400" b="1" kern="0" noProof="0" dirty="0">
                <a:ln>
                  <a:noFill/>
                </a:ln>
                <a:solidFill>
                  <a:srgbClr val="000000"/>
                </a:solidFill>
                <a:effectLst/>
                <a:uLnTx/>
                <a:uFillTx/>
                <a:latin typeface="微软雅黑" panose="020B0503020204020204" charset="-122"/>
                <a:ea typeface="微软雅黑" panose="020B0503020204020204" charset="-122"/>
                <a:sym typeface="+mn-ea"/>
              </a:rPr>
              <a:t>基因多样性</a:t>
            </a:r>
            <a:r>
              <a:rPr lang="en-US" altLang="zh-CN" sz="2400" b="1" kern="0" noProof="0" dirty="0">
                <a:ln>
                  <a:noFill/>
                </a:ln>
                <a:solidFill>
                  <a:srgbClr val="000000"/>
                </a:solidFill>
                <a:effectLst/>
                <a:uLnTx/>
                <a:uFillTx/>
                <a:latin typeface="微软雅黑" panose="020B0503020204020204" charset="-122"/>
                <a:ea typeface="微软雅黑" panose="020B0503020204020204" charset="-122"/>
                <a:sym typeface="+mn-ea"/>
              </a:rPr>
              <a:t>(</a:t>
            </a:r>
            <a:r>
              <a:rPr lang="zh-CN" altLang="en-US" sz="2400" b="1" kern="0" noProof="0" dirty="0">
                <a:ln>
                  <a:noFill/>
                </a:ln>
                <a:solidFill>
                  <a:srgbClr val="000000"/>
                </a:solidFill>
                <a:effectLst/>
                <a:uLnTx/>
                <a:uFillTx/>
                <a:latin typeface="微软雅黑" panose="020B0503020204020204" charset="-122"/>
                <a:ea typeface="微软雅黑" panose="020B0503020204020204" charset="-122"/>
                <a:sym typeface="+mn-ea"/>
              </a:rPr>
              <a:t>根本原因</a:t>
            </a:r>
            <a:r>
              <a:rPr lang="en-US" altLang="zh-CN" sz="2400" b="1" kern="0" noProof="0" dirty="0">
                <a:ln>
                  <a:noFill/>
                </a:ln>
                <a:solidFill>
                  <a:srgbClr val="000000"/>
                </a:solidFill>
                <a:effectLst/>
                <a:uLnTx/>
                <a:uFillTx/>
                <a:latin typeface="微软雅黑" panose="020B0503020204020204" charset="-122"/>
                <a:ea typeface="微软雅黑" panose="020B0503020204020204" charset="-122"/>
                <a:sym typeface="+mn-ea"/>
              </a:rPr>
              <a:t>)</a:t>
            </a:r>
            <a:endParaRPr lang="zh-CN" altLang="en-US" sz="2400" b="1" kern="0" noProof="0" dirty="0">
              <a:ln>
                <a:noFill/>
              </a:ln>
              <a:solidFill>
                <a:srgbClr val="000000"/>
              </a:solidFill>
              <a:effectLst/>
              <a:uLnTx/>
              <a:uFillTx/>
              <a:latin typeface="微软雅黑" panose="020B0503020204020204" charset="-122"/>
              <a:ea typeface="微软雅黑" panose="020B0503020204020204" charset="-122"/>
              <a:sym typeface="+mn-ea"/>
            </a:endParaRPr>
          </a:p>
          <a:p>
            <a:pPr marL="0" marR="0" lvl="0" indent="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物种多样性</a:t>
            </a:r>
            <a:r>
              <a:rPr lang="en-US" altLang="zh-CN" sz="2400" b="1" kern="0" noProof="0" dirty="0">
                <a:ln>
                  <a:noFill/>
                </a:ln>
                <a:solidFill>
                  <a:srgbClr val="000000"/>
                </a:solidFill>
                <a:effectLst/>
                <a:uLnTx/>
                <a:uFillTx/>
                <a:latin typeface="微软雅黑" panose="020B0503020204020204" charset="-122"/>
                <a:ea typeface="微软雅黑" panose="020B0503020204020204" charset="-122"/>
                <a:sym typeface="+mn-ea"/>
              </a:rPr>
              <a:t>(</a:t>
            </a:r>
            <a:r>
              <a:rPr lang="zh-CN" altLang="en-US" sz="2400" b="1" kern="0" noProof="0" dirty="0">
                <a:ln>
                  <a:noFill/>
                </a:ln>
                <a:solidFill>
                  <a:srgbClr val="000000"/>
                </a:solidFill>
                <a:effectLst/>
                <a:uLnTx/>
                <a:uFillTx/>
                <a:latin typeface="微软雅黑" panose="020B0503020204020204" charset="-122"/>
                <a:ea typeface="微软雅黑" panose="020B0503020204020204" charset="-122"/>
                <a:sym typeface="+mn-ea"/>
              </a:rPr>
              <a:t>直观体现</a:t>
            </a:r>
            <a:r>
              <a:rPr lang="en-US" altLang="zh-CN" sz="2400" b="1" kern="0" noProof="0" dirty="0">
                <a:ln>
                  <a:noFill/>
                </a:ln>
                <a:solidFill>
                  <a:srgbClr val="000000"/>
                </a:solidFill>
                <a:effectLst/>
                <a:uLnTx/>
                <a:uFillTx/>
                <a:latin typeface="微软雅黑" panose="020B0503020204020204" charset="-122"/>
                <a:ea typeface="微软雅黑" panose="020B0503020204020204" charset="-122"/>
                <a:sym typeface="+mn-ea"/>
              </a:rPr>
              <a:t>)</a:t>
            </a:r>
            <a:endPar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生态系统多样性（宏观表现）</a:t>
            </a:r>
            <a:endParaRPr kumimoji="0" lang="en-US" altLang="zh-CN"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(3)</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价值：</a:t>
            </a:r>
            <a:endPar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defRPr/>
            </a:pP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直接价值</a:t>
            </a:r>
            <a:r>
              <a:rPr kumimoji="0" lang="en-US" altLang="zh-CN"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a:t>
            </a: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直接使用</a:t>
            </a:r>
            <a:endParaRPr kumimoji="0" lang="en-US" altLang="zh-CN"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defRPr/>
            </a:pP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间接价值</a:t>
            </a:r>
            <a:r>
              <a:rPr kumimoji="0" lang="en-US" altLang="zh-CN"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a:t>
            </a: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维持生态平衡</a:t>
            </a:r>
            <a:endParaRPr kumimoji="0" lang="en-US" altLang="zh-CN"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defRPr/>
            </a:pP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潜在价值</a:t>
            </a:r>
            <a:r>
              <a:rPr kumimoji="0" lang="en-US" altLang="zh-CN"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a:t>
            </a: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尚未发现</a:t>
            </a:r>
          </a:p>
        </p:txBody>
      </p:sp>
      <p:sp>
        <p:nvSpPr>
          <p:cNvPr id="2" name="文本框 1"/>
          <p:cNvSpPr txBox="1"/>
          <p:nvPr>
            <p:custDataLst>
              <p:tags r:id="rId2"/>
            </p:custDataLst>
          </p:nvPr>
        </p:nvSpPr>
        <p:spPr>
          <a:xfrm>
            <a:off x="251460" y="1168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五、人与环境</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custDataLst>
              <p:tags r:id="rId1"/>
            </p:custDataLst>
          </p:nvPr>
        </p:nvSpPr>
        <p:spPr bwMode="auto">
          <a:xfrm>
            <a:off x="251460" y="1124585"/>
            <a:ext cx="792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altLang="zh-CN" sz="32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4</a:t>
            </a:r>
            <a:r>
              <a:rPr kumimoji="0" lang="zh-CN" altLang="en-US" sz="32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、生物多样性及其保护</a:t>
            </a:r>
            <a:endParaRPr kumimoji="0" lang="en-US" altLang="zh-CN" sz="32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0" indent="0" eaLnBrk="1" hangingPunct="1">
              <a:buClr>
                <a:srgbClr val="996666"/>
              </a:buClr>
              <a:buNone/>
              <a:defRPr/>
            </a:pPr>
            <a:r>
              <a:rPr lang="zh-CN" altLang="en-US" sz="2800" b="1" kern="0" dirty="0">
                <a:solidFill>
                  <a:srgbClr val="000000"/>
                </a:solidFill>
                <a:latin typeface="微软雅黑" panose="020B0503020204020204" charset="-122"/>
                <a:ea typeface="微软雅黑" panose="020B0503020204020204" charset="-122"/>
              </a:rPr>
              <a:t>（</a:t>
            </a:r>
            <a:r>
              <a:rPr lang="en-US" altLang="zh-CN" sz="2800" b="1" kern="0" dirty="0">
                <a:solidFill>
                  <a:srgbClr val="000000"/>
                </a:solidFill>
                <a:latin typeface="微软雅黑" panose="020B0503020204020204" charset="-122"/>
                <a:ea typeface="微软雅黑" panose="020B0503020204020204" charset="-122"/>
              </a:rPr>
              <a:t>3</a:t>
            </a:r>
            <a:r>
              <a:rPr lang="zh-CN" altLang="en-US" sz="2800" b="1" kern="0" dirty="0">
                <a:solidFill>
                  <a:srgbClr val="000000"/>
                </a:solidFill>
                <a:latin typeface="微软雅黑" panose="020B0503020204020204" charset="-122"/>
                <a:ea typeface="微软雅黑" panose="020B0503020204020204" charset="-122"/>
              </a:rPr>
              <a:t>）生物多样性丧失的原因</a:t>
            </a:r>
            <a:endParaRPr lang="en-US" altLang="zh-CN" sz="2800" b="1" kern="0" dirty="0">
              <a:solidFill>
                <a:srgbClr val="000000"/>
              </a:solidFill>
              <a:latin typeface="微软雅黑" panose="020B0503020204020204" charset="-122"/>
              <a:ea typeface="微软雅黑" panose="020B0503020204020204" charset="-122"/>
            </a:endParaRPr>
          </a:p>
          <a:p>
            <a:pPr eaLnBrk="1" hangingPunct="1">
              <a:buClr>
                <a:srgbClr val="996666"/>
              </a:buClr>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对野生物种生存环境的破坏</a:t>
            </a: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（栖息地丧失和碎片化）</a:t>
            </a:r>
            <a:endPar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eaLnBrk="1" hangingPunct="1">
              <a:buClr>
                <a:srgbClr val="996666"/>
              </a:buClr>
              <a:defRPr/>
            </a:pPr>
            <a:r>
              <a:rPr lang="zh-CN" altLang="en-US" sz="2800" b="1" kern="0" dirty="0">
                <a:solidFill>
                  <a:srgbClr val="000000"/>
                </a:solidFill>
                <a:latin typeface="微软雅黑" panose="020B0503020204020204" charset="-122"/>
                <a:ea typeface="微软雅黑" panose="020B0503020204020204" charset="-122"/>
              </a:rPr>
              <a:t>掠夺式利用</a:t>
            </a:r>
            <a:r>
              <a:rPr lang="zh-CN" altLang="en-US" sz="2400" b="1" kern="0" dirty="0">
                <a:solidFill>
                  <a:srgbClr val="000000"/>
                </a:solidFill>
                <a:latin typeface="微软雅黑" panose="020B0503020204020204" charset="-122"/>
                <a:ea typeface="微软雅黑" panose="020B0503020204020204" charset="-122"/>
              </a:rPr>
              <a:t>（过度采伐、滥捕乱猎）</a:t>
            </a:r>
            <a:endParaRPr lang="en-US" altLang="zh-CN" sz="2400" b="1" kern="0" dirty="0">
              <a:solidFill>
                <a:srgbClr val="000000"/>
              </a:solidFill>
              <a:latin typeface="微软雅黑" panose="020B0503020204020204" charset="-122"/>
              <a:ea typeface="微软雅黑" panose="020B0503020204020204" charset="-122"/>
            </a:endParaRPr>
          </a:p>
          <a:p>
            <a:pPr eaLnBrk="1" hangingPunct="1">
              <a:buClr>
                <a:srgbClr val="996666"/>
              </a:buClr>
              <a:defRPr/>
            </a:pPr>
            <a:r>
              <a:rPr lang="zh-CN" altLang="en-US" sz="2800" b="1" kern="0" dirty="0">
                <a:solidFill>
                  <a:srgbClr val="000000"/>
                </a:solidFill>
                <a:latin typeface="微软雅黑" panose="020B0503020204020204" charset="-122"/>
                <a:ea typeface="微软雅黑" panose="020B0503020204020204" charset="-122"/>
              </a:rPr>
              <a:t>环境污染</a:t>
            </a:r>
            <a:endParaRPr lang="en-US" altLang="zh-CN" sz="2800" b="1" kern="0" dirty="0">
              <a:solidFill>
                <a:srgbClr val="000000"/>
              </a:solidFill>
              <a:latin typeface="微软雅黑" panose="020B0503020204020204" charset="-122"/>
              <a:ea typeface="微软雅黑" panose="020B0503020204020204" charset="-122"/>
            </a:endParaRPr>
          </a:p>
          <a:p>
            <a:pPr eaLnBrk="1" hangingPunct="1">
              <a:buClr>
                <a:srgbClr val="996666"/>
              </a:buClr>
              <a:defRPr/>
            </a:pPr>
            <a:r>
              <a:rPr lang="zh-CN" altLang="en-US" sz="2800" b="1" kern="0" dirty="0">
                <a:solidFill>
                  <a:srgbClr val="000000"/>
                </a:solidFill>
                <a:latin typeface="微软雅黑" panose="020B0503020204020204" charset="-122"/>
                <a:ea typeface="微软雅黑" panose="020B0503020204020204" charset="-122"/>
              </a:rPr>
              <a:t>农业和林业品种单一</a:t>
            </a:r>
            <a:r>
              <a:rPr lang="en-US" altLang="zh-CN" sz="2800" b="1" kern="0" dirty="0">
                <a:solidFill>
                  <a:srgbClr val="000000"/>
                </a:solidFill>
                <a:latin typeface="微软雅黑" panose="020B0503020204020204" charset="-122"/>
                <a:ea typeface="微软雅黑" panose="020B0503020204020204" charset="-122"/>
              </a:rPr>
              <a:t>——</a:t>
            </a:r>
            <a:r>
              <a:rPr lang="zh-CN" altLang="en-US" sz="2800" b="1" kern="0" dirty="0">
                <a:solidFill>
                  <a:srgbClr val="000000"/>
                </a:solidFill>
                <a:latin typeface="微软雅黑" panose="020B0503020204020204" charset="-122"/>
                <a:ea typeface="微软雅黑" panose="020B0503020204020204" charset="-122"/>
              </a:rPr>
              <a:t>协同进化物种消失</a:t>
            </a:r>
            <a:endParaRPr lang="en-US" altLang="zh-CN" sz="2800" b="1" kern="0" dirty="0">
              <a:solidFill>
                <a:srgbClr val="000000"/>
              </a:solidFill>
              <a:latin typeface="微软雅黑" panose="020B0503020204020204" charset="-122"/>
              <a:ea typeface="微软雅黑" panose="020B0503020204020204" charset="-122"/>
            </a:endParaRPr>
          </a:p>
          <a:p>
            <a:pPr eaLnBrk="1" hangingPunct="1">
              <a:buClr>
                <a:srgbClr val="996666"/>
              </a:buClr>
              <a:defRPr/>
            </a:pPr>
            <a:r>
              <a:rPr lang="zh-CN" altLang="en-US" sz="2800" b="1" kern="0" dirty="0">
                <a:solidFill>
                  <a:srgbClr val="000000"/>
                </a:solidFill>
                <a:latin typeface="微软雅黑" panose="020B0503020204020204" charset="-122"/>
                <a:ea typeface="微软雅黑" panose="020B0503020204020204" charset="-122"/>
              </a:rPr>
              <a:t>外来物种的盲目引入</a:t>
            </a:r>
            <a:r>
              <a:rPr lang="en-US" altLang="zh-CN" sz="2800" b="1" kern="0" dirty="0">
                <a:solidFill>
                  <a:srgbClr val="000000"/>
                </a:solidFill>
                <a:latin typeface="微软雅黑" panose="020B0503020204020204" charset="-122"/>
                <a:ea typeface="微软雅黑" panose="020B0503020204020204" charset="-122"/>
              </a:rPr>
              <a:t>——</a:t>
            </a:r>
            <a:r>
              <a:rPr lang="zh-CN" altLang="en-US" sz="2800" b="1" kern="0" dirty="0">
                <a:solidFill>
                  <a:srgbClr val="000000"/>
                </a:solidFill>
                <a:latin typeface="微软雅黑" panose="020B0503020204020204" charset="-122"/>
                <a:ea typeface="微软雅黑" panose="020B0503020204020204" charset="-122"/>
              </a:rPr>
              <a:t>生物入侵</a:t>
            </a:r>
            <a:endParaRPr lang="en-US" altLang="zh-CN" sz="2800" b="1" kern="0" dirty="0">
              <a:solidFill>
                <a:srgbClr val="000000"/>
              </a:solidFill>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251460" y="1168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五、人与环境</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custDataLst>
              <p:tags r:id="rId1"/>
            </p:custDataLst>
          </p:nvPr>
        </p:nvSpPr>
        <p:spPr bwMode="auto">
          <a:xfrm>
            <a:off x="323850" y="1124585"/>
            <a:ext cx="7924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ea typeface="+mn-ea"/>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5pPr>
            <a:lvl6pPr marL="25146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6pPr>
            <a:lvl7pPr marL="29718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7pPr>
            <a:lvl8pPr marL="34290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8pPr>
            <a:lvl9pPr marL="3886200" indent="-228600" algn="l" rtl="0" fontAlgn="base">
              <a:spcBef>
                <a:spcPct val="20000"/>
              </a:spcBef>
              <a:spcAft>
                <a:spcPct val="0"/>
              </a:spcAft>
              <a:buClr>
                <a:schemeClr val="bg2"/>
              </a:buClr>
              <a:buSzPct val="40000"/>
              <a:buFont typeface="Wingdings" panose="05000000000000000000" pitchFamily="2" charset="2"/>
              <a:buChar char="l"/>
              <a:defRPr sz="2000">
                <a:solidFill>
                  <a:schemeClr val="tx1"/>
                </a:solidFill>
                <a:latin typeface="+mn-lt"/>
                <a:ea typeface="+mn-ea"/>
              </a:defRPr>
            </a:lvl9p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en-US" altLang="zh-CN" sz="32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4</a:t>
            </a:r>
            <a:r>
              <a:rPr kumimoji="0" lang="zh-CN" altLang="en-US" sz="32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rPr>
              <a:t>、生物多样性及其保护</a:t>
            </a:r>
            <a:endParaRPr kumimoji="0" lang="en-US" altLang="zh-CN" sz="32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cs typeface="+mn-cs"/>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a:t>
            </a:r>
            <a:r>
              <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4</a:t>
            </a: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）保护措施</a:t>
            </a:r>
            <a:endPar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就地保护（自然保护区、国家公园等）</a:t>
            </a:r>
            <a:endPar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defRPr/>
            </a:pPr>
            <a:r>
              <a:rPr kumimoji="0" lang="zh-CN" altLang="en-US"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易地保护</a:t>
            </a:r>
            <a:r>
              <a:rPr kumimoji="0" lang="zh-CN" altLang="en-US"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rPr>
              <a:t>（植物园、动物园、濒危动植物繁育中心等）</a:t>
            </a:r>
            <a:endParaRPr kumimoji="0" lang="en-US" altLang="zh-CN"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defRPr/>
            </a:pPr>
            <a:r>
              <a:rPr lang="zh-CN" altLang="en-US" sz="2400" b="1" kern="0" dirty="0">
                <a:solidFill>
                  <a:srgbClr val="000000"/>
                </a:solidFill>
                <a:latin typeface="微软雅黑" panose="020B0503020204020204" charset="-122"/>
                <a:ea typeface="微软雅黑" panose="020B0503020204020204" charset="-122"/>
              </a:rPr>
              <a:t>建立精子库、种子库、基因库，利用生物技术对濒危物种的基因进行保护。</a:t>
            </a:r>
            <a:endParaRPr lang="en-US" altLang="zh-CN" sz="2400" b="1" kern="0" dirty="0">
              <a:solidFill>
                <a:srgbClr val="000000"/>
              </a:solidFill>
              <a:latin typeface="微软雅黑" panose="020B0503020204020204" charset="-122"/>
              <a:ea typeface="微软雅黑" panose="020B0503020204020204" charset="-122"/>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defRPr/>
            </a:pPr>
            <a:endParaRPr kumimoji="0" lang="en-US" altLang="zh-CN" sz="24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Char char="l"/>
              <a:defRPr/>
            </a:pPr>
            <a:r>
              <a:rPr lang="zh-CN" altLang="en-US" sz="2400" b="1" kern="0" noProof="0" dirty="0">
                <a:solidFill>
                  <a:srgbClr val="000000"/>
                </a:solidFill>
                <a:latin typeface="微软雅黑" panose="020B0503020204020204" charset="-122"/>
                <a:ea typeface="微软雅黑" panose="020B0503020204020204" charset="-122"/>
              </a:rPr>
              <a:t>关键：处理好人与自然的相互关系；合理适度开发利用；开展有关管理和研究；保护生物多样性，从我做起，从小事做起。</a:t>
            </a:r>
            <a:endParaRPr lang="en-US" altLang="zh-CN" sz="2400" b="1" kern="0" noProof="0" dirty="0">
              <a:solidFill>
                <a:srgbClr val="000000"/>
              </a:solidFill>
              <a:latin typeface="微软雅黑" panose="020B0503020204020204" charset="-122"/>
              <a:ea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
                <a:srgbClr val="996666"/>
              </a:buClr>
              <a:buSzPct val="80000"/>
              <a:buNone/>
              <a:defRPr/>
            </a:pPr>
            <a:endParaRPr kumimoji="0" lang="en-US" altLang="zh-CN" sz="2800" b="1" i="0" u="none" strike="noStrike" kern="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251460" y="1168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五、人与环境</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51460" y="1168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五、人与环境</a:t>
            </a:r>
          </a:p>
        </p:txBody>
      </p:sp>
      <p:sp>
        <p:nvSpPr>
          <p:cNvPr id="3" name="文本框 2"/>
          <p:cNvSpPr txBox="1"/>
          <p:nvPr/>
        </p:nvSpPr>
        <p:spPr>
          <a:xfrm>
            <a:off x="323850" y="908685"/>
            <a:ext cx="8792210" cy="5087620"/>
          </a:xfrm>
          <a:prstGeom prst="rect">
            <a:avLst/>
          </a:prstGeom>
          <a:noFill/>
        </p:spPr>
        <p:txBody>
          <a:bodyPr wrap="square" rtlCol="0" anchor="t">
            <a:spAutoFit/>
          </a:body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3200" b="1" kern="0" noProof="0" dirty="0">
                <a:ln>
                  <a:noFill/>
                </a:ln>
                <a:solidFill>
                  <a:srgbClr val="000000"/>
                </a:solidFill>
                <a:effectLst/>
                <a:uLnTx/>
                <a:uFillTx/>
                <a:latin typeface="微软雅黑" panose="020B0503020204020204" charset="-122"/>
                <a:ea typeface="微软雅黑" panose="020B0503020204020204" charset="-122"/>
                <a:sym typeface="+mn-ea"/>
              </a:rPr>
              <a:t>5</a:t>
            </a:r>
            <a:r>
              <a:rPr lang="zh-CN" altLang="en-US" sz="3200" b="1" kern="0" noProof="0" dirty="0">
                <a:ln>
                  <a:noFill/>
                </a:ln>
                <a:solidFill>
                  <a:srgbClr val="000000"/>
                </a:solidFill>
                <a:effectLst/>
                <a:uLnTx/>
                <a:uFillTx/>
                <a:latin typeface="微软雅黑" panose="020B0503020204020204" charset="-122"/>
                <a:ea typeface="微软雅黑" panose="020B0503020204020204" charset="-122"/>
                <a:sym typeface="+mn-ea"/>
              </a:rPr>
              <a:t>、生态工程</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2800" b="1" kern="0" noProof="0" dirty="0">
                <a:ln>
                  <a:noFill/>
                </a:ln>
                <a:solidFill>
                  <a:srgbClr val="000000"/>
                </a:solidFill>
                <a:effectLst/>
                <a:uLnTx/>
                <a:uFillTx/>
                <a:latin typeface="微软雅黑" panose="020B0503020204020204" charset="-122"/>
                <a:ea typeface="微软雅黑" panose="020B0503020204020204" charset="-122"/>
                <a:sym typeface="+mn-ea"/>
              </a:rPr>
              <a:t>(1)</a:t>
            </a:r>
            <a:r>
              <a:rPr lang="zh-CN" altLang="en-US" sz="2800" b="1" kern="0" noProof="0" dirty="0">
                <a:ln>
                  <a:noFill/>
                </a:ln>
                <a:solidFill>
                  <a:srgbClr val="000000"/>
                </a:solidFill>
                <a:effectLst/>
                <a:uLnTx/>
                <a:uFillTx/>
                <a:latin typeface="微软雅黑" panose="020B0503020204020204" charset="-122"/>
                <a:ea typeface="微软雅黑" panose="020B0503020204020204" charset="-122"/>
                <a:sym typeface="+mn-ea"/>
              </a:rPr>
              <a:t>概念：</a:t>
            </a:r>
            <a:r>
              <a:rPr lang="en-US" altLang="zh-CN" sz="2800" b="1" kern="0" noProof="0" dirty="0">
                <a:ln>
                  <a:noFill/>
                </a:ln>
                <a:solidFill>
                  <a:srgbClr val="000000"/>
                </a:solidFill>
                <a:effectLst/>
                <a:uLnTx/>
                <a:uFillTx/>
                <a:latin typeface="微软雅黑" panose="020B0503020204020204" charset="-122"/>
                <a:ea typeface="微软雅黑" panose="020B0503020204020204" charset="-122"/>
                <a:sym typeface="+mn-ea"/>
              </a:rPr>
              <a:t>P99</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2800" b="1" kern="0" noProof="0" dirty="0">
                <a:ln>
                  <a:noFill/>
                </a:ln>
                <a:solidFill>
                  <a:srgbClr val="000000"/>
                </a:solidFill>
                <a:effectLst/>
                <a:uLnTx/>
                <a:uFillTx/>
                <a:latin typeface="微软雅黑" panose="020B0503020204020204" charset="-122"/>
                <a:ea typeface="微软雅黑" panose="020B0503020204020204" charset="-122"/>
                <a:sym typeface="+mn-ea"/>
              </a:rPr>
              <a:t>(2)</a:t>
            </a:r>
            <a:r>
              <a:rPr lang="zh-CN" altLang="en-US" sz="2800" b="1" kern="0" noProof="0" dirty="0">
                <a:ln>
                  <a:noFill/>
                </a:ln>
                <a:solidFill>
                  <a:srgbClr val="000000"/>
                </a:solidFill>
                <a:effectLst/>
                <a:uLnTx/>
                <a:uFillTx/>
                <a:latin typeface="微软雅黑" panose="020B0503020204020204" charset="-122"/>
                <a:ea typeface="微软雅黑" panose="020B0503020204020204" charset="-122"/>
                <a:sym typeface="+mn-ea"/>
              </a:rPr>
              <a:t>目的：</a:t>
            </a:r>
            <a:r>
              <a:rPr lang="zh-CN" altLang="en-US" sz="2400" b="1" kern="0" noProof="0" dirty="0">
                <a:ln>
                  <a:noFill/>
                </a:ln>
                <a:solidFill>
                  <a:srgbClr val="000000"/>
                </a:solidFill>
                <a:effectLst/>
                <a:uLnTx/>
                <a:uFillTx/>
                <a:latin typeface="微软雅黑" panose="020B0503020204020204" charset="-122"/>
                <a:ea typeface="微软雅黑" panose="020B0503020204020204" charset="-122"/>
                <a:sym typeface="+mn-ea"/>
              </a:rPr>
              <a:t>资源高效利用、减少环境污染</a:t>
            </a:r>
            <a:r>
              <a:rPr lang="en-US" altLang="zh-CN" sz="2400" b="1" kern="0" noProof="0" dirty="0">
                <a:ln>
                  <a:noFill/>
                </a:ln>
                <a:solidFill>
                  <a:srgbClr val="000000"/>
                </a:solidFill>
                <a:effectLst/>
                <a:uLnTx/>
                <a:uFillTx/>
                <a:latin typeface="微软雅黑" panose="020B0503020204020204" charset="-122"/>
                <a:ea typeface="微软雅黑" panose="020B0503020204020204" charset="-122"/>
                <a:sym typeface="+mn-ea"/>
              </a:rPr>
              <a:t>——</a:t>
            </a:r>
            <a:r>
              <a:rPr lang="zh-CN" altLang="en-US" sz="2400" b="1" kern="0" noProof="0" dirty="0">
                <a:ln>
                  <a:noFill/>
                </a:ln>
                <a:solidFill>
                  <a:srgbClr val="000000"/>
                </a:solidFill>
                <a:effectLst/>
                <a:uLnTx/>
                <a:uFillTx/>
                <a:latin typeface="微软雅黑" panose="020B0503020204020204" charset="-122"/>
                <a:ea typeface="微软雅黑" panose="020B0503020204020204" charset="-122"/>
                <a:sym typeface="+mn-ea"/>
              </a:rPr>
              <a:t>可持续发展</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2800" b="1" kern="0" noProof="0" dirty="0">
                <a:ln>
                  <a:noFill/>
                </a:ln>
                <a:solidFill>
                  <a:srgbClr val="FF0000"/>
                </a:solidFill>
                <a:effectLst/>
                <a:uLnTx/>
                <a:uFillTx/>
                <a:latin typeface="微软雅黑" panose="020B0503020204020204" charset="-122"/>
                <a:ea typeface="微软雅黑" panose="020B0503020204020204" charset="-122"/>
                <a:sym typeface="+mn-ea"/>
              </a:rPr>
              <a:t>(3)</a:t>
            </a:r>
            <a:r>
              <a:rPr lang="zh-CN" altLang="en-US" sz="2800" b="1" kern="0" dirty="0">
                <a:solidFill>
                  <a:srgbClr val="FF0000"/>
                </a:solidFill>
                <a:latin typeface="微软雅黑" panose="020B0503020204020204" charset="-122"/>
                <a:ea typeface="微软雅黑" panose="020B0503020204020204" charset="-122"/>
                <a:sym typeface="+mn-ea"/>
              </a:rPr>
              <a:t>原理：自生、循环、整体</a:t>
            </a:r>
            <a:r>
              <a:rPr lang="zh-CN" altLang="en-US" sz="2800" b="1" kern="0" noProof="0" dirty="0">
                <a:ln>
                  <a:noFill/>
                </a:ln>
                <a:solidFill>
                  <a:srgbClr val="FF0000"/>
                </a:solidFill>
                <a:effectLst/>
                <a:uLnTx/>
                <a:uFillTx/>
                <a:latin typeface="微软雅黑" panose="020B0503020204020204" charset="-122"/>
                <a:ea typeface="微软雅黑" panose="020B0503020204020204" charset="-122"/>
                <a:sym typeface="+mn-ea"/>
              </a:rPr>
              <a:t>、协调</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2800" b="1" kern="0" noProof="0" dirty="0">
                <a:ln>
                  <a:noFill/>
                </a:ln>
                <a:solidFill>
                  <a:schemeClr val="tx1"/>
                </a:solidFill>
                <a:effectLst/>
                <a:uLnTx/>
                <a:uFillTx/>
                <a:latin typeface="微软雅黑" panose="020B0503020204020204" charset="-122"/>
                <a:ea typeface="微软雅黑" panose="020B0503020204020204" charset="-122"/>
                <a:sym typeface="+mn-ea"/>
              </a:rPr>
              <a:t>①自生：</a:t>
            </a:r>
            <a:r>
              <a:rPr lang="zh-CN" altLang="en-US" sz="2400" b="1" kern="0" noProof="0" dirty="0">
                <a:ln>
                  <a:noFill/>
                </a:ln>
                <a:solidFill>
                  <a:schemeClr val="tx1"/>
                </a:solidFill>
                <a:effectLst/>
                <a:uLnTx/>
                <a:uFillTx/>
                <a:latin typeface="微软雅黑" panose="020B0503020204020204" charset="-122"/>
                <a:ea typeface="微软雅黑" panose="020B0503020204020204" charset="-122"/>
                <a:sym typeface="+mn-ea"/>
              </a:rPr>
              <a:t>由生物组分产生的自组织、自由优化、自我调节、</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2400" b="1" kern="0" noProof="0" dirty="0">
                <a:ln>
                  <a:noFill/>
                </a:ln>
                <a:solidFill>
                  <a:schemeClr val="tx1"/>
                </a:solidFill>
                <a:effectLst/>
                <a:uLnTx/>
                <a:uFillTx/>
                <a:latin typeface="微软雅黑" panose="020B0503020204020204" charset="-122"/>
                <a:ea typeface="微软雅黑" panose="020B0503020204020204" charset="-122"/>
                <a:sym typeface="+mn-ea"/>
              </a:rPr>
              <a:t> </a:t>
            </a:r>
            <a:r>
              <a:rPr lang="en-US" altLang="zh-CN" sz="2400" b="1" kern="0" noProof="0" dirty="0">
                <a:ln>
                  <a:noFill/>
                </a:ln>
                <a:solidFill>
                  <a:schemeClr val="tx1"/>
                </a:solidFill>
                <a:effectLst/>
                <a:uLnTx/>
                <a:uFillTx/>
                <a:latin typeface="微软雅黑" panose="020B0503020204020204" charset="-122"/>
                <a:ea typeface="微软雅黑" panose="020B0503020204020204" charset="-122"/>
                <a:sym typeface="+mn-ea"/>
              </a:rPr>
              <a:t>               </a:t>
            </a:r>
            <a:r>
              <a:rPr lang="zh-CN" altLang="en-US" sz="2400" b="1" kern="0" noProof="0" dirty="0">
                <a:ln>
                  <a:noFill/>
                </a:ln>
                <a:solidFill>
                  <a:schemeClr val="tx1"/>
                </a:solidFill>
                <a:effectLst/>
                <a:uLnTx/>
                <a:uFillTx/>
                <a:latin typeface="微软雅黑" panose="020B0503020204020204" charset="-122"/>
                <a:ea typeface="微软雅黑" panose="020B0503020204020204" charset="-122"/>
                <a:sym typeface="+mn-ea"/>
              </a:rPr>
              <a:t>自我更新和维持</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2800" b="1" kern="0" noProof="0" dirty="0">
                <a:ln>
                  <a:noFill/>
                </a:ln>
                <a:solidFill>
                  <a:schemeClr val="tx1"/>
                </a:solidFill>
                <a:effectLst/>
                <a:uLnTx/>
                <a:uFillTx/>
                <a:latin typeface="微软雅黑" panose="020B0503020204020204" charset="-122"/>
                <a:ea typeface="微软雅黑" panose="020B0503020204020204" charset="-122"/>
                <a:sym typeface="+mn-ea"/>
              </a:rPr>
              <a:t>②循环：</a:t>
            </a:r>
            <a:r>
              <a:rPr lang="zh-CN" altLang="en-US" sz="2400" b="1" kern="0" noProof="0" dirty="0">
                <a:ln>
                  <a:noFill/>
                </a:ln>
                <a:solidFill>
                  <a:schemeClr val="tx1"/>
                </a:solidFill>
                <a:effectLst/>
                <a:uLnTx/>
                <a:uFillTx/>
                <a:latin typeface="微软雅黑" panose="020B0503020204020204" charset="-122"/>
                <a:ea typeface="微软雅黑" panose="020B0503020204020204" charset="-122"/>
                <a:sym typeface="+mn-ea"/>
              </a:rPr>
              <a:t>促进生态系统的物质迁移与转化，努力实现</a:t>
            </a:r>
            <a:r>
              <a:rPr lang="en-US" altLang="zh-CN" sz="2400" b="1" kern="0" noProof="0" dirty="0">
                <a:ln>
                  <a:noFill/>
                </a:ln>
                <a:solidFill>
                  <a:schemeClr val="tx1"/>
                </a:solidFill>
                <a:effectLst/>
                <a:uLnTx/>
                <a:uFillTx/>
                <a:latin typeface="微软雅黑" panose="020B0503020204020204" charset="-122"/>
                <a:ea typeface="微软雅黑" panose="020B0503020204020204" charset="-122"/>
                <a:sym typeface="+mn-ea"/>
              </a:rPr>
              <a:t>“</a:t>
            </a:r>
            <a:r>
              <a:rPr lang="zh-CN" altLang="en-US" sz="2400" b="1" kern="0" noProof="0" dirty="0">
                <a:ln>
                  <a:noFill/>
                </a:ln>
                <a:solidFill>
                  <a:schemeClr val="tx1"/>
                </a:solidFill>
                <a:effectLst/>
                <a:uLnTx/>
                <a:uFillTx/>
                <a:latin typeface="微软雅黑" panose="020B0503020204020204" charset="-122"/>
                <a:ea typeface="微软雅黑" panose="020B0503020204020204" charset="-122"/>
                <a:sym typeface="+mn-ea"/>
              </a:rPr>
              <a:t>无废物</a:t>
            </a:r>
            <a:r>
              <a:rPr lang="en-US" altLang="zh-CN" sz="2400" b="1" kern="0" noProof="0" dirty="0">
                <a:ln>
                  <a:noFill/>
                </a:ln>
                <a:solidFill>
                  <a:schemeClr val="tx1"/>
                </a:solidFill>
                <a:effectLst/>
                <a:uLnTx/>
                <a:uFillTx/>
                <a:latin typeface="微软雅黑" panose="020B0503020204020204" charset="-122"/>
                <a:ea typeface="微软雅黑" panose="020B0503020204020204" charset="-122"/>
                <a:sym typeface="+mn-ea"/>
              </a:rPr>
              <a:t>”</a:t>
            </a:r>
            <a:endParaRPr lang="zh-CN" altLang="en-US" sz="2800" b="1" kern="0" noProof="0" dirty="0">
              <a:ln>
                <a:noFill/>
              </a:ln>
              <a:solidFill>
                <a:schemeClr val="tx1"/>
              </a:solidFill>
              <a:effectLst/>
              <a:uLnTx/>
              <a:uFillTx/>
              <a:latin typeface="微软雅黑" panose="020B0503020204020204" charset="-122"/>
              <a:ea typeface="微软雅黑" panose="020B0503020204020204" charset="-122"/>
              <a:sym typeface="+mn-ea"/>
            </a:endParaRP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2800" b="1" kern="0" noProof="0" dirty="0">
                <a:ln>
                  <a:noFill/>
                </a:ln>
                <a:solidFill>
                  <a:schemeClr val="tx1"/>
                </a:solidFill>
                <a:effectLst/>
                <a:uLnTx/>
                <a:uFillTx/>
                <a:latin typeface="微软雅黑" panose="020B0503020204020204" charset="-122"/>
                <a:ea typeface="微软雅黑" panose="020B0503020204020204" charset="-122"/>
                <a:sym typeface="+mn-ea"/>
              </a:rPr>
              <a:t>③</a:t>
            </a:r>
            <a:r>
              <a:rPr lang="zh-CN" altLang="en-US" sz="2800" b="1" kern="0" noProof="0" dirty="0">
                <a:ln>
                  <a:noFill/>
                </a:ln>
                <a:effectLst/>
                <a:uLnTx/>
                <a:uFillTx/>
                <a:latin typeface="微软雅黑" panose="020B0503020204020204" charset="-122"/>
                <a:ea typeface="微软雅黑" panose="020B0503020204020204" charset="-122"/>
                <a:sym typeface="+mn-ea"/>
              </a:rPr>
              <a:t>协调</a:t>
            </a:r>
            <a:r>
              <a:rPr lang="zh-CN" altLang="en-US" sz="2800" b="1" kern="0" noProof="0" dirty="0">
                <a:ln>
                  <a:noFill/>
                </a:ln>
                <a:solidFill>
                  <a:schemeClr val="tx1"/>
                </a:solidFill>
                <a:effectLst/>
                <a:uLnTx/>
                <a:uFillTx/>
                <a:latin typeface="微软雅黑" panose="020B0503020204020204" charset="-122"/>
                <a:ea typeface="微软雅黑" panose="020B0503020204020204" charset="-122"/>
                <a:sym typeface="+mn-ea"/>
              </a:rPr>
              <a:t>：</a:t>
            </a:r>
            <a:r>
              <a:rPr lang="zh-CN" altLang="en-US" sz="2400" b="1" kern="0" noProof="0" dirty="0">
                <a:ln>
                  <a:noFill/>
                </a:ln>
                <a:solidFill>
                  <a:schemeClr val="tx1"/>
                </a:solidFill>
                <a:effectLst/>
                <a:uLnTx/>
                <a:uFillTx/>
                <a:latin typeface="微软雅黑" panose="020B0503020204020204" charset="-122"/>
                <a:ea typeface="微软雅黑" panose="020B0503020204020204" charset="-122"/>
                <a:sym typeface="+mn-ea"/>
              </a:rPr>
              <a:t>处理好生物与生物、生物与环境的协调平衡、环境容</a:t>
            </a:r>
            <a:r>
              <a:rPr lang="en-US" altLang="zh-CN" sz="2400" b="1" kern="0" noProof="0" dirty="0">
                <a:ln>
                  <a:noFill/>
                </a:ln>
                <a:solidFill>
                  <a:schemeClr val="tx1"/>
                </a:solidFill>
                <a:effectLst/>
                <a:uLnTx/>
                <a:uFillTx/>
                <a:latin typeface="微软雅黑" panose="020B0503020204020204" charset="-122"/>
                <a:ea typeface="微软雅黑" panose="020B0503020204020204" charset="-122"/>
                <a:sym typeface="+mn-ea"/>
              </a:rPr>
              <a:t>    </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2400" b="1" kern="0" noProof="0" dirty="0">
                <a:ln>
                  <a:noFill/>
                </a:ln>
                <a:solidFill>
                  <a:schemeClr val="tx1"/>
                </a:solidFill>
                <a:effectLst/>
                <a:uLnTx/>
                <a:uFillTx/>
                <a:latin typeface="微软雅黑" panose="020B0503020204020204" charset="-122"/>
                <a:ea typeface="微软雅黑" panose="020B0503020204020204" charset="-122"/>
                <a:sym typeface="+mn-ea"/>
              </a:rPr>
              <a:t>                </a:t>
            </a:r>
            <a:r>
              <a:rPr lang="zh-CN" altLang="en-US" sz="2400" b="1" kern="0" noProof="0" dirty="0">
                <a:ln>
                  <a:noFill/>
                </a:ln>
                <a:solidFill>
                  <a:schemeClr val="tx1"/>
                </a:solidFill>
                <a:effectLst/>
                <a:uLnTx/>
                <a:uFillTx/>
                <a:latin typeface="微软雅黑" panose="020B0503020204020204" charset="-122"/>
                <a:ea typeface="微软雅黑" panose="020B0503020204020204" charset="-122"/>
                <a:sym typeface="+mn-ea"/>
              </a:rPr>
              <a:t>纳量</a:t>
            </a:r>
          </a:p>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zh-CN" altLang="en-US" sz="2800" b="1" kern="0" noProof="0" dirty="0">
                <a:ln>
                  <a:noFill/>
                </a:ln>
                <a:solidFill>
                  <a:schemeClr val="tx1"/>
                </a:solidFill>
                <a:effectLst/>
                <a:uLnTx/>
                <a:uFillTx/>
                <a:latin typeface="微软雅黑" panose="020B0503020204020204" charset="-122"/>
                <a:ea typeface="微软雅黑" panose="020B0503020204020204" charset="-122"/>
                <a:sym typeface="+mn-ea"/>
              </a:rPr>
              <a:t>④</a:t>
            </a:r>
            <a:r>
              <a:rPr lang="zh-CN" altLang="en-US" sz="2800" b="1" kern="0" noProof="0" dirty="0">
                <a:ln>
                  <a:noFill/>
                </a:ln>
                <a:effectLst/>
                <a:uLnTx/>
                <a:uFillTx/>
                <a:latin typeface="微软雅黑" panose="020B0503020204020204" charset="-122"/>
                <a:ea typeface="微软雅黑" panose="020B0503020204020204" charset="-122"/>
                <a:sym typeface="+mn-ea"/>
              </a:rPr>
              <a:t>整体</a:t>
            </a:r>
            <a:r>
              <a:rPr lang="zh-CN" altLang="en-US" sz="2800" b="1" kern="0" noProof="0" dirty="0">
                <a:ln>
                  <a:noFill/>
                </a:ln>
                <a:solidFill>
                  <a:schemeClr val="tx1"/>
                </a:solidFill>
                <a:effectLst/>
                <a:uLnTx/>
                <a:uFillTx/>
                <a:latin typeface="微软雅黑" panose="020B0503020204020204" charset="-122"/>
                <a:ea typeface="微软雅黑" panose="020B0503020204020204" charset="-122"/>
                <a:sym typeface="+mn-ea"/>
              </a:rPr>
              <a:t>：</a:t>
            </a:r>
            <a:r>
              <a:rPr lang="zh-CN" altLang="en-US" sz="2400" b="1" kern="0" noProof="0" dirty="0">
                <a:ln>
                  <a:noFill/>
                </a:ln>
                <a:solidFill>
                  <a:schemeClr val="tx1"/>
                </a:solidFill>
                <a:effectLst/>
                <a:uLnTx/>
                <a:uFillTx/>
                <a:latin typeface="微软雅黑" panose="020B0503020204020204" charset="-122"/>
                <a:ea typeface="微软雅黑" panose="020B0503020204020204" charset="-122"/>
                <a:sym typeface="+mn-ea"/>
              </a:rPr>
              <a:t>将生态与社会、经济结合起来</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51460" y="1168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五、人与环境</a:t>
            </a:r>
          </a:p>
        </p:txBody>
      </p:sp>
      <p:sp>
        <p:nvSpPr>
          <p:cNvPr id="3" name="文本框 2"/>
          <p:cNvSpPr txBox="1"/>
          <p:nvPr/>
        </p:nvSpPr>
        <p:spPr>
          <a:xfrm>
            <a:off x="323850" y="981075"/>
            <a:ext cx="4572000" cy="583565"/>
          </a:xfrm>
          <a:prstGeom prst="rect">
            <a:avLst/>
          </a:prstGeom>
          <a:noFill/>
        </p:spPr>
        <p:txBody>
          <a:bodyPr wrap="square" rtlCol="0" anchor="t">
            <a:spAutoFit/>
          </a:bodyPr>
          <a:lstStyle/>
          <a:p>
            <a:pPr marL="342900" marR="0" lvl="0" indent="-342900" algn="l" defTabSz="914400" rtl="0" eaLnBrk="1" fontAlgn="base" latinLnBrk="0" hangingPunct="1">
              <a:lnSpc>
                <a:spcPct val="100000"/>
              </a:lnSpc>
              <a:spcBef>
                <a:spcPct val="20000"/>
              </a:spcBef>
              <a:spcAft>
                <a:spcPct val="0"/>
              </a:spcAft>
              <a:buClr>
                <a:srgbClr val="996666"/>
              </a:buClr>
              <a:buSzPct val="80000"/>
              <a:buFont typeface="Wingdings" panose="05000000000000000000" pitchFamily="2" charset="2"/>
              <a:buNone/>
              <a:defRPr/>
            </a:pPr>
            <a:r>
              <a:rPr lang="en-US" altLang="zh-CN" sz="3200" b="1" kern="0" noProof="0" dirty="0">
                <a:ln>
                  <a:noFill/>
                </a:ln>
                <a:solidFill>
                  <a:srgbClr val="000000"/>
                </a:solidFill>
                <a:effectLst/>
                <a:uLnTx/>
                <a:uFillTx/>
                <a:latin typeface="微软雅黑" panose="020B0503020204020204" charset="-122"/>
                <a:ea typeface="微软雅黑" panose="020B0503020204020204" charset="-122"/>
                <a:sym typeface="+mn-ea"/>
              </a:rPr>
              <a:t>5</a:t>
            </a:r>
            <a:r>
              <a:rPr lang="zh-CN" altLang="en-US" sz="3200" b="1" kern="0" noProof="0" dirty="0">
                <a:ln>
                  <a:noFill/>
                </a:ln>
                <a:solidFill>
                  <a:srgbClr val="000000"/>
                </a:solidFill>
                <a:effectLst/>
                <a:uLnTx/>
                <a:uFillTx/>
                <a:latin typeface="微软雅黑" panose="020B0503020204020204" charset="-122"/>
                <a:ea typeface="微软雅黑" panose="020B0503020204020204" charset="-122"/>
                <a:sym typeface="+mn-ea"/>
              </a:rPr>
              <a:t>、生态工程</a:t>
            </a:r>
          </a:p>
        </p:txBody>
      </p:sp>
      <p:sp>
        <p:nvSpPr>
          <p:cNvPr id="4" name="文本框 3"/>
          <p:cNvSpPr txBox="1"/>
          <p:nvPr/>
        </p:nvSpPr>
        <p:spPr>
          <a:xfrm>
            <a:off x="395605" y="1557020"/>
            <a:ext cx="6005830" cy="2676525"/>
          </a:xfrm>
          <a:prstGeom prst="rect">
            <a:avLst/>
          </a:prstGeom>
          <a:noFill/>
        </p:spPr>
        <p:txBody>
          <a:bodyPr wrap="square" rtlCol="0" anchor="t">
            <a:spAutoFit/>
          </a:bodyPr>
          <a:lstStyle/>
          <a:p>
            <a:pPr>
              <a:lnSpc>
                <a:spcPct val="150000"/>
              </a:lnSpc>
            </a:pPr>
            <a:r>
              <a:rPr lang="en-US" altLang="zh-CN" sz="2800" b="1" kern="0" noProof="0" dirty="0">
                <a:ln>
                  <a:noFill/>
                </a:ln>
                <a:solidFill>
                  <a:srgbClr val="000000"/>
                </a:solidFill>
                <a:effectLst/>
                <a:uLnTx/>
                <a:uFillTx/>
                <a:latin typeface="微软雅黑" panose="020B0503020204020204" charset="-122"/>
                <a:ea typeface="微软雅黑" panose="020B0503020204020204" charset="-122"/>
                <a:sym typeface="+mn-ea"/>
              </a:rPr>
              <a:t>(4)</a:t>
            </a:r>
            <a:r>
              <a:rPr lang="zh-CN" altLang="en-US" sz="2800" b="1" kern="0" noProof="0" dirty="0">
                <a:ln>
                  <a:noFill/>
                </a:ln>
                <a:solidFill>
                  <a:srgbClr val="000000"/>
                </a:solidFill>
                <a:effectLst/>
                <a:uLnTx/>
                <a:uFillTx/>
                <a:latin typeface="微软雅黑" panose="020B0503020204020204" charset="-122"/>
                <a:ea typeface="微软雅黑" panose="020B0503020204020204" charset="-122"/>
                <a:sym typeface="+mn-ea"/>
              </a:rPr>
              <a:t>实例：</a:t>
            </a:r>
          </a:p>
          <a:p>
            <a:pPr>
              <a:lnSpc>
                <a:spcPct val="150000"/>
              </a:lnSpc>
            </a:pPr>
            <a:r>
              <a:rPr lang="zh-CN" altLang="en-US" sz="2800" b="1" kern="0" noProof="0" dirty="0">
                <a:ln>
                  <a:noFill/>
                </a:ln>
                <a:solidFill>
                  <a:srgbClr val="000000"/>
                </a:solidFill>
                <a:effectLst/>
                <a:uLnTx/>
                <a:uFillTx/>
                <a:latin typeface="微软雅黑" panose="020B0503020204020204" charset="-122"/>
                <a:ea typeface="微软雅黑" panose="020B0503020204020204" charset="-122"/>
                <a:sym typeface="+mn-ea"/>
              </a:rPr>
              <a:t>①农村综合发展型生态工程</a:t>
            </a:r>
          </a:p>
          <a:p>
            <a:pPr>
              <a:lnSpc>
                <a:spcPct val="150000"/>
              </a:lnSpc>
            </a:pPr>
            <a:r>
              <a:rPr lang="zh-CN" altLang="en-US" sz="2800" b="1" kern="0" noProof="0" dirty="0">
                <a:ln>
                  <a:noFill/>
                </a:ln>
                <a:solidFill>
                  <a:srgbClr val="000000"/>
                </a:solidFill>
                <a:effectLst/>
                <a:uLnTx/>
                <a:uFillTx/>
                <a:latin typeface="微软雅黑" panose="020B0503020204020204" charset="-122"/>
                <a:ea typeface="微软雅黑" panose="020B0503020204020204" charset="-122"/>
                <a:sym typeface="+mn-ea"/>
              </a:rPr>
              <a:t>②湿地生态恢复工程</a:t>
            </a:r>
          </a:p>
          <a:p>
            <a:pPr>
              <a:lnSpc>
                <a:spcPct val="150000"/>
              </a:lnSpc>
            </a:pPr>
            <a:r>
              <a:rPr lang="zh-CN" altLang="en-US" sz="2800" b="1" kern="0" noProof="0" dirty="0">
                <a:ln>
                  <a:noFill/>
                </a:ln>
                <a:solidFill>
                  <a:srgbClr val="000000"/>
                </a:solidFill>
                <a:effectLst/>
                <a:uLnTx/>
                <a:uFillTx/>
                <a:latin typeface="微软雅黑" panose="020B0503020204020204" charset="-122"/>
                <a:ea typeface="微软雅黑" panose="020B0503020204020204" charset="-122"/>
                <a:sym typeface="+mn-ea"/>
              </a:rPr>
              <a:t>③矿区废弃地的生态恢复工程</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51460" y="1168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五、人与环境</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705" y="332740"/>
            <a:ext cx="8992870" cy="4707890"/>
          </a:xfrm>
          <a:prstGeom prst="rect">
            <a:avLst/>
          </a:prstGeom>
          <a:noFill/>
        </p:spPr>
        <p:txBody>
          <a:bodyPr wrap="square" rtlCol="0">
            <a:spAutoFit/>
          </a:bodyPr>
          <a:lstStyle/>
          <a:p>
            <a:pPr>
              <a:lnSpc>
                <a:spcPct val="150000"/>
              </a:lnSpc>
            </a:pPr>
            <a:r>
              <a:rPr lang="zh-CN" altLang="en-US" sz="3200" b="1">
                <a:latin typeface="微软雅黑" panose="020B0503020204020204" charset="-122"/>
                <a:ea typeface="微软雅黑" panose="020B0503020204020204" charset="-122"/>
              </a:rPr>
              <a:t>一、生态系统概述</a:t>
            </a:r>
          </a:p>
          <a:p>
            <a:pPr>
              <a:lnSpc>
                <a:spcPct val="150000"/>
              </a:lnSpc>
            </a:pPr>
            <a:r>
              <a:rPr lang="en-US" altLang="zh-CN" sz="2800" b="1">
                <a:latin typeface="微软雅黑" panose="020B0503020204020204" charset="-122"/>
                <a:ea typeface="微软雅黑" panose="020B0503020204020204" charset="-122"/>
              </a:rPr>
              <a:t>1</a:t>
            </a:r>
            <a:r>
              <a:rPr lang="zh-CN" altLang="en-US" sz="2800" b="1">
                <a:latin typeface="微软雅黑" panose="020B0503020204020204" charset="-122"/>
                <a:ea typeface="微软雅黑" panose="020B0503020204020204" charset="-122"/>
              </a:rPr>
              <a:t>、概念：在一定空间内</a:t>
            </a:r>
            <a:r>
              <a:rPr lang="zh-CN" altLang="en-US" sz="2800" b="1">
                <a:latin typeface="微软雅黑" panose="020B0503020204020204" charset="-122"/>
                <a:ea typeface="微软雅黑" panose="020B0503020204020204" charset="-122"/>
                <a:sym typeface="+mn-ea"/>
              </a:rPr>
              <a:t>，由</a:t>
            </a:r>
            <a:r>
              <a:rPr lang="zh-CN" altLang="en-US" sz="2800" b="1">
                <a:solidFill>
                  <a:srgbClr val="FF0000"/>
                </a:solidFill>
                <a:latin typeface="微软雅黑" panose="020B0503020204020204" charset="-122"/>
                <a:ea typeface="微软雅黑" panose="020B0503020204020204" charset="-122"/>
                <a:sym typeface="+mn-ea"/>
              </a:rPr>
              <a:t>生物群落</a:t>
            </a:r>
            <a:r>
              <a:rPr lang="zh-CN" altLang="en-US" sz="2800" b="1">
                <a:latin typeface="微软雅黑" panose="020B0503020204020204" charset="-122"/>
                <a:ea typeface="微软雅黑" panose="020B0503020204020204" charset="-122"/>
                <a:sym typeface="+mn-ea"/>
              </a:rPr>
              <a:t>与</a:t>
            </a:r>
            <a:r>
              <a:rPr lang="zh-CN" altLang="en-US" sz="2800" b="1">
                <a:solidFill>
                  <a:srgbClr val="FF0000"/>
                </a:solidFill>
                <a:latin typeface="微软雅黑" panose="020B0503020204020204" charset="-122"/>
                <a:ea typeface="微软雅黑" panose="020B0503020204020204" charset="-122"/>
                <a:sym typeface="+mn-ea"/>
              </a:rPr>
              <a:t>非生物环境</a:t>
            </a:r>
            <a:r>
              <a:rPr lang="zh-CN" altLang="en-US" sz="2800" b="1">
                <a:latin typeface="微软雅黑" panose="020B0503020204020204" charset="-122"/>
                <a:ea typeface="微软雅黑" panose="020B0503020204020204" charset="-122"/>
                <a:sym typeface="+mn-ea"/>
              </a:rPr>
              <a:t>相互作用形成的统一整体。</a:t>
            </a:r>
            <a:endParaRPr lang="zh-CN" altLang="en-US" sz="2800" b="1">
              <a:latin typeface="微软雅黑" panose="020B0503020204020204" charset="-122"/>
              <a:ea typeface="微软雅黑" panose="020B0503020204020204" charset="-122"/>
            </a:endParaRPr>
          </a:p>
          <a:p>
            <a:pPr>
              <a:lnSpc>
                <a:spcPct val="150000"/>
              </a:lnSpc>
            </a:pPr>
            <a:r>
              <a:rPr lang="en-US" altLang="zh-CN" sz="2800" b="1">
                <a:latin typeface="微软雅黑" panose="020B0503020204020204" charset="-122"/>
                <a:ea typeface="微软雅黑" panose="020B0503020204020204" charset="-122"/>
              </a:rPr>
              <a:t>2</a:t>
            </a:r>
            <a:r>
              <a:rPr lang="zh-CN" altLang="en-US" sz="2800" b="1">
                <a:latin typeface="微软雅黑" panose="020B0503020204020204" charset="-122"/>
                <a:ea typeface="微软雅黑" panose="020B0503020204020204" charset="-122"/>
              </a:rPr>
              <a:t>、空间范围：生物圈（最大）</a:t>
            </a:r>
          </a:p>
          <a:p>
            <a:pPr>
              <a:lnSpc>
                <a:spcPct val="150000"/>
              </a:lnSpc>
            </a:pPr>
            <a:r>
              <a:rPr lang="en-US" altLang="zh-CN" sz="2800" b="1">
                <a:latin typeface="微软雅黑" panose="020B0503020204020204" charset="-122"/>
                <a:ea typeface="微软雅黑" panose="020B0503020204020204" charset="-122"/>
              </a:rPr>
              <a:t>3</a:t>
            </a:r>
            <a:r>
              <a:rPr lang="zh-CN" altLang="en-US" sz="2800" b="1">
                <a:latin typeface="微软雅黑" panose="020B0503020204020204" charset="-122"/>
                <a:ea typeface="微软雅黑" panose="020B0503020204020204" charset="-122"/>
              </a:rPr>
              <a:t>、结构：组成成分和营养结构</a:t>
            </a:r>
          </a:p>
          <a:p>
            <a:pPr>
              <a:lnSpc>
                <a:spcPct val="150000"/>
              </a:lnSpc>
            </a:pPr>
            <a:r>
              <a:rPr lang="en-US" altLang="zh-CN" sz="2800" b="1">
                <a:latin typeface="微软雅黑" panose="020B0503020204020204" charset="-122"/>
                <a:ea typeface="微软雅黑" panose="020B0503020204020204" charset="-122"/>
              </a:rPr>
              <a:t>4</a:t>
            </a:r>
            <a:r>
              <a:rPr lang="zh-CN" altLang="en-US" sz="2800" b="1">
                <a:latin typeface="微软雅黑" panose="020B0503020204020204" charset="-122"/>
                <a:ea typeface="微软雅黑" panose="020B0503020204020204" charset="-122"/>
              </a:rPr>
              <a:t>、功能：物质循环、能量流动、信息传递</a:t>
            </a:r>
          </a:p>
          <a:p>
            <a:pPr>
              <a:lnSpc>
                <a:spcPct val="150000"/>
              </a:lnSpc>
            </a:pPr>
            <a:r>
              <a:rPr lang="en-US" altLang="zh-CN" sz="2800" b="1">
                <a:latin typeface="微软雅黑" panose="020B0503020204020204" charset="-122"/>
                <a:ea typeface="微软雅黑" panose="020B0503020204020204" charset="-122"/>
              </a:rPr>
              <a:t>5</a:t>
            </a:r>
            <a:r>
              <a:rPr lang="zh-CN" altLang="en-US" sz="2800" b="1">
                <a:latin typeface="微软雅黑" panose="020B0503020204020204" charset="-122"/>
                <a:ea typeface="微软雅黑" panose="020B0503020204020204" charset="-122"/>
              </a:rPr>
              <a:t>、类型：</a:t>
            </a:r>
          </a:p>
        </p:txBody>
      </p:sp>
      <p:pic>
        <p:nvPicPr>
          <p:cNvPr id="2" name="图片 1"/>
          <p:cNvPicPr>
            <a:picLocks noChangeAspect="1"/>
          </p:cNvPicPr>
          <p:nvPr>
            <p:custDataLst>
              <p:tags r:id="rId1"/>
            </p:custDataLst>
          </p:nvPr>
        </p:nvPicPr>
        <p:blipFill>
          <a:blip r:embed="rId3"/>
          <a:stretch>
            <a:fillRect/>
          </a:stretch>
        </p:blipFill>
        <p:spPr>
          <a:xfrm>
            <a:off x="1680210" y="4437380"/>
            <a:ext cx="7463790" cy="21221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79705" y="332740"/>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二、生态系统的结构</a:t>
            </a:r>
            <a:endParaRPr lang="en-US" altLang="zh-CN" sz="3200" b="1">
              <a:latin typeface="微软雅黑" panose="020B0503020204020204" charset="-122"/>
              <a:ea typeface="微软雅黑" panose="020B0503020204020204" charset="-122"/>
              <a:sym typeface="+mn-ea"/>
            </a:endParaRPr>
          </a:p>
        </p:txBody>
      </p:sp>
      <p:sp>
        <p:nvSpPr>
          <p:cNvPr id="5" name="文本框 4"/>
          <p:cNvSpPr txBox="1"/>
          <p:nvPr/>
        </p:nvSpPr>
        <p:spPr>
          <a:xfrm>
            <a:off x="179070" y="1268730"/>
            <a:ext cx="9933305" cy="4615815"/>
          </a:xfrm>
          <a:prstGeom prst="rect">
            <a:avLst/>
          </a:prstGeom>
          <a:noFill/>
        </p:spPr>
        <p:txBody>
          <a:bodyPr wrap="square" rtlCol="0" anchor="t">
            <a:spAutoFit/>
          </a:bodyPr>
          <a:lstStyle/>
          <a:p>
            <a:pPr>
              <a:lnSpc>
                <a:spcPct val="150000"/>
              </a:lnSpc>
            </a:pPr>
            <a:r>
              <a:rPr lang="en-US"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、组成成分</a:t>
            </a:r>
          </a:p>
          <a:p>
            <a:pPr>
              <a:lnSpc>
                <a:spcPct val="150000"/>
              </a:lnSpc>
            </a:pPr>
            <a:r>
              <a:rPr lang="en-US"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生物成分</a:t>
            </a:r>
            <a:r>
              <a:rPr lang="en-US" altLang="zh-CN" sz="2800" b="1">
                <a:latin typeface="微软雅黑" panose="020B0503020204020204" charset="-122"/>
                <a:ea typeface="微软雅黑" panose="020B0503020204020204" charset="-122"/>
                <a:sym typeface="+mn-ea"/>
              </a:rPr>
              <a:t>——</a:t>
            </a:r>
            <a:r>
              <a:rPr lang="zh-CN" altLang="en-US" sz="2800" b="1">
                <a:latin typeface="微软雅黑" panose="020B0503020204020204" charset="-122"/>
                <a:ea typeface="微软雅黑" panose="020B0503020204020204" charset="-122"/>
                <a:sym typeface="+mn-ea"/>
              </a:rPr>
              <a:t>主要成分、基石</a:t>
            </a:r>
          </a:p>
          <a:p>
            <a:pPr>
              <a:lnSpc>
                <a:spcPct val="150000"/>
              </a:lnSpc>
            </a:pPr>
            <a:r>
              <a:rPr lang="zh-CN" altLang="en-US" sz="2800" b="1">
                <a:latin typeface="微软雅黑" panose="020B0503020204020204" charset="-122"/>
                <a:ea typeface="微软雅黑" panose="020B0503020204020204" charset="-122"/>
                <a:sym typeface="+mn-ea"/>
              </a:rPr>
              <a:t>①生产者（自养型）</a:t>
            </a:r>
          </a:p>
          <a:p>
            <a:pPr>
              <a:lnSpc>
                <a:spcPct val="150000"/>
              </a:lnSpc>
            </a:pPr>
            <a:r>
              <a:rPr lang="en-US" altLang="zh-CN" sz="2800" b="1">
                <a:latin typeface="微软雅黑" panose="020B0503020204020204" charset="-122"/>
                <a:ea typeface="微软雅黑" panose="020B0503020204020204" charset="-122"/>
                <a:sym typeface="+mn-ea"/>
              </a:rPr>
              <a:t>a.</a:t>
            </a:r>
            <a:r>
              <a:rPr lang="zh-CN" altLang="en-US" sz="2800" b="1">
                <a:latin typeface="微软雅黑" panose="020B0503020204020204" charset="-122"/>
                <a:ea typeface="微软雅黑" panose="020B0503020204020204" charset="-122"/>
                <a:sym typeface="+mn-ea"/>
              </a:rPr>
              <a:t>绿色植物</a:t>
            </a:r>
            <a:endParaRPr lang="en-US" altLang="zh-CN" sz="2800" b="1">
              <a:latin typeface="微软雅黑" panose="020B0503020204020204" charset="-122"/>
              <a:ea typeface="微软雅黑" panose="020B0503020204020204" charset="-122"/>
              <a:sym typeface="+mn-ea"/>
            </a:endParaRPr>
          </a:p>
          <a:p>
            <a:pPr>
              <a:lnSpc>
                <a:spcPct val="150000"/>
              </a:lnSpc>
            </a:pPr>
            <a:r>
              <a:rPr lang="en-US" altLang="zh-CN" sz="2800" b="1">
                <a:latin typeface="微软雅黑" panose="020B0503020204020204" charset="-122"/>
                <a:ea typeface="微软雅黑" panose="020B0503020204020204" charset="-122"/>
                <a:sym typeface="+mn-ea"/>
              </a:rPr>
              <a:t>b.</a:t>
            </a:r>
            <a:r>
              <a:rPr lang="zh-CN" altLang="en-US" sz="2800" b="1">
                <a:latin typeface="微软雅黑" panose="020B0503020204020204" charset="-122"/>
                <a:ea typeface="微软雅黑" panose="020B0503020204020204" charset="-122"/>
                <a:sym typeface="+mn-ea"/>
              </a:rPr>
              <a:t>光合细菌</a:t>
            </a:r>
            <a:endParaRPr lang="en-US" altLang="zh-CN" sz="2800" b="1">
              <a:latin typeface="微软雅黑" panose="020B0503020204020204" charset="-122"/>
              <a:ea typeface="微软雅黑" panose="020B0503020204020204" charset="-122"/>
              <a:sym typeface="+mn-ea"/>
            </a:endParaRPr>
          </a:p>
          <a:p>
            <a:pPr>
              <a:lnSpc>
                <a:spcPct val="150000"/>
              </a:lnSpc>
            </a:pPr>
            <a:r>
              <a:rPr lang="en-US" altLang="zh-CN" sz="2800" b="1">
                <a:latin typeface="微软雅黑" panose="020B0503020204020204" charset="-122"/>
                <a:ea typeface="微软雅黑" panose="020B0503020204020204" charset="-122"/>
                <a:sym typeface="+mn-ea"/>
              </a:rPr>
              <a:t>c.</a:t>
            </a:r>
            <a:r>
              <a:rPr lang="zh-CN" altLang="en-US" sz="2800" b="1">
                <a:latin typeface="微软雅黑" panose="020B0503020204020204" charset="-122"/>
                <a:ea typeface="微软雅黑" panose="020B0503020204020204" charset="-122"/>
                <a:sym typeface="+mn-ea"/>
              </a:rPr>
              <a:t>化能合成细菌（硝化细菌）</a:t>
            </a:r>
          </a:p>
          <a:p>
            <a:pPr>
              <a:lnSpc>
                <a:spcPct val="150000"/>
              </a:lnSpc>
            </a:pPr>
            <a:endParaRPr lang="zh-CN" altLang="en-US" sz="2800" b="1">
              <a:latin typeface="微软雅黑" panose="020B0503020204020204" charset="-122"/>
              <a:ea typeface="微软雅黑" panose="020B050302020402020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07315" y="188595"/>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二、生态系统的结构</a:t>
            </a:r>
            <a:endParaRPr lang="en-US" altLang="zh-CN" sz="3200" b="1">
              <a:latin typeface="微软雅黑" panose="020B0503020204020204" charset="-122"/>
              <a:ea typeface="微软雅黑" panose="020B0503020204020204" charset="-122"/>
              <a:sym typeface="+mn-ea"/>
            </a:endParaRPr>
          </a:p>
        </p:txBody>
      </p:sp>
      <p:sp>
        <p:nvSpPr>
          <p:cNvPr id="3" name="文本框 2"/>
          <p:cNvSpPr txBox="1"/>
          <p:nvPr/>
        </p:nvSpPr>
        <p:spPr>
          <a:xfrm>
            <a:off x="251460" y="1268730"/>
            <a:ext cx="6903085" cy="3322955"/>
          </a:xfrm>
          <a:prstGeom prst="rect">
            <a:avLst/>
          </a:prstGeom>
          <a:noFill/>
        </p:spPr>
        <p:txBody>
          <a:bodyPr wrap="square" rtlCol="0" anchor="t">
            <a:spAutoFit/>
          </a:bodyPr>
          <a:lstStyle/>
          <a:p>
            <a:pPr>
              <a:lnSpc>
                <a:spcPct val="150000"/>
              </a:lnSpc>
            </a:pPr>
            <a:r>
              <a:rPr lang="en-US"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、组成成分</a:t>
            </a:r>
          </a:p>
          <a:p>
            <a:pPr>
              <a:lnSpc>
                <a:spcPct val="150000"/>
              </a:lnSpc>
            </a:pPr>
            <a:r>
              <a:rPr lang="en-US"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生物成分</a:t>
            </a:r>
            <a:r>
              <a:rPr lang="en-US" altLang="zh-CN" sz="2800" b="1">
                <a:latin typeface="微软雅黑" panose="020B0503020204020204" charset="-122"/>
                <a:ea typeface="微软雅黑" panose="020B0503020204020204" charset="-122"/>
                <a:sym typeface="+mn-ea"/>
              </a:rPr>
              <a:t>——</a:t>
            </a:r>
            <a:r>
              <a:rPr lang="zh-CN" altLang="en-US" sz="2800" b="1">
                <a:latin typeface="微软雅黑" panose="020B0503020204020204" charset="-122"/>
                <a:ea typeface="微软雅黑" panose="020B0503020204020204" charset="-122"/>
                <a:sym typeface="+mn-ea"/>
              </a:rPr>
              <a:t>最活跃成分</a:t>
            </a:r>
          </a:p>
          <a:p>
            <a:pPr>
              <a:lnSpc>
                <a:spcPct val="150000"/>
              </a:lnSpc>
            </a:pPr>
            <a:r>
              <a:rPr lang="zh-CN" altLang="en-US" sz="2800" b="1">
                <a:latin typeface="微软雅黑" panose="020B0503020204020204" charset="-122"/>
                <a:ea typeface="微软雅黑" panose="020B0503020204020204" charset="-122"/>
                <a:sym typeface="+mn-ea"/>
              </a:rPr>
              <a:t>②消费者（异养型）</a:t>
            </a:r>
          </a:p>
          <a:p>
            <a:pPr>
              <a:lnSpc>
                <a:spcPct val="150000"/>
              </a:lnSpc>
            </a:pPr>
            <a:r>
              <a:rPr lang="en-US" altLang="zh-CN" sz="2800" b="1">
                <a:latin typeface="微软雅黑" panose="020B0503020204020204" charset="-122"/>
                <a:ea typeface="微软雅黑" panose="020B0503020204020204" charset="-122"/>
                <a:sym typeface="+mn-ea"/>
              </a:rPr>
              <a:t>a.</a:t>
            </a:r>
            <a:r>
              <a:rPr lang="zh-CN" altLang="en-US" sz="2800" b="1">
                <a:latin typeface="微软雅黑" panose="020B0503020204020204" charset="-122"/>
                <a:ea typeface="微软雅黑" panose="020B0503020204020204" charset="-122"/>
                <a:sym typeface="+mn-ea"/>
              </a:rPr>
              <a:t>绝大多数动物</a:t>
            </a:r>
            <a:endParaRPr lang="en-US" altLang="zh-CN" sz="2800" b="1">
              <a:latin typeface="微软雅黑" panose="020B0503020204020204" charset="-122"/>
              <a:ea typeface="微软雅黑" panose="020B0503020204020204" charset="-122"/>
              <a:sym typeface="+mn-ea"/>
            </a:endParaRPr>
          </a:p>
          <a:p>
            <a:pPr>
              <a:lnSpc>
                <a:spcPct val="150000"/>
              </a:lnSpc>
            </a:pPr>
            <a:r>
              <a:rPr lang="en-US" altLang="zh-CN" sz="2800" b="1">
                <a:latin typeface="微软雅黑" panose="020B0503020204020204" charset="-122"/>
                <a:ea typeface="微软雅黑" panose="020B0503020204020204" charset="-122"/>
                <a:sym typeface="+mn-ea"/>
              </a:rPr>
              <a:t>b.</a:t>
            </a:r>
            <a:r>
              <a:rPr lang="zh-CN" altLang="en-US" sz="2800" b="1">
                <a:latin typeface="微软雅黑" panose="020B0503020204020204" charset="-122"/>
                <a:ea typeface="微软雅黑" panose="020B0503020204020204" charset="-122"/>
                <a:sym typeface="+mn-ea"/>
              </a:rPr>
              <a:t>寄生生物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51460" y="1124585"/>
            <a:ext cx="6903085" cy="3322955"/>
          </a:xfrm>
          <a:prstGeom prst="rect">
            <a:avLst/>
          </a:prstGeom>
          <a:noFill/>
        </p:spPr>
        <p:txBody>
          <a:bodyPr wrap="square" rtlCol="0" anchor="t">
            <a:spAutoFit/>
          </a:bodyPr>
          <a:lstStyle/>
          <a:p>
            <a:pPr>
              <a:lnSpc>
                <a:spcPct val="150000"/>
              </a:lnSpc>
            </a:pPr>
            <a:r>
              <a:rPr lang="en-US"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、组成成分</a:t>
            </a:r>
          </a:p>
          <a:p>
            <a:pPr>
              <a:lnSpc>
                <a:spcPct val="150000"/>
              </a:lnSpc>
            </a:pP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生物成分</a:t>
            </a:r>
            <a:r>
              <a:rPr lang="en-US" altLang="zh-CN" sz="2800" b="1">
                <a:latin typeface="微软雅黑" panose="020B0503020204020204" charset="-122"/>
                <a:ea typeface="微软雅黑" panose="020B0503020204020204" charset="-122"/>
                <a:sym typeface="+mn-ea"/>
              </a:rPr>
              <a:t>——</a:t>
            </a:r>
            <a:r>
              <a:rPr lang="zh-CN" altLang="en-US" sz="2800" b="1">
                <a:latin typeface="微软雅黑" panose="020B0503020204020204" charset="-122"/>
                <a:ea typeface="微软雅黑" panose="020B0503020204020204" charset="-122"/>
                <a:sym typeface="+mn-ea"/>
              </a:rPr>
              <a:t>物质循环的关键成分</a:t>
            </a:r>
          </a:p>
          <a:p>
            <a:pPr>
              <a:lnSpc>
                <a:spcPct val="150000"/>
              </a:lnSpc>
            </a:pPr>
            <a:r>
              <a:rPr lang="zh-CN" altLang="en-US" sz="2800" b="1">
                <a:latin typeface="微软雅黑" panose="020B0503020204020204" charset="-122"/>
                <a:ea typeface="微软雅黑" panose="020B0503020204020204" charset="-122"/>
                <a:sym typeface="+mn-ea"/>
              </a:rPr>
              <a:t>③分解者（异养型）</a:t>
            </a:r>
          </a:p>
          <a:p>
            <a:pPr>
              <a:lnSpc>
                <a:spcPct val="150000"/>
              </a:lnSpc>
            </a:pPr>
            <a:r>
              <a:rPr lang="en-US" altLang="zh-CN" sz="2800" b="1">
                <a:latin typeface="微软雅黑" panose="020B0503020204020204" charset="-122"/>
                <a:ea typeface="微软雅黑" panose="020B0503020204020204" charset="-122"/>
                <a:sym typeface="+mn-ea"/>
              </a:rPr>
              <a:t>a.</a:t>
            </a:r>
            <a:r>
              <a:rPr lang="zh-CN" sz="2800" b="1">
                <a:latin typeface="微软雅黑" panose="020B0503020204020204" charset="-122"/>
                <a:ea typeface="微软雅黑" panose="020B0503020204020204" charset="-122"/>
                <a:sym typeface="+mn-ea"/>
              </a:rPr>
              <a:t>腐生细菌和真菌</a:t>
            </a:r>
          </a:p>
          <a:p>
            <a:pPr>
              <a:lnSpc>
                <a:spcPct val="150000"/>
              </a:lnSpc>
            </a:pPr>
            <a:r>
              <a:rPr lang="en-US" altLang="zh-CN" sz="2800" b="1">
                <a:latin typeface="微软雅黑" panose="020B0503020204020204" charset="-122"/>
                <a:ea typeface="微软雅黑" panose="020B0503020204020204" charset="-122"/>
                <a:sym typeface="+mn-ea"/>
              </a:rPr>
              <a:t>b.</a:t>
            </a:r>
            <a:r>
              <a:rPr lang="zh-CN" altLang="en-US" sz="2800" b="1">
                <a:latin typeface="微软雅黑" panose="020B0503020204020204" charset="-122"/>
                <a:ea typeface="微软雅黑" panose="020B0503020204020204" charset="-122"/>
                <a:sym typeface="+mn-ea"/>
              </a:rPr>
              <a:t>腐食动物：蚯蚓、蜣螂、秃鹫等</a:t>
            </a:r>
          </a:p>
        </p:txBody>
      </p:sp>
      <p:sp>
        <p:nvSpPr>
          <p:cNvPr id="5" name="文本框 4"/>
          <p:cNvSpPr txBox="1"/>
          <p:nvPr>
            <p:custDataLst>
              <p:tags r:id="rId2"/>
            </p:custDataLst>
          </p:nvPr>
        </p:nvSpPr>
        <p:spPr>
          <a:xfrm>
            <a:off x="107315" y="188595"/>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二、生态系统的结构</a:t>
            </a:r>
            <a:endParaRPr lang="en-US" altLang="zh-CN" sz="3200" b="1">
              <a:latin typeface="微软雅黑" panose="020B0503020204020204" charset="-122"/>
              <a:ea typeface="微软雅黑" panose="020B050302020402020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51460" y="1124585"/>
            <a:ext cx="8465820" cy="2676525"/>
          </a:xfrm>
          <a:prstGeom prst="rect">
            <a:avLst/>
          </a:prstGeom>
          <a:noFill/>
        </p:spPr>
        <p:txBody>
          <a:bodyPr wrap="square" rtlCol="0" anchor="t">
            <a:spAutoFit/>
          </a:bodyPr>
          <a:lstStyle/>
          <a:p>
            <a:pPr>
              <a:lnSpc>
                <a:spcPct val="150000"/>
              </a:lnSpc>
            </a:pPr>
            <a:r>
              <a:rPr lang="en-US"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、组成成分</a:t>
            </a:r>
          </a:p>
          <a:p>
            <a:pPr>
              <a:lnSpc>
                <a:spcPct val="150000"/>
              </a:lnSpc>
            </a:pPr>
            <a:r>
              <a:rPr lang="en-US"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非生物成分（必须成分）</a:t>
            </a:r>
          </a:p>
          <a:p>
            <a:pPr>
              <a:lnSpc>
                <a:spcPct val="150000"/>
              </a:lnSpc>
            </a:pPr>
            <a:r>
              <a:rPr lang="zh-CN" altLang="en-US" sz="2800" b="1">
                <a:latin typeface="微软雅黑" panose="020B0503020204020204" charset="-122"/>
                <a:ea typeface="微软雅黑" panose="020B0503020204020204" charset="-122"/>
                <a:sym typeface="+mn-ea"/>
              </a:rPr>
              <a:t>阳光、空气、水、无机盐等是生态系统中物质和能量的根本来源。</a:t>
            </a:r>
          </a:p>
        </p:txBody>
      </p:sp>
      <p:sp>
        <p:nvSpPr>
          <p:cNvPr id="5" name="文本框 4"/>
          <p:cNvSpPr txBox="1"/>
          <p:nvPr>
            <p:custDataLst>
              <p:tags r:id="rId2"/>
            </p:custDataLst>
          </p:nvPr>
        </p:nvSpPr>
        <p:spPr>
          <a:xfrm>
            <a:off x="107315" y="188595"/>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二、生态系统的结构</a:t>
            </a:r>
            <a:endParaRPr lang="en-US" altLang="zh-CN" sz="3200" b="1">
              <a:latin typeface="微软雅黑" panose="020B0503020204020204" charset="-122"/>
              <a:ea typeface="微软雅黑" panose="020B0503020204020204"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07315" y="1052830"/>
            <a:ext cx="9001125" cy="4435475"/>
          </a:xfrm>
          <a:prstGeom prst="rect">
            <a:avLst/>
          </a:prstGeom>
          <a:noFill/>
        </p:spPr>
        <p:txBody>
          <a:bodyPr wrap="square" rtlCol="0" anchor="t">
            <a:noAutofit/>
          </a:bodyPr>
          <a:lstStyle/>
          <a:p>
            <a:pPr>
              <a:lnSpc>
                <a:spcPct val="150000"/>
              </a:lnSpc>
            </a:pPr>
            <a:r>
              <a:rPr lang="en-US" altLang="zh-CN" sz="2800" b="1">
                <a:latin typeface="微软雅黑" panose="020B0503020204020204" charset="-122"/>
                <a:ea typeface="微软雅黑" panose="020B0503020204020204" charset="-122"/>
                <a:sym typeface="+mn-ea"/>
              </a:rPr>
              <a:t>2</a:t>
            </a:r>
            <a:r>
              <a:rPr lang="zh-CN" altLang="en-US" sz="2800" b="1">
                <a:latin typeface="微软雅黑" panose="020B0503020204020204" charset="-122"/>
                <a:ea typeface="微软雅黑" panose="020B0503020204020204" charset="-122"/>
                <a:sym typeface="+mn-ea"/>
              </a:rPr>
              <a:t>、营养结构</a:t>
            </a:r>
          </a:p>
          <a:p>
            <a:pPr>
              <a:lnSpc>
                <a:spcPct val="150000"/>
              </a:lnSpc>
            </a:pPr>
            <a:r>
              <a:rPr lang="zh-CN" altLang="en-US" sz="2800" b="1">
                <a:latin typeface="微软雅黑" panose="020B0503020204020204" charset="-122"/>
                <a:ea typeface="微软雅黑" panose="020B0503020204020204" charset="-122"/>
                <a:sym typeface="+mn-ea"/>
              </a:rPr>
              <a:t>（</a:t>
            </a:r>
            <a:r>
              <a:rPr lang="en-US" altLang="zh-CN" sz="2800" b="1">
                <a:latin typeface="微软雅黑" panose="020B0503020204020204" charset="-122"/>
                <a:ea typeface="微软雅黑" panose="020B0503020204020204" charset="-122"/>
                <a:sym typeface="+mn-ea"/>
              </a:rPr>
              <a:t>1</a:t>
            </a:r>
            <a:r>
              <a:rPr lang="zh-CN" altLang="en-US" sz="2800" b="1">
                <a:latin typeface="微软雅黑" panose="020B0503020204020204" charset="-122"/>
                <a:ea typeface="微软雅黑" panose="020B0503020204020204" charset="-122"/>
                <a:sym typeface="+mn-ea"/>
              </a:rPr>
              <a:t>）</a:t>
            </a:r>
            <a:r>
              <a:rPr lang="zh-CN" sz="2800" b="1">
                <a:latin typeface="微软雅黑" panose="020B0503020204020204" charset="-122"/>
                <a:ea typeface="微软雅黑" panose="020B0503020204020204" charset="-122"/>
                <a:sym typeface="+mn-ea"/>
              </a:rPr>
              <a:t>食物链（捕食链）：生态系统中生物由于营养关系而形成的结构</a:t>
            </a:r>
          </a:p>
          <a:p>
            <a:pPr>
              <a:lnSpc>
                <a:spcPct val="150000"/>
              </a:lnSpc>
            </a:pPr>
            <a:r>
              <a:rPr lang="zh-CN" sz="2400" b="1">
                <a:latin typeface="微软雅黑" panose="020B0503020204020204" charset="-122"/>
                <a:ea typeface="微软雅黑" panose="020B0503020204020204" charset="-122"/>
                <a:sym typeface="+mn-ea"/>
              </a:rPr>
              <a:t>①每条食物链起点是生产者</a:t>
            </a:r>
          </a:p>
          <a:p>
            <a:pPr>
              <a:lnSpc>
                <a:spcPct val="150000"/>
              </a:lnSpc>
            </a:pPr>
            <a:r>
              <a:rPr lang="zh-CN" sz="2400" b="1">
                <a:latin typeface="微软雅黑" panose="020B0503020204020204" charset="-122"/>
                <a:ea typeface="微软雅黑" panose="020B0503020204020204" charset="-122"/>
                <a:sym typeface="+mn-ea"/>
              </a:rPr>
              <a:t>②营养级一般不超过</a:t>
            </a:r>
            <a:r>
              <a:rPr lang="en-US" altLang="zh-CN" sz="2400" b="1">
                <a:latin typeface="微软雅黑" panose="020B0503020204020204" charset="-122"/>
                <a:ea typeface="微软雅黑" panose="020B0503020204020204" charset="-122"/>
                <a:sym typeface="+mn-ea"/>
              </a:rPr>
              <a:t>5</a:t>
            </a:r>
            <a:r>
              <a:rPr lang="zh-CN" altLang="en-US" sz="2400" b="1">
                <a:latin typeface="微软雅黑" panose="020B0503020204020204" charset="-122"/>
                <a:ea typeface="微软雅黑" panose="020B0503020204020204" charset="-122"/>
                <a:sym typeface="+mn-ea"/>
              </a:rPr>
              <a:t>个</a:t>
            </a:r>
            <a:endParaRPr lang="zh-CN" sz="2400" b="1">
              <a:latin typeface="微软雅黑" panose="020B0503020204020204" charset="-122"/>
              <a:ea typeface="微软雅黑" panose="020B0503020204020204" charset="-122"/>
              <a:sym typeface="+mn-ea"/>
            </a:endParaRPr>
          </a:p>
          <a:p>
            <a:pPr>
              <a:lnSpc>
                <a:spcPct val="150000"/>
              </a:lnSpc>
            </a:pPr>
            <a:r>
              <a:rPr lang="zh-CN" sz="2400" b="1">
                <a:latin typeface="微软雅黑" panose="020B0503020204020204" charset="-122"/>
                <a:ea typeface="微软雅黑" panose="020B0503020204020204" charset="-122"/>
                <a:sym typeface="+mn-ea"/>
              </a:rPr>
              <a:t>③食物链不可逆性</a:t>
            </a:r>
          </a:p>
          <a:p>
            <a:pPr>
              <a:lnSpc>
                <a:spcPct val="150000"/>
              </a:lnSpc>
            </a:pPr>
            <a:r>
              <a:rPr lang="zh-CN" sz="2400" b="1">
                <a:latin typeface="微软雅黑" panose="020B0503020204020204" charset="-122"/>
                <a:ea typeface="微软雅黑" panose="020B0503020204020204" charset="-122"/>
                <a:sym typeface="+mn-ea"/>
              </a:rPr>
              <a:t>④某一营养级的生物代表是处于该营养级的所有生物</a:t>
            </a:r>
          </a:p>
          <a:p>
            <a:pPr>
              <a:lnSpc>
                <a:spcPct val="150000"/>
              </a:lnSpc>
            </a:pPr>
            <a:endParaRPr lang="zh-CN" sz="2800" b="1">
              <a:latin typeface="微软雅黑" panose="020B0503020204020204" charset="-122"/>
              <a:ea typeface="微软雅黑" panose="020B0503020204020204" charset="-122"/>
              <a:sym typeface="+mn-ea"/>
            </a:endParaRPr>
          </a:p>
        </p:txBody>
      </p:sp>
      <p:sp>
        <p:nvSpPr>
          <p:cNvPr id="7" name="文本框 6"/>
          <p:cNvSpPr txBox="1"/>
          <p:nvPr>
            <p:custDataLst>
              <p:tags r:id="rId2"/>
            </p:custDataLst>
          </p:nvPr>
        </p:nvSpPr>
        <p:spPr>
          <a:xfrm>
            <a:off x="107315" y="188595"/>
            <a:ext cx="4572000" cy="829945"/>
          </a:xfrm>
          <a:prstGeom prst="rect">
            <a:avLst/>
          </a:prstGeom>
          <a:noFill/>
        </p:spPr>
        <p:txBody>
          <a:bodyPr wrap="square" rtlCol="0" anchor="t">
            <a:spAutoFit/>
          </a:bodyPr>
          <a:lstStyle/>
          <a:p>
            <a:pPr>
              <a:lnSpc>
                <a:spcPct val="150000"/>
              </a:lnSpc>
            </a:pPr>
            <a:r>
              <a:rPr lang="zh-CN" altLang="en-US" sz="3200" b="1">
                <a:latin typeface="微软雅黑" panose="020B0503020204020204" charset="-122"/>
                <a:ea typeface="微软雅黑" panose="020B0503020204020204" charset="-122"/>
                <a:sym typeface="+mn-ea"/>
              </a:rPr>
              <a:t>二、生态系统的结构</a:t>
            </a:r>
            <a:endParaRPr lang="en-US" altLang="zh-CN" sz="3200" b="1">
              <a:latin typeface="微软雅黑" panose="020B0503020204020204" charset="-122"/>
              <a:ea typeface="微软雅黑" panose="020B0503020204020204" charset="-122"/>
              <a:sym typeface="+mn-e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mE5ODlhNWIwMTY1N2E3ZWIxM2M2YjViZWNjMGUxZD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AS_UNIQUEID" val="1804"/>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AS_UNIQUEID" val="1805"/>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AS_UNIQUEID" val="1806"/>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AS_UNIQUEID" val="1807"/>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AS_UNIQUEID" val="553"/>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AS_UNIQUEID" val="554"/>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AS_UNIQUEID" val="140"/>
  <p:tag name="KSO_WM_UNIT_TABLE_BEAUTIFY" val="smartTable{1b22fe00-43af-46d4-a653-14616570e048}"/>
  <p:tag name="TABLE_ENDDRAG_ORIGIN_RECT" val="612*257"/>
  <p:tag name="TABLE_ENDDRAG_RECT" val="69*137*612*257"/>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AS_UNIQUEID" val="309"/>
  <p:tag name="KSO_WM_UNIT_TABLE_BEAUTIFY" val="smartTable{d36d8c0d-4175-4a32-a05a-81e9fa5eede7}"/>
  <p:tag name="KSO_WM_BEAUTIFY_FLAG" val=""/>
  <p:tag name="TABLE_ENDDRAG_ORIGIN_RECT" val="680*416"/>
  <p:tag name="TABLE_ENDDRAG_RECT" val="19*65*680*416"/>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AS_UNIQUEID" val="693"/>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AS_UNIQUEID" val="553"/>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AS_UNIQUEID" val="554"/>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AS_UNIQUEID" val="430"/>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AS_UNIQUEID" val="433"/>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AS_UNIQUEID" val="5301"/>
  <p:tag name="PA" val="v3.0.1"/>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AS_UNIQUEID" val="419"/>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AS_UNIQUEID" val="420"/>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AS_UNIQUEID" val="421"/>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AS_UNIQUEID" val="422"/>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AS_UNIQUEID" val="424"/>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AS_UNIQUEID" val="425"/>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AS_UNIQUEID" val="427"/>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AS_UNIQUEID" val="428"/>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AS_UNIQUEID" val="429"/>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AS_UNIQUEID" val="431"/>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AS_UNIQUEID" val="432"/>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AS_UNIQUEID" val="434"/>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AS_UNIQUEID" val="435"/>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AS_UNIQUEID" val="436"/>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AS_UNIQUEID" val="437"/>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AS_UNIQUEID" val="1825"/>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AS_UNIQUEID" val="423"/>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AS_UNIQUEID" val="426"/>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AS_UNIQUEID" val="5593"/>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AS_UNIQUEID" val="1792"/>
</p:tagLst>
</file>

<file path=ppt/tags/tag89.xml><?xml version="1.0" encoding="utf-8"?>
<p:tagLst xmlns:a="http://schemas.openxmlformats.org/drawingml/2006/main" xmlns:r="http://schemas.openxmlformats.org/officeDocument/2006/relationships" xmlns:p="http://schemas.openxmlformats.org/presentationml/2006/main">
  <p:tag name="AS_UNIQUEID" val="1793"/>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AS_UNIQUEID" val="1794"/>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AS_UNIQUEID" val="1795"/>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AS_UNIQUEID" val="1796"/>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AS_UNIQUEID" val="1797"/>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AS_UNIQUEID" val="1798"/>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AS_UNIQUEID" val="1799"/>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AS_UNIQUEID" val="1800"/>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AS_UNIQUEID" val="1801"/>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AS_UNIQUEID" val="1802"/>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AS_UNIQUEID" val="1803"/>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2060</Words>
  <Application>Microsoft Office PowerPoint</Application>
  <PresentationFormat>全屏显示(4:3)</PresentationFormat>
  <Paragraphs>275</Paragraphs>
  <Slides>37</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阿里巴巴普惠体 R</vt:lpstr>
      <vt:lpstr>黑体</vt:lpstr>
      <vt:lpstr>华文楷体</vt:lpstr>
      <vt:lpstr>楷体</vt:lpstr>
      <vt:lpstr>苹方 常规</vt:lpstr>
      <vt:lpstr>宋体</vt:lpstr>
      <vt:lpstr>微软雅黑</vt:lpstr>
      <vt:lpstr>Arial</vt:lpstr>
      <vt:lpstr>Calibri</vt:lpstr>
      <vt:lpstr>Times New Roman</vt:lpstr>
      <vt:lpstr>Wingdings</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HiteVision</cp:lastModifiedBy>
  <cp:revision>43</cp:revision>
  <dcterms:created xsi:type="dcterms:W3CDTF">2023-11-28T13:27:00Z</dcterms:created>
  <dcterms:modified xsi:type="dcterms:W3CDTF">2025-11-24T09:50:41Z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E936A391D59D4E85A6FD715419815760_13</vt:lpwstr>
  </property>
</Properties>
</file>