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5"/>
  </p:notesMasterIdLst>
  <p:handoutMasterIdLst>
    <p:handoutMasterId r:id="rId52"/>
  </p:handoutMasterIdLst>
  <p:sldIdLst>
    <p:sldId id="876" r:id="rId4"/>
    <p:sldId id="267" r:id="rId6"/>
    <p:sldId id="1033" r:id="rId7"/>
    <p:sldId id="1034" r:id="rId8"/>
    <p:sldId id="5888" r:id="rId9"/>
    <p:sldId id="1192" r:id="rId10"/>
    <p:sldId id="1038" r:id="rId11"/>
    <p:sldId id="5964" r:id="rId12"/>
    <p:sldId id="5965" r:id="rId13"/>
    <p:sldId id="5966" r:id="rId14"/>
    <p:sldId id="5890" r:id="rId15"/>
    <p:sldId id="5940" r:id="rId16"/>
    <p:sldId id="5967" r:id="rId17"/>
    <p:sldId id="283" r:id="rId18"/>
    <p:sldId id="5904" r:id="rId19"/>
    <p:sldId id="5968" r:id="rId20"/>
    <p:sldId id="6005" r:id="rId21"/>
    <p:sldId id="5994" r:id="rId22"/>
    <p:sldId id="5972" r:id="rId23"/>
    <p:sldId id="5975" r:id="rId24"/>
    <p:sldId id="5976" r:id="rId25"/>
    <p:sldId id="5977" r:id="rId26"/>
    <p:sldId id="6006" r:id="rId27"/>
    <p:sldId id="5979" r:id="rId28"/>
    <p:sldId id="5980" r:id="rId29"/>
    <p:sldId id="5981" r:id="rId30"/>
    <p:sldId id="5985" r:id="rId31"/>
    <p:sldId id="5986" r:id="rId32"/>
    <p:sldId id="5987" r:id="rId33"/>
    <p:sldId id="5988" r:id="rId34"/>
    <p:sldId id="6007" r:id="rId35"/>
    <p:sldId id="5989" r:id="rId36"/>
    <p:sldId id="5990" r:id="rId37"/>
    <p:sldId id="5998" r:id="rId38"/>
    <p:sldId id="5999" r:id="rId39"/>
    <p:sldId id="5997" r:id="rId40"/>
    <p:sldId id="5996" r:id="rId41"/>
    <p:sldId id="6001" r:id="rId42"/>
    <p:sldId id="5992" r:id="rId43"/>
    <p:sldId id="5991" r:id="rId44"/>
    <p:sldId id="5993" r:id="rId45"/>
    <p:sldId id="1099" r:id="rId46"/>
    <p:sldId id="5919" r:id="rId47"/>
    <p:sldId id="6004" r:id="rId48"/>
    <p:sldId id="6002" r:id="rId49"/>
    <p:sldId id="6003" r:id="rId50"/>
    <p:sldId id="260" r:id="rId51"/>
  </p:sldIdLst>
  <p:sldSz cx="12192000" cy="6858000"/>
  <p:notesSz cx="6735445" cy="98659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3" userDrawn="1">
          <p15:clr>
            <a:srgbClr val="A4A3A4"/>
          </p15:clr>
        </p15:guide>
        <p15:guide id="2" pos="382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杨 卫华" initials="杨" lastIdx="1" clrIdx="0"/>
  <p:cmAuthor id="2" name="作者" initials="A" lastIdx="0" clrIdx="1"/>
  <p:cmAuthor id="3" name="wenxuan" initials="w"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BDD7EE"/>
    <a:srgbClr val="E9E9E9"/>
    <a:srgbClr val="FF9300"/>
    <a:srgbClr val="FF0000"/>
    <a:srgbClr val="F8CBAD"/>
    <a:srgbClr val="FFFC00"/>
    <a:srgbClr val="FFFF00"/>
    <a:srgbClr val="62A459"/>
    <a:srgbClr val="FFFF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8" autoAdjust="0"/>
    <p:restoredTop sz="79762" autoAdjust="0"/>
  </p:normalViewPr>
  <p:slideViewPr>
    <p:cSldViewPr showGuides="1">
      <p:cViewPr varScale="1">
        <p:scale>
          <a:sx n="79" d="100"/>
          <a:sy n="79" d="100"/>
        </p:scale>
        <p:origin x="1192" y="192"/>
      </p:cViewPr>
      <p:guideLst>
        <p:guide orient="horz" pos="2323"/>
        <p:guide pos="3821"/>
      </p:guideLst>
    </p:cSldViewPr>
  </p:slideViewPr>
  <p:notesTextViewPr>
    <p:cViewPr>
      <p:scale>
        <a:sx n="1" d="1"/>
        <a:sy n="1" d="1"/>
      </p:scale>
      <p:origin x="0" y="0"/>
    </p:cViewPr>
  </p:notesTextViewPr>
  <p:sorterViewPr>
    <p:cViewPr varScale="1">
      <p:scale>
        <a:sx n="100" d="100"/>
        <a:sy n="100" d="100"/>
      </p:scale>
      <p:origin x="0" y="-131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6" Type="http://schemas.openxmlformats.org/officeDocument/2006/relationships/commentAuthors" Target="commentAuthors.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handoutMaster" Target="handoutMasters/handoutMaster1.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E45FAD79-E5C6-4258-8EB1-9A221CB2158C}" type="datetimeFigureOut">
              <a:rPr lang="zh-CN" altLang="en-US" smtClean="0"/>
            </a:fld>
            <a:endParaRPr lang="zh-CN" altLang="en-US"/>
          </a:p>
        </p:txBody>
      </p:sp>
      <p:sp>
        <p:nvSpPr>
          <p:cNvPr id="4" name="页脚占位符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3729F2FE-5094-493A-A825-3F9D4BD57295}"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115E1B64-AAD5-4C4A-89EB-1A5AD3C81A9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5B8CF7B4-3892-4FD8-9BB2-B09A61D774A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29 </a:t>
            </a:r>
            <a:r>
              <a:rPr lang="zh-CN" altLang="en-US"/>
              <a:t>干扰项</a:t>
            </a:r>
            <a:r>
              <a:rPr lang="en-US" altLang="zh-CN"/>
              <a:t>C</a:t>
            </a:r>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本题得分率较好</a:t>
            </a:r>
            <a:endParaRPr kumimoji="1"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117DDCB-88F8-4C0C-946E-463F46B0E8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zh-CN" altLang="en-US"/>
          </a:p>
        </p:txBody>
      </p:sp>
      <p:sp>
        <p:nvSpPr>
          <p:cNvPr id="4" name="Slide Number Placeholder 3"/>
          <p:cNvSpPr/>
          <p:nvPr>
            <p:ph type="sldNum" sz="quarter" idx="5"/>
          </p:nvPr>
        </p:nvSpPr>
        <p:spPr/>
        <p:txBody>
          <a:bodyPr/>
          <a:p>
            <a:fld id="{5B8CF7B4-3892-4FD8-9BB2-B09A61D774A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8CF7B4-3892-4FD8-9BB2-B09A61D774A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只讲干扰项</a:t>
            </a:r>
            <a:r>
              <a:rPr lang="en-US" altLang="zh-CN"/>
              <a:t>D</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强干扰项</a:t>
            </a:r>
            <a:r>
              <a:rPr lang="en-US" altLang="zh-CN"/>
              <a:t>C</a:t>
            </a:r>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选</a:t>
            </a:r>
            <a:r>
              <a:rPr lang="en-US" altLang="zh-CN"/>
              <a:t>A</a:t>
            </a:r>
            <a:r>
              <a:rPr lang="zh-CN" altLang="en-US"/>
              <a:t>的与选</a:t>
            </a:r>
            <a:r>
              <a:rPr lang="en-US" altLang="zh-CN"/>
              <a:t>C</a:t>
            </a:r>
            <a:r>
              <a:rPr lang="zh-CN" altLang="en-US"/>
              <a:t>的一样多</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选</a:t>
            </a:r>
            <a:r>
              <a:rPr lang="en-US" altLang="zh-CN"/>
              <a:t>A</a:t>
            </a:r>
            <a:r>
              <a:rPr lang="zh-CN" altLang="en-US"/>
              <a:t>的与选</a:t>
            </a:r>
            <a:r>
              <a:rPr lang="en-US" altLang="zh-CN"/>
              <a:t>C</a:t>
            </a:r>
            <a:r>
              <a:rPr lang="zh-CN" altLang="en-US"/>
              <a:t>的一样多</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117DDCB-88F8-4C0C-946E-463F46B0E8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117DDCB-88F8-4C0C-946E-463F46B0E8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 glycerol ['gl</a:t>
            </a:r>
            <a:r>
              <a:rPr lang="en-US" altLang="en-US"/>
              <a:t>ɪ</a:t>
            </a:r>
            <a:r>
              <a:rPr lang="en-US" altLang="zh-CN"/>
              <a:t>s</a:t>
            </a:r>
            <a:r>
              <a:rPr lang="en-US" altLang="en-US"/>
              <a:t>ə</a:t>
            </a:r>
            <a:r>
              <a:rPr lang="en-US" altLang="zh-CN"/>
              <a:t>r</a:t>
            </a:r>
            <a:r>
              <a:rPr lang="en-US" altLang="en-US"/>
              <a:t>ɒ</a:t>
            </a:r>
            <a:r>
              <a:rPr lang="en-US" altLang="zh-CN"/>
              <a:t>l] </a:t>
            </a:r>
            <a:r>
              <a:rPr lang="zh-CN" altLang="en-US"/>
              <a:t>甘油</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9157" y="0"/>
            <a:ext cx="12192000" cy="3645024"/>
          </a:xfrm>
          <a:prstGeom prst="rect">
            <a:avLst/>
          </a:prstGeom>
          <a:solidFill>
            <a:srgbClr val="3F6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2" name="标题 1"/>
          <p:cNvSpPr>
            <a:spLocks noGrp="1"/>
          </p:cNvSpPr>
          <p:nvPr>
            <p:ph type="ctrTitle"/>
          </p:nvPr>
        </p:nvSpPr>
        <p:spPr>
          <a:xfrm>
            <a:off x="4348544" y="3903073"/>
            <a:ext cx="7827128" cy="1258673"/>
          </a:xfrm>
        </p:spPr>
        <p:txBody>
          <a:bodyPr>
            <a:normAutofit/>
          </a:bodyPr>
          <a:lstStyle>
            <a:lvl1pPr>
              <a:defRPr sz="4000">
                <a:solidFill>
                  <a:schemeClr val="tx1"/>
                </a:solidFill>
                <a:latin typeface="黑体" panose="02010609060101010101" pitchFamily="49" charset="-122"/>
                <a:ea typeface="黑体" panose="02010609060101010101" pitchFamily="49" charset="-122"/>
              </a:defRPr>
            </a:lvl1pPr>
          </a:lstStyle>
          <a:p>
            <a:r>
              <a:rPr lang="zh-CN" altLang="en-US" dirty="0"/>
              <a:t>单击此处编辑母版标题样式</a:t>
            </a:r>
            <a:endParaRPr lang="zh-CN" altLang="en-US" dirty="0"/>
          </a:p>
        </p:txBody>
      </p:sp>
      <p:grpSp>
        <p:nvGrpSpPr>
          <p:cNvPr id="12" name="组合 11"/>
          <p:cNvGrpSpPr/>
          <p:nvPr userDrawn="1"/>
        </p:nvGrpSpPr>
        <p:grpSpPr>
          <a:xfrm>
            <a:off x="1030778" y="188641"/>
            <a:ext cx="3557064" cy="668111"/>
            <a:chOff x="943672" y="188640"/>
            <a:chExt cx="3256474" cy="668111"/>
          </a:xfrm>
        </p:grpSpPr>
        <p:sp>
          <p:nvSpPr>
            <p:cNvPr id="14" name="文本框 13"/>
            <p:cNvSpPr txBox="1"/>
            <p:nvPr userDrawn="1"/>
          </p:nvSpPr>
          <p:spPr>
            <a:xfrm>
              <a:off x="1137992" y="188640"/>
              <a:ext cx="2704972" cy="369332"/>
            </a:xfrm>
            <a:prstGeom prst="rect">
              <a:avLst/>
            </a:prstGeom>
            <a:noFill/>
          </p:spPr>
          <p:txBody>
            <a:bodyPr wrap="none" rtlCol="0">
              <a:spAutoFit/>
            </a:bodyPr>
            <a:lstStyle/>
            <a:p>
              <a:r>
                <a:rPr lang="zh-CN" altLang="en-US" sz="1800" b="0" dirty="0">
                  <a:solidFill>
                    <a:schemeClr val="bg1"/>
                  </a:solidFill>
                  <a:latin typeface="方正启体简体" panose="03000509000000000000" pitchFamily="65" charset="-122"/>
                  <a:ea typeface="方正启体简体" panose="03000509000000000000" pitchFamily="65" charset="-122"/>
                </a:rPr>
                <a:t>北京市海淀区教师进修学校</a:t>
              </a:r>
              <a:endParaRPr lang="zh-CN" altLang="en-US" sz="1800" b="0" dirty="0">
                <a:solidFill>
                  <a:schemeClr val="bg1"/>
                </a:solidFill>
                <a:latin typeface="方正启体简体" panose="03000509000000000000" pitchFamily="65" charset="-122"/>
                <a:ea typeface="方正启体简体" panose="03000509000000000000" pitchFamily="65" charset="-122"/>
              </a:endParaRPr>
            </a:p>
          </p:txBody>
        </p:sp>
        <p:sp>
          <p:nvSpPr>
            <p:cNvPr id="15" name="文本框 14"/>
            <p:cNvSpPr txBox="1"/>
            <p:nvPr userDrawn="1"/>
          </p:nvSpPr>
          <p:spPr>
            <a:xfrm>
              <a:off x="943672" y="518197"/>
              <a:ext cx="3256474" cy="338554"/>
            </a:xfrm>
            <a:prstGeom prst="rect">
              <a:avLst/>
            </a:prstGeom>
            <a:noFill/>
          </p:spPr>
          <p:txBody>
            <a:bodyPr wrap="none" rtlCol="0">
              <a:spAutoFit/>
            </a:bodyPr>
            <a:lstStyle/>
            <a:p>
              <a:r>
                <a:rPr lang="en-US" altLang="zh-CN" sz="1600" dirty="0">
                  <a:solidFill>
                    <a:schemeClr val="bg1"/>
                  </a:solidFill>
                  <a:latin typeface="Calibri" panose="020F0502020204030204" pitchFamily="34" charset="0"/>
                  <a:ea typeface="迷你简启体" panose="03000509000000000000" pitchFamily="65" charset="-122"/>
                </a:rPr>
                <a:t>Beijing </a:t>
              </a:r>
              <a:r>
                <a:rPr lang="en-US" altLang="zh-CN" sz="1600" dirty="0" err="1">
                  <a:solidFill>
                    <a:schemeClr val="bg1"/>
                  </a:solidFill>
                  <a:latin typeface="Calibri" panose="020F0502020204030204" pitchFamily="34" charset="0"/>
                  <a:ea typeface="迷你简启体" panose="03000509000000000000" pitchFamily="65" charset="-122"/>
                </a:rPr>
                <a:t>Haidian</a:t>
              </a:r>
              <a:r>
                <a:rPr lang="en-US" altLang="zh-CN" sz="1600" dirty="0">
                  <a:solidFill>
                    <a:schemeClr val="bg1"/>
                  </a:solidFill>
                  <a:latin typeface="Calibri" panose="020F0502020204030204" pitchFamily="34" charset="0"/>
                  <a:ea typeface="迷你简启体" panose="03000509000000000000" pitchFamily="65" charset="-122"/>
                </a:rPr>
                <a:t> Teachers Training College</a:t>
              </a:r>
              <a:endParaRPr lang="zh-CN" altLang="en-US" sz="1600" dirty="0">
                <a:solidFill>
                  <a:schemeClr val="bg1"/>
                </a:solidFill>
                <a:latin typeface="Calibri" panose="020F0502020204030204" pitchFamily="34" charset="0"/>
                <a:ea typeface="迷你简启体" panose="03000509000000000000" pitchFamily="65" charset="-122"/>
              </a:endParaRPr>
            </a:p>
          </p:txBody>
        </p:sp>
      </p:gr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48" y="12430"/>
            <a:ext cx="1104905" cy="1011535"/>
          </a:xfrm>
          <a:prstGeom prst="rect">
            <a:avLst/>
          </a:prstGeom>
        </p:spPr>
      </p:pic>
      <p:sp>
        <p:nvSpPr>
          <p:cNvPr id="18" name="矩形 17"/>
          <p:cNvSpPr/>
          <p:nvPr userDrawn="1"/>
        </p:nvSpPr>
        <p:spPr>
          <a:xfrm>
            <a:off x="0" y="3801958"/>
            <a:ext cx="8219677"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9" name="矩形 18"/>
          <p:cNvSpPr/>
          <p:nvPr userDrawn="1"/>
        </p:nvSpPr>
        <p:spPr>
          <a:xfrm>
            <a:off x="8973721" y="3801958"/>
            <a:ext cx="3218279" cy="72000"/>
          </a:xfrm>
          <a:prstGeom prst="rect">
            <a:avLst/>
          </a:prstGeom>
          <a:solidFill>
            <a:srgbClr val="3F6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21" name="副标题 2"/>
          <p:cNvSpPr>
            <a:spLocks noGrp="1"/>
          </p:cNvSpPr>
          <p:nvPr>
            <p:ph type="subTitle" idx="1"/>
          </p:nvPr>
        </p:nvSpPr>
        <p:spPr>
          <a:xfrm>
            <a:off x="4348544" y="5202864"/>
            <a:ext cx="7826405" cy="962754"/>
          </a:xfrm>
        </p:spPr>
        <p:txBody>
          <a:bodyPr>
            <a:normAutofit/>
          </a:bodyPr>
          <a:lstStyle>
            <a:lvl1pPr marL="0" indent="0" algn="r">
              <a:buNone/>
              <a:defRPr sz="2800">
                <a:solidFill>
                  <a:schemeClr val="tx1">
                    <a:tint val="75000"/>
                  </a:schemeClr>
                </a:solidFill>
                <a:latin typeface="黑体" panose="02010609060101010101" pitchFamily="49" charset="-122"/>
                <a:ea typeface="黑体" panose="02010609060101010101" pitchFamily="49"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文本">
    <p:spTree>
      <p:nvGrpSpPr>
        <p:cNvPr id="1" name=""/>
        <p:cNvGrpSpPr/>
        <p:nvPr/>
      </p:nvGrpSpPr>
      <p:grpSpPr>
        <a:xfrm>
          <a:off x="0" y="0"/>
          <a:ext cx="0" cy="0"/>
          <a:chOff x="0" y="0"/>
          <a:chExt cx="0" cy="0"/>
        </a:xfrm>
      </p:grpSpPr>
      <p:sp>
        <p:nvSpPr>
          <p:cNvPr id="2" name="标题 1"/>
          <p:cNvSpPr>
            <a:spLocks noGrp="1"/>
          </p:cNvSpPr>
          <p:nvPr>
            <p:ph type="ctrTitle"/>
          </p:nvPr>
        </p:nvSpPr>
        <p:spPr>
          <a:xfrm>
            <a:off x="220301" y="113090"/>
            <a:ext cx="5981323" cy="676495"/>
          </a:xfrm>
        </p:spPr>
        <p:txBody>
          <a:bodyPr anchor="b">
            <a:normAutofit/>
          </a:bodyPr>
          <a:lstStyle>
            <a:lvl1pPr algn="l">
              <a:defRPr sz="3200" b="1">
                <a:solidFill>
                  <a:srgbClr val="005DA2"/>
                </a:solidFill>
                <a:latin typeface="黑体" panose="02010609060101010101" pitchFamily="49" charset="-122"/>
                <a:ea typeface="黑体" panose="02010609060101010101" pitchFamily="49" charset="-122"/>
              </a:defRPr>
            </a:lvl1pPr>
          </a:lstStyle>
          <a:p>
            <a:r>
              <a:rPr lang="zh-CN" altLang="en-US"/>
              <a:t>单击此处编辑母版标题样式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860741CB-2405-4570-99DA-5F170549261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6C8B181F-DFFC-4982-BFBB-4C3267591D81}" type="slidenum">
              <a:rPr lang="zh-CN" altLang="en-US" smtClean="0"/>
            </a:fld>
            <a:endParaRPr lang="zh-CN" altLang="en-US"/>
          </a:p>
        </p:txBody>
      </p:sp>
      <p:cxnSp>
        <p:nvCxnSpPr>
          <p:cNvPr id="7" name="直接连接符 6"/>
          <p:cNvCxnSpPr/>
          <p:nvPr userDrawn="1"/>
        </p:nvCxnSpPr>
        <p:spPr>
          <a:xfrm>
            <a:off x="0" y="876300"/>
            <a:ext cx="12192000" cy="0"/>
          </a:xfrm>
          <a:prstGeom prst="line">
            <a:avLst/>
          </a:prstGeom>
          <a:ln w="50800">
            <a:solidFill>
              <a:srgbClr val="005DA2"/>
            </a:solidFill>
          </a:ln>
        </p:spPr>
        <p:style>
          <a:lnRef idx="1">
            <a:schemeClr val="accent1"/>
          </a:lnRef>
          <a:fillRef idx="0">
            <a:schemeClr val="accent1"/>
          </a:fillRef>
          <a:effectRef idx="0">
            <a:schemeClr val="accent1"/>
          </a:effectRef>
          <a:fontRef idx="minor">
            <a:schemeClr val="tx1"/>
          </a:fontRef>
        </p:style>
      </p:cxnSp>
      <p:sp>
        <p:nvSpPr>
          <p:cNvPr id="8" name="内容占位符 2"/>
          <p:cNvSpPr>
            <a:spLocks noGrp="1"/>
          </p:cNvSpPr>
          <p:nvPr>
            <p:ph idx="1"/>
          </p:nvPr>
        </p:nvSpPr>
        <p:spPr>
          <a:xfrm>
            <a:off x="838200" y="1257676"/>
            <a:ext cx="10515600" cy="4898679"/>
          </a:xfrm>
        </p:spPr>
        <p:txBody>
          <a:bodyPr/>
          <a:lstStyle>
            <a:lvl1pPr marL="457200" indent="-457200">
              <a:buFont typeface="Wingdings" panose="05000000000000000000" pitchFamily="2" charset="2"/>
              <a:buChar char="p"/>
              <a:defRPr sz="2800">
                <a:solidFill>
                  <a:schemeClr val="tx1"/>
                </a:solidFill>
                <a:latin typeface="黑体" panose="02010609060101010101" pitchFamily="49" charset="-122"/>
                <a:ea typeface="黑体" panose="02010609060101010101" pitchFamily="49" charset="-122"/>
              </a:defRPr>
            </a:lvl1pPr>
            <a:lvl2pPr marL="800100" indent="-342900">
              <a:buFont typeface="Arial" panose="020B0604020202090204" pitchFamily="34" charset="0"/>
              <a:buChar char="•"/>
              <a:defRPr/>
            </a:lvl2pPr>
          </a:lstStyle>
          <a:p>
            <a:pPr lvl="0"/>
            <a:r>
              <a:rPr lang="zh-CN" altLang="en-US" dirty="0"/>
              <a:t>单击此处编辑母版文本样式</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userDrawn="1"/>
        </p:nvSpPr>
        <p:spPr>
          <a:xfrm>
            <a:off x="1" y="6731540"/>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0" name="矩形 9"/>
          <p:cNvSpPr/>
          <p:nvPr userDrawn="1"/>
        </p:nvSpPr>
        <p:spPr>
          <a:xfrm>
            <a:off x="-9157" y="0"/>
            <a:ext cx="12192000" cy="11967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8" name="矩形 17"/>
          <p:cNvSpPr/>
          <p:nvPr userDrawn="1"/>
        </p:nvSpPr>
        <p:spPr>
          <a:xfrm>
            <a:off x="-9158" y="1300962"/>
            <a:ext cx="8219677"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9" name="矩形 18"/>
          <p:cNvSpPr/>
          <p:nvPr userDrawn="1"/>
        </p:nvSpPr>
        <p:spPr>
          <a:xfrm>
            <a:off x="8964563" y="1300962"/>
            <a:ext cx="3218279" cy="7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22" name="标题 1"/>
          <p:cNvSpPr>
            <a:spLocks noGrp="1"/>
          </p:cNvSpPr>
          <p:nvPr>
            <p:ph type="title"/>
          </p:nvPr>
        </p:nvSpPr>
        <p:spPr>
          <a:xfrm>
            <a:off x="0" y="1372962"/>
            <a:ext cx="12182841" cy="635598"/>
          </a:xfrm>
        </p:spPr>
        <p:txBody>
          <a:bodyPr>
            <a:normAutofit/>
          </a:bodyPr>
          <a:lstStyle>
            <a:lvl1pPr algn="ctr">
              <a:defRPr sz="2800">
                <a:latin typeface="黑体" panose="02010609060101010101" pitchFamily="49" charset="-122"/>
                <a:ea typeface="黑体" panose="02010609060101010101" pitchFamily="49" charset="-122"/>
              </a:defRPr>
            </a:lvl1pPr>
          </a:lstStyle>
          <a:p>
            <a:r>
              <a:rPr lang="zh-CN" altLang="en-US" dirty="0"/>
              <a:t>单击此处编辑母版标题样式</a:t>
            </a:r>
            <a:endParaRPr lang="zh-CN" altLang="en-US" dirty="0"/>
          </a:p>
        </p:txBody>
      </p:sp>
      <p:sp>
        <p:nvSpPr>
          <p:cNvPr id="23" name="内容占位符 2"/>
          <p:cNvSpPr>
            <a:spLocks noGrp="1"/>
          </p:cNvSpPr>
          <p:nvPr>
            <p:ph idx="1"/>
          </p:nvPr>
        </p:nvSpPr>
        <p:spPr>
          <a:xfrm>
            <a:off x="275549" y="2173830"/>
            <a:ext cx="11640900" cy="4381500"/>
          </a:xfrm>
        </p:spPr>
        <p:txBody>
          <a:bodyPr>
            <a:normAutofit/>
          </a:bodyPr>
          <a:lstStyle>
            <a:lvl1pPr marL="342900" indent="-342900" algn="ctr">
              <a:buFont typeface="Wingdings" panose="05000000000000000000" pitchFamily="2" charset="2"/>
              <a:buChar char="Ø"/>
              <a:defRPr sz="2400">
                <a:latin typeface="黑体" panose="02010609060101010101" pitchFamily="49" charset="-122"/>
                <a:ea typeface="黑体" panose="02010609060101010101" pitchFamily="49" charset="-122"/>
              </a:defRPr>
            </a:lvl1pPr>
          </a:lstStyle>
          <a:p>
            <a:pPr lvl="0"/>
            <a:r>
              <a:rPr lang="zh-CN" altLang="en-US" dirty="0"/>
              <a:t>单击此处编辑母版文本样式</a:t>
            </a:r>
            <a:endParaRPr lang="zh-CN" altLang="en-US" dirty="0"/>
          </a:p>
        </p:txBody>
      </p:sp>
      <p:sp>
        <p:nvSpPr>
          <p:cNvPr id="9" name="标题 1"/>
          <p:cNvSpPr txBox="1"/>
          <p:nvPr userDrawn="1"/>
        </p:nvSpPr>
        <p:spPr>
          <a:xfrm>
            <a:off x="335360" y="44624"/>
            <a:ext cx="5903640" cy="44764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algn="l"/>
            <a:r>
              <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rPr>
              <a:t>海淀</a:t>
            </a:r>
            <a:r>
              <a:rPr kumimoji="1" lang="en-US" altLang="zh-CN" sz="2000" b="0" dirty="0">
                <a:solidFill>
                  <a:schemeClr val="bg1"/>
                </a:solidFill>
                <a:effectLst>
                  <a:outerShdw blurRad="38100" dist="38100" dir="2700000" algn="tl">
                    <a:srgbClr val="000000">
                      <a:alpha val="43137"/>
                    </a:srgbClr>
                  </a:outerShdw>
                </a:effectLst>
                <a:latin typeface="微软雅黑" panose="020B0503020204020204" pitchFamily="34" charset="-122"/>
              </a:rPr>
              <a:t>·</a:t>
            </a:r>
            <a:r>
              <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rPr>
              <a:t>空中课堂（高中）</a:t>
            </a:r>
            <a:endPar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userDrawn="1"/>
        </p:nvSpPr>
        <p:spPr>
          <a:xfrm>
            <a:off x="1" y="6731540"/>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0" name="矩形 9"/>
          <p:cNvSpPr/>
          <p:nvPr userDrawn="1"/>
        </p:nvSpPr>
        <p:spPr>
          <a:xfrm>
            <a:off x="-9157" y="0"/>
            <a:ext cx="12192000" cy="11967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8" name="矩形 17"/>
          <p:cNvSpPr/>
          <p:nvPr userDrawn="1"/>
        </p:nvSpPr>
        <p:spPr>
          <a:xfrm>
            <a:off x="-9158" y="1300962"/>
            <a:ext cx="8219677"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9" name="矩形 18"/>
          <p:cNvSpPr/>
          <p:nvPr userDrawn="1"/>
        </p:nvSpPr>
        <p:spPr>
          <a:xfrm>
            <a:off x="8964563" y="1300962"/>
            <a:ext cx="3218279" cy="7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20" name="标题 1"/>
          <p:cNvSpPr>
            <a:spLocks noGrp="1"/>
          </p:cNvSpPr>
          <p:nvPr>
            <p:ph type="title"/>
          </p:nvPr>
        </p:nvSpPr>
        <p:spPr>
          <a:xfrm>
            <a:off x="301471" y="1393398"/>
            <a:ext cx="11589055" cy="701870"/>
          </a:xfrm>
        </p:spPr>
        <p:txBody>
          <a:bodyPr>
            <a:normAutofit/>
          </a:bodyPr>
          <a:lstStyle>
            <a:lvl1pPr algn="l">
              <a:defRPr sz="2800">
                <a:latin typeface="黑体" panose="02010609060101010101" pitchFamily="49" charset="-122"/>
                <a:ea typeface="黑体" panose="02010609060101010101" pitchFamily="49" charset="-122"/>
              </a:defRPr>
            </a:lvl1pPr>
          </a:lstStyle>
          <a:p>
            <a:r>
              <a:rPr lang="zh-CN" altLang="en-US"/>
              <a:t>单击此处编辑母版标题样式</a:t>
            </a:r>
            <a:endParaRPr lang="zh-CN" altLang="en-US"/>
          </a:p>
        </p:txBody>
      </p:sp>
      <p:sp>
        <p:nvSpPr>
          <p:cNvPr id="21" name="内容占位符 2"/>
          <p:cNvSpPr>
            <a:spLocks noGrp="1"/>
          </p:cNvSpPr>
          <p:nvPr>
            <p:ph sz="half" idx="1"/>
          </p:nvPr>
        </p:nvSpPr>
        <p:spPr>
          <a:xfrm>
            <a:off x="301471" y="2291914"/>
            <a:ext cx="11589055" cy="4263416"/>
          </a:xfrm>
        </p:spPr>
        <p:txBody>
          <a:bodyPr>
            <a:normAutofit/>
          </a:bodyPr>
          <a:lstStyle>
            <a:lvl1pPr marL="457200" indent="-457200">
              <a:buFont typeface="Wingdings" panose="05000000000000000000" pitchFamily="2" charset="2"/>
              <a:buChar char="Ø"/>
              <a:defRPr sz="2400">
                <a:latin typeface="黑体" panose="02010609060101010101" pitchFamily="49" charset="-122"/>
                <a:ea typeface="黑体" panose="02010609060101010101" pitchFamily="49" charset="-122"/>
              </a:defRPr>
            </a:lvl1pPr>
            <a:lvl2pPr>
              <a:defRPr sz="2000">
                <a:latin typeface="黑体" panose="02010609060101010101" pitchFamily="49" charset="-122"/>
                <a:ea typeface="黑体" panose="02010609060101010101" pitchFamily="49" charset="-122"/>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endParaRPr lang="zh-CN" altLang="en-US" dirty="0"/>
          </a:p>
          <a:p>
            <a:pPr lvl="1"/>
            <a:r>
              <a:rPr lang="zh-CN" altLang="en-US" dirty="0"/>
              <a:t>第二级</a:t>
            </a:r>
            <a:endParaRPr lang="zh-CN" altLang="en-US" dirty="0"/>
          </a:p>
        </p:txBody>
      </p:sp>
      <p:sp>
        <p:nvSpPr>
          <p:cNvPr id="9" name="标题 1"/>
          <p:cNvSpPr txBox="1"/>
          <p:nvPr userDrawn="1"/>
        </p:nvSpPr>
        <p:spPr>
          <a:xfrm>
            <a:off x="335360" y="44624"/>
            <a:ext cx="5903640" cy="44764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algn="l"/>
            <a:r>
              <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rPr>
              <a:t>海淀</a:t>
            </a:r>
            <a:r>
              <a:rPr kumimoji="1" lang="en-US" altLang="zh-CN" sz="2000" b="0" dirty="0">
                <a:solidFill>
                  <a:schemeClr val="bg1"/>
                </a:solidFill>
                <a:effectLst>
                  <a:outerShdw blurRad="38100" dist="38100" dir="2700000" algn="tl">
                    <a:srgbClr val="000000">
                      <a:alpha val="43137"/>
                    </a:srgbClr>
                  </a:outerShdw>
                </a:effectLst>
                <a:latin typeface="微软雅黑" panose="020B0503020204020204" pitchFamily="34" charset="-122"/>
              </a:rPr>
              <a:t>·</a:t>
            </a:r>
            <a:r>
              <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rPr>
              <a:t>空中课堂（高中）</a:t>
            </a:r>
            <a:endPar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横">
    <p:bg>
      <p:bgPr>
        <a:solidFill>
          <a:schemeClr val="bg1">
            <a:lumMod val="95000"/>
          </a:schemeClr>
        </a:solidFill>
        <a:effectLst/>
      </p:bgPr>
    </p:bg>
    <p:spTree>
      <p:nvGrpSpPr>
        <p:cNvPr id="1" name=""/>
        <p:cNvGrpSpPr/>
        <p:nvPr/>
      </p:nvGrpSpPr>
      <p:grpSpPr>
        <a:xfrm>
          <a:off x="0" y="0"/>
          <a:ext cx="0" cy="0"/>
          <a:chOff x="0" y="0"/>
          <a:chExt cx="0" cy="0"/>
        </a:xfrm>
      </p:grpSpPr>
      <p:sp>
        <p:nvSpPr>
          <p:cNvPr id="9" name="矩形 8"/>
          <p:cNvSpPr/>
          <p:nvPr userDrawn="1"/>
        </p:nvSpPr>
        <p:spPr>
          <a:xfrm>
            <a:off x="1" y="1"/>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1" name="矩形 10"/>
          <p:cNvSpPr/>
          <p:nvPr userDrawn="1"/>
        </p:nvSpPr>
        <p:spPr>
          <a:xfrm>
            <a:off x="-1" y="6381328"/>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cxnSp>
        <p:nvCxnSpPr>
          <p:cNvPr id="4" name="直接连接符 3"/>
          <p:cNvCxnSpPr/>
          <p:nvPr userDrawn="1"/>
        </p:nvCxnSpPr>
        <p:spPr>
          <a:xfrm>
            <a:off x="-1" y="980728"/>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标题 1"/>
          <p:cNvSpPr>
            <a:spLocks noGrp="1"/>
          </p:cNvSpPr>
          <p:nvPr>
            <p:ph type="title"/>
          </p:nvPr>
        </p:nvSpPr>
        <p:spPr>
          <a:xfrm>
            <a:off x="99576" y="1072056"/>
            <a:ext cx="11912209" cy="484736"/>
          </a:xfrm>
        </p:spPr>
        <p:txBody>
          <a:bodyPr>
            <a:normAutofit/>
          </a:bodyPr>
          <a:lstStyle>
            <a:lvl1pPr>
              <a:defRPr sz="2800">
                <a:latin typeface="黑体" panose="02010609060101010101" pitchFamily="49" charset="-122"/>
                <a:ea typeface="黑体" panose="02010609060101010101" pitchFamily="49" charset="-122"/>
              </a:defRPr>
            </a:lvl1pPr>
          </a:lstStyle>
          <a:p>
            <a:r>
              <a:rPr lang="zh-CN" altLang="en-US"/>
              <a:t>单击此处编辑母版标题样式</a:t>
            </a:r>
            <a:endParaRPr lang="zh-CN" altLang="en-US" dirty="0"/>
          </a:p>
        </p:txBody>
      </p:sp>
      <p:sp>
        <p:nvSpPr>
          <p:cNvPr id="18" name="内容占位符 2"/>
          <p:cNvSpPr>
            <a:spLocks noGrp="1"/>
          </p:cNvSpPr>
          <p:nvPr>
            <p:ph idx="1"/>
          </p:nvPr>
        </p:nvSpPr>
        <p:spPr>
          <a:xfrm>
            <a:off x="275549" y="1736820"/>
            <a:ext cx="11640901" cy="2077591"/>
          </a:xfrm>
        </p:spPr>
        <p:txBody>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marL="800100" indent="-342900">
              <a:buFont typeface="Arial" panose="020B0604020202090204" pitchFamily="34" charset="0"/>
              <a:buChar char="•"/>
              <a:defRPr/>
            </a:lvl2pPr>
          </a:lstStyle>
          <a:p>
            <a:pPr lvl="0"/>
            <a:r>
              <a:rPr lang="zh-CN" altLang="en-US" dirty="0"/>
              <a:t>单击此处编辑母版文本样式</a:t>
            </a:r>
            <a:endParaRPr lang="zh-CN" altLang="en-US" dirty="0"/>
          </a:p>
        </p:txBody>
      </p:sp>
      <p:sp>
        <p:nvSpPr>
          <p:cNvPr id="19" name="内容占位符 2"/>
          <p:cNvSpPr>
            <a:spLocks noGrp="1"/>
          </p:cNvSpPr>
          <p:nvPr>
            <p:ph idx="13"/>
          </p:nvPr>
        </p:nvSpPr>
        <p:spPr>
          <a:xfrm>
            <a:off x="275549" y="3936658"/>
            <a:ext cx="11640901" cy="2396897"/>
          </a:xfrm>
        </p:spPr>
        <p:txBody>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marL="800100" indent="-342900">
              <a:buFont typeface="Arial" panose="020B0604020202090204" pitchFamily="34" charset="0"/>
              <a:buChar char="•"/>
              <a:defRPr/>
            </a:lvl2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竖">
    <p:bg>
      <p:bgPr>
        <a:solidFill>
          <a:schemeClr val="bg1">
            <a:lumMod val="95000"/>
          </a:schemeClr>
        </a:solidFill>
        <a:effectLst/>
      </p:bgPr>
    </p:bg>
    <p:spTree>
      <p:nvGrpSpPr>
        <p:cNvPr id="1" name=""/>
        <p:cNvGrpSpPr/>
        <p:nvPr/>
      </p:nvGrpSpPr>
      <p:grpSpPr>
        <a:xfrm>
          <a:off x="0" y="0"/>
          <a:ext cx="0" cy="0"/>
          <a:chOff x="0" y="0"/>
          <a:chExt cx="0" cy="0"/>
        </a:xfrm>
      </p:grpSpPr>
      <p:sp>
        <p:nvSpPr>
          <p:cNvPr id="15" name="矩形 14"/>
          <p:cNvSpPr/>
          <p:nvPr userDrawn="1"/>
        </p:nvSpPr>
        <p:spPr>
          <a:xfrm>
            <a:off x="1" y="1"/>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6" name="矩形 15"/>
          <p:cNvSpPr/>
          <p:nvPr userDrawn="1"/>
        </p:nvSpPr>
        <p:spPr>
          <a:xfrm>
            <a:off x="-1" y="6381328"/>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cxnSp>
        <p:nvCxnSpPr>
          <p:cNvPr id="17" name="直接连接符 16"/>
          <p:cNvCxnSpPr/>
          <p:nvPr userDrawn="1"/>
        </p:nvCxnSpPr>
        <p:spPr>
          <a:xfrm>
            <a:off x="-1" y="980728"/>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标题 1"/>
          <p:cNvSpPr>
            <a:spLocks noGrp="1"/>
          </p:cNvSpPr>
          <p:nvPr>
            <p:ph type="title"/>
          </p:nvPr>
        </p:nvSpPr>
        <p:spPr>
          <a:xfrm>
            <a:off x="0" y="1011498"/>
            <a:ext cx="12191999" cy="679280"/>
          </a:xfrm>
        </p:spPr>
        <p:txBody>
          <a:bodyPr>
            <a:normAutofit/>
          </a:bodyPr>
          <a:lstStyle>
            <a:lvl1pPr algn="ctr">
              <a:defRPr sz="2800">
                <a:latin typeface="黑体" panose="02010609060101010101" pitchFamily="49" charset="-122"/>
                <a:ea typeface="黑体" panose="02010609060101010101" pitchFamily="49" charset="-122"/>
              </a:defRPr>
            </a:lvl1pPr>
          </a:lstStyle>
          <a:p>
            <a:r>
              <a:rPr lang="zh-CN" altLang="en-US"/>
              <a:t>单击此处编辑母版标题样式</a:t>
            </a:r>
            <a:endParaRPr lang="zh-CN" altLang="en-US" dirty="0"/>
          </a:p>
        </p:txBody>
      </p:sp>
      <p:sp>
        <p:nvSpPr>
          <p:cNvPr id="25" name="内容占位符 2"/>
          <p:cNvSpPr>
            <a:spLocks noGrp="1"/>
          </p:cNvSpPr>
          <p:nvPr>
            <p:ph sz="half" idx="1"/>
          </p:nvPr>
        </p:nvSpPr>
        <p:spPr>
          <a:xfrm>
            <a:off x="275550" y="1845303"/>
            <a:ext cx="5680018" cy="4381500"/>
          </a:xfrm>
        </p:spPr>
        <p:txBody>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endParaRPr lang="zh-CN" altLang="en-US" dirty="0"/>
          </a:p>
        </p:txBody>
      </p:sp>
      <p:sp>
        <p:nvSpPr>
          <p:cNvPr id="26" name="内容占位符 3"/>
          <p:cNvSpPr>
            <a:spLocks noGrp="1"/>
          </p:cNvSpPr>
          <p:nvPr>
            <p:ph sz="half" idx="2"/>
          </p:nvPr>
        </p:nvSpPr>
        <p:spPr>
          <a:xfrm>
            <a:off x="6253309" y="1839325"/>
            <a:ext cx="5680018" cy="4381500"/>
          </a:xfrm>
        </p:spPr>
        <p:txBody>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文本和图片">
    <p:bg>
      <p:bgPr>
        <a:solidFill>
          <a:schemeClr val="bg1">
            <a:lumMod val="95000"/>
          </a:schemeClr>
        </a:solidFill>
        <a:effectLst/>
      </p:bgPr>
    </p:bg>
    <p:spTree>
      <p:nvGrpSpPr>
        <p:cNvPr id="1" name=""/>
        <p:cNvGrpSpPr/>
        <p:nvPr/>
      </p:nvGrpSpPr>
      <p:grpSpPr>
        <a:xfrm>
          <a:off x="0" y="0"/>
          <a:ext cx="0" cy="0"/>
          <a:chOff x="0" y="0"/>
          <a:chExt cx="0" cy="0"/>
        </a:xfrm>
      </p:grpSpPr>
      <p:sp>
        <p:nvSpPr>
          <p:cNvPr id="9" name="矩形 8"/>
          <p:cNvSpPr/>
          <p:nvPr userDrawn="1"/>
        </p:nvSpPr>
        <p:spPr>
          <a:xfrm>
            <a:off x="1" y="1"/>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1" name="矩形 10"/>
          <p:cNvSpPr/>
          <p:nvPr userDrawn="1"/>
        </p:nvSpPr>
        <p:spPr>
          <a:xfrm>
            <a:off x="-1" y="6381328"/>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cxnSp>
        <p:nvCxnSpPr>
          <p:cNvPr id="14" name="直接连接符 13"/>
          <p:cNvCxnSpPr/>
          <p:nvPr userDrawn="1"/>
        </p:nvCxnSpPr>
        <p:spPr>
          <a:xfrm>
            <a:off x="-1" y="980728"/>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图片占位符 2"/>
          <p:cNvSpPr>
            <a:spLocks noGrp="1"/>
          </p:cNvSpPr>
          <p:nvPr>
            <p:ph type="pic" idx="1"/>
          </p:nvPr>
        </p:nvSpPr>
        <p:spPr>
          <a:xfrm>
            <a:off x="196894" y="3757044"/>
            <a:ext cx="5687589" cy="2553724"/>
          </a:xfrm>
        </p:spPr>
        <p:txBody>
          <a:bodyPr>
            <a:normAutofit/>
          </a:bodyPr>
          <a:lstStyle>
            <a:lvl1pPr marL="0" indent="0">
              <a:buNone/>
              <a:defRPr sz="2400">
                <a:latin typeface="黑体" panose="02010609060101010101" pitchFamily="49" charset="-122"/>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20" name="图片占位符 2"/>
          <p:cNvSpPr>
            <a:spLocks noGrp="1"/>
          </p:cNvSpPr>
          <p:nvPr>
            <p:ph type="pic" idx="13"/>
          </p:nvPr>
        </p:nvSpPr>
        <p:spPr>
          <a:xfrm>
            <a:off x="6410619" y="3757046"/>
            <a:ext cx="5568812" cy="2553723"/>
          </a:xfrm>
        </p:spPr>
        <p:txBody>
          <a:bodyPr>
            <a:normAutofit/>
          </a:bodyPr>
          <a:lstStyle>
            <a:lvl1pPr marL="0" indent="0">
              <a:buNone/>
              <a:defRPr sz="2400">
                <a:latin typeface="黑体" panose="02010609060101010101" pitchFamily="49" charset="-122"/>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dirty="0"/>
              <a:t>单击图标添加图片</a:t>
            </a:r>
            <a:endParaRPr lang="zh-CN" altLang="en-US" noProof="0" dirty="0"/>
          </a:p>
        </p:txBody>
      </p:sp>
      <p:sp>
        <p:nvSpPr>
          <p:cNvPr id="21" name="标题 1"/>
          <p:cNvSpPr>
            <a:spLocks noGrp="1"/>
          </p:cNvSpPr>
          <p:nvPr>
            <p:ph type="title"/>
          </p:nvPr>
        </p:nvSpPr>
        <p:spPr>
          <a:xfrm>
            <a:off x="5611" y="1009154"/>
            <a:ext cx="12186389" cy="547638"/>
          </a:xfrm>
        </p:spPr>
        <p:txBody>
          <a:bodyPr>
            <a:normAutofit/>
          </a:bodyPr>
          <a:lstStyle>
            <a:lvl1pPr algn="ctr">
              <a:defRPr sz="2800">
                <a:latin typeface="黑体" panose="02010609060101010101" pitchFamily="49" charset="-122"/>
                <a:ea typeface="黑体" panose="02010609060101010101" pitchFamily="49" charset="-122"/>
              </a:defRPr>
            </a:lvl1pPr>
          </a:lstStyle>
          <a:p>
            <a:r>
              <a:rPr lang="zh-CN" altLang="en-US" dirty="0"/>
              <a:t>单击此处编辑母版标题样式</a:t>
            </a:r>
            <a:endParaRPr lang="zh-CN" altLang="en-US" dirty="0"/>
          </a:p>
        </p:txBody>
      </p:sp>
      <p:sp>
        <p:nvSpPr>
          <p:cNvPr id="22" name="内容占位符 2"/>
          <p:cNvSpPr>
            <a:spLocks noGrp="1"/>
          </p:cNvSpPr>
          <p:nvPr>
            <p:ph idx="14"/>
          </p:nvPr>
        </p:nvSpPr>
        <p:spPr>
          <a:xfrm>
            <a:off x="196895" y="1700808"/>
            <a:ext cx="11782536" cy="1985676"/>
          </a:xfrm>
        </p:spPr>
        <p:txBody>
          <a:bodyPr>
            <a:normAutofit/>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marL="0" indent="0" algn="ctr">
              <a:spcBef>
                <a:spcPts val="0"/>
              </a:spcBef>
              <a:buFont typeface="Arial" panose="020B0604020202090204" pitchFamily="34" charset="0"/>
              <a:buNone/>
              <a:defRPr/>
            </a:lvl2pPr>
          </a:lstStyle>
          <a:p>
            <a:pPr lvl="0"/>
            <a:r>
              <a:rPr lang="zh-CN" altLang="en-US" dirty="0"/>
              <a:t>单击此处编辑母版文本样式</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和文本">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userDrawn="1"/>
        </p:nvSpPr>
        <p:spPr>
          <a:xfrm>
            <a:off x="1" y="1"/>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41" name="矩形 40"/>
          <p:cNvSpPr/>
          <p:nvPr userDrawn="1"/>
        </p:nvSpPr>
        <p:spPr>
          <a:xfrm>
            <a:off x="-1" y="6381328"/>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cxnSp>
        <p:nvCxnSpPr>
          <p:cNvPr id="42" name="直接连接符 41"/>
          <p:cNvCxnSpPr/>
          <p:nvPr userDrawn="1"/>
        </p:nvCxnSpPr>
        <p:spPr>
          <a:xfrm>
            <a:off x="-1" y="980728"/>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7" name="图片占位符 2"/>
          <p:cNvSpPr>
            <a:spLocks noGrp="1"/>
          </p:cNvSpPr>
          <p:nvPr>
            <p:ph type="pic" idx="1"/>
          </p:nvPr>
        </p:nvSpPr>
        <p:spPr>
          <a:xfrm>
            <a:off x="275549" y="1065188"/>
            <a:ext cx="4989125" cy="3570808"/>
          </a:xfrm>
        </p:spPr>
        <p:txBody>
          <a:bodyPr/>
          <a:lstStyle>
            <a:lvl1pPr marL="0" indent="0">
              <a:buNone/>
              <a:defRPr sz="2800">
                <a:latin typeface="黑体" panose="02010609060101010101" pitchFamily="49" charset="-122"/>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48" name="文本占位符 3"/>
          <p:cNvSpPr>
            <a:spLocks noGrp="1"/>
          </p:cNvSpPr>
          <p:nvPr>
            <p:ph type="body" sz="half" idx="2" hasCustomPrompt="1"/>
          </p:nvPr>
        </p:nvSpPr>
        <p:spPr>
          <a:xfrm>
            <a:off x="275911" y="4760177"/>
            <a:ext cx="4989125" cy="1591790"/>
          </a:xfrm>
        </p:spPr>
        <p:txBody>
          <a:bodyPr>
            <a:normAutofit/>
          </a:bodyPr>
          <a:lstStyle>
            <a:lvl1pPr marL="0" indent="0">
              <a:buNone/>
              <a:defRPr sz="2400">
                <a:latin typeface="黑体" panose="02010609060101010101" pitchFamily="49" charset="-122"/>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             </a:t>
            </a:r>
            <a:endParaRPr lang="zh-CN" altLang="en-US" dirty="0"/>
          </a:p>
        </p:txBody>
      </p:sp>
      <p:sp>
        <p:nvSpPr>
          <p:cNvPr id="49" name="图片占位符 2"/>
          <p:cNvSpPr>
            <a:spLocks noGrp="1"/>
          </p:cNvSpPr>
          <p:nvPr>
            <p:ph type="pic" idx="13"/>
          </p:nvPr>
        </p:nvSpPr>
        <p:spPr>
          <a:xfrm>
            <a:off x="6342489" y="1015736"/>
            <a:ext cx="5419307" cy="3570808"/>
          </a:xfrm>
        </p:spPr>
        <p:txBody>
          <a:bodyPr/>
          <a:lstStyle>
            <a:lvl1pPr marL="0" indent="0">
              <a:buNone/>
              <a:defRPr sz="2800">
                <a:latin typeface="黑体" panose="02010609060101010101" pitchFamily="49" charset="-122"/>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dirty="0"/>
              <a:t>单击图标添加图片</a:t>
            </a:r>
            <a:endParaRPr lang="zh-CN" altLang="en-US" noProof="0" dirty="0"/>
          </a:p>
        </p:txBody>
      </p:sp>
      <p:sp>
        <p:nvSpPr>
          <p:cNvPr id="50" name="文本占位符 3"/>
          <p:cNvSpPr>
            <a:spLocks noGrp="1"/>
          </p:cNvSpPr>
          <p:nvPr>
            <p:ph type="body" sz="half" idx="14" hasCustomPrompt="1"/>
          </p:nvPr>
        </p:nvSpPr>
        <p:spPr>
          <a:xfrm>
            <a:off x="6342489" y="4773434"/>
            <a:ext cx="5419307" cy="1591790"/>
          </a:xfrm>
        </p:spPr>
        <p:txBody>
          <a:bodyPr>
            <a:normAutofit/>
          </a:bodyPr>
          <a:lstStyle>
            <a:lvl1pPr marL="0" indent="0">
              <a:buNone/>
              <a:defRPr sz="2400">
                <a:latin typeface="黑体" panose="02010609060101010101" pitchFamily="49" charset="-122"/>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             </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6" name="矩形 5"/>
          <p:cNvSpPr/>
          <p:nvPr userDrawn="1"/>
        </p:nvSpPr>
        <p:spPr>
          <a:xfrm>
            <a:off x="79" y="0"/>
            <a:ext cx="12192000" cy="3645024"/>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4" name="矩形 13"/>
          <p:cNvSpPr/>
          <p:nvPr userDrawn="1"/>
        </p:nvSpPr>
        <p:spPr>
          <a:xfrm>
            <a:off x="0" y="5301216"/>
            <a:ext cx="8219677"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5" name="矩形 14"/>
          <p:cNvSpPr/>
          <p:nvPr userDrawn="1"/>
        </p:nvSpPr>
        <p:spPr>
          <a:xfrm>
            <a:off x="8973721" y="5301216"/>
            <a:ext cx="3218279" cy="7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28248" y="4329108"/>
            <a:ext cx="2123678" cy="1944216"/>
          </a:xfrm>
          <a:prstGeom prst="rect">
            <a:avLst/>
          </a:prstGeom>
        </p:spPr>
      </p:pic>
      <p:pic>
        <p:nvPicPr>
          <p:cNvPr id="16" name="图片 15"/>
          <p:cNvPicPr>
            <a:picLocks noChangeAspect="1"/>
          </p:cNvPicPr>
          <p:nvPr userDrawn="1"/>
        </p:nvPicPr>
        <p:blipFill>
          <a:blip r:embed="rId3" cstate="print"/>
          <a:stretch>
            <a:fillRect/>
          </a:stretch>
        </p:blipFill>
        <p:spPr>
          <a:xfrm>
            <a:off x="2399227" y="4239758"/>
            <a:ext cx="676274" cy="46672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13" name="矩形 12"/>
          <p:cNvSpPr/>
          <p:nvPr/>
        </p:nvSpPr>
        <p:spPr>
          <a:xfrm>
            <a:off x="1352551" y="0"/>
            <a:ext cx="10839451"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矩形 13"/>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日期占位符 1"/>
          <p:cNvSpPr>
            <a:spLocks noGrp="1"/>
          </p:cNvSpPr>
          <p:nvPr>
            <p:ph type="dt" sz="half" idx="2"/>
          </p:nvPr>
        </p:nvSpPr>
        <p:spPr>
          <a:xfrm>
            <a:off x="4775200" y="6305550"/>
            <a:ext cx="28448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2">
                  <a:shade val="50000"/>
                  <a:satMod val="200000"/>
                </a:schemeClr>
              </a:solidFill>
              <a:effectLst/>
              <a:uLnTx/>
              <a:uFillTx/>
              <a:latin typeface="Arial" panose="020B0604020202090204" pitchFamily="34" charset="0"/>
              <a:ea typeface="宋体" pitchFamily="2" charset="-122"/>
              <a:cs typeface="+mn-cs"/>
            </a:endParaRPr>
          </a:p>
        </p:txBody>
      </p:sp>
      <p:sp>
        <p:nvSpPr>
          <p:cNvPr id="17" name="页脚占位符 2"/>
          <p:cNvSpPr>
            <a:spLocks noGrp="1"/>
          </p:cNvSpPr>
          <p:nvPr>
            <p:ph type="ftr" sz="quarter" idx="3"/>
          </p:nvPr>
        </p:nvSpPr>
        <p:spPr>
          <a:xfrm>
            <a:off x="7620000" y="6305550"/>
            <a:ext cx="38608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2">
                  <a:shade val="50000"/>
                  <a:satMod val="200000"/>
                </a:schemeClr>
              </a:solidFill>
              <a:effectLst/>
              <a:uLnTx/>
              <a:uFillTx/>
              <a:latin typeface="Arial" panose="020B0604020202090204" pitchFamily="34" charset="0"/>
              <a:ea typeface="宋体" pitchFamily="2" charset="-122"/>
              <a:cs typeface="+mn-cs"/>
            </a:endParaRPr>
          </a:p>
        </p:txBody>
      </p:sp>
      <p:sp>
        <p:nvSpPr>
          <p:cNvPr id="18" name="灯片编号占位符 3"/>
          <p:cNvSpPr>
            <a:spLocks noGrp="1"/>
          </p:cNvSpPr>
          <p:nvPr>
            <p:ph type="sldNum" sz="quarter" idx="4"/>
          </p:nvPr>
        </p:nvSpPr>
        <p:spPr>
          <a:xfrm>
            <a:off x="11485033" y="6305550"/>
            <a:ext cx="609600" cy="476250"/>
          </a:xfrm>
          <a:prstGeom prst="rect">
            <a:avLst/>
          </a:prstGeom>
        </p:spPr>
        <p:txBody>
          <a:bodyPr anchor="b"/>
          <a:lstStyle/>
          <a:p>
            <a:pPr algn="ctr">
              <a:buNone/>
            </a:pPr>
            <a:fld id="{9A0DB2DC-4C9A-4742-B13C-FB6460FD3503}" type="slidenum">
              <a:rPr lang="en-US" altLang="zh-CN"/>
            </a:fld>
            <a:endParaRPr lang="en-US" altLang="zh-CN"/>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2" Type="http://schemas.openxmlformats.org/officeDocument/2006/relationships/theme" Target="../theme/theme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09601" y="1600204"/>
            <a:ext cx="10972800" cy="4525963"/>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标题 1"/>
          <p:cNvSpPr txBox="1"/>
          <p:nvPr userDrawn="1"/>
        </p:nvSpPr>
        <p:spPr>
          <a:xfrm>
            <a:off x="335360" y="44624"/>
            <a:ext cx="5903640" cy="44764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algn="l"/>
            <a:r>
              <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rPr>
              <a:t>海淀</a:t>
            </a:r>
            <a:r>
              <a:rPr kumimoji="1" lang="en-US" altLang="zh-CN" sz="2000" b="0" dirty="0">
                <a:solidFill>
                  <a:srgbClr val="0070C0"/>
                </a:solidFill>
                <a:effectLst>
                  <a:outerShdw blurRad="38100" dist="38100" dir="2700000" algn="tl">
                    <a:srgbClr val="000000">
                      <a:alpha val="43137"/>
                    </a:srgbClr>
                  </a:outerShdw>
                </a:effectLst>
                <a:latin typeface="微软雅黑" panose="020B0503020204020204" pitchFamily="34" charset="-122"/>
              </a:rPr>
              <a:t>·</a:t>
            </a:r>
            <a:r>
              <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rPr>
              <a:t>空中课堂（高中）</a:t>
            </a:r>
            <a:endPar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fld>
            <a:endParaRPr lang="en-US" dirty="0"/>
          </a:p>
        </p:txBody>
      </p:sp>
      <p:sp>
        <p:nvSpPr>
          <p:cNvPr id="8" name="标题 1"/>
          <p:cNvSpPr txBox="1"/>
          <p:nvPr userDrawn="1"/>
        </p:nvSpPr>
        <p:spPr>
          <a:xfrm>
            <a:off x="335360" y="44624"/>
            <a:ext cx="5903640" cy="44764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algn="l"/>
            <a:r>
              <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rPr>
              <a:t>海淀</a:t>
            </a:r>
            <a:r>
              <a:rPr kumimoji="1" lang="en-US" altLang="zh-CN" sz="2000" b="0" dirty="0">
                <a:solidFill>
                  <a:srgbClr val="0070C0"/>
                </a:solidFill>
                <a:effectLst>
                  <a:outerShdw blurRad="38100" dist="38100" dir="2700000" algn="tl">
                    <a:srgbClr val="000000">
                      <a:alpha val="43137"/>
                    </a:srgbClr>
                  </a:outerShdw>
                </a:effectLst>
                <a:latin typeface="微软雅黑" panose="020B0503020204020204" pitchFamily="34" charset="-122"/>
              </a:rPr>
              <a:t>·</a:t>
            </a:r>
            <a:r>
              <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rPr>
              <a:t>空中课堂（高中）</a:t>
            </a:r>
            <a:endPar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4.xml"/><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1.xml"/><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5.png"/><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4.xml"/><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3.xml"/><Relationship Id="rId2" Type="http://schemas.openxmlformats.org/officeDocument/2006/relationships/image" Target="../media/image20.png"/><Relationship Id="rId1" Type="http://schemas.openxmlformats.org/officeDocument/2006/relationships/image" Target="../media/image19.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3.xml"/><Relationship Id="rId2" Type="http://schemas.openxmlformats.org/officeDocument/2006/relationships/image" Target="../media/image22.png"/><Relationship Id="rId1"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jpeg"/><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图片 2" descr="图片包含 游戏机, 钟表, 画, 标志&#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1877">
        <p:random/>
      </p:transition>
    </mc:Choice>
    <mc:Fallback>
      <p:transition spd="slow" advTm="1877">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截屏2026-01-14 16.08.08"/>
          <p:cNvPicPr>
            <a:picLocks noChangeAspect="1"/>
          </p:cNvPicPr>
          <p:nvPr/>
        </p:nvPicPr>
        <p:blipFill>
          <a:blip r:embed="rId1"/>
          <a:stretch>
            <a:fillRect/>
          </a:stretch>
        </p:blipFill>
        <p:spPr>
          <a:xfrm>
            <a:off x="5966460" y="0"/>
            <a:ext cx="6141085" cy="6858000"/>
          </a:xfrm>
          <a:prstGeom prst="rect">
            <a:avLst/>
          </a:prstGeom>
        </p:spPr>
      </p:pic>
      <p:sp>
        <p:nvSpPr>
          <p:cNvPr id="10" name="矩形 9"/>
          <p:cNvSpPr/>
          <p:nvPr/>
        </p:nvSpPr>
        <p:spPr>
          <a:xfrm>
            <a:off x="5951855" y="44450"/>
            <a:ext cx="6120765" cy="864235"/>
          </a:xfrm>
          <a:prstGeom prst="rect">
            <a:avLst/>
          </a:prstGeom>
          <a:noFill/>
          <a:ln w="57150" cap="flat" cmpd="sng">
            <a:solidFill>
              <a:schemeClr val="accent5">
                <a:lumMod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圆角矩形 19"/>
          <p:cNvSpPr/>
          <p:nvPr/>
        </p:nvSpPr>
        <p:spPr>
          <a:xfrm>
            <a:off x="1791970" y="404495"/>
            <a:ext cx="4160520" cy="67246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2400" dirty="0">
                <a:solidFill>
                  <a:srgbClr val="002060"/>
                </a:solidFill>
                <a:latin typeface="Times New Roman" panose="02020503050405090304" pitchFamily="18" charset="0"/>
                <a:cs typeface="Times New Roman" panose="02020503050405090304" pitchFamily="18" charset="0"/>
              </a:rPr>
              <a:t>Para 1:</a:t>
            </a:r>
            <a:endParaRPr kumimoji="1" lang="en-US" altLang="zh-CN" sz="2400" dirty="0">
              <a:solidFill>
                <a:srgbClr val="002060"/>
              </a:solidFill>
              <a:latin typeface="Times New Roman" panose="02020503050405090304" pitchFamily="18" charset="0"/>
              <a:cs typeface="Times New Roman" panose="02020503050405090304" pitchFamily="18" charset="0"/>
            </a:endParaRPr>
          </a:p>
          <a:p>
            <a:pPr algn="ctr"/>
            <a:r>
              <a:rPr kumimoji="1" lang="en-US" altLang="zh-CN" sz="2400" dirty="0">
                <a:solidFill>
                  <a:srgbClr val="002060"/>
                </a:solidFill>
                <a:latin typeface="Times New Roman" panose="02020503050405090304" pitchFamily="18" charset="0"/>
                <a:cs typeface="Times New Roman" panose="02020503050405090304" pitchFamily="18" charset="0"/>
              </a:rPr>
              <a:t>Introduction &amp; Central Finding</a:t>
            </a:r>
            <a:endParaRPr kumimoji="1" lang="en-US" altLang="zh-CN" sz="2400" dirty="0">
              <a:solidFill>
                <a:srgbClr val="002060"/>
              </a:solidFill>
              <a:latin typeface="Times New Roman" panose="02020503050405090304" pitchFamily="18" charset="0"/>
              <a:cs typeface="Times New Roman" panose="02020503050405090304" pitchFamily="18" charset="0"/>
            </a:endParaRPr>
          </a:p>
        </p:txBody>
      </p:sp>
      <p:sp>
        <p:nvSpPr>
          <p:cNvPr id="12" name="圆角矩形 11"/>
          <p:cNvSpPr/>
          <p:nvPr/>
        </p:nvSpPr>
        <p:spPr>
          <a:xfrm>
            <a:off x="1792605" y="1196340"/>
            <a:ext cx="3989705" cy="131953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rgbClr val="002060"/>
                </a:solidFill>
                <a:latin typeface="Times New Roman" panose="02020503050405090304" pitchFamily="18" charset="0"/>
                <a:cs typeface="Times New Roman" panose="02020503050405090304" pitchFamily="18" charset="0"/>
                <a:sym typeface="+mn-ea"/>
              </a:rPr>
              <a:t>Para 2-3:</a:t>
            </a:r>
            <a:endParaRPr kumimoji="1" lang="en-US" altLang="zh-CN" sz="2400" dirty="0">
              <a:solidFill>
                <a:srgbClr val="002060"/>
              </a:solidFill>
              <a:latin typeface="Times New Roman" panose="02020503050405090304" pitchFamily="18" charset="0"/>
              <a:cs typeface="Times New Roman" panose="02020503050405090304" pitchFamily="18" charset="0"/>
              <a:sym typeface="+mn-ea"/>
            </a:endParaRPr>
          </a:p>
          <a:p>
            <a:pPr lvl="0" algn="ctr">
              <a:buClrTx/>
              <a:buSzTx/>
              <a:buFontTx/>
            </a:pPr>
            <a:r>
              <a:rPr kumimoji="1" lang="en-US" altLang="zh-CN" sz="2400" dirty="0">
                <a:solidFill>
                  <a:srgbClr val="002060"/>
                </a:solidFill>
                <a:latin typeface="Times New Roman" panose="02020503050405090304" pitchFamily="18" charset="0"/>
                <a:cs typeface="Times New Roman" panose="02020503050405090304" pitchFamily="18" charset="0"/>
                <a:sym typeface="+mn-ea"/>
              </a:rPr>
              <a:t>Research Background</a:t>
            </a:r>
            <a:endParaRPr kumimoji="1" lang="en-US" altLang="zh-CN" sz="2400" b="1" dirty="0">
              <a:solidFill>
                <a:srgbClr val="C00000"/>
              </a:solidFill>
              <a:latin typeface="Times New Roman" panose="02020503050405090304" pitchFamily="18" charset="0"/>
              <a:cs typeface="Times New Roman" panose="02020503050405090304" pitchFamily="18" charset="0"/>
              <a:sym typeface="+mn-ea"/>
            </a:endParaRPr>
          </a:p>
        </p:txBody>
      </p:sp>
      <p:sp>
        <p:nvSpPr>
          <p:cNvPr id="17" name="圆角矩形 16"/>
          <p:cNvSpPr/>
          <p:nvPr/>
        </p:nvSpPr>
        <p:spPr>
          <a:xfrm>
            <a:off x="1804670" y="2520950"/>
            <a:ext cx="4113530" cy="3702050"/>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19" name="圆角矩形 18"/>
          <p:cNvSpPr/>
          <p:nvPr/>
        </p:nvSpPr>
        <p:spPr>
          <a:xfrm>
            <a:off x="2045335" y="4048760"/>
            <a:ext cx="3712210" cy="436880"/>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Subjects </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21" name="圆角矩形 20"/>
          <p:cNvSpPr/>
          <p:nvPr/>
        </p:nvSpPr>
        <p:spPr>
          <a:xfrm>
            <a:off x="2049145" y="4436745"/>
            <a:ext cx="3649980" cy="389255"/>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Sample Selection</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22" name="圆角矩形 21"/>
          <p:cNvSpPr/>
          <p:nvPr/>
        </p:nvSpPr>
        <p:spPr>
          <a:xfrm>
            <a:off x="2034540" y="4796790"/>
            <a:ext cx="3714750" cy="445770"/>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Animal Model</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23" name="矩形 22"/>
          <p:cNvSpPr/>
          <p:nvPr/>
        </p:nvSpPr>
        <p:spPr>
          <a:xfrm>
            <a:off x="5983605" y="6240780"/>
            <a:ext cx="6060440" cy="561340"/>
          </a:xfrm>
          <a:prstGeom prst="rect">
            <a:avLst/>
          </a:prstGeom>
          <a:noFill/>
          <a:ln w="34925" cmpd="sng">
            <a:solidFill>
              <a:schemeClr val="accent5">
                <a:lumMod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圆角矩形 23"/>
          <p:cNvSpPr/>
          <p:nvPr/>
        </p:nvSpPr>
        <p:spPr>
          <a:xfrm>
            <a:off x="1816735" y="6228080"/>
            <a:ext cx="4151630" cy="558800"/>
          </a:xfrm>
          <a:prstGeom prst="round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Para 7 D</a:t>
            </a:r>
            <a:r>
              <a:rPr kumimoji="1" lang="en-US" altLang="zh-CN" sz="2400" dirty="0">
                <a:solidFill>
                  <a:schemeClr val="bg1"/>
                </a:solidFill>
                <a:latin typeface="Times New Roman" panose="02020503050405090304" pitchFamily="18" charset="0"/>
                <a:cs typeface="Times New Roman" panose="02020503050405090304" pitchFamily="18" charset="0"/>
                <a:sym typeface="+mn-ea"/>
              </a:rPr>
              <a:t>iscussion</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cxnSp>
        <p:nvCxnSpPr>
          <p:cNvPr id="26" name="直接连接符 25"/>
          <p:cNvCxnSpPr/>
          <p:nvPr/>
        </p:nvCxnSpPr>
        <p:spPr>
          <a:xfrm>
            <a:off x="11640820" y="260350"/>
            <a:ext cx="360045" cy="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flipV="1">
            <a:off x="6069330" y="476250"/>
            <a:ext cx="1106805" cy="254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sp>
        <p:nvSpPr>
          <p:cNvPr id="28" name="虚尾箭头 27"/>
          <p:cNvSpPr/>
          <p:nvPr/>
        </p:nvSpPr>
        <p:spPr>
          <a:xfrm rot="5400000">
            <a:off x="-1569720" y="3415665"/>
            <a:ext cx="6109335" cy="546735"/>
          </a:xfrm>
          <a:prstGeom prst="stripedRightArrow">
            <a:avLst/>
          </a:prstGeom>
          <a:gradFill>
            <a:gsLst>
              <a:gs pos="50000">
                <a:schemeClr val="accent3"/>
              </a:gs>
              <a:gs pos="0">
                <a:schemeClr val="accent3">
                  <a:lumMod val="25000"/>
                  <a:lumOff val="75000"/>
                </a:schemeClr>
              </a:gs>
              <a:gs pos="100000">
                <a:schemeClr val="accent3">
                  <a:lumMod val="85000"/>
                </a:schemeClr>
              </a:gs>
            </a:gsLst>
            <a:lin ang="4200000" scaled="1"/>
          </a:gradFill>
          <a:ln>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圆角矩形 28"/>
          <p:cNvSpPr/>
          <p:nvPr/>
        </p:nvSpPr>
        <p:spPr>
          <a:xfrm>
            <a:off x="62230" y="692785"/>
            <a:ext cx="1630045" cy="90614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3200" dirty="0">
                <a:solidFill>
                  <a:srgbClr val="C00000"/>
                </a:solidFill>
                <a:latin typeface="Times New Roman" panose="02020503050405090304" pitchFamily="18" charset="0"/>
                <a:cs typeface="Times New Roman" panose="02020503050405090304" pitchFamily="18" charset="0"/>
              </a:rPr>
              <a:t>I</a:t>
            </a:r>
            <a:r>
              <a:rPr kumimoji="1" lang="en-US" altLang="zh-CN" sz="2000" dirty="0">
                <a:solidFill>
                  <a:srgbClr val="002060"/>
                </a:solidFill>
                <a:latin typeface="Times New Roman" panose="02020503050405090304" pitchFamily="18" charset="0"/>
                <a:cs typeface="Times New Roman" panose="02020503050405090304" pitchFamily="18" charset="0"/>
              </a:rPr>
              <a:t>ntroduction</a:t>
            </a:r>
            <a:endParaRPr kumimoji="1" lang="en-US" altLang="zh-CN" sz="2000" dirty="0">
              <a:solidFill>
                <a:srgbClr val="002060"/>
              </a:solidFill>
              <a:latin typeface="Times New Roman" panose="02020503050405090304" pitchFamily="18" charset="0"/>
              <a:cs typeface="Times New Roman" panose="02020503050405090304" pitchFamily="18" charset="0"/>
            </a:endParaRPr>
          </a:p>
        </p:txBody>
      </p:sp>
      <p:sp>
        <p:nvSpPr>
          <p:cNvPr id="30" name="圆角矩形 29"/>
          <p:cNvSpPr/>
          <p:nvPr/>
        </p:nvSpPr>
        <p:spPr>
          <a:xfrm>
            <a:off x="119380" y="2515870"/>
            <a:ext cx="1778000" cy="67246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3200" dirty="0">
                <a:solidFill>
                  <a:srgbClr val="C00000"/>
                </a:solidFill>
                <a:latin typeface="Times New Roman" panose="02020503050405090304" pitchFamily="18" charset="0"/>
                <a:cs typeface="Times New Roman" panose="02020503050405090304" pitchFamily="18" charset="0"/>
              </a:rPr>
              <a:t>M</a:t>
            </a:r>
            <a:r>
              <a:rPr kumimoji="1" lang="en-US" altLang="zh-CN" sz="2000" dirty="0">
                <a:solidFill>
                  <a:srgbClr val="002060"/>
                </a:solidFill>
                <a:latin typeface="Times New Roman" panose="02020503050405090304" pitchFamily="18" charset="0"/>
                <a:cs typeface="Times New Roman" panose="02020503050405090304" pitchFamily="18" charset="0"/>
              </a:rPr>
              <a:t>ethod</a:t>
            </a:r>
            <a:endParaRPr kumimoji="1" lang="en-US" altLang="zh-CN" sz="2000" dirty="0">
              <a:solidFill>
                <a:srgbClr val="002060"/>
              </a:solidFill>
              <a:latin typeface="Times New Roman" panose="02020503050405090304" pitchFamily="18" charset="0"/>
              <a:cs typeface="Times New Roman" panose="02020503050405090304" pitchFamily="18" charset="0"/>
            </a:endParaRPr>
          </a:p>
        </p:txBody>
      </p:sp>
      <p:cxnSp>
        <p:nvCxnSpPr>
          <p:cNvPr id="3" name="直接连接符 2"/>
          <p:cNvCxnSpPr/>
          <p:nvPr/>
        </p:nvCxnSpPr>
        <p:spPr>
          <a:xfrm>
            <a:off x="8400415" y="476250"/>
            <a:ext cx="3456305" cy="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flipV="1">
            <a:off x="6106160" y="692785"/>
            <a:ext cx="2581910" cy="127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sp>
        <p:nvSpPr>
          <p:cNvPr id="5" name="矩形 4"/>
          <p:cNvSpPr/>
          <p:nvPr/>
        </p:nvSpPr>
        <p:spPr>
          <a:xfrm>
            <a:off x="5978525" y="910590"/>
            <a:ext cx="6163310" cy="1586230"/>
          </a:xfrm>
          <a:prstGeom prst="rect">
            <a:avLst/>
          </a:prstGeom>
          <a:noFill/>
          <a:ln w="57150" cap="flat" cmpd="sng">
            <a:solidFill>
              <a:schemeClr val="accent5">
                <a:lumMod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6" name="直接连接符 5"/>
          <p:cNvCxnSpPr/>
          <p:nvPr/>
        </p:nvCxnSpPr>
        <p:spPr>
          <a:xfrm>
            <a:off x="7536180" y="1916430"/>
            <a:ext cx="4392295" cy="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6069330" y="2132965"/>
            <a:ext cx="962660" cy="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sp>
        <p:nvSpPr>
          <p:cNvPr id="9" name="矩形 8"/>
          <p:cNvSpPr/>
          <p:nvPr/>
        </p:nvSpPr>
        <p:spPr>
          <a:xfrm>
            <a:off x="5989955" y="2491740"/>
            <a:ext cx="6163310" cy="3745865"/>
          </a:xfrm>
          <a:prstGeom prst="rect">
            <a:avLst/>
          </a:prstGeom>
          <a:noFill/>
          <a:ln w="57150" cap="flat" cmpd="sng">
            <a:solidFill>
              <a:schemeClr val="accent5">
                <a:lumMod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1898650" y="2579370"/>
            <a:ext cx="3926840" cy="1267460"/>
          </a:xfrm>
          <a:prstGeom prst="rect">
            <a:avLst/>
          </a:prstGeom>
          <a:noFill/>
        </p:spPr>
        <p:txBody>
          <a:bodyPr wrap="square" rtlCol="0">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Para 4-6:</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 Aatsinki’s New Study: Detailed Methodology, Results &amp; Analysis</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37" name="圆角矩形 36"/>
          <p:cNvSpPr/>
          <p:nvPr/>
        </p:nvSpPr>
        <p:spPr>
          <a:xfrm>
            <a:off x="2031365" y="5208905"/>
            <a:ext cx="3714750" cy="905510"/>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Results: </a:t>
            </a:r>
            <a:br>
              <a:rPr kumimoji="1" lang="en-US" altLang="zh-CN" sz="2400" dirty="0">
                <a:solidFill>
                  <a:schemeClr val="bg1"/>
                </a:solidFill>
                <a:latin typeface="Times New Roman" panose="02020503050405090304" pitchFamily="18" charset="0"/>
                <a:cs typeface="Times New Roman" panose="02020503050405090304" pitchFamily="18" charset="0"/>
                <a:sym typeface="+mn-ea"/>
              </a:rPr>
            </a:br>
            <a:r>
              <a:rPr kumimoji="1" lang="en-US" altLang="zh-CN" sz="2400" dirty="0">
                <a:solidFill>
                  <a:schemeClr val="bg1"/>
                </a:solidFill>
                <a:latin typeface="Times New Roman" panose="02020503050405090304" pitchFamily="18" charset="0"/>
                <a:cs typeface="Times New Roman" panose="02020503050405090304" pitchFamily="18" charset="0"/>
                <a:sym typeface="+mn-ea"/>
              </a:rPr>
              <a:t>Behavioral Result+ Neurobiological Result</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38" name="椭圆 37"/>
          <p:cNvSpPr/>
          <p:nvPr/>
        </p:nvSpPr>
        <p:spPr>
          <a:xfrm>
            <a:off x="10416540" y="2665730"/>
            <a:ext cx="791845" cy="287655"/>
          </a:xfrm>
          <a:prstGeom prst="ellipse">
            <a:avLst/>
          </a:prstGeom>
          <a:noFill/>
          <a:ln w="41275">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nvSpPr>
        <p:spPr>
          <a:xfrm>
            <a:off x="8112125" y="2853055"/>
            <a:ext cx="791845" cy="287655"/>
          </a:xfrm>
          <a:prstGeom prst="ellipse">
            <a:avLst/>
          </a:prstGeom>
          <a:noFill/>
          <a:ln w="41275">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nvSpPr>
        <p:spPr>
          <a:xfrm>
            <a:off x="9408160" y="3264535"/>
            <a:ext cx="791845" cy="287655"/>
          </a:xfrm>
          <a:prstGeom prst="ellipse">
            <a:avLst/>
          </a:prstGeom>
          <a:noFill/>
          <a:ln w="41275">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椭圆 40"/>
          <p:cNvSpPr/>
          <p:nvPr/>
        </p:nvSpPr>
        <p:spPr>
          <a:xfrm>
            <a:off x="11064240" y="3500755"/>
            <a:ext cx="791845" cy="287655"/>
          </a:xfrm>
          <a:prstGeom prst="ellipse">
            <a:avLst/>
          </a:prstGeom>
          <a:noFill/>
          <a:ln w="41275">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椭圆 41"/>
          <p:cNvSpPr/>
          <p:nvPr/>
        </p:nvSpPr>
        <p:spPr>
          <a:xfrm>
            <a:off x="10920730" y="3933190"/>
            <a:ext cx="791845" cy="287655"/>
          </a:xfrm>
          <a:prstGeom prst="ellipse">
            <a:avLst/>
          </a:prstGeom>
          <a:noFill/>
          <a:ln w="41275">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nvSpPr>
        <p:spPr>
          <a:xfrm>
            <a:off x="8256270" y="4364990"/>
            <a:ext cx="431800" cy="230505"/>
          </a:xfrm>
          <a:prstGeom prst="ellipse">
            <a:avLst/>
          </a:prstGeom>
          <a:noFill/>
          <a:ln w="41275">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圆角矩形 44"/>
          <p:cNvSpPr/>
          <p:nvPr/>
        </p:nvSpPr>
        <p:spPr>
          <a:xfrm>
            <a:off x="6053455" y="4595495"/>
            <a:ext cx="6016625" cy="575945"/>
          </a:xfrm>
          <a:prstGeom prst="roundRect">
            <a:avLst/>
          </a:prstGeom>
          <a:noFill/>
          <a:ln w="69850">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 name="椭圆 45"/>
          <p:cNvSpPr/>
          <p:nvPr/>
        </p:nvSpPr>
        <p:spPr>
          <a:xfrm>
            <a:off x="10488295" y="5142865"/>
            <a:ext cx="1581785" cy="287655"/>
          </a:xfrm>
          <a:prstGeom prst="ellipse">
            <a:avLst/>
          </a:prstGeom>
          <a:noFill/>
          <a:ln w="41275">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7" name="直接箭头连接符 46"/>
          <p:cNvCxnSpPr>
            <a:stCxn id="45" idx="1"/>
          </p:cNvCxnSpPr>
          <p:nvPr/>
        </p:nvCxnSpPr>
        <p:spPr>
          <a:xfrm flipH="1">
            <a:off x="4367530" y="4883785"/>
            <a:ext cx="1685925" cy="705485"/>
          </a:xfrm>
          <a:prstGeom prst="straightConnector1">
            <a:avLst/>
          </a:prstGeom>
          <a:ln w="444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49" name="直接连接符 48"/>
          <p:cNvCxnSpPr/>
          <p:nvPr/>
        </p:nvCxnSpPr>
        <p:spPr>
          <a:xfrm>
            <a:off x="7320280" y="6381115"/>
            <a:ext cx="1727835" cy="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50" name="直接连接符 49"/>
          <p:cNvCxnSpPr/>
          <p:nvPr/>
        </p:nvCxnSpPr>
        <p:spPr>
          <a:xfrm flipV="1">
            <a:off x="9624695" y="6640830"/>
            <a:ext cx="2419350" cy="28575"/>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nvCxnSpPr>
        <p:spPr>
          <a:xfrm>
            <a:off x="6094095" y="6779260"/>
            <a:ext cx="4392295" cy="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sp>
        <p:nvSpPr>
          <p:cNvPr id="52" name="圆角矩形 51"/>
          <p:cNvSpPr/>
          <p:nvPr/>
        </p:nvSpPr>
        <p:spPr>
          <a:xfrm>
            <a:off x="33020" y="4696460"/>
            <a:ext cx="1778000" cy="69151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3200" dirty="0">
                <a:solidFill>
                  <a:srgbClr val="C00000"/>
                </a:solidFill>
                <a:latin typeface="Times New Roman" panose="02020503050405090304" pitchFamily="18" charset="0"/>
                <a:cs typeface="Times New Roman" panose="02020503050405090304" pitchFamily="18" charset="0"/>
              </a:rPr>
              <a:t>R</a:t>
            </a:r>
            <a:r>
              <a:rPr kumimoji="1" lang="en-US" altLang="zh-CN" sz="2000" dirty="0">
                <a:solidFill>
                  <a:srgbClr val="002060"/>
                </a:solidFill>
                <a:latin typeface="Times New Roman" panose="02020503050405090304" pitchFamily="18" charset="0"/>
                <a:cs typeface="Times New Roman" panose="02020503050405090304" pitchFamily="18" charset="0"/>
              </a:rPr>
              <a:t>esult(s)</a:t>
            </a:r>
            <a:endParaRPr kumimoji="1" lang="en-US" altLang="zh-CN" sz="2000" dirty="0">
              <a:solidFill>
                <a:srgbClr val="002060"/>
              </a:solidFill>
              <a:latin typeface="Times New Roman" panose="02020503050405090304" pitchFamily="18" charset="0"/>
              <a:cs typeface="Times New Roman" panose="02020503050405090304" pitchFamily="18" charset="0"/>
            </a:endParaRPr>
          </a:p>
        </p:txBody>
      </p:sp>
      <p:sp>
        <p:nvSpPr>
          <p:cNvPr id="53" name="圆角矩形 52"/>
          <p:cNvSpPr/>
          <p:nvPr/>
        </p:nvSpPr>
        <p:spPr>
          <a:xfrm>
            <a:off x="71755" y="5661025"/>
            <a:ext cx="1778000" cy="38862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buClrTx/>
              <a:buSzTx/>
              <a:buFontTx/>
            </a:pPr>
            <a:r>
              <a:rPr kumimoji="1" lang="en-US" altLang="zh-CN" sz="3200" dirty="0">
                <a:solidFill>
                  <a:srgbClr val="C00000"/>
                </a:solidFill>
                <a:latin typeface="Times New Roman" panose="02020503050405090304" pitchFamily="18" charset="0"/>
                <a:cs typeface="Times New Roman" panose="02020503050405090304" pitchFamily="18" charset="0"/>
              </a:rPr>
              <a:t>D</a:t>
            </a:r>
            <a:r>
              <a:rPr kumimoji="1" lang="en-US" altLang="zh-CN" sz="2000" dirty="0">
                <a:solidFill>
                  <a:srgbClr val="002060"/>
                </a:solidFill>
                <a:latin typeface="Times New Roman" panose="02020503050405090304" pitchFamily="18" charset="0"/>
                <a:cs typeface="Times New Roman" panose="02020503050405090304" pitchFamily="18" charset="0"/>
              </a:rPr>
              <a:t>iscussion</a:t>
            </a:r>
            <a:endParaRPr kumimoji="1" lang="en-US" altLang="zh-CN" sz="2000" dirty="0">
              <a:solidFill>
                <a:srgbClr val="002060"/>
              </a:solidFill>
              <a:latin typeface="Times New Roman" panose="02020503050405090304" pitchFamily="18" charset="0"/>
              <a:cs typeface="Times New Roman" panose="02020503050405090304" pitchFamily="18" charset="0"/>
            </a:endParaRPr>
          </a:p>
        </p:txBody>
      </p:sp>
      <p:pic>
        <p:nvPicPr>
          <p:cNvPr id="55" name="图片 54" descr="截屏2026-01-14 16.41.14"/>
          <p:cNvPicPr>
            <a:picLocks noChangeAspect="1"/>
          </p:cNvPicPr>
          <p:nvPr/>
        </p:nvPicPr>
        <p:blipFill>
          <a:blip r:embed="rId3"/>
          <a:stretch>
            <a:fillRect/>
          </a:stretch>
        </p:blipFill>
        <p:spPr>
          <a:xfrm>
            <a:off x="120650" y="399415"/>
            <a:ext cx="5935345" cy="6344285"/>
          </a:xfrm>
          <a:prstGeom prst="rect">
            <a:avLst/>
          </a:prstGeom>
        </p:spPr>
      </p:pic>
      <p:sp>
        <p:nvSpPr>
          <p:cNvPr id="54" name="圆角矩形 53"/>
          <p:cNvSpPr/>
          <p:nvPr/>
        </p:nvSpPr>
        <p:spPr>
          <a:xfrm>
            <a:off x="4004310" y="4940935"/>
            <a:ext cx="1778000" cy="105664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3200" dirty="0">
                <a:solidFill>
                  <a:srgbClr val="C00000"/>
                </a:solidFill>
                <a:latin typeface="Times New Roman" panose="02020503050405090304" pitchFamily="18" charset="0"/>
                <a:cs typeface="Times New Roman" panose="02020503050405090304" pitchFamily="18" charset="0"/>
              </a:rPr>
              <a:t>Central Finding</a:t>
            </a:r>
            <a:endParaRPr kumimoji="1" lang="en-US" altLang="zh-CN" sz="2000" dirty="0">
              <a:solidFill>
                <a:srgbClr val="002060"/>
              </a:solidFill>
              <a:latin typeface="Times New Roman" panose="02020503050405090304" pitchFamily="18" charset="0"/>
              <a:cs typeface="Times New Roman" panose="02020503050405090304" pitchFamily="18" charset="0"/>
            </a:endParaRPr>
          </a:p>
        </p:txBody>
      </p:sp>
      <p:sp>
        <p:nvSpPr>
          <p:cNvPr id="7" name="左箭头 6"/>
          <p:cNvSpPr/>
          <p:nvPr/>
        </p:nvSpPr>
        <p:spPr>
          <a:xfrm rot="2880000">
            <a:off x="4668520" y="2336800"/>
            <a:ext cx="1728470" cy="41529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圆角矩形 10"/>
          <p:cNvSpPr/>
          <p:nvPr/>
        </p:nvSpPr>
        <p:spPr>
          <a:xfrm>
            <a:off x="4316095" y="1196340"/>
            <a:ext cx="1778000" cy="43688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3200" dirty="0">
                <a:solidFill>
                  <a:srgbClr val="C00000"/>
                </a:solidFill>
                <a:latin typeface="Times New Roman" panose="02020503050405090304" pitchFamily="18" charset="0"/>
                <a:cs typeface="Times New Roman" panose="02020503050405090304" pitchFamily="18" charset="0"/>
              </a:rPr>
              <a:t>Method</a:t>
            </a:r>
            <a:endParaRPr kumimoji="1" lang="en-US" altLang="zh-CN" sz="2000" dirty="0">
              <a:solidFill>
                <a:srgbClr val="002060"/>
              </a:solidFill>
              <a:latin typeface="Times New Roman" panose="02020503050405090304" pitchFamily="18" charset="0"/>
              <a:cs typeface="Times New Roman" panose="02020503050405090304" pitchFamily="18" charset="0"/>
            </a:endParaRPr>
          </a:p>
        </p:txBody>
      </p:sp>
      <p:sp>
        <p:nvSpPr>
          <p:cNvPr id="13" name="圆角矩形 12"/>
          <p:cNvSpPr/>
          <p:nvPr/>
        </p:nvSpPr>
        <p:spPr>
          <a:xfrm>
            <a:off x="3791585" y="3213100"/>
            <a:ext cx="1778000" cy="43688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3200" dirty="0">
                <a:solidFill>
                  <a:srgbClr val="C00000"/>
                </a:solidFill>
                <a:latin typeface="Times New Roman" panose="02020503050405090304" pitchFamily="18" charset="0"/>
                <a:cs typeface="Times New Roman" panose="02020503050405090304" pitchFamily="18" charset="0"/>
              </a:rPr>
              <a:t>Result</a:t>
            </a:r>
            <a:endParaRPr kumimoji="1" lang="en-US" altLang="zh-CN" sz="2000" dirty="0">
              <a:solidFill>
                <a:srgbClr val="002060"/>
              </a:solidFill>
              <a:latin typeface="Times New Roman" panose="02020503050405090304" pitchFamily="18" charset="0"/>
              <a:cs typeface="Times New Roman" panose="02020503050405090304" pitchFamily="18" charset="0"/>
            </a:endParaRPr>
          </a:p>
        </p:txBody>
      </p:sp>
      <p:sp>
        <p:nvSpPr>
          <p:cNvPr id="14" name="左箭头 13"/>
          <p:cNvSpPr/>
          <p:nvPr/>
        </p:nvSpPr>
        <p:spPr>
          <a:xfrm rot="2880000">
            <a:off x="4509770" y="4125595"/>
            <a:ext cx="1728470" cy="41529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椭圆 15"/>
          <p:cNvSpPr/>
          <p:nvPr/>
        </p:nvSpPr>
        <p:spPr>
          <a:xfrm>
            <a:off x="2783840" y="548640"/>
            <a:ext cx="791845" cy="287655"/>
          </a:xfrm>
          <a:prstGeom prst="ellipse">
            <a:avLst/>
          </a:prstGeom>
          <a:noFill/>
          <a:ln w="41275">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左箭头 17"/>
          <p:cNvSpPr/>
          <p:nvPr/>
        </p:nvSpPr>
        <p:spPr>
          <a:xfrm rot="840000">
            <a:off x="4900930" y="6222365"/>
            <a:ext cx="1118870" cy="41529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dissolve">
                                      <p:cBhvr>
                                        <p:cTn id="2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animBg="1"/>
      <p:bldP spid="29" grpId="1" animBg="1"/>
      <p:bldP spid="30" grpId="1" animBg="1"/>
      <p:bldP spid="52" grpId="1" animBg="1"/>
      <p:bldP spid="53" grpId="1" animBg="1"/>
      <p:bldP spid="16" grpId="0" animBg="1"/>
      <p:bldP spid="11" grpId="0" animBg="1"/>
      <p:bldP spid="7" grpId="0" animBg="1"/>
      <p:bldP spid="16" grpId="1" animBg="1"/>
      <p:bldP spid="11" grpId="1" animBg="1"/>
      <p:bldP spid="7" grpId="1" animBg="1"/>
      <p:bldP spid="14" grpId="0" animBg="1"/>
      <p:bldP spid="13" grpId="0" animBg="1"/>
      <p:bldP spid="14" grpId="1" animBg="1"/>
      <p:bldP spid="13" grpId="1" animBg="1"/>
      <p:bldP spid="18" grpId="0" animBg="1"/>
      <p:bldP spid="54" grpId="0" animBg="1"/>
      <p:bldP spid="18" grpId="1" animBg="1"/>
      <p:bldP spid="5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endParaRPr lang="en-US" altLang="zh-CN" dirty="0"/>
          </a:p>
        </p:txBody>
      </p:sp>
      <p:graphicFrame>
        <p:nvGraphicFramePr>
          <p:cNvPr id="7" name="内容占位符 6"/>
          <p:cNvGraphicFramePr>
            <a:graphicFrameLocks noGrp="1"/>
          </p:cNvGraphicFramePr>
          <p:nvPr>
            <p:ph idx="1"/>
          </p:nvPr>
        </p:nvGraphicFramePr>
        <p:xfrm>
          <a:off x="2278837" y="2133048"/>
          <a:ext cx="11258550" cy="3903345"/>
        </p:xfrm>
        <a:graphic>
          <a:graphicData uri="http://schemas.openxmlformats.org/drawingml/2006/table">
            <a:tbl>
              <a:tblPr bandRow="1">
                <a:tableStyleId>{5C22544A-7EE6-4342-B048-85BDC9FD1C3A}</a:tableStyleId>
              </a:tblPr>
              <a:tblGrid>
                <a:gridCol w="1331167"/>
                <a:gridCol w="3591850"/>
                <a:gridCol w="2551071"/>
              </a:tblGrid>
              <a:tr h="899034">
                <a:tc>
                  <a:txBody>
                    <a:bodyPr/>
                    <a:lstStyle/>
                    <a:p>
                      <a:pPr algn="ctr"/>
                      <a:r>
                        <a:rPr lang="zh-CN" altLang="en-US" sz="2400" dirty="0">
                          <a:latin typeface="微软雅黑" panose="020B0503020204020204" pitchFamily="34" charset="-122"/>
                          <a:ea typeface="微软雅黑" panose="020B0503020204020204" pitchFamily="34" charset="-122"/>
                        </a:rPr>
                        <a:t>题号</a:t>
                      </a:r>
                      <a:endParaRPr lang="zh-CN" altLang="en-US" sz="2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考察技能</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学科能力</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r>
              <a:tr h="907668">
                <a:tc>
                  <a:txBody>
                    <a:bodyPr/>
                    <a:lstStyle/>
                    <a:p>
                      <a:pPr algn="ctr"/>
                      <a:r>
                        <a:rPr lang="en-US" altLang="zh-CN" sz="2400" dirty="0">
                          <a:latin typeface="微软雅黑" panose="020B0503020204020204" pitchFamily="34" charset="-122"/>
                          <a:ea typeface="微软雅黑" panose="020B0503020204020204" pitchFamily="34" charset="-122"/>
                        </a:rPr>
                        <a:t>28</a:t>
                      </a:r>
                      <a:endParaRPr lang="zh-CN" altLang="en-US" sz="2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细节理解</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（段落）</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获取信息</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r>
              <a:tr h="887730">
                <a:tc>
                  <a:txBody>
                    <a:bodyPr/>
                    <a:lstStyle/>
                    <a:p>
                      <a:pPr algn="ctr"/>
                      <a:r>
                        <a:rPr lang="en-US" altLang="zh-CN" sz="2400" dirty="0">
                          <a:latin typeface="微软雅黑" panose="020B0503020204020204" pitchFamily="34" charset="-122"/>
                          <a:ea typeface="微软雅黑" panose="020B0503020204020204" pitchFamily="34" charset="-122"/>
                        </a:rPr>
                        <a:t>29</a:t>
                      </a:r>
                      <a:endParaRPr lang="zh-CN" altLang="en-US" sz="2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推理判断</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（全文）</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kern="100" dirty="0">
                          <a:effectLst/>
                          <a:latin typeface="微软雅黑" panose="020B0503020204020204" pitchFamily="34" charset="-122"/>
                          <a:ea typeface="微软雅黑" panose="020B0503020204020204" pitchFamily="34" charset="-122"/>
                        </a:rPr>
                        <a:t>分析推理</a:t>
                      </a:r>
                      <a:endParaRPr lang="en-US" altLang="zh-CN" sz="2400" kern="100" dirty="0">
                        <a:effectLst/>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2400" kern="100" dirty="0">
                        <a:effectLst/>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r>
              <a:tr h="907668">
                <a:tc>
                  <a:txBody>
                    <a:bodyPr/>
                    <a:lstStyle/>
                    <a:p>
                      <a:pPr algn="ctr"/>
                      <a:r>
                        <a:rPr lang="en-US" altLang="zh-CN" sz="2400" dirty="0">
                          <a:latin typeface="微软雅黑" panose="020B0503020204020204" pitchFamily="34" charset="-122"/>
                          <a:ea typeface="微软雅黑" panose="020B0503020204020204" pitchFamily="34" charset="-122"/>
                        </a:rPr>
                        <a:t>30</a:t>
                      </a:r>
                      <a:endParaRPr lang="zh-CN" altLang="en-US" sz="2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标题</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（全文）</a:t>
                      </a:r>
                      <a:endParaRPr lang="zh-CN" altLang="en-US" sz="2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latin typeface="微软雅黑" panose="020B0503020204020204" pitchFamily="34" charset="-122"/>
                          <a:ea typeface="微软雅黑" panose="020B0503020204020204" pitchFamily="34" charset="-122"/>
                        </a:rPr>
                        <a:t>获取主旨</a:t>
                      </a:r>
                      <a:endParaRPr lang="zh-CN" altLang="en-US" sz="2400" dirty="0">
                        <a:latin typeface="微软雅黑" panose="020B0503020204020204" pitchFamily="34" charset="-122"/>
                        <a:ea typeface="微软雅黑" panose="020B0503020204020204" pitchFamily="34" charset="-122"/>
                      </a:endParaRPr>
                    </a:p>
                  </a:txBody>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内容占位符 29"/>
          <p:cNvSpPr>
            <a:spLocks noGrp="1"/>
          </p:cNvSpPr>
          <p:nvPr>
            <p:ph sz="half" idx="1"/>
          </p:nvPr>
        </p:nvSpPr>
        <p:spPr>
          <a:xfrm>
            <a:off x="47625" y="1196975"/>
            <a:ext cx="11701145" cy="2900680"/>
          </a:xfrm>
        </p:spPr>
        <p:txBody>
          <a:bodyPr>
            <a:noAutofit/>
          </a:bodyPr>
          <a:lstStyle/>
          <a:p>
            <a:pPr marL="0" indent="457200">
              <a:buNone/>
            </a:pPr>
            <a:r>
              <a:rPr lang="en-US" altLang="zh-CN" sz="2000" dirty="0">
                <a:latin typeface="Times New Roman" panose="02020503050405090304" pitchFamily="18" charset="0"/>
                <a:cs typeface="Times New Roman" panose="02020503050405090304" pitchFamily="18" charset="0"/>
              </a:rPr>
              <a:t>To shed more light on how the gut microbiome may be linked to temperament (</a:t>
            </a:r>
            <a:r>
              <a:rPr lang="zh-CN" altLang="en-US" sz="2000" dirty="0">
                <a:latin typeface="Times New Roman" panose="02020503050405090304" pitchFamily="18" charset="0"/>
                <a:cs typeface="Times New Roman" panose="02020503050405090304" pitchFamily="18" charset="0"/>
              </a:rPr>
              <a:t>性情</a:t>
            </a:r>
            <a:r>
              <a:rPr lang="en-US" altLang="zh-CN" sz="2000" dirty="0">
                <a:latin typeface="Times New Roman" panose="02020503050405090304" pitchFamily="18" charset="0"/>
                <a:cs typeface="Times New Roman" panose="02020503050405090304" pitchFamily="18" charset="0"/>
              </a:rPr>
              <a:t>), Anna Aatsinki at the University of Turku in Finland and her colleagues transplanted faeces from toddlers to young rats. First, they evaluated the personalities of 27 2.5-year-old toddlers using a standard temperament assessment and an exercise in which children were invited to play with a bubble gun. Based on these assessments, the researchers judged 10 of the toddlers as exuberant (</a:t>
            </a:r>
            <a:r>
              <a:rPr lang="zh-CN" altLang="en-US" sz="2000" dirty="0">
                <a:latin typeface="Times New Roman" panose="02020503050405090304" pitchFamily="18" charset="0"/>
                <a:cs typeface="Times New Roman" panose="02020503050405090304" pitchFamily="18" charset="0"/>
              </a:rPr>
              <a:t>充满活力的</a:t>
            </a:r>
            <a:r>
              <a:rPr lang="en-US" altLang="zh-CN" sz="2000" dirty="0">
                <a:latin typeface="Times New Roman" panose="02020503050405090304" pitchFamily="18" charset="0"/>
                <a:cs typeface="Times New Roman" panose="02020503050405090304" pitchFamily="18" charset="0"/>
              </a:rPr>
              <a:t>), and eight as inhibited and introverted. From these groups, they selected four exuberant and four inhibited toddlers — half boys, half girls — and collected samples of their faeces. Faecal samples with added glycerol or control samples of glycerol were transferred to 53 rats aged 22 or 23 days old, which had already had their bowels cleansed.</a:t>
            </a:r>
            <a:endParaRPr lang="en-US" altLang="zh-CN" sz="2000" dirty="0">
              <a:latin typeface="Times New Roman" panose="02020503050405090304" pitchFamily="18" charset="0"/>
              <a:cs typeface="Times New Roman" panose="02020503050405090304" pitchFamily="18" charset="0"/>
            </a:endParaRPr>
          </a:p>
          <a:p>
            <a:pPr marL="0" indent="457200">
              <a:buNone/>
            </a:pPr>
            <a:r>
              <a:rPr lang="en-US" altLang="zh-CN" sz="2000" dirty="0">
                <a:latin typeface="Times New Roman" panose="02020503050405090304" pitchFamily="18" charset="0"/>
                <a:cs typeface="Times New Roman" panose="02020503050405090304" pitchFamily="18" charset="0"/>
              </a:rPr>
              <a:t>Aatsinki and her colleagues then put the rats through a series of behavioural tests in different situations. They found that rats with microbiomes from toddlers with high exuberance traits showed more exploratory behaviour than rats with a control transplant or those receiving faeces from inhibited toddlers.</a:t>
            </a:r>
            <a:endParaRPr lang="en-US" altLang="zh-CN" sz="2000" dirty="0">
              <a:latin typeface="Times New Roman" panose="02020503050405090304" pitchFamily="18" charset="0"/>
              <a:cs typeface="Times New Roman" panose="02020503050405090304" pitchFamily="18" charset="0"/>
            </a:endParaRPr>
          </a:p>
        </p:txBody>
      </p:sp>
      <p:sp>
        <p:nvSpPr>
          <p:cNvPr id="4" name="标题 3"/>
          <p:cNvSpPr>
            <a:spLocks noGrp="1"/>
          </p:cNvSpPr>
          <p:nvPr>
            <p:ph type="title"/>
          </p:nvPr>
        </p:nvSpPr>
        <p:spPr>
          <a:xfrm>
            <a:off x="160020" y="4653280"/>
            <a:ext cx="12060555" cy="2150745"/>
          </a:xfrm>
          <a:solidFill>
            <a:schemeClr val="bg1"/>
          </a:solidFill>
        </p:spPr>
        <p:txBody>
          <a:bodyPr/>
          <a:lstStyle/>
          <a:p>
            <a:r>
              <a:rPr lang="en-US" altLang="zh-CN" sz="2400" dirty="0">
                <a:highlight>
                  <a:srgbClr val="FFFF00"/>
                </a:highlight>
                <a:latin typeface="Times New Roman" panose="02020503050405090304" pitchFamily="18" charset="0"/>
              </a:rPr>
              <a:t>28.</a:t>
            </a:r>
            <a:r>
              <a:rPr lang="en-US" altLang="zh-CN" sz="2400" dirty="0">
                <a:latin typeface="Times New Roman" panose="02020503050405090304" pitchFamily="18" charset="0"/>
              </a:rPr>
              <a:t> What can we know about the design of Aatsinki’s research?   </a:t>
            </a:r>
            <a:br>
              <a:rPr lang="en-US" altLang="zh-CN" sz="2400" dirty="0">
                <a:latin typeface="Times New Roman" panose="02020503050405090304" pitchFamily="18" charset="0"/>
              </a:rPr>
            </a:br>
            <a:r>
              <a:rPr lang="en-US" altLang="zh-CN" sz="2400" dirty="0">
                <a:latin typeface="Times New Roman" panose="02020503050405090304" pitchFamily="18" charset="0"/>
              </a:rPr>
              <a:t>A. Behaviors of three groups of rats were compared.</a:t>
            </a:r>
            <a:br>
              <a:rPr lang="en-US" altLang="zh-CN" sz="2400" dirty="0">
                <a:latin typeface="Times New Roman" panose="02020503050405090304" pitchFamily="18" charset="0"/>
              </a:rPr>
            </a:br>
            <a:r>
              <a:rPr lang="en-US" altLang="zh-CN" sz="2400" dirty="0">
                <a:latin typeface="Times New Roman" panose="02020503050405090304" pitchFamily="18" charset="0"/>
              </a:rPr>
              <a:t>B. The rats underwent a temperament assessment. </a:t>
            </a:r>
            <a:br>
              <a:rPr lang="en-US" altLang="zh-CN" sz="2400" dirty="0">
                <a:latin typeface="Times New Roman" panose="02020503050405090304" pitchFamily="18" charset="0"/>
              </a:rPr>
            </a:br>
            <a:r>
              <a:rPr lang="en-US" altLang="zh-CN" sz="2400" dirty="0">
                <a:latin typeface="Times New Roman" panose="02020503050405090304" pitchFamily="18" charset="0"/>
              </a:rPr>
              <a:t>C. It involved cross-species organ transplant.</a:t>
            </a:r>
            <a:br>
              <a:rPr lang="en-US" altLang="zh-CN" sz="2400" dirty="0">
                <a:latin typeface="Times New Roman" panose="02020503050405090304" pitchFamily="18" charset="0"/>
              </a:rPr>
            </a:br>
            <a:r>
              <a:rPr lang="en-US" altLang="zh-CN" sz="2400" dirty="0">
                <a:latin typeface="Times New Roman" panose="02020503050405090304" pitchFamily="18" charset="0"/>
              </a:rPr>
              <a:t>D. The toddlers were grouped by gender.</a:t>
            </a:r>
            <a:endParaRPr lang="en-US" altLang="zh-CN" sz="2400" dirty="0">
              <a:latin typeface="Times New Roman" panose="02020503050405090304" pitchFamily="18" charset="0"/>
            </a:endParaRPr>
          </a:p>
        </p:txBody>
      </p:sp>
      <p:sp>
        <p:nvSpPr>
          <p:cNvPr id="20" name="矩形 19"/>
          <p:cNvSpPr/>
          <p:nvPr/>
        </p:nvSpPr>
        <p:spPr>
          <a:xfrm>
            <a:off x="47625" y="5013325"/>
            <a:ext cx="549275" cy="768350"/>
          </a:xfrm>
          <a:prstGeom prst="rect">
            <a:avLst/>
          </a:prstGeom>
        </p:spPr>
        <p:txBody>
          <a:bodyPr wrap="square">
            <a:spAutoFit/>
          </a:bodyPr>
          <a:lstStyle/>
          <a:p>
            <a:r>
              <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rPr>
              <a:t>√</a:t>
            </a:r>
            <a:endPar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endParaRPr>
          </a:p>
        </p:txBody>
      </p:sp>
      <p:sp>
        <p:nvSpPr>
          <p:cNvPr id="21" name="矩形 20"/>
          <p:cNvSpPr/>
          <p:nvPr/>
        </p:nvSpPr>
        <p:spPr>
          <a:xfrm>
            <a:off x="119380" y="4076700"/>
            <a:ext cx="11083925" cy="58356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cxnSp>
        <p:nvCxnSpPr>
          <p:cNvPr id="40" name="直接箭头连接符 16"/>
          <p:cNvCxnSpPr/>
          <p:nvPr/>
        </p:nvCxnSpPr>
        <p:spPr>
          <a:xfrm flipH="1">
            <a:off x="2712026" y="4660255"/>
            <a:ext cx="548640" cy="64071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5" name="矩形 44"/>
          <p:cNvSpPr/>
          <p:nvPr/>
        </p:nvSpPr>
        <p:spPr>
          <a:xfrm>
            <a:off x="826135" y="3126105"/>
            <a:ext cx="6838950" cy="2921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sp>
        <p:nvSpPr>
          <p:cNvPr id="2" name="文本框 1"/>
          <p:cNvSpPr txBox="1"/>
          <p:nvPr/>
        </p:nvSpPr>
        <p:spPr>
          <a:xfrm>
            <a:off x="6595110" y="5104765"/>
            <a:ext cx="5654040" cy="1753235"/>
          </a:xfrm>
          <a:prstGeom prst="rect">
            <a:avLst/>
          </a:prstGeom>
          <a:noFill/>
        </p:spPr>
        <p:txBody>
          <a:bodyPr wrap="square" rtlCol="0">
            <a:spAutoFit/>
          </a:bodyPr>
          <a:p>
            <a:r>
              <a:rPr lang="en-US" altLang="zh-CN">
                <a:solidFill>
                  <a:srgbClr val="0070C0"/>
                </a:solidFill>
              </a:rPr>
              <a:t>3 groups of rats--rats with:</a:t>
            </a:r>
            <a:endParaRPr lang="en-US" altLang="zh-CN">
              <a:solidFill>
                <a:srgbClr val="0070C0"/>
              </a:solidFill>
            </a:endParaRPr>
          </a:p>
          <a:p>
            <a:r>
              <a:rPr lang="en-US" altLang="zh-CN">
                <a:solidFill>
                  <a:srgbClr val="0070C0"/>
                </a:solidFill>
              </a:rPr>
              <a:t>(1) </a:t>
            </a:r>
            <a:r>
              <a:rPr lang="en-US" altLang="zh-CN">
                <a:solidFill>
                  <a:srgbClr val="0070C0"/>
                </a:solidFill>
                <a:sym typeface="+mn-ea"/>
              </a:rPr>
              <a:t> microbiomes from </a:t>
            </a:r>
            <a:r>
              <a:rPr lang="en-US" altLang="zh-CN">
                <a:solidFill>
                  <a:srgbClr val="0070C0"/>
                </a:solidFill>
              </a:rPr>
              <a:t>toddlers with high exuberance traits </a:t>
            </a:r>
            <a:r>
              <a:rPr lang="zh-CN" altLang="en-US">
                <a:solidFill>
                  <a:srgbClr val="0070C0"/>
                </a:solidFill>
              </a:rPr>
              <a:t>接受活跃特质幼儿微生物组</a:t>
            </a:r>
            <a:endParaRPr lang="zh-CN" altLang="en-US">
              <a:solidFill>
                <a:srgbClr val="0070C0"/>
              </a:solidFill>
            </a:endParaRPr>
          </a:p>
          <a:p>
            <a:r>
              <a:rPr lang="en-US" altLang="zh-CN">
                <a:solidFill>
                  <a:srgbClr val="0070C0"/>
                </a:solidFill>
              </a:rPr>
              <a:t>(2) a control transplant </a:t>
            </a:r>
            <a:r>
              <a:rPr lang="zh-CN" altLang="en-US">
                <a:solidFill>
                  <a:srgbClr val="0070C0"/>
                </a:solidFill>
              </a:rPr>
              <a:t>仅接受甘油（对照组）</a:t>
            </a:r>
            <a:endParaRPr lang="zh-CN" altLang="en-US">
              <a:solidFill>
                <a:srgbClr val="0070C0"/>
              </a:solidFill>
            </a:endParaRPr>
          </a:p>
          <a:p>
            <a:r>
              <a:rPr lang="en-US" altLang="zh-CN">
                <a:solidFill>
                  <a:srgbClr val="0070C0"/>
                </a:solidFill>
              </a:rPr>
              <a:t>(3) faeces from introverted and inhibited toddlers </a:t>
            </a:r>
            <a:r>
              <a:rPr lang="zh-CN" altLang="en-US">
                <a:solidFill>
                  <a:srgbClr val="0070C0"/>
                </a:solidFill>
              </a:rPr>
              <a:t>接受“抑制型特质”（表现为谨慎</a:t>
            </a:r>
            <a:r>
              <a:rPr lang="zh-CN" altLang="en-US">
                <a:solidFill>
                  <a:srgbClr val="0070C0"/>
                </a:solidFill>
              </a:rPr>
              <a:t>退缩）幼儿微生物组</a:t>
            </a:r>
            <a:endParaRPr lang="zh-CN" altLang="en-US">
              <a:solidFill>
                <a:srgbClr val="0070C0"/>
              </a:solidFill>
            </a:endParaRPr>
          </a:p>
        </p:txBody>
      </p:sp>
      <p:sp>
        <p:nvSpPr>
          <p:cNvPr id="3" name="矩形 2"/>
          <p:cNvSpPr/>
          <p:nvPr/>
        </p:nvSpPr>
        <p:spPr>
          <a:xfrm>
            <a:off x="119380" y="2780665"/>
            <a:ext cx="11003915" cy="2921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b="1">
              <a:solidFill>
                <a:srgbClr val="FF0000"/>
              </a:solidFill>
            </a:endParaRPr>
          </a:p>
        </p:txBody>
      </p:sp>
      <p:sp>
        <p:nvSpPr>
          <p:cNvPr id="5" name="文本框 4"/>
          <p:cNvSpPr txBox="1"/>
          <p:nvPr/>
        </p:nvSpPr>
        <p:spPr>
          <a:xfrm>
            <a:off x="623570" y="981075"/>
            <a:ext cx="10179050" cy="1176655"/>
          </a:xfrm>
          <a:prstGeom prst="rect">
            <a:avLst/>
          </a:prstGeom>
          <a:solidFill>
            <a:schemeClr val="bg1"/>
          </a:solidFill>
        </p:spPr>
        <p:txBody>
          <a:bodyPr>
            <a:noAutofit/>
          </a:bodyPr>
          <a:p>
            <a:pPr marL="0" indent="0"/>
            <a:r>
              <a:rPr lang="zh-CN" altLang="en-US" sz="2400" b="0" i="0">
                <a:solidFill>
                  <a:srgbClr val="0F1115"/>
                </a:solidFill>
                <a:latin typeface="quote-cjk-patch"/>
                <a:ea typeface="quote-cjk-patch"/>
              </a:rPr>
              <a:t>他们选取了四名外向活跃型和四名内向抑制型的幼儿</a:t>
            </a:r>
            <a:r>
              <a:rPr lang="en-US" altLang="zh-CN" sz="2400" b="0" i="0">
                <a:solidFill>
                  <a:srgbClr val="0F1115"/>
                </a:solidFill>
                <a:latin typeface="quote-cjk-patch"/>
                <a:ea typeface="quote-cjk-patch"/>
              </a:rPr>
              <a:t>——</a:t>
            </a:r>
            <a:r>
              <a:rPr lang="zh-CN" altLang="en-US" sz="2400" b="0" i="0">
                <a:solidFill>
                  <a:srgbClr val="0F1115"/>
                </a:solidFill>
                <a:latin typeface="quote-cjk-patch"/>
                <a:ea typeface="quote-cjk-patch"/>
              </a:rPr>
              <a:t>男女各半</a:t>
            </a:r>
            <a:r>
              <a:rPr lang="en-US" altLang="zh-CN" sz="2400" b="0" i="0">
                <a:solidFill>
                  <a:srgbClr val="0F1115"/>
                </a:solidFill>
                <a:latin typeface="quote-cjk-patch"/>
                <a:ea typeface="quote-cjk-patch"/>
              </a:rPr>
              <a:t>——</a:t>
            </a:r>
            <a:r>
              <a:rPr lang="zh-CN" altLang="en-US" sz="2400" b="0" i="0">
                <a:solidFill>
                  <a:srgbClr val="0F1115"/>
                </a:solidFill>
                <a:latin typeface="quote-cjk-patch"/>
                <a:ea typeface="quote-cjk-patch"/>
              </a:rPr>
              <a:t>并收集了他们的粪便样本。这些添加了甘油的粪便样本，或作为对照的纯甘油样本，被移植给了实验鼠。</a:t>
            </a:r>
            <a:endParaRPr lang="zh-CN" altLang="en-US" sz="2400" b="0" i="0">
              <a:solidFill>
                <a:srgbClr val="0F1115"/>
              </a:solidFill>
              <a:latin typeface="quote-cjk-patch"/>
              <a:ea typeface="quote-cjk-patch"/>
            </a:endParaRPr>
          </a:p>
        </p:txBody>
      </p:sp>
      <p:sp>
        <p:nvSpPr>
          <p:cNvPr id="6" name="矩形 5"/>
          <p:cNvSpPr/>
          <p:nvPr/>
        </p:nvSpPr>
        <p:spPr>
          <a:xfrm>
            <a:off x="1919605" y="2470785"/>
            <a:ext cx="6546850" cy="31369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dissolve">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5" grpId="0" animBg="1"/>
      <p:bldP spid="3" grpId="1" animBg="1"/>
      <p:bldP spid="45" grpId="1" animBg="1"/>
      <p:bldP spid="2" grpId="0"/>
      <p:bldP spid="2" grpId="1"/>
      <p:bldP spid="20" grpId="0"/>
      <p:bldP spid="20" grpId="1"/>
      <p:bldP spid="6" grpId="0" bldLvl="0" animBg="1"/>
      <p:bldP spid="6" grpId="1"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内容占位符 29"/>
          <p:cNvSpPr>
            <a:spLocks noGrp="1"/>
          </p:cNvSpPr>
          <p:nvPr>
            <p:ph sz="half" idx="1"/>
          </p:nvPr>
        </p:nvSpPr>
        <p:spPr>
          <a:xfrm>
            <a:off x="47625" y="1196975"/>
            <a:ext cx="11701145" cy="2900680"/>
          </a:xfrm>
        </p:spPr>
        <p:txBody>
          <a:bodyPr>
            <a:noAutofit/>
          </a:bodyPr>
          <a:lstStyle/>
          <a:p>
            <a:pPr marL="0" indent="457200">
              <a:buNone/>
            </a:pPr>
            <a:r>
              <a:rPr lang="en-US" altLang="zh-CN" sz="2000" dirty="0">
                <a:latin typeface="Times New Roman" panose="02020503050405090304" pitchFamily="18" charset="0"/>
                <a:cs typeface="Times New Roman" panose="02020503050405090304" pitchFamily="18" charset="0"/>
              </a:rPr>
              <a:t>To shed more light on how the gut microbiome may be linked to temperament (</a:t>
            </a:r>
            <a:r>
              <a:rPr lang="zh-CN" altLang="en-US" sz="2000" dirty="0">
                <a:latin typeface="Times New Roman" panose="02020503050405090304" pitchFamily="18" charset="0"/>
                <a:cs typeface="Times New Roman" panose="02020503050405090304" pitchFamily="18" charset="0"/>
              </a:rPr>
              <a:t>性情</a:t>
            </a:r>
            <a:r>
              <a:rPr lang="en-US" altLang="zh-CN" sz="2000" dirty="0">
                <a:latin typeface="Times New Roman" panose="02020503050405090304" pitchFamily="18" charset="0"/>
                <a:cs typeface="Times New Roman" panose="02020503050405090304" pitchFamily="18" charset="0"/>
              </a:rPr>
              <a:t>), Anna Aatsinki at the University of Turku in Finland and her colleagues transplanted faeces from toddlers to young rats. First, they evaluated the personalities of 27 2.5-year-old toddlers using a standard temperament assessment and an exercise in which children were invited to play with a bubble gun. Based on these assessments, the researchers judged 10 of the toddlers as exuberant (</a:t>
            </a:r>
            <a:r>
              <a:rPr lang="zh-CN" altLang="en-US" sz="2000" dirty="0">
                <a:latin typeface="Times New Roman" panose="02020503050405090304" pitchFamily="18" charset="0"/>
                <a:cs typeface="Times New Roman" panose="02020503050405090304" pitchFamily="18" charset="0"/>
              </a:rPr>
              <a:t>充满活力的</a:t>
            </a:r>
            <a:r>
              <a:rPr lang="en-US" altLang="zh-CN" sz="2000" dirty="0">
                <a:latin typeface="Times New Roman" panose="02020503050405090304" pitchFamily="18" charset="0"/>
                <a:cs typeface="Times New Roman" panose="02020503050405090304" pitchFamily="18" charset="0"/>
              </a:rPr>
              <a:t>), and eight as inhibited and introverted. From these groups, they selected four exuberant and four inhibited toddlers — half boys, half girls — and collected samples of their faeces. Faecal samples with added glycerol or control samples of glycerol were transferred to 53 rats aged 22 or 23 days old, which had already had their bowels cleansed.</a:t>
            </a:r>
            <a:endParaRPr lang="en-US" altLang="zh-CN" sz="2000" dirty="0">
              <a:latin typeface="Times New Roman" panose="02020503050405090304" pitchFamily="18" charset="0"/>
              <a:cs typeface="Times New Roman" panose="02020503050405090304" pitchFamily="18" charset="0"/>
            </a:endParaRPr>
          </a:p>
          <a:p>
            <a:pPr marL="0" indent="457200">
              <a:buNone/>
            </a:pPr>
            <a:r>
              <a:rPr lang="en-US" altLang="zh-CN" sz="2000" dirty="0">
                <a:latin typeface="Times New Roman" panose="02020503050405090304" pitchFamily="18" charset="0"/>
                <a:cs typeface="Times New Roman" panose="02020503050405090304" pitchFamily="18" charset="0"/>
              </a:rPr>
              <a:t>Aatsinki and her colleagues then put the rats through a series of behavioural tests in different situations. They found that rats with microbiomes from toddlers with high exuberance traits showed more exploratory behaviour than rats with a control transplant or those receiving faeces from inhibited toddlers.</a:t>
            </a:r>
            <a:endParaRPr lang="en-US" altLang="zh-CN" sz="2000" dirty="0">
              <a:latin typeface="Times New Roman" panose="02020503050405090304" pitchFamily="18" charset="0"/>
              <a:cs typeface="Times New Roman" panose="02020503050405090304" pitchFamily="18" charset="0"/>
            </a:endParaRPr>
          </a:p>
        </p:txBody>
      </p:sp>
      <p:sp>
        <p:nvSpPr>
          <p:cNvPr id="4" name="标题 3"/>
          <p:cNvSpPr>
            <a:spLocks noGrp="1"/>
          </p:cNvSpPr>
          <p:nvPr>
            <p:ph type="title"/>
          </p:nvPr>
        </p:nvSpPr>
        <p:spPr>
          <a:xfrm>
            <a:off x="160020" y="4653280"/>
            <a:ext cx="11967210" cy="2150745"/>
          </a:xfrm>
          <a:solidFill>
            <a:schemeClr val="bg1"/>
          </a:solidFill>
        </p:spPr>
        <p:txBody>
          <a:bodyPr/>
          <a:lstStyle/>
          <a:p>
            <a:r>
              <a:rPr lang="en-US" altLang="zh-CN" sz="2400" dirty="0">
                <a:latin typeface="Times New Roman" panose="02020503050405090304" pitchFamily="18" charset="0"/>
              </a:rPr>
              <a:t>28. What can we know about the design of Aatsinki’s research?   </a:t>
            </a:r>
            <a:br>
              <a:rPr lang="en-US" altLang="zh-CN" sz="2400" dirty="0">
                <a:latin typeface="Times New Roman" panose="02020503050405090304" pitchFamily="18" charset="0"/>
              </a:rPr>
            </a:br>
            <a:r>
              <a:rPr lang="en-US" altLang="zh-CN" sz="2400" dirty="0">
                <a:latin typeface="Times New Roman" panose="02020503050405090304" pitchFamily="18" charset="0"/>
              </a:rPr>
              <a:t>A. Behaviors of three groups of rats were compared.</a:t>
            </a:r>
            <a:br>
              <a:rPr lang="en-US" altLang="zh-CN" sz="2400" dirty="0">
                <a:latin typeface="Times New Roman" panose="02020503050405090304" pitchFamily="18" charset="0"/>
              </a:rPr>
            </a:br>
            <a:r>
              <a:rPr lang="en-US" altLang="zh-CN" sz="2400" dirty="0">
                <a:solidFill>
                  <a:srgbClr val="7030A0"/>
                </a:solidFill>
                <a:latin typeface="Times New Roman" panose="02020503050405090304" pitchFamily="18" charset="0"/>
              </a:rPr>
              <a:t>B.</a:t>
            </a:r>
            <a:r>
              <a:rPr lang="en-US" altLang="zh-CN" sz="2400" strike="sngStrike" dirty="0">
                <a:solidFill>
                  <a:srgbClr val="7030A0"/>
                </a:solidFill>
                <a:latin typeface="Times New Roman" panose="02020503050405090304" pitchFamily="18" charset="0"/>
              </a:rPr>
              <a:t> The rats</a:t>
            </a:r>
            <a:r>
              <a:rPr lang="en-US" altLang="zh-CN" sz="2400" dirty="0">
                <a:solidFill>
                  <a:srgbClr val="7030A0"/>
                </a:solidFill>
                <a:latin typeface="Times New Roman" panose="02020503050405090304" pitchFamily="18" charset="0"/>
              </a:rPr>
              <a:t> underwent a temperament assessment. </a:t>
            </a:r>
            <a:br>
              <a:rPr lang="en-US" altLang="zh-CN" sz="2400" dirty="0">
                <a:latin typeface="Times New Roman" panose="02020503050405090304" pitchFamily="18" charset="0"/>
              </a:rPr>
            </a:br>
            <a:r>
              <a:rPr lang="en-US" altLang="zh-CN" sz="2400" dirty="0">
                <a:solidFill>
                  <a:srgbClr val="00B050"/>
                </a:solidFill>
                <a:latin typeface="Times New Roman" panose="02020503050405090304" pitchFamily="18" charset="0"/>
              </a:rPr>
              <a:t>C. It involved cross-species </a:t>
            </a:r>
            <a:r>
              <a:rPr lang="en-US" altLang="zh-CN" sz="2400" strike="sngStrike" dirty="0">
                <a:solidFill>
                  <a:srgbClr val="00B050"/>
                </a:solidFill>
                <a:latin typeface="Times New Roman" panose="02020503050405090304" pitchFamily="18" charset="0"/>
              </a:rPr>
              <a:t>organ </a:t>
            </a:r>
            <a:r>
              <a:rPr lang="en-US" altLang="zh-CN" sz="2400" dirty="0">
                <a:solidFill>
                  <a:srgbClr val="00B050"/>
                </a:solidFill>
                <a:latin typeface="Times New Roman" panose="02020503050405090304" pitchFamily="18" charset="0"/>
              </a:rPr>
              <a:t>transplant.</a:t>
            </a:r>
            <a:br>
              <a:rPr lang="en-US" altLang="zh-CN" sz="2400" dirty="0">
                <a:latin typeface="Times New Roman" panose="02020503050405090304" pitchFamily="18" charset="0"/>
              </a:rPr>
            </a:br>
            <a:r>
              <a:rPr lang="en-US" altLang="zh-CN" sz="2400" dirty="0">
                <a:solidFill>
                  <a:schemeClr val="accent6">
                    <a:lumMod val="50000"/>
                  </a:schemeClr>
                </a:solidFill>
                <a:latin typeface="Times New Roman" panose="02020503050405090304" pitchFamily="18" charset="0"/>
              </a:rPr>
              <a:t>D. The toddlers were grouped by gender.</a:t>
            </a:r>
            <a:endParaRPr lang="en-US" altLang="zh-CN" sz="2400" dirty="0">
              <a:solidFill>
                <a:schemeClr val="accent6">
                  <a:lumMod val="50000"/>
                </a:schemeClr>
              </a:solidFill>
              <a:latin typeface="Times New Roman" panose="02020503050405090304" pitchFamily="18" charset="0"/>
            </a:endParaRPr>
          </a:p>
        </p:txBody>
      </p:sp>
      <p:sp>
        <p:nvSpPr>
          <p:cNvPr id="20" name="矩形 19"/>
          <p:cNvSpPr/>
          <p:nvPr/>
        </p:nvSpPr>
        <p:spPr>
          <a:xfrm>
            <a:off x="47625" y="5013325"/>
            <a:ext cx="549275" cy="768350"/>
          </a:xfrm>
          <a:prstGeom prst="rect">
            <a:avLst/>
          </a:prstGeom>
        </p:spPr>
        <p:txBody>
          <a:bodyPr wrap="square">
            <a:spAutoFit/>
          </a:bodyPr>
          <a:lstStyle/>
          <a:p>
            <a:r>
              <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rPr>
              <a:t>√</a:t>
            </a:r>
            <a:endPar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endParaRPr>
          </a:p>
        </p:txBody>
      </p:sp>
      <p:sp>
        <p:nvSpPr>
          <p:cNvPr id="3" name="矩形 2"/>
          <p:cNvSpPr/>
          <p:nvPr/>
        </p:nvSpPr>
        <p:spPr>
          <a:xfrm>
            <a:off x="107950" y="1844675"/>
            <a:ext cx="9867900" cy="320675"/>
          </a:xfrm>
          <a:prstGeom prst="rect">
            <a:avLst/>
          </a:prstGeom>
          <a:no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b="1">
              <a:solidFill>
                <a:srgbClr val="FF0000"/>
              </a:solidFill>
            </a:endParaRPr>
          </a:p>
        </p:txBody>
      </p:sp>
      <p:sp>
        <p:nvSpPr>
          <p:cNvPr id="6" name="文本框 5"/>
          <p:cNvSpPr txBox="1"/>
          <p:nvPr/>
        </p:nvSpPr>
        <p:spPr>
          <a:xfrm>
            <a:off x="6510655" y="5516880"/>
            <a:ext cx="4064000" cy="460375"/>
          </a:xfrm>
          <a:prstGeom prst="rect">
            <a:avLst/>
          </a:prstGeom>
          <a:noFill/>
        </p:spPr>
        <p:txBody>
          <a:bodyPr wrap="square" rtlCol="0">
            <a:spAutoFit/>
          </a:bodyPr>
          <a:p>
            <a:r>
              <a:rPr lang="zh-CN" altLang="en-US" sz="2400">
                <a:solidFill>
                  <a:srgbClr val="7030A0"/>
                </a:solidFill>
              </a:rPr>
              <a:t>张冠李戴</a:t>
            </a:r>
            <a:endParaRPr lang="zh-CN" altLang="en-US" sz="2400">
              <a:solidFill>
                <a:srgbClr val="7030A0"/>
              </a:solidFill>
            </a:endParaRPr>
          </a:p>
        </p:txBody>
      </p:sp>
      <p:sp>
        <p:nvSpPr>
          <p:cNvPr id="7" name="矩形 6"/>
          <p:cNvSpPr/>
          <p:nvPr/>
        </p:nvSpPr>
        <p:spPr>
          <a:xfrm>
            <a:off x="839470" y="3068955"/>
            <a:ext cx="9567545" cy="320040"/>
          </a:xfrm>
          <a:prstGeom prst="rect">
            <a:avLst/>
          </a:prstGeom>
          <a:noFill/>
          <a:ln w="38100">
            <a:solidFill>
              <a:srgbClr val="62A45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b="1">
              <a:solidFill>
                <a:srgbClr val="FF0000"/>
              </a:solidFill>
            </a:endParaRPr>
          </a:p>
        </p:txBody>
      </p:sp>
      <p:sp>
        <p:nvSpPr>
          <p:cNvPr id="8" name="文本框 7"/>
          <p:cNvSpPr txBox="1"/>
          <p:nvPr/>
        </p:nvSpPr>
        <p:spPr>
          <a:xfrm>
            <a:off x="5808345" y="5876925"/>
            <a:ext cx="4064000" cy="460375"/>
          </a:xfrm>
          <a:prstGeom prst="rect">
            <a:avLst/>
          </a:prstGeom>
          <a:noFill/>
        </p:spPr>
        <p:txBody>
          <a:bodyPr wrap="square" rtlCol="0">
            <a:spAutoFit/>
          </a:bodyPr>
          <a:p>
            <a:r>
              <a:rPr lang="zh-CN" altLang="en-US" sz="2400">
                <a:solidFill>
                  <a:srgbClr val="00B050"/>
                </a:solidFill>
              </a:rPr>
              <a:t>夸大性质</a:t>
            </a:r>
            <a:r>
              <a:rPr lang="en-US" altLang="zh-CN" sz="2400">
                <a:solidFill>
                  <a:srgbClr val="00B050"/>
                </a:solidFill>
              </a:rPr>
              <a:t> </a:t>
            </a:r>
            <a:r>
              <a:rPr lang="zh-CN" altLang="en-US" sz="2400">
                <a:solidFill>
                  <a:srgbClr val="00B050"/>
                </a:solidFill>
              </a:rPr>
              <a:t>（</a:t>
            </a:r>
            <a:r>
              <a:rPr lang="zh-CN" altLang="en-US" sz="2400">
                <a:solidFill>
                  <a:srgbClr val="00B050"/>
                </a:solidFill>
              </a:rPr>
              <a:t>扩缩范围）</a:t>
            </a:r>
            <a:endParaRPr lang="zh-CN" altLang="en-US" sz="2400">
              <a:solidFill>
                <a:srgbClr val="00B050"/>
              </a:solidFill>
            </a:endParaRPr>
          </a:p>
        </p:txBody>
      </p:sp>
      <p:sp>
        <p:nvSpPr>
          <p:cNvPr id="10" name="矩形 9"/>
          <p:cNvSpPr/>
          <p:nvPr/>
        </p:nvSpPr>
        <p:spPr>
          <a:xfrm>
            <a:off x="160020" y="2748915"/>
            <a:ext cx="7494905" cy="320040"/>
          </a:xfrm>
          <a:prstGeom prst="rect">
            <a:avLst/>
          </a:prstGeom>
          <a:noFill/>
          <a:ln w="381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b="1">
              <a:solidFill>
                <a:srgbClr val="FF0000"/>
              </a:solidFill>
            </a:endParaRPr>
          </a:p>
        </p:txBody>
      </p:sp>
      <p:sp>
        <p:nvSpPr>
          <p:cNvPr id="11" name="文本框 10"/>
          <p:cNvSpPr txBox="1"/>
          <p:nvPr/>
        </p:nvSpPr>
        <p:spPr>
          <a:xfrm>
            <a:off x="5145405" y="6309360"/>
            <a:ext cx="7110095" cy="460375"/>
          </a:xfrm>
          <a:prstGeom prst="rect">
            <a:avLst/>
          </a:prstGeom>
          <a:noFill/>
        </p:spPr>
        <p:txBody>
          <a:bodyPr wrap="square" rtlCol="0">
            <a:spAutoFit/>
          </a:bodyPr>
          <a:p>
            <a:r>
              <a:rPr lang="zh-CN" altLang="en-US" sz="2400">
                <a:solidFill>
                  <a:schemeClr val="accent6">
                    <a:lumMod val="50000"/>
                  </a:schemeClr>
                </a:solidFill>
              </a:rPr>
              <a:t>曲解文意：分组的主要依据是性格特质（活跃</a:t>
            </a:r>
            <a:r>
              <a:rPr lang="en-US" altLang="zh-CN" sz="2400">
                <a:solidFill>
                  <a:schemeClr val="accent6">
                    <a:lumMod val="50000"/>
                  </a:schemeClr>
                </a:solidFill>
              </a:rPr>
              <a:t>/</a:t>
            </a:r>
            <a:r>
              <a:rPr lang="zh-CN" altLang="en-US" sz="2400">
                <a:solidFill>
                  <a:schemeClr val="accent6">
                    <a:lumMod val="50000"/>
                  </a:schemeClr>
                </a:solidFill>
              </a:rPr>
              <a:t>抑制）</a:t>
            </a:r>
            <a:endParaRPr lang="zh-CN" altLang="en-US" sz="2400">
              <a:solidFill>
                <a:schemeClr val="accent6">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P spid="6" grpId="1"/>
      <p:bldP spid="7" grpId="0" animBg="1"/>
      <p:bldP spid="7" grpId="1" animBg="1"/>
      <p:bldP spid="8" grpId="0"/>
      <p:bldP spid="8" grpId="1"/>
      <p:bldP spid="10" grpId="0" animBg="1"/>
      <p:bldP spid="10" grpId="1" animBg="1"/>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框 1"/>
          <p:cNvSpPr txBox="1"/>
          <p:nvPr/>
        </p:nvSpPr>
        <p:spPr>
          <a:xfrm>
            <a:off x="551815" y="3636010"/>
            <a:ext cx="11059160" cy="2008505"/>
          </a:xfrm>
          <a:prstGeom prst="rect">
            <a:avLst/>
          </a:prstGeom>
        </p:spPr>
        <p:txBody>
          <a:bodyPr wrap="square">
            <a:noAutofit/>
          </a:bodyPr>
          <a:p>
            <a:pPr marL="0" indent="266700" algn="just" defTabSz="266700">
              <a:lnSpc>
                <a:spcPct val="100000"/>
              </a:lnSpc>
              <a:spcBef>
                <a:spcPct val="0"/>
              </a:spcBef>
              <a:spcAft>
                <a:spcPct val="0"/>
              </a:spcAft>
            </a:pPr>
            <a:r>
              <a:rPr lang="en-US" altLang="zh-CN" sz="2400">
                <a:latin typeface="Times New Roman" panose="02020503050405090304"/>
                <a:ea typeface="宋体" pitchFamily="2" charset="-122"/>
              </a:rPr>
              <a:t>(Para. 6) To explore how gut microbes might influence the brain, they also analysed brain tissue, looking for changes in gene activity. </a:t>
            </a:r>
            <a:r>
              <a:rPr lang="en-US" altLang="zh-CN" sz="2400">
                <a:solidFill>
                  <a:srgbClr val="C00000"/>
                </a:solidFill>
                <a:latin typeface="Times New Roman" panose="02020503050405090304"/>
                <a:ea typeface="宋体" pitchFamily="2" charset="-122"/>
              </a:rPr>
              <a:t>This showed that rats given transplants from inhibited toddlers had less activity in neurons that produce dopamine, a brain chemical linked to reward for risk-taking behaviour.</a:t>
            </a:r>
            <a:r>
              <a:rPr lang="en-US" altLang="zh-CN" sz="2400">
                <a:latin typeface="Times New Roman" panose="02020503050405090304"/>
                <a:ea typeface="宋体" pitchFamily="2" charset="-122"/>
              </a:rPr>
              <a:t> “This study </a:t>
            </a:r>
            <a:r>
              <a:rPr lang="en-US" altLang="zh-CN" sz="2400">
                <a:solidFill>
                  <a:srgbClr val="000000"/>
                </a:solidFill>
                <a:latin typeface="Times New Roman" panose="02020503050405090304"/>
                <a:ea typeface="宋体" pitchFamily="2" charset="-122"/>
              </a:rPr>
              <a:t>beautifully </a:t>
            </a:r>
            <a:r>
              <a:rPr lang="en-US" altLang="zh-CN" sz="2400">
                <a:latin typeface="Times New Roman" panose="02020503050405090304"/>
                <a:ea typeface="宋体" pitchFamily="2" charset="-122"/>
              </a:rPr>
              <a:t>shows how the gut microbiome in early life may help shape behavioural tendencies,” says Schellekens.</a:t>
            </a:r>
            <a:endParaRPr lang="en-US" altLang="zh-CN" sz="2400">
              <a:latin typeface="Times New Roman" panose="02020503050405090304"/>
              <a:ea typeface="宋体" pitchFamily="2" charset="-122"/>
            </a:endParaRPr>
          </a:p>
        </p:txBody>
      </p:sp>
      <p:sp>
        <p:nvSpPr>
          <p:cNvPr id="4" name="标题 3"/>
          <p:cNvSpPr>
            <a:spLocks noGrp="1"/>
          </p:cNvSpPr>
          <p:nvPr>
            <p:ph type="title"/>
          </p:nvPr>
        </p:nvSpPr>
        <p:spPr>
          <a:xfrm>
            <a:off x="119380" y="1124585"/>
            <a:ext cx="11665585" cy="2364105"/>
          </a:xfrm>
        </p:spPr>
        <p:txBody>
          <a:bodyPr>
            <a:noAutofit/>
          </a:bodyPr>
          <a:lstStyle/>
          <a:p>
            <a:r>
              <a:rPr lang="en-US" altLang="zh-CN" sz="2400" dirty="0">
                <a:latin typeface="Times New Roman" panose="02020503050405090304" pitchFamily="18" charset="0"/>
                <a:ea typeface="+mn-ea"/>
                <a:cs typeface="Times New Roman" panose="02020503050405090304" pitchFamily="18" charset="0"/>
              </a:rPr>
              <a:t>29.What can we learn from Aatsinki’s research?</a:t>
            </a:r>
            <a:br>
              <a:rPr lang="en-US" altLang="zh-CN" sz="2400" dirty="0">
                <a:latin typeface="Times New Roman" panose="02020503050405090304" pitchFamily="18" charset="0"/>
                <a:ea typeface="+mn-ea"/>
                <a:cs typeface="Times New Roman" panose="02020503050405090304" pitchFamily="18" charset="0"/>
              </a:rPr>
            </a:br>
            <a:r>
              <a:rPr lang="en-US" altLang="zh-CN" sz="2400" dirty="0">
                <a:latin typeface="Times New Roman" panose="02020503050405090304" pitchFamily="18" charset="0"/>
                <a:ea typeface="+mn-ea"/>
                <a:cs typeface="Times New Roman" panose="02020503050405090304" pitchFamily="18" charset="0"/>
              </a:rPr>
              <a:t>A. It is the first research to have linked gut microbes with emotions.</a:t>
            </a:r>
            <a:br>
              <a:rPr lang="en-US" altLang="zh-CN" sz="2400" dirty="0">
                <a:latin typeface="Times New Roman" panose="02020503050405090304" pitchFamily="18" charset="0"/>
                <a:ea typeface="+mn-ea"/>
                <a:cs typeface="Times New Roman" panose="02020503050405090304" pitchFamily="18" charset="0"/>
              </a:rPr>
            </a:br>
            <a:r>
              <a:rPr lang="en-US" altLang="zh-CN" sz="2400" dirty="0">
                <a:latin typeface="Times New Roman" panose="02020503050405090304" pitchFamily="18" charset="0"/>
                <a:ea typeface="+mn-ea"/>
                <a:cs typeface="Times New Roman" panose="02020503050405090304" pitchFamily="18" charset="0"/>
              </a:rPr>
              <a:t>B. Introverted kids’ gut microbes reduce rats’ adventurousness. </a:t>
            </a:r>
            <a:br>
              <a:rPr lang="en-US" altLang="zh-CN" sz="2400" dirty="0">
                <a:latin typeface="Times New Roman" panose="02020503050405090304" pitchFamily="18" charset="0"/>
                <a:ea typeface="+mn-ea"/>
                <a:cs typeface="Times New Roman" panose="02020503050405090304" pitchFamily="18" charset="0"/>
              </a:rPr>
            </a:br>
            <a:r>
              <a:rPr lang="en-US" altLang="zh-CN" sz="2400" dirty="0">
                <a:latin typeface="Times New Roman" panose="02020503050405090304" pitchFamily="18" charset="0"/>
                <a:ea typeface="+mn-ea"/>
                <a:cs typeface="Times New Roman" panose="02020503050405090304" pitchFamily="18" charset="0"/>
              </a:rPr>
              <a:t>C. Faecal treatments ease patients’ depressive symptoms. </a:t>
            </a:r>
            <a:br>
              <a:rPr lang="en-US" altLang="zh-CN" sz="2400" dirty="0">
                <a:latin typeface="Times New Roman" panose="02020503050405090304" pitchFamily="18" charset="0"/>
                <a:ea typeface="+mn-ea"/>
                <a:cs typeface="Times New Roman" panose="02020503050405090304" pitchFamily="18" charset="0"/>
              </a:rPr>
            </a:br>
            <a:r>
              <a:rPr lang="en-US" altLang="zh-CN" sz="2400" dirty="0">
                <a:latin typeface="Times New Roman" panose="02020503050405090304" pitchFamily="18" charset="0"/>
                <a:ea typeface="+mn-ea"/>
                <a:cs typeface="Times New Roman" panose="02020503050405090304" pitchFamily="18" charset="0"/>
              </a:rPr>
              <a:t>D. Our personalities are strongly linked to our diet.  </a:t>
            </a:r>
            <a:endParaRPr lang="en-US" altLang="zh-CN" sz="2400" dirty="0">
              <a:latin typeface="Times New Roman" panose="02020503050405090304" pitchFamily="18" charset="0"/>
              <a:ea typeface="+mn-ea"/>
              <a:cs typeface="Times New Roman" panose="02020503050405090304" pitchFamily="18" charset="0"/>
            </a:endParaRPr>
          </a:p>
        </p:txBody>
      </p:sp>
      <p:cxnSp>
        <p:nvCxnSpPr>
          <p:cNvPr id="10" name="直接箭头连接符 16"/>
          <p:cNvCxnSpPr/>
          <p:nvPr/>
        </p:nvCxnSpPr>
        <p:spPr>
          <a:xfrm flipH="1" flipV="1">
            <a:off x="4079756" y="2487166"/>
            <a:ext cx="72390" cy="238188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0" name="矩形 19"/>
          <p:cNvSpPr/>
          <p:nvPr/>
        </p:nvSpPr>
        <p:spPr>
          <a:xfrm>
            <a:off x="2540" y="1988185"/>
            <a:ext cx="549275" cy="768350"/>
          </a:xfrm>
          <a:prstGeom prst="rect">
            <a:avLst/>
          </a:prstGeom>
        </p:spPr>
        <p:txBody>
          <a:bodyPr wrap="square">
            <a:spAutoFit/>
          </a:bodyPr>
          <a:lstStyle/>
          <a:p>
            <a:r>
              <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rPr>
              <a:t>√</a:t>
            </a:r>
            <a:endPar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endParaRPr>
          </a:p>
        </p:txBody>
      </p:sp>
      <p:sp>
        <p:nvSpPr>
          <p:cNvPr id="6" name="文本框 5"/>
          <p:cNvSpPr txBox="1"/>
          <p:nvPr/>
        </p:nvSpPr>
        <p:spPr>
          <a:xfrm>
            <a:off x="8529955" y="1657350"/>
            <a:ext cx="3662045" cy="829945"/>
          </a:xfrm>
          <a:prstGeom prst="rect">
            <a:avLst/>
          </a:prstGeom>
          <a:noFill/>
        </p:spPr>
        <p:txBody>
          <a:bodyPr wrap="square" rtlCol="0">
            <a:spAutoFit/>
          </a:bodyPr>
          <a:p>
            <a:r>
              <a:rPr lang="zh-CN" altLang="en-US" sz="2400" b="1">
                <a:solidFill>
                  <a:schemeClr val="tx1"/>
                </a:solidFill>
              </a:rPr>
              <a:t>与</a:t>
            </a:r>
            <a:r>
              <a:rPr lang="zh-CN" altLang="en-US" sz="2400" b="1">
                <a:solidFill>
                  <a:schemeClr val="tx1"/>
                </a:solidFill>
              </a:rPr>
              <a:t>研究背景（第二段第一句）不符</a:t>
            </a:r>
            <a:endParaRPr lang="zh-CN" altLang="en-US" sz="2400" b="1">
              <a:solidFill>
                <a:schemeClr val="tx1"/>
              </a:solidFill>
            </a:endParaRPr>
          </a:p>
        </p:txBody>
      </p:sp>
      <p:sp>
        <p:nvSpPr>
          <p:cNvPr id="8" name="文本框 7"/>
          <p:cNvSpPr txBox="1"/>
          <p:nvPr/>
        </p:nvSpPr>
        <p:spPr>
          <a:xfrm>
            <a:off x="7248525" y="2502535"/>
            <a:ext cx="3662045" cy="460375"/>
          </a:xfrm>
          <a:prstGeom prst="rect">
            <a:avLst/>
          </a:prstGeom>
          <a:noFill/>
        </p:spPr>
        <p:txBody>
          <a:bodyPr wrap="square" rtlCol="0">
            <a:spAutoFit/>
          </a:bodyPr>
          <a:p>
            <a:r>
              <a:rPr lang="zh-CN" altLang="en-US" sz="2400" b="1">
                <a:solidFill>
                  <a:schemeClr val="tx1"/>
                </a:solidFill>
              </a:rPr>
              <a:t>不是</a:t>
            </a:r>
            <a:r>
              <a:rPr lang="en-US" altLang="zh-CN" sz="2400" b="1">
                <a:solidFill>
                  <a:schemeClr val="tx1"/>
                </a:solidFill>
              </a:rPr>
              <a:t>Aatsinki</a:t>
            </a:r>
            <a:r>
              <a:rPr lang="zh-CN" altLang="en-US" sz="2400" b="1">
                <a:solidFill>
                  <a:schemeClr val="tx1"/>
                </a:solidFill>
              </a:rPr>
              <a:t>研究</a:t>
            </a:r>
            <a:r>
              <a:rPr lang="zh-CN" altLang="en-US" sz="2400" b="1">
                <a:solidFill>
                  <a:schemeClr val="tx1"/>
                </a:solidFill>
              </a:rPr>
              <a:t>内容</a:t>
            </a:r>
            <a:endParaRPr lang="zh-CN" altLang="en-US" sz="2400" b="1">
              <a:solidFill>
                <a:schemeClr val="tx1"/>
              </a:solidFill>
            </a:endParaRPr>
          </a:p>
        </p:txBody>
      </p:sp>
      <p:sp>
        <p:nvSpPr>
          <p:cNvPr id="9" name="文本框 8"/>
          <p:cNvSpPr txBox="1"/>
          <p:nvPr/>
        </p:nvSpPr>
        <p:spPr>
          <a:xfrm>
            <a:off x="695960" y="3213100"/>
            <a:ext cx="7206615" cy="460375"/>
          </a:xfrm>
          <a:prstGeom prst="rect">
            <a:avLst/>
          </a:prstGeom>
          <a:noFill/>
        </p:spPr>
        <p:txBody>
          <a:bodyPr wrap="square" rtlCol="0">
            <a:spAutoFit/>
          </a:bodyPr>
          <a:p>
            <a:r>
              <a:rPr lang="zh-CN" altLang="en-US" sz="2400" b="1">
                <a:solidFill>
                  <a:schemeClr val="tx1"/>
                </a:solidFill>
              </a:rPr>
              <a:t>过度推断：没有提及肠道微生物与饮食的</a:t>
            </a:r>
            <a:r>
              <a:rPr lang="zh-CN" altLang="en-US" sz="2400" b="1">
                <a:solidFill>
                  <a:schemeClr val="tx1"/>
                </a:solidFill>
              </a:rPr>
              <a:t>关联</a:t>
            </a:r>
            <a:endParaRPr lang="zh-CN" altLang="en-US" sz="2400" b="1">
              <a:solidFill>
                <a:schemeClr val="tx1"/>
              </a:solidFill>
            </a:endParaRPr>
          </a:p>
        </p:txBody>
      </p:sp>
      <p:sp>
        <p:nvSpPr>
          <p:cNvPr id="3" name="圆角矩形 2"/>
          <p:cNvSpPr/>
          <p:nvPr/>
        </p:nvSpPr>
        <p:spPr>
          <a:xfrm>
            <a:off x="5448300" y="5733415"/>
            <a:ext cx="2705735" cy="859790"/>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chemeClr val="tx1"/>
                </a:solidFill>
              </a:rPr>
              <a:t>dopamine-related neurons become less active</a:t>
            </a:r>
            <a:endParaRPr lang="en-US" altLang="zh-CN">
              <a:solidFill>
                <a:schemeClr val="tx1"/>
              </a:solidFill>
            </a:endParaRPr>
          </a:p>
        </p:txBody>
      </p:sp>
      <p:sp>
        <p:nvSpPr>
          <p:cNvPr id="12" name="圆角矩形 11"/>
          <p:cNvSpPr/>
          <p:nvPr/>
        </p:nvSpPr>
        <p:spPr>
          <a:xfrm>
            <a:off x="2352040" y="5644515"/>
            <a:ext cx="2613025" cy="1160145"/>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chemeClr val="tx1"/>
                </a:solidFill>
              </a:rPr>
              <a:t>gut microbes from inhibited and introverted toddlers transpanted</a:t>
            </a:r>
            <a:endParaRPr lang="en-US" altLang="zh-CN">
              <a:solidFill>
                <a:schemeClr val="tx1"/>
              </a:solidFill>
            </a:endParaRPr>
          </a:p>
        </p:txBody>
      </p:sp>
      <p:cxnSp>
        <p:nvCxnSpPr>
          <p:cNvPr id="13" name="直接箭头连接符 16"/>
          <p:cNvCxnSpPr/>
          <p:nvPr/>
        </p:nvCxnSpPr>
        <p:spPr>
          <a:xfrm flipV="1">
            <a:off x="4964946" y="6237476"/>
            <a:ext cx="483235" cy="5080"/>
          </a:xfrm>
          <a:prstGeom prst="straightConnector1">
            <a:avLst/>
          </a:prstGeom>
          <a:ln w="38100">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14" name="直接箭头连接符 16"/>
          <p:cNvCxnSpPr/>
          <p:nvPr/>
        </p:nvCxnSpPr>
        <p:spPr>
          <a:xfrm flipV="1">
            <a:off x="8172331" y="6232396"/>
            <a:ext cx="483235" cy="5080"/>
          </a:xfrm>
          <a:prstGeom prst="straightConnector1">
            <a:avLst/>
          </a:prstGeom>
          <a:ln w="38100">
            <a:solidFill>
              <a:srgbClr val="0070C0"/>
            </a:solidFill>
            <a:tailEnd type="triangle"/>
          </a:ln>
        </p:spPr>
        <p:style>
          <a:lnRef idx="1">
            <a:schemeClr val="accent2"/>
          </a:lnRef>
          <a:fillRef idx="0">
            <a:schemeClr val="accent2"/>
          </a:fillRef>
          <a:effectRef idx="0">
            <a:schemeClr val="accent2"/>
          </a:effectRef>
          <a:fontRef idx="minor">
            <a:schemeClr val="tx1"/>
          </a:fontRef>
        </p:style>
      </p:cxnSp>
      <p:sp>
        <p:nvSpPr>
          <p:cNvPr id="15" name="圆角矩形 14"/>
          <p:cNvSpPr/>
          <p:nvPr/>
        </p:nvSpPr>
        <p:spPr>
          <a:xfrm>
            <a:off x="8616315" y="5744845"/>
            <a:ext cx="1900555" cy="912495"/>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chemeClr val="tx1"/>
                </a:solidFill>
              </a:rPr>
              <a:t>less likely to take risks</a:t>
            </a:r>
            <a:endParaRPr lang="en-US" altLang="zh-CN">
              <a:solidFill>
                <a:schemeClr val="tx1"/>
              </a:solidFill>
            </a:endParaRPr>
          </a:p>
        </p:txBody>
      </p:sp>
      <p:pic>
        <p:nvPicPr>
          <p:cNvPr id="16" name="图片 15" descr="截屏2026-01-16 13.21.57"/>
          <p:cNvPicPr>
            <a:picLocks noChangeAspect="1"/>
          </p:cNvPicPr>
          <p:nvPr/>
        </p:nvPicPr>
        <p:blipFill>
          <a:blip r:embed="rId1"/>
          <a:stretch>
            <a:fillRect/>
          </a:stretch>
        </p:blipFill>
        <p:spPr>
          <a:xfrm>
            <a:off x="6960235" y="2997200"/>
            <a:ext cx="5073015" cy="6959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dissolv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dissolv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20" grpId="0"/>
      <p:bldP spid="20" grpId="1"/>
      <p:bldP spid="2" grpId="0"/>
      <p:bldP spid="2" grpId="1"/>
      <p:bldP spid="12" grpId="0" animBg="1"/>
      <p:bldP spid="12" grpId="1" animBg="1"/>
      <p:bldP spid="3" grpId="0" animBg="1"/>
      <p:bldP spid="3" grpId="1" animBg="1"/>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19380" y="1412875"/>
            <a:ext cx="6913880" cy="2574925"/>
          </a:xfrm>
        </p:spPr>
        <p:txBody>
          <a:bodyPr>
            <a:noAutofit/>
          </a:bodyPr>
          <a:lstStyle/>
          <a:p>
            <a:r>
              <a:rPr lang="en-US" altLang="zh-CN" sz="2400" dirty="0">
                <a:latin typeface="Times New Roman" panose="02020503050405090304" pitchFamily="18" charset="0"/>
                <a:ea typeface="+mn-ea"/>
                <a:cs typeface="Times New Roman" panose="02020503050405090304" pitchFamily="18" charset="0"/>
              </a:rPr>
              <a:t>30. Which would be the best title for the passage? </a:t>
            </a:r>
            <a:r>
              <a:rPr lang="en-US" altLang="en-US" sz="2400" dirty="0">
                <a:latin typeface="Times New Roman" panose="02020503050405090304" pitchFamily="18" charset="0"/>
                <a:ea typeface="+mn-ea"/>
                <a:cs typeface="Times New Roman" panose="02020503050405090304" pitchFamily="18" charset="0"/>
              </a:rPr>
              <a:t> </a:t>
            </a:r>
            <a:r>
              <a:rPr lang="en-US" altLang="zh-CN" sz="2400" dirty="0">
                <a:latin typeface="Times New Roman" panose="02020503050405090304" pitchFamily="18" charset="0"/>
                <a:ea typeface="+mn-ea"/>
                <a:cs typeface="Times New Roman" panose="02020503050405090304" pitchFamily="18" charset="0"/>
              </a:rPr>
              <a:t> </a:t>
            </a:r>
            <a:br>
              <a:rPr lang="en-US" altLang="zh-CN" sz="2400" dirty="0">
                <a:latin typeface="Times New Roman" panose="02020503050405090304" pitchFamily="18" charset="0"/>
                <a:ea typeface="+mn-ea"/>
                <a:cs typeface="Times New Roman" panose="02020503050405090304" pitchFamily="18" charset="0"/>
              </a:rPr>
            </a:br>
            <a:r>
              <a:rPr lang="en-US" altLang="zh-CN" sz="2400" dirty="0">
                <a:latin typeface="Times New Roman" panose="02020503050405090304" pitchFamily="18" charset="0"/>
                <a:ea typeface="+mn-ea"/>
                <a:cs typeface="Times New Roman" panose="02020503050405090304" pitchFamily="18" charset="0"/>
              </a:rPr>
              <a:t>A. </a:t>
            </a:r>
            <a:r>
              <a:rPr lang="en-US" altLang="zh-CN" sz="2400" strike="sngStrike" dirty="0">
                <a:latin typeface="Times New Roman" panose="02020503050405090304" pitchFamily="18" charset="0"/>
                <a:ea typeface="+mn-ea"/>
                <a:cs typeface="Times New Roman" panose="02020503050405090304" pitchFamily="18" charset="0"/>
              </a:rPr>
              <a:t>Rat Study</a:t>
            </a:r>
            <a:r>
              <a:rPr lang="en-US" altLang="zh-CN" sz="2400" dirty="0">
                <a:latin typeface="Times New Roman" panose="02020503050405090304" pitchFamily="18" charset="0"/>
                <a:ea typeface="+mn-ea"/>
                <a:cs typeface="Times New Roman" panose="02020503050405090304" pitchFamily="18" charset="0"/>
              </a:rPr>
              <a:t> Reveals Personality Secret </a:t>
            </a:r>
            <a:br>
              <a:rPr lang="en-US" altLang="zh-CN" sz="2400" dirty="0">
                <a:latin typeface="Times New Roman" panose="02020503050405090304" pitchFamily="18" charset="0"/>
                <a:ea typeface="+mn-ea"/>
                <a:cs typeface="Times New Roman" panose="02020503050405090304" pitchFamily="18" charset="0"/>
              </a:rPr>
            </a:br>
            <a:r>
              <a:rPr lang="en-US" altLang="zh-CN" sz="2400" dirty="0">
                <a:latin typeface="Times New Roman" panose="02020503050405090304" pitchFamily="18" charset="0"/>
                <a:ea typeface="+mn-ea"/>
                <a:cs typeface="Times New Roman" panose="02020503050405090304" pitchFamily="18" charset="0"/>
              </a:rPr>
              <a:t>B. </a:t>
            </a:r>
            <a:r>
              <a:rPr lang="en-US" altLang="zh-CN" sz="2400" strike="sngStrike" dirty="0">
                <a:latin typeface="Times New Roman" panose="02020503050405090304" pitchFamily="18" charset="0"/>
                <a:ea typeface="+mn-ea"/>
                <a:cs typeface="Times New Roman" panose="02020503050405090304" pitchFamily="18" charset="0"/>
              </a:rPr>
              <a:t>Rat Tests</a:t>
            </a:r>
            <a:r>
              <a:rPr lang="en-US" altLang="zh-CN" sz="2400" dirty="0">
                <a:latin typeface="Times New Roman" panose="02020503050405090304" pitchFamily="18" charset="0"/>
                <a:ea typeface="+mn-ea"/>
                <a:cs typeface="Times New Roman" panose="02020503050405090304" pitchFamily="18" charset="0"/>
              </a:rPr>
              <a:t> Uncover </a:t>
            </a:r>
            <a:r>
              <a:rPr lang="en-US" altLang="zh-CN" sz="2400" strike="sngStrike" dirty="0">
                <a:latin typeface="Times New Roman" panose="02020503050405090304" pitchFamily="18" charset="0"/>
                <a:ea typeface="+mn-ea"/>
                <a:cs typeface="Times New Roman" panose="02020503050405090304" pitchFamily="18" charset="0"/>
              </a:rPr>
              <a:t>Behavioural Difference</a:t>
            </a:r>
            <a:r>
              <a:rPr lang="en-US" altLang="zh-CN" sz="2400" dirty="0">
                <a:latin typeface="Times New Roman" panose="02020503050405090304" pitchFamily="18" charset="0"/>
                <a:ea typeface="+mn-ea"/>
                <a:cs typeface="Times New Roman" panose="02020503050405090304" pitchFamily="18" charset="0"/>
              </a:rPr>
              <a:t> </a:t>
            </a:r>
            <a:br>
              <a:rPr lang="en-US" altLang="zh-CN" sz="2400" dirty="0">
                <a:latin typeface="Times New Roman" panose="02020503050405090304" pitchFamily="18" charset="0"/>
                <a:ea typeface="+mn-ea"/>
                <a:cs typeface="Times New Roman" panose="02020503050405090304" pitchFamily="18" charset="0"/>
              </a:rPr>
            </a:br>
            <a:r>
              <a:rPr lang="en-US" altLang="zh-CN" sz="2400" dirty="0">
                <a:latin typeface="Times New Roman" panose="02020503050405090304" pitchFamily="18" charset="0"/>
                <a:ea typeface="+mn-ea"/>
                <a:cs typeface="Times New Roman" panose="02020503050405090304" pitchFamily="18" charset="0"/>
              </a:rPr>
              <a:t>C. Gut Microbiomes May Impact Our Personality </a:t>
            </a:r>
            <a:br>
              <a:rPr lang="en-US" altLang="zh-CN" sz="2400" dirty="0">
                <a:latin typeface="Times New Roman" panose="02020503050405090304" pitchFamily="18" charset="0"/>
                <a:ea typeface="+mn-ea"/>
                <a:cs typeface="Times New Roman" panose="02020503050405090304" pitchFamily="18" charset="0"/>
              </a:rPr>
            </a:br>
            <a:r>
              <a:rPr lang="en-US" altLang="zh-CN" sz="2400" dirty="0">
                <a:latin typeface="Times New Roman" panose="02020503050405090304" pitchFamily="18" charset="0"/>
                <a:ea typeface="+mn-ea"/>
                <a:cs typeface="Times New Roman" panose="02020503050405090304" pitchFamily="18" charset="0"/>
              </a:rPr>
              <a:t>D. Gut Microbiome </a:t>
            </a:r>
            <a:r>
              <a:rPr lang="en-US" altLang="zh-CN" sz="2400" strike="sngStrike" dirty="0">
                <a:latin typeface="Times New Roman" panose="02020503050405090304" pitchFamily="18" charset="0"/>
                <a:ea typeface="+mn-ea"/>
                <a:cs typeface="Times New Roman" panose="02020503050405090304" pitchFamily="18" charset="0"/>
              </a:rPr>
              <a:t>Transplant</a:t>
            </a:r>
            <a:r>
              <a:rPr lang="en-US" altLang="zh-CN" sz="2400" dirty="0">
                <a:latin typeface="Times New Roman" panose="02020503050405090304" pitchFamily="18" charset="0"/>
                <a:ea typeface="+mn-ea"/>
                <a:cs typeface="Times New Roman" panose="02020503050405090304" pitchFamily="18" charset="0"/>
              </a:rPr>
              <a:t> Might </a:t>
            </a:r>
            <a:r>
              <a:rPr lang="en-US" altLang="zh-CN" sz="2400" strike="sngStrike" dirty="0">
                <a:latin typeface="Times New Roman" panose="02020503050405090304" pitchFamily="18" charset="0"/>
                <a:ea typeface="+mn-ea"/>
                <a:cs typeface="Times New Roman" panose="02020503050405090304" pitchFamily="18" charset="0"/>
              </a:rPr>
              <a:t>Cure Depression</a:t>
            </a:r>
            <a:endParaRPr lang="en-US" altLang="zh-CN" sz="2400" strike="sngStrike" dirty="0">
              <a:latin typeface="Times New Roman" panose="02020503050405090304" pitchFamily="18" charset="0"/>
              <a:ea typeface="+mn-ea"/>
              <a:cs typeface="Times New Roman" panose="02020503050405090304" pitchFamily="18" charset="0"/>
            </a:endParaRPr>
          </a:p>
        </p:txBody>
      </p:sp>
      <p:sp>
        <p:nvSpPr>
          <p:cNvPr id="38" name="矩形 37"/>
          <p:cNvSpPr/>
          <p:nvPr/>
        </p:nvSpPr>
        <p:spPr>
          <a:xfrm>
            <a:off x="153056" y="2756052"/>
            <a:ext cx="956253" cy="769441"/>
          </a:xfrm>
          <a:prstGeom prst="rect">
            <a:avLst/>
          </a:prstGeom>
        </p:spPr>
        <p:txBody>
          <a:bodyPr wrap="square">
            <a:spAutoFit/>
          </a:bodyPr>
          <a:lstStyle/>
          <a:p>
            <a:r>
              <a:rPr lang="en-US" altLang="zh-CN" sz="4400" b="1" dirty="0">
                <a:ln w="12700">
                  <a:solidFill>
                    <a:srgbClr val="FF0000"/>
                  </a:solidFill>
                </a:ln>
                <a:solidFill>
                  <a:srgbClr val="FF0000"/>
                </a:solidFill>
                <a:latin typeface="Times New Roman" panose="02020503050405090304" pitchFamily="18" charset="0"/>
                <a:cs typeface="Times New Roman" panose="02020503050405090304" pitchFamily="18" charset="0"/>
              </a:rPr>
              <a:t>√</a:t>
            </a:r>
            <a:endParaRPr lang="zh-CN" altLang="en-US" sz="4400" b="1" dirty="0">
              <a:ln w="12700">
                <a:solidFill>
                  <a:srgbClr val="FF0000"/>
                </a:solidFill>
              </a:ln>
              <a:solidFill>
                <a:srgbClr val="FF0000"/>
              </a:solidFill>
            </a:endParaRPr>
          </a:p>
        </p:txBody>
      </p:sp>
      <p:sp>
        <p:nvSpPr>
          <p:cNvPr id="7" name="文本框 6"/>
          <p:cNvSpPr txBox="1"/>
          <p:nvPr/>
        </p:nvSpPr>
        <p:spPr>
          <a:xfrm>
            <a:off x="119380" y="3860800"/>
            <a:ext cx="6805930" cy="2275205"/>
          </a:xfrm>
          <a:prstGeom prst="rect">
            <a:avLst/>
          </a:prstGeom>
          <a:noFill/>
        </p:spPr>
        <p:txBody>
          <a:bodyPr wrap="square" rtlCol="0">
            <a:noAutofit/>
          </a:bodyPr>
          <a:lstStyle/>
          <a:p>
            <a:r>
              <a:rPr kumimoji="1" lang="zh-CN" altLang="en-US" sz="2400" dirty="0">
                <a:latin typeface="Times New Roman" panose="02020503050405090304" pitchFamily="18" charset="0"/>
                <a:cs typeface="Times New Roman" panose="02020503050405090304" pitchFamily="18" charset="0"/>
              </a:rPr>
              <a:t>全文围绕</a:t>
            </a:r>
            <a:r>
              <a:rPr kumimoji="1" lang="en-US" altLang="zh-CN" sz="2400" dirty="0">
                <a:latin typeface="Times New Roman" panose="02020503050405090304" pitchFamily="18" charset="0"/>
                <a:cs typeface="Times New Roman" panose="02020503050405090304" pitchFamily="18" charset="0"/>
              </a:rPr>
              <a:t>“</a:t>
            </a:r>
            <a:r>
              <a:rPr kumimoji="1" lang="zh-CN" altLang="en-US" sz="2400" dirty="0">
                <a:solidFill>
                  <a:srgbClr val="C00000"/>
                </a:solidFill>
                <a:latin typeface="Times New Roman" panose="02020503050405090304" pitchFamily="18" charset="0"/>
                <a:cs typeface="Times New Roman" panose="02020503050405090304" pitchFamily="18" charset="0"/>
              </a:rPr>
              <a:t>肠道微生物</a:t>
            </a:r>
            <a:r>
              <a:rPr kumimoji="1" lang="zh-CN" altLang="en-US" sz="2400" dirty="0">
                <a:latin typeface="Times New Roman" panose="02020503050405090304" pitchFamily="18" charset="0"/>
                <a:cs typeface="Times New Roman" panose="02020503050405090304" pitchFamily="18" charset="0"/>
              </a:rPr>
              <a:t>是否以及如何可能</a:t>
            </a:r>
            <a:r>
              <a:rPr kumimoji="1" lang="zh-CN" altLang="en-US" sz="2400" dirty="0">
                <a:solidFill>
                  <a:srgbClr val="C00000"/>
                </a:solidFill>
                <a:latin typeface="Times New Roman" panose="02020503050405090304" pitchFamily="18" charset="0"/>
                <a:cs typeface="Times New Roman" panose="02020503050405090304" pitchFamily="18" charset="0"/>
              </a:rPr>
              <a:t>影响性格（气质）</a:t>
            </a:r>
            <a:r>
              <a:rPr kumimoji="1" lang="en-US" altLang="zh-CN" sz="2400" dirty="0">
                <a:latin typeface="Times New Roman" panose="02020503050405090304" pitchFamily="18" charset="0"/>
                <a:cs typeface="Times New Roman" panose="02020503050405090304" pitchFamily="18" charset="0"/>
              </a:rPr>
              <a:t>”</a:t>
            </a:r>
            <a:r>
              <a:rPr kumimoji="1" lang="zh-CN" altLang="en-US" sz="2400" dirty="0">
                <a:latin typeface="Times New Roman" panose="02020503050405090304" pitchFamily="18" charset="0"/>
                <a:cs typeface="Times New Roman" panose="02020503050405090304" pitchFamily="18" charset="0"/>
              </a:rPr>
              <a:t>展开，通过介绍背景研究和详细阐述</a:t>
            </a:r>
            <a:r>
              <a:rPr kumimoji="1" lang="en-US" altLang="zh-CN" sz="2400" dirty="0">
                <a:latin typeface="Times New Roman" panose="02020503050405090304" pitchFamily="18" charset="0"/>
                <a:cs typeface="Times New Roman" panose="02020503050405090304" pitchFamily="18" charset="0"/>
              </a:rPr>
              <a:t>Aatsinki</a:t>
            </a:r>
            <a:r>
              <a:rPr kumimoji="1" lang="zh-CN" altLang="en-US" sz="2400" dirty="0">
                <a:latin typeface="Times New Roman" panose="02020503050405090304" pitchFamily="18" charset="0"/>
                <a:cs typeface="Times New Roman" panose="02020503050405090304" pitchFamily="18" charset="0"/>
              </a:rPr>
              <a:t>团队的老鼠实验，论证了这一观点。文章末段也</a:t>
            </a:r>
            <a:r>
              <a:rPr kumimoji="1" lang="zh-CN" altLang="en-US" sz="2400" dirty="0">
                <a:solidFill>
                  <a:srgbClr val="0070C0"/>
                </a:solidFill>
                <a:latin typeface="Times New Roman" panose="02020503050405090304" pitchFamily="18" charset="0"/>
                <a:cs typeface="Times New Roman" panose="02020503050405090304" pitchFamily="18" charset="0"/>
              </a:rPr>
              <a:t>谨慎地指出</a:t>
            </a:r>
            <a:r>
              <a:rPr kumimoji="1" lang="zh-CN" altLang="en-US" sz="2400" dirty="0">
                <a:latin typeface="Times New Roman" panose="02020503050405090304" pitchFamily="18" charset="0"/>
                <a:cs typeface="Times New Roman" panose="02020503050405090304" pitchFamily="18" charset="0"/>
              </a:rPr>
              <a:t>微生物是</a:t>
            </a:r>
            <a:r>
              <a:rPr kumimoji="1" lang="zh-CN" altLang="en-US" sz="2400" dirty="0">
                <a:solidFill>
                  <a:srgbClr val="0070C0"/>
                </a:solidFill>
                <a:latin typeface="Times New Roman" panose="02020503050405090304" pitchFamily="18" charset="0"/>
                <a:cs typeface="Times New Roman" panose="02020503050405090304" pitchFamily="18" charset="0"/>
              </a:rPr>
              <a:t>潜在的</a:t>
            </a:r>
            <a:r>
              <a:rPr kumimoji="1" lang="zh-CN" altLang="en-US" sz="2400" dirty="0">
                <a:latin typeface="Times New Roman" panose="02020503050405090304" pitchFamily="18" charset="0"/>
                <a:cs typeface="Times New Roman" panose="02020503050405090304" pitchFamily="18" charset="0"/>
              </a:rPr>
              <a:t>环境影响因素之一。因此，</a:t>
            </a:r>
            <a:r>
              <a:rPr kumimoji="1" lang="en-US" altLang="zh-CN" sz="2400" dirty="0">
                <a:latin typeface="Times New Roman" panose="02020503050405090304" pitchFamily="18" charset="0"/>
                <a:cs typeface="Times New Roman" panose="02020503050405090304" pitchFamily="18" charset="0"/>
              </a:rPr>
              <a:t>C</a:t>
            </a:r>
            <a:r>
              <a:rPr kumimoji="1" lang="zh-CN" altLang="en-US" sz="2400" dirty="0">
                <a:latin typeface="Times New Roman" panose="02020503050405090304" pitchFamily="18" charset="0"/>
                <a:cs typeface="Times New Roman" panose="02020503050405090304" pitchFamily="18" charset="0"/>
              </a:rPr>
              <a:t>选项</a:t>
            </a:r>
            <a:r>
              <a:rPr kumimoji="1" lang="en-US" altLang="zh-CN" sz="2400" dirty="0">
                <a:latin typeface="Times New Roman" panose="02020503050405090304" pitchFamily="18" charset="0"/>
                <a:cs typeface="Times New Roman" panose="02020503050405090304" pitchFamily="18" charset="0"/>
              </a:rPr>
              <a:t>“</a:t>
            </a:r>
            <a:r>
              <a:rPr kumimoji="1" lang="zh-CN" altLang="en-US" sz="2400" dirty="0">
                <a:solidFill>
                  <a:srgbClr val="C00000"/>
                </a:solidFill>
                <a:latin typeface="Times New Roman" panose="02020503050405090304" pitchFamily="18" charset="0"/>
                <a:cs typeface="Times New Roman" panose="02020503050405090304" pitchFamily="18" charset="0"/>
              </a:rPr>
              <a:t>肠道微生物</a:t>
            </a:r>
            <a:r>
              <a:rPr kumimoji="1" lang="zh-CN" altLang="en-US" sz="2400" dirty="0">
                <a:solidFill>
                  <a:srgbClr val="0070C0"/>
                </a:solidFill>
                <a:latin typeface="Times New Roman" panose="02020503050405090304" pitchFamily="18" charset="0"/>
                <a:cs typeface="Times New Roman" panose="02020503050405090304" pitchFamily="18" charset="0"/>
              </a:rPr>
              <a:t>可能影响</a:t>
            </a:r>
            <a:r>
              <a:rPr kumimoji="1" lang="zh-CN" altLang="en-US" sz="2400" dirty="0">
                <a:solidFill>
                  <a:srgbClr val="C00000"/>
                </a:solidFill>
                <a:latin typeface="Times New Roman" panose="02020503050405090304" pitchFamily="18" charset="0"/>
                <a:cs typeface="Times New Roman" panose="02020503050405090304" pitchFamily="18" charset="0"/>
              </a:rPr>
              <a:t>我们的性格</a:t>
            </a:r>
            <a:r>
              <a:rPr kumimoji="1" lang="en-US" altLang="zh-CN" sz="2400" dirty="0">
                <a:latin typeface="Times New Roman" panose="02020503050405090304" pitchFamily="18" charset="0"/>
                <a:cs typeface="Times New Roman" panose="02020503050405090304" pitchFamily="18" charset="0"/>
              </a:rPr>
              <a:t>”</a:t>
            </a:r>
            <a:r>
              <a:rPr kumimoji="1" lang="zh-CN" altLang="en-US" sz="2400" dirty="0">
                <a:latin typeface="Times New Roman" panose="02020503050405090304" pitchFamily="18" charset="0"/>
                <a:cs typeface="Times New Roman" panose="02020503050405090304" pitchFamily="18" charset="0"/>
              </a:rPr>
              <a:t>最全面、准确地概括了文章主旨。</a:t>
            </a:r>
            <a:endParaRPr kumimoji="1" lang="zh-CN" altLang="en-US" sz="2400" dirty="0">
              <a:latin typeface="Times New Roman" panose="02020503050405090304" pitchFamily="18" charset="0"/>
              <a:cs typeface="Times New Roman" panose="02020503050405090304" pitchFamily="18" charset="0"/>
            </a:endParaRPr>
          </a:p>
        </p:txBody>
      </p:sp>
      <p:sp>
        <p:nvSpPr>
          <p:cNvPr id="2" name="文本框 1"/>
          <p:cNvSpPr txBox="1"/>
          <p:nvPr/>
        </p:nvSpPr>
        <p:spPr>
          <a:xfrm>
            <a:off x="6744335" y="908685"/>
            <a:ext cx="5329555" cy="5671820"/>
          </a:xfrm>
          <a:prstGeom prst="rect">
            <a:avLst/>
          </a:prstGeom>
          <a:solidFill>
            <a:schemeClr val="bg1"/>
          </a:solidFill>
        </p:spPr>
        <p:txBody>
          <a:bodyPr>
            <a:noAutofit/>
          </a:bodyPr>
          <a:p>
            <a:pPr marL="0" indent="266700" algn="just" defTabSz="266700">
              <a:lnSpc>
                <a:spcPct val="100000"/>
              </a:lnSpc>
              <a:spcBef>
                <a:spcPct val="0"/>
              </a:spcBef>
              <a:spcAft>
                <a:spcPct val="0"/>
              </a:spcAft>
            </a:pPr>
            <a:r>
              <a:rPr lang="en-US" altLang="zh-CN" sz="2000">
                <a:latin typeface="Times New Roman" panose="02020503050405090304"/>
                <a:ea typeface="宋体" pitchFamily="2" charset="-122"/>
              </a:rPr>
              <a:t>Rats given gut microbiome (</a:t>
            </a:r>
            <a:r>
              <a:rPr lang="zh-CN" altLang="en-US" sz="2000">
                <a:latin typeface="Times New Roman" panose="02020503050405090304"/>
                <a:ea typeface="宋体" pitchFamily="2" charset="-122"/>
              </a:rPr>
              <a:t>肠道微生物</a:t>
            </a:r>
            <a:r>
              <a:rPr lang="en-US" altLang="zh-CN" sz="2000">
                <a:latin typeface="Times New Roman" panose="02020503050405090304"/>
                <a:ea typeface="宋体" pitchFamily="2" charset="-122"/>
              </a:rPr>
              <a:t>) transplants from energetic young children seem keener to explore their environment. “</a:t>
            </a:r>
            <a:r>
              <a:rPr lang="en-US" altLang="zh-CN" sz="2000">
                <a:solidFill>
                  <a:srgbClr val="C00000"/>
                </a:solidFill>
                <a:latin typeface="Times New Roman" panose="02020503050405090304"/>
                <a:ea typeface="宋体" pitchFamily="2" charset="-122"/>
              </a:rPr>
              <a:t>It suggests our microbes are active participants in emotional development, not just passive passengers</a:t>
            </a:r>
            <a:r>
              <a:rPr lang="en-US" altLang="zh-CN" sz="2000">
                <a:latin typeface="Times New Roman" panose="02020503050405090304"/>
                <a:ea typeface="宋体" pitchFamily="2" charset="-122"/>
              </a:rPr>
              <a:t>,”  ...</a:t>
            </a:r>
            <a:endParaRPr lang="en-US" altLang="zh-CN" sz="2000">
              <a:latin typeface="Times New Roman" panose="02020503050405090304"/>
              <a:ea typeface="宋体" pitchFamily="2" charset="-122"/>
            </a:endParaRPr>
          </a:p>
          <a:p>
            <a:pPr marL="0" indent="266700" algn="just" defTabSz="266700">
              <a:lnSpc>
                <a:spcPct val="100000"/>
              </a:lnSpc>
              <a:spcBef>
                <a:spcPct val="0"/>
              </a:spcBef>
              <a:spcAft>
                <a:spcPct val="0"/>
              </a:spcAft>
            </a:pPr>
            <a:r>
              <a:rPr lang="en-US" altLang="zh-CN" sz="2000">
                <a:latin typeface="Times New Roman" panose="02020503050405090304"/>
                <a:ea typeface="宋体" pitchFamily="2" charset="-122"/>
              </a:rPr>
              <a:t>A growing body of research has </a:t>
            </a:r>
            <a:r>
              <a:rPr lang="en-US" altLang="zh-CN" sz="2000">
                <a:solidFill>
                  <a:srgbClr val="C00000"/>
                </a:solidFill>
                <a:latin typeface="Times New Roman" panose="02020503050405090304"/>
                <a:ea typeface="宋体" pitchFamily="2" charset="-122"/>
              </a:rPr>
              <a:t>linked the communities of microbes that reside in our guts to our health, emotions and moods</a:t>
            </a:r>
            <a:r>
              <a:rPr lang="en-US" altLang="zh-CN" sz="2000">
                <a:latin typeface="Times New Roman" panose="02020503050405090304"/>
                <a:ea typeface="宋体" pitchFamily="2" charset="-122"/>
              </a:rPr>
              <a:t>. For example, ... </a:t>
            </a:r>
            <a:endParaRPr lang="en-US" altLang="zh-CN" sz="2000">
              <a:latin typeface="Times New Roman" panose="02020503050405090304"/>
              <a:ea typeface="宋体" pitchFamily="2" charset="-122"/>
            </a:endParaRPr>
          </a:p>
          <a:p>
            <a:pPr marL="0" indent="266700" algn="just" defTabSz="266700">
              <a:lnSpc>
                <a:spcPct val="100000"/>
              </a:lnSpc>
              <a:spcBef>
                <a:spcPct val="0"/>
              </a:spcBef>
              <a:spcAft>
                <a:spcPct val="0"/>
              </a:spcAft>
            </a:pPr>
            <a:r>
              <a:rPr lang="en-US" altLang="zh-CN" sz="2000">
                <a:latin typeface="Times New Roman" panose="02020503050405090304"/>
                <a:ea typeface="宋体" pitchFamily="2" charset="-122"/>
              </a:rPr>
              <a:t>...</a:t>
            </a:r>
            <a:endParaRPr lang="en-US" altLang="zh-CN" sz="2000">
              <a:latin typeface="Times New Roman" panose="02020503050405090304"/>
              <a:ea typeface="宋体" pitchFamily="2" charset="-122"/>
            </a:endParaRPr>
          </a:p>
          <a:p>
            <a:pPr marL="0" indent="266700" algn="just" defTabSz="266700">
              <a:lnSpc>
                <a:spcPct val="100000"/>
              </a:lnSpc>
              <a:spcBef>
                <a:spcPct val="0"/>
              </a:spcBef>
              <a:spcAft>
                <a:spcPct val="0"/>
              </a:spcAft>
            </a:pPr>
            <a:r>
              <a:rPr lang="en-US" altLang="zh-CN" sz="2000">
                <a:latin typeface="Times New Roman" panose="02020503050405090304"/>
                <a:ea typeface="宋体" pitchFamily="2" charset="-122"/>
              </a:rPr>
              <a:t>To shed more light on </a:t>
            </a:r>
            <a:r>
              <a:rPr lang="en-US" altLang="zh-CN" sz="2000">
                <a:solidFill>
                  <a:srgbClr val="C00000"/>
                </a:solidFill>
                <a:latin typeface="Times New Roman" panose="02020503050405090304"/>
                <a:ea typeface="宋体" pitchFamily="2" charset="-122"/>
              </a:rPr>
              <a:t>how the gut microbiome may be linked to temperament</a:t>
            </a:r>
            <a:r>
              <a:rPr lang="en-US" altLang="zh-CN" sz="2000">
                <a:latin typeface="Times New Roman" panose="02020503050405090304"/>
                <a:ea typeface="宋体" pitchFamily="2" charset="-122"/>
              </a:rPr>
              <a:t> (</a:t>
            </a:r>
            <a:r>
              <a:rPr lang="zh-CN" altLang="en-US">
                <a:latin typeface="Times New Roman" panose="02020503050405090304"/>
                <a:ea typeface="宋体" pitchFamily="2" charset="-122"/>
              </a:rPr>
              <a:t>性情</a:t>
            </a:r>
            <a:r>
              <a:rPr lang="en-US" altLang="zh-CN" sz="2000">
                <a:latin typeface="Times New Roman" panose="02020503050405090304"/>
                <a:ea typeface="宋体" pitchFamily="2" charset="-122"/>
              </a:rPr>
              <a:t>), Anna Aatsinki...</a:t>
            </a:r>
            <a:endParaRPr lang="en-US" altLang="zh-CN" sz="2000">
              <a:latin typeface="Times New Roman" panose="02020503050405090304"/>
              <a:ea typeface="宋体" pitchFamily="2" charset="-122"/>
            </a:endParaRPr>
          </a:p>
          <a:p>
            <a:pPr marL="0" indent="266700" algn="just" defTabSz="266700">
              <a:lnSpc>
                <a:spcPct val="100000"/>
              </a:lnSpc>
              <a:spcBef>
                <a:spcPct val="0"/>
              </a:spcBef>
              <a:spcAft>
                <a:spcPct val="0"/>
              </a:spcAft>
            </a:pPr>
            <a:r>
              <a:rPr lang="en-US" altLang="zh-CN" sz="2000">
                <a:latin typeface="Times New Roman" panose="02020503050405090304"/>
                <a:ea typeface="宋体" pitchFamily="2" charset="-122"/>
              </a:rPr>
              <a:t>The influence shouldn’t be overstated though, says Aatsinki. “Overall, adults’ temperament traits are relatively strongly correlated with genetics, but environmental factors, potentially including the microbiome, </a:t>
            </a:r>
            <a:r>
              <a:rPr lang="en-US" altLang="zh-CN" sz="2000">
                <a:solidFill>
                  <a:srgbClr val="C00000"/>
                </a:solidFill>
                <a:latin typeface="Times New Roman" panose="02020503050405090304"/>
                <a:ea typeface="宋体" pitchFamily="2" charset="-122"/>
              </a:rPr>
              <a:t>could influence the variance of some behaviours.</a:t>
            </a:r>
            <a:r>
              <a:rPr lang="en-US" altLang="zh-CN" sz="2000">
                <a:latin typeface="Times New Roman" panose="02020503050405090304"/>
                <a:ea typeface="宋体" pitchFamily="2" charset="-122"/>
              </a:rPr>
              <a:t>”</a:t>
            </a:r>
            <a:endParaRPr lang="en-US" altLang="zh-CN" sz="2000">
              <a:latin typeface="Times New Roman" panose="02020503050405090304"/>
              <a:ea typeface="宋体" pitchFamily="2" charset="-122"/>
            </a:endParaRPr>
          </a:p>
        </p:txBody>
      </p:sp>
      <p:sp>
        <p:nvSpPr>
          <p:cNvPr id="6" name="文本框 5"/>
          <p:cNvSpPr txBox="1"/>
          <p:nvPr/>
        </p:nvSpPr>
        <p:spPr>
          <a:xfrm>
            <a:off x="5160010" y="2132965"/>
            <a:ext cx="2046605" cy="773430"/>
          </a:xfrm>
          <a:prstGeom prst="rect">
            <a:avLst/>
          </a:prstGeom>
          <a:solidFill>
            <a:schemeClr val="bg1"/>
          </a:solidFill>
        </p:spPr>
        <p:txBody>
          <a:bodyPr wrap="square" rtlCol="0">
            <a:noAutofit/>
          </a:bodyPr>
          <a:p>
            <a:r>
              <a:rPr lang="zh-CN" altLang="en-US" sz="2400">
                <a:solidFill>
                  <a:srgbClr val="7030A0"/>
                </a:solidFill>
              </a:rPr>
              <a:t>混淆研究方法与研究对象</a:t>
            </a:r>
            <a:endParaRPr lang="zh-CN" altLang="en-US" sz="2400">
              <a:solidFill>
                <a:srgbClr val="7030A0"/>
              </a:solidFill>
            </a:endParaRPr>
          </a:p>
        </p:txBody>
      </p:sp>
      <p:sp>
        <p:nvSpPr>
          <p:cNvPr id="5" name="文本框 4"/>
          <p:cNvSpPr txBox="1"/>
          <p:nvPr/>
        </p:nvSpPr>
        <p:spPr>
          <a:xfrm>
            <a:off x="4008120" y="3527425"/>
            <a:ext cx="2955925" cy="460375"/>
          </a:xfrm>
          <a:prstGeom prst="rect">
            <a:avLst/>
          </a:prstGeom>
          <a:solidFill>
            <a:schemeClr val="bg1"/>
          </a:solidFill>
        </p:spPr>
        <p:txBody>
          <a:bodyPr wrap="square" rtlCol="0">
            <a:spAutoFit/>
          </a:bodyPr>
          <a:p>
            <a:r>
              <a:rPr lang="zh-CN" altLang="en-US" sz="2400">
                <a:solidFill>
                  <a:srgbClr val="7030A0"/>
                </a:solidFill>
              </a:rPr>
              <a:t>研究贡献表述错误</a:t>
            </a:r>
            <a:endParaRPr lang="zh-CN" altLang="en-US" sz="240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dissolv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p:bldP spid="6" grpId="0" bldLvl="0" animBg="1"/>
      <p:bldP spid="6" grpId="1" animBg="1"/>
      <p:bldP spid="5" grpId="0" bldLvl="0" animBg="1"/>
      <p:bldP spid="5" grpId="1" animBg="1"/>
      <p:bldP spid="7" grpId="0"/>
      <p:bldP spid="7" grpId="1"/>
      <p:bldP spid="38" grpId="0"/>
      <p:bldP spid="3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latin typeface="+mn-ea"/>
                <a:ea typeface="+mn-ea"/>
              </a:rPr>
              <a:t>高考真题</a:t>
            </a:r>
            <a:r>
              <a:rPr lang="zh-CN" altLang="en-US">
                <a:latin typeface="+mn-ea"/>
                <a:ea typeface="+mn-ea"/>
              </a:rPr>
              <a:t>链接</a:t>
            </a:r>
            <a:endParaRPr lang="zh-CN" altLang="en-US">
              <a:latin typeface="+mn-ea"/>
              <a:ea typeface="+mn-ea"/>
            </a:endParaRPr>
          </a:p>
        </p:txBody>
      </p:sp>
      <p:sp>
        <p:nvSpPr>
          <p:cNvPr id="3" name="内容占位符 2"/>
          <p:cNvSpPr>
            <a:spLocks noGrp="1"/>
          </p:cNvSpPr>
          <p:nvPr>
            <p:ph sz="half" idx="1"/>
          </p:nvPr>
        </p:nvSpPr>
        <p:spPr>
          <a:xfrm>
            <a:off x="263371" y="2060774"/>
            <a:ext cx="11589055" cy="4263416"/>
          </a:xfrm>
        </p:spPr>
        <p:txBody>
          <a:bodyPr>
            <a:normAutofit lnSpcReduction="10000"/>
          </a:bodyPr>
          <a:p>
            <a:r>
              <a:rPr lang="en-US" altLang="zh-CN">
                <a:latin typeface="Times New Roman" panose="02020503050405090304" pitchFamily="18" charset="0"/>
                <a:cs typeface="Times New Roman" panose="02020503050405090304" pitchFamily="18" charset="0"/>
              </a:rPr>
              <a:t>41. Which would be the best title for this passage? </a:t>
            </a:r>
            <a:r>
              <a:rPr lang="zh-CN" altLang="en-US">
                <a:latin typeface="Times New Roman" panose="02020503050405090304" pitchFamily="18" charset="0"/>
                <a:cs typeface="Times New Roman" panose="02020503050405090304" pitchFamily="18" charset="0"/>
              </a:rPr>
              <a:t>（</a:t>
            </a:r>
            <a:r>
              <a:rPr lang="en-US" altLang="zh-CN">
                <a:latin typeface="Times New Roman" panose="02020503050405090304" pitchFamily="18" charset="0"/>
                <a:cs typeface="Times New Roman" panose="02020503050405090304" pitchFamily="18" charset="0"/>
              </a:rPr>
              <a:t>2020</a:t>
            </a:r>
            <a:r>
              <a:rPr lang="zh-CN" altLang="en-US">
                <a:latin typeface="Times New Roman" panose="02020503050405090304" pitchFamily="18" charset="0"/>
                <a:cs typeface="Times New Roman" panose="02020503050405090304" pitchFamily="18" charset="0"/>
              </a:rPr>
              <a:t>北京卷）</a:t>
            </a:r>
            <a:endParaRPr lang="zh-CN" altLang="en-US">
              <a:latin typeface="Times New Roman" panose="02020503050405090304" pitchFamily="18" charset="0"/>
              <a:cs typeface="Times New Roman" panose="02020503050405090304" pitchFamily="18" charset="0"/>
            </a:endParaRPr>
          </a:p>
          <a:p>
            <a:pPr marL="0" indent="0">
              <a:buNone/>
            </a:pPr>
            <a:r>
              <a:rPr lang="en-US" altLang="zh-CN">
                <a:latin typeface="Times New Roman" panose="02020503050405090304" pitchFamily="18" charset="0"/>
                <a:cs typeface="Times New Roman" panose="02020503050405090304" pitchFamily="18" charset="0"/>
              </a:rPr>
              <a:t>A. </a:t>
            </a:r>
            <a:r>
              <a:rPr lang="en-US" altLang="zh-CN" strike="sngStrike">
                <a:latin typeface="Times New Roman" panose="02020503050405090304" pitchFamily="18" charset="0"/>
                <a:cs typeface="Times New Roman" panose="02020503050405090304" pitchFamily="18" charset="0"/>
              </a:rPr>
              <a:t>Craftsmen</a:t>
            </a:r>
            <a:r>
              <a:rPr lang="en-US" altLang="zh-CN">
                <a:latin typeface="Times New Roman" panose="02020503050405090304" pitchFamily="18" charset="0"/>
                <a:cs typeface="Times New Roman" panose="02020503050405090304" pitchFamily="18" charset="0"/>
              </a:rPr>
              <a:t> Set the Trends for Artists</a:t>
            </a:r>
            <a:endParaRPr lang="en-US" altLang="zh-CN">
              <a:latin typeface="Times New Roman" panose="02020503050405090304" pitchFamily="18" charset="0"/>
              <a:cs typeface="Times New Roman" panose="02020503050405090304" pitchFamily="18" charset="0"/>
            </a:endParaRPr>
          </a:p>
          <a:p>
            <a:pPr marL="0" indent="0">
              <a:buNone/>
            </a:pPr>
            <a:r>
              <a:rPr lang="en-US" altLang="zh-CN">
                <a:latin typeface="Times New Roman" panose="02020503050405090304" pitchFamily="18" charset="0"/>
                <a:cs typeface="Times New Roman" panose="02020503050405090304" pitchFamily="18" charset="0"/>
              </a:rPr>
              <a:t>B. Craftsmanship Leads to </a:t>
            </a:r>
            <a:r>
              <a:rPr lang="en-US" altLang="zh-CN" strike="sngStrike">
                <a:latin typeface="Times New Roman" panose="02020503050405090304" pitchFamily="18" charset="0"/>
                <a:cs typeface="Times New Roman" panose="02020503050405090304" pitchFamily="18" charset="0"/>
              </a:rPr>
              <a:t>New Theories</a:t>
            </a:r>
            <a:r>
              <a:rPr lang="en-US" altLang="zh-CN">
                <a:latin typeface="Times New Roman" panose="02020503050405090304" pitchFamily="18" charset="0"/>
                <a:cs typeface="Times New Roman" panose="02020503050405090304" pitchFamily="18" charset="0"/>
              </a:rPr>
              <a:t> </a:t>
            </a:r>
            <a:endParaRPr lang="en-US" altLang="zh-CN">
              <a:latin typeface="Times New Roman" panose="02020503050405090304" pitchFamily="18" charset="0"/>
              <a:cs typeface="Times New Roman" panose="02020503050405090304" pitchFamily="18" charset="0"/>
            </a:endParaRPr>
          </a:p>
          <a:p>
            <a:pPr marL="0" indent="0">
              <a:buNone/>
            </a:pPr>
            <a:r>
              <a:rPr lang="en-US" altLang="zh-CN">
                <a:solidFill>
                  <a:srgbClr val="C00000"/>
                </a:solidFill>
                <a:latin typeface="Times New Roman" panose="02020503050405090304" pitchFamily="18" charset="0"/>
                <a:cs typeface="Times New Roman" panose="02020503050405090304" pitchFamily="18" charset="0"/>
              </a:rPr>
              <a:t>C. Craftsmanship Makes Better Scientists</a:t>
            </a:r>
            <a:endParaRPr lang="en-US" altLang="zh-CN">
              <a:solidFill>
                <a:srgbClr val="C00000"/>
              </a:solidFill>
              <a:latin typeface="Times New Roman" panose="02020503050405090304" pitchFamily="18" charset="0"/>
              <a:cs typeface="Times New Roman" panose="02020503050405090304" pitchFamily="18" charset="0"/>
            </a:endParaRPr>
          </a:p>
          <a:p>
            <a:pPr marL="0" indent="0">
              <a:buNone/>
            </a:pPr>
            <a:r>
              <a:rPr lang="en-US" altLang="zh-CN">
                <a:latin typeface="Times New Roman" panose="02020503050405090304" pitchFamily="18" charset="0"/>
                <a:cs typeface="Times New Roman" panose="02020503050405090304" pitchFamily="18" charset="0"/>
              </a:rPr>
              <a:t>D. </a:t>
            </a:r>
            <a:r>
              <a:rPr lang="en-US" altLang="zh-CN" strike="sngStrike">
                <a:latin typeface="Times New Roman" panose="02020503050405090304" pitchFamily="18" charset="0"/>
                <a:cs typeface="Times New Roman" panose="02020503050405090304" pitchFamily="18" charset="0"/>
              </a:rPr>
              <a:t>Craftsmen</a:t>
            </a:r>
            <a:r>
              <a:rPr lang="en-US" altLang="zh-CN">
                <a:latin typeface="Times New Roman" panose="02020503050405090304" pitchFamily="18" charset="0"/>
                <a:cs typeface="Times New Roman" panose="02020503050405090304" pitchFamily="18" charset="0"/>
              </a:rPr>
              <a:t> Reshape the Future of Science</a:t>
            </a:r>
            <a:endParaRPr lang="en-US" altLang="zh-CN">
              <a:latin typeface="Times New Roman" panose="02020503050405090304" pitchFamily="18" charset="0"/>
              <a:cs typeface="Times New Roman" panose="02020503050405090304" pitchFamily="18" charset="0"/>
            </a:endParaRPr>
          </a:p>
          <a:p>
            <a:r>
              <a:rPr lang="en-US" altLang="zh-CN">
                <a:latin typeface="Times New Roman" panose="02020503050405090304" pitchFamily="18" charset="0"/>
                <a:cs typeface="Times New Roman" panose="02020503050405090304" pitchFamily="18" charset="0"/>
              </a:rPr>
              <a:t>34</a:t>
            </a:r>
            <a:r>
              <a:rPr lang="zh-CN" altLang="en-US">
                <a:latin typeface="Times New Roman" panose="02020503050405090304" pitchFamily="18" charset="0"/>
                <a:cs typeface="Times New Roman" panose="02020503050405090304" pitchFamily="18" charset="0"/>
              </a:rPr>
              <a:t>．</a:t>
            </a:r>
            <a:r>
              <a:rPr lang="en-US" altLang="zh-CN">
                <a:latin typeface="Times New Roman" panose="02020503050405090304" pitchFamily="18" charset="0"/>
                <a:cs typeface="Times New Roman" panose="02020503050405090304" pitchFamily="18" charset="0"/>
              </a:rPr>
              <a:t>Which would be the best title for this passage? </a:t>
            </a:r>
            <a:r>
              <a:rPr lang="zh-CN" altLang="en-US">
                <a:latin typeface="Times New Roman" panose="02020503050405090304" pitchFamily="18" charset="0"/>
                <a:cs typeface="Times New Roman" panose="02020503050405090304" pitchFamily="18" charset="0"/>
                <a:sym typeface="+mn-ea"/>
              </a:rPr>
              <a:t>（</a:t>
            </a:r>
            <a:r>
              <a:rPr lang="en-US" altLang="zh-CN">
                <a:latin typeface="Times New Roman" panose="02020503050405090304" pitchFamily="18" charset="0"/>
                <a:cs typeface="Times New Roman" panose="02020503050405090304" pitchFamily="18" charset="0"/>
                <a:sym typeface="+mn-ea"/>
              </a:rPr>
              <a:t>2024</a:t>
            </a:r>
            <a:r>
              <a:rPr lang="zh-CN" altLang="en-US">
                <a:latin typeface="Times New Roman" panose="02020503050405090304" pitchFamily="18" charset="0"/>
                <a:cs typeface="Times New Roman" panose="02020503050405090304" pitchFamily="18" charset="0"/>
                <a:sym typeface="+mn-ea"/>
              </a:rPr>
              <a:t>北京卷）</a:t>
            </a:r>
            <a:endParaRPr lang="en-US" altLang="zh-CN">
              <a:latin typeface="Times New Roman" panose="02020503050405090304" pitchFamily="18" charset="0"/>
              <a:cs typeface="Times New Roman" panose="02020503050405090304" pitchFamily="18" charset="0"/>
            </a:endParaRPr>
          </a:p>
          <a:p>
            <a:pPr marL="0" indent="0">
              <a:buNone/>
            </a:pPr>
            <a:r>
              <a:rPr lang="en-US" altLang="zh-CN">
                <a:latin typeface="Times New Roman" panose="02020503050405090304" pitchFamily="18" charset="0"/>
                <a:cs typeface="Times New Roman" panose="02020503050405090304" pitchFamily="18" charset="0"/>
              </a:rPr>
              <a:t>A</a:t>
            </a:r>
            <a:r>
              <a:rPr lang="zh-CN" altLang="en-US">
                <a:latin typeface="Times New Roman" panose="02020503050405090304" pitchFamily="18" charset="0"/>
                <a:cs typeface="Times New Roman" panose="02020503050405090304" pitchFamily="18" charset="0"/>
              </a:rPr>
              <a:t>．</a:t>
            </a:r>
            <a:r>
              <a:rPr lang="en-US" altLang="zh-CN">
                <a:latin typeface="Times New Roman" panose="02020503050405090304" pitchFamily="18" charset="0"/>
                <a:cs typeface="Times New Roman" panose="02020503050405090304" pitchFamily="18" charset="0"/>
              </a:rPr>
              <a:t>Virtues: </a:t>
            </a:r>
            <a:r>
              <a:rPr lang="en-US" altLang="zh-CN" strike="sngStrike">
                <a:latin typeface="Times New Roman" panose="02020503050405090304" pitchFamily="18" charset="0"/>
                <a:cs typeface="Times New Roman" panose="02020503050405090304" pitchFamily="18" charset="0"/>
              </a:rPr>
              <a:t>Bridges</a:t>
            </a:r>
            <a:r>
              <a:rPr lang="en-US" altLang="zh-CN">
                <a:latin typeface="Times New Roman" panose="02020503050405090304" pitchFamily="18" charset="0"/>
                <a:cs typeface="Times New Roman" panose="02020503050405090304" pitchFamily="18" charset="0"/>
              </a:rPr>
              <a:t> Across Cultures</a:t>
            </a:r>
            <a:endParaRPr lang="en-US" altLang="zh-CN">
              <a:latin typeface="Times New Roman" panose="02020503050405090304" pitchFamily="18" charset="0"/>
              <a:cs typeface="Times New Roman" panose="02020503050405090304" pitchFamily="18" charset="0"/>
            </a:endParaRPr>
          </a:p>
          <a:p>
            <a:pPr marL="0" indent="0">
              <a:buNone/>
            </a:pPr>
            <a:r>
              <a:rPr lang="en-US" altLang="zh-CN">
                <a:latin typeface="Times New Roman" panose="02020503050405090304" pitchFamily="18" charset="0"/>
                <a:cs typeface="Times New Roman" panose="02020503050405090304" pitchFamily="18" charset="0"/>
              </a:rPr>
              <a:t>B</a:t>
            </a:r>
            <a:r>
              <a:rPr lang="zh-CN" altLang="en-US">
                <a:latin typeface="Times New Roman" panose="02020503050405090304" pitchFamily="18" charset="0"/>
                <a:cs typeface="Times New Roman" panose="02020503050405090304" pitchFamily="18" charset="0"/>
              </a:rPr>
              <a:t>．</a:t>
            </a:r>
            <a:r>
              <a:rPr lang="en-US" altLang="zh-CN">
                <a:latin typeface="Times New Roman" panose="02020503050405090304" pitchFamily="18" charset="0"/>
                <a:cs typeface="Times New Roman" panose="02020503050405090304" pitchFamily="18" charset="0"/>
              </a:rPr>
              <a:t>The Values of </a:t>
            </a:r>
            <a:r>
              <a:rPr lang="en-US" altLang="zh-CN" strike="sngStrike">
                <a:latin typeface="Times New Roman" panose="02020503050405090304" pitchFamily="18" charset="0"/>
                <a:cs typeface="Times New Roman" panose="02020503050405090304" pitchFamily="18" charset="0"/>
              </a:rPr>
              <a:t>Self-discipline</a:t>
            </a:r>
            <a:endParaRPr lang="en-US" altLang="zh-CN">
              <a:latin typeface="Times New Roman" panose="02020503050405090304" pitchFamily="18" charset="0"/>
              <a:cs typeface="Times New Roman" panose="02020503050405090304" pitchFamily="18" charset="0"/>
            </a:endParaRPr>
          </a:p>
          <a:p>
            <a:pPr marL="0" indent="0">
              <a:buNone/>
            </a:pPr>
            <a:r>
              <a:rPr lang="en-US" altLang="zh-CN">
                <a:latin typeface="Times New Roman" panose="02020503050405090304" pitchFamily="18" charset="0"/>
                <a:cs typeface="Times New Roman" panose="02020503050405090304" pitchFamily="18" charset="0"/>
              </a:rPr>
              <a:t>C</a:t>
            </a:r>
            <a:r>
              <a:rPr lang="zh-CN" altLang="en-US">
                <a:latin typeface="Times New Roman" panose="02020503050405090304" pitchFamily="18" charset="0"/>
                <a:cs typeface="Times New Roman" panose="02020503050405090304" pitchFamily="18" charset="0"/>
              </a:rPr>
              <a:t>．</a:t>
            </a:r>
            <a:r>
              <a:rPr lang="en-US" altLang="zh-CN" strike="sngStrike">
                <a:latin typeface="Times New Roman" panose="02020503050405090304" pitchFamily="18" charset="0"/>
                <a:cs typeface="Times New Roman" panose="02020503050405090304" pitchFamily="18" charset="0"/>
              </a:rPr>
              <a:t>Brains:</a:t>
            </a:r>
            <a:r>
              <a:rPr lang="en-US" altLang="zh-CN">
                <a:latin typeface="Times New Roman" panose="02020503050405090304" pitchFamily="18" charset="0"/>
                <a:cs typeface="Times New Roman" panose="02020503050405090304" pitchFamily="18" charset="0"/>
              </a:rPr>
              <a:t> Walls Against Chaos</a:t>
            </a:r>
            <a:endParaRPr lang="en-US" altLang="zh-CN">
              <a:latin typeface="Times New Roman" panose="02020503050405090304" pitchFamily="18" charset="0"/>
              <a:cs typeface="Times New Roman" panose="02020503050405090304" pitchFamily="18" charset="0"/>
            </a:endParaRPr>
          </a:p>
          <a:p>
            <a:pPr marL="0" indent="0">
              <a:buNone/>
            </a:pPr>
            <a:r>
              <a:rPr lang="en-US" altLang="zh-CN">
                <a:solidFill>
                  <a:srgbClr val="C00000"/>
                </a:solidFill>
                <a:latin typeface="Times New Roman" panose="02020503050405090304" pitchFamily="18" charset="0"/>
                <a:cs typeface="Times New Roman" panose="02020503050405090304" pitchFamily="18" charset="0"/>
              </a:rPr>
              <a:t>D</a:t>
            </a:r>
            <a:r>
              <a:rPr lang="zh-CN" altLang="en-US">
                <a:solidFill>
                  <a:srgbClr val="C00000"/>
                </a:solidFill>
                <a:latin typeface="Times New Roman" panose="02020503050405090304" pitchFamily="18" charset="0"/>
                <a:cs typeface="Times New Roman" panose="02020503050405090304" pitchFamily="18" charset="0"/>
              </a:rPr>
              <a:t>．</a:t>
            </a:r>
            <a:r>
              <a:rPr lang="en-US" altLang="zh-CN">
                <a:solidFill>
                  <a:srgbClr val="C00000"/>
                </a:solidFill>
                <a:latin typeface="Times New Roman" panose="02020503050405090304" pitchFamily="18" charset="0"/>
                <a:cs typeface="Times New Roman" panose="02020503050405090304" pitchFamily="18" charset="0"/>
              </a:rPr>
              <a:t>The Roots of Morality </a:t>
            </a:r>
            <a:endParaRPr lang="en-US" altLang="zh-CN">
              <a:solidFill>
                <a:srgbClr val="C00000"/>
              </a:solidFill>
              <a:latin typeface="Times New Roman" panose="02020503050405090304" pitchFamily="18" charset="0"/>
              <a:cs typeface="Times New Roman" panose="02020503050405090304" pitchFamily="18" charset="0"/>
            </a:endParaRPr>
          </a:p>
        </p:txBody>
      </p:sp>
      <p:sp>
        <p:nvSpPr>
          <p:cNvPr id="4" name="文本框 3"/>
          <p:cNvSpPr txBox="1"/>
          <p:nvPr/>
        </p:nvSpPr>
        <p:spPr>
          <a:xfrm>
            <a:off x="6024245" y="4580890"/>
            <a:ext cx="5917565" cy="2061210"/>
          </a:xfrm>
          <a:prstGeom prst="rect">
            <a:avLst/>
          </a:prstGeom>
          <a:solidFill>
            <a:schemeClr val="bg1"/>
          </a:solidFill>
        </p:spPr>
        <p:txBody>
          <a:bodyPr wrap="square" rtlCol="0">
            <a:spAutoFit/>
          </a:bodyPr>
          <a:p>
            <a:r>
              <a:rPr lang="zh-CN" altLang="en-US" sz="3200"/>
              <a:t>说明文的标题要准确、严谨地表达语篇的</a:t>
            </a:r>
            <a:r>
              <a:rPr lang="zh-CN" altLang="en-US" sz="3200">
                <a:highlight>
                  <a:srgbClr val="FFFF00"/>
                </a:highlight>
              </a:rPr>
              <a:t>说明对象</a:t>
            </a:r>
            <a:r>
              <a:rPr lang="zh-CN" altLang="en-US" sz="3200"/>
              <a:t>；科学研究类说明文，对于</a:t>
            </a:r>
            <a:r>
              <a:rPr lang="zh-CN" altLang="en-US" sz="3200">
                <a:highlight>
                  <a:srgbClr val="FFFF00"/>
                </a:highlight>
              </a:rPr>
              <a:t>研究贡献</a:t>
            </a:r>
            <a:r>
              <a:rPr lang="zh-CN" altLang="en-US" sz="3200"/>
              <a:t>（应用方向）的表述更要精准</a:t>
            </a:r>
            <a:endParaRPr lang="zh-CN"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711625" y="2327632"/>
            <a:ext cx="5184575" cy="1635375"/>
            <a:chOff x="4425387" y="2262581"/>
            <a:chExt cx="6768752" cy="1620772"/>
          </a:xfrm>
        </p:grpSpPr>
        <p:sp>
          <p:nvSpPr>
            <p:cNvPr id="12" name="圆角矩形 11"/>
            <p:cNvSpPr/>
            <p:nvPr/>
          </p:nvSpPr>
          <p:spPr>
            <a:xfrm>
              <a:off x="4425387" y="2262581"/>
              <a:ext cx="6552728" cy="1620772"/>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3" name="矩形 12"/>
            <p:cNvSpPr/>
            <p:nvPr/>
          </p:nvSpPr>
          <p:spPr>
            <a:xfrm>
              <a:off x="5649523" y="2262581"/>
              <a:ext cx="5544616" cy="1620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sp>
        <p:nvSpPr>
          <p:cNvPr id="15" name="文本框 17"/>
          <p:cNvSpPr txBox="1"/>
          <p:nvPr/>
        </p:nvSpPr>
        <p:spPr>
          <a:xfrm>
            <a:off x="4494557" y="2764932"/>
            <a:ext cx="3113611" cy="768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文本概况</a:t>
            </a:r>
            <a:endParaRPr kumimoji="0" lang="zh-CN" altLang="en-US" sz="4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sp>
        <p:nvSpPr>
          <p:cNvPr id="11" name="文本框 10"/>
          <p:cNvSpPr txBox="1"/>
          <p:nvPr/>
        </p:nvSpPr>
        <p:spPr>
          <a:xfrm>
            <a:off x="2783632" y="2638137"/>
            <a:ext cx="960519" cy="1022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sym typeface="字魂59号-创粗黑" panose="00000500000000000000" pitchFamily="2" charset="-122"/>
              </a:rPr>
              <a:t>01</a:t>
            </a:r>
            <a:endParaRPr kumimoji="0" lang="zh-CN" altLang="en-US" sz="6000" b="0"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sym typeface="字魂59号-创粗黑" panose="00000500000000000000" pitchFamily="2" charset="-122"/>
            </a:endParaRPr>
          </a:p>
        </p:txBody>
      </p:sp>
      <p:sp>
        <p:nvSpPr>
          <p:cNvPr id="17" name="圆角矩形 16"/>
          <p:cNvSpPr/>
          <p:nvPr/>
        </p:nvSpPr>
        <p:spPr>
          <a:xfrm>
            <a:off x="263352" y="1459062"/>
            <a:ext cx="536281"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0" name="Freeform 5"/>
          <p:cNvSpPr/>
          <p:nvPr/>
        </p:nvSpPr>
        <p:spPr bwMode="auto">
          <a:xfrm>
            <a:off x="947663" y="2420888"/>
            <a:ext cx="1547937" cy="139564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6" name="KSO_Shape"/>
          <p:cNvSpPr/>
          <p:nvPr/>
        </p:nvSpPr>
        <p:spPr bwMode="auto">
          <a:xfrm>
            <a:off x="1157380" y="2730434"/>
            <a:ext cx="1122196" cy="77057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a:ln>
                <a:noFill/>
              </a:ln>
              <a:solidFill>
                <a:srgbClr val="1C666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nvPr>
        </p:nvSpPr>
        <p:spPr/>
        <p:txBody>
          <a:bodyPr/>
          <a:p>
            <a:endParaRPr lang="zh-CN" altLang="en-US"/>
          </a:p>
        </p:txBody>
      </p:sp>
      <p:graphicFrame>
        <p:nvGraphicFramePr>
          <p:cNvPr id="8" name="表格 7"/>
          <p:cNvGraphicFramePr>
            <a:graphicFrameLocks noGrp="1"/>
          </p:cNvGraphicFramePr>
          <p:nvPr>
            <p:custDataLst>
              <p:tags r:id="rId1"/>
            </p:custDataLst>
          </p:nvPr>
        </p:nvGraphicFramePr>
        <p:xfrm>
          <a:off x="191770" y="1412875"/>
          <a:ext cx="11755120" cy="5445125"/>
        </p:xfrm>
        <a:graphic>
          <a:graphicData uri="http://schemas.openxmlformats.org/drawingml/2006/table">
            <a:tbl>
              <a:tblPr firstRow="1" bandRow="1">
                <a:tableStyleId>{5C22544A-7EE6-4342-B048-85BDC9FD1C3A}</a:tableStyleId>
              </a:tblPr>
              <a:tblGrid>
                <a:gridCol w="945515"/>
                <a:gridCol w="2101850"/>
                <a:gridCol w="1974850"/>
                <a:gridCol w="1998980"/>
                <a:gridCol w="2101850"/>
                <a:gridCol w="2632075"/>
              </a:tblGrid>
              <a:tr h="504190">
                <a:tc>
                  <a:txBody>
                    <a:bodyPr/>
                    <a:p>
                      <a:pPr algn="ctr"/>
                      <a:endParaRPr lang="zh-CN" altLang="en-US" sz="2400" dirty="0"/>
                    </a:p>
                  </a:txBody>
                  <a:tcPr/>
                </a:tc>
                <a:tc>
                  <a:txBody>
                    <a:bodyPr/>
                    <a:p>
                      <a:pPr algn="ctr"/>
                      <a:r>
                        <a:rPr lang="en-US" altLang="zh-CN" sz="2400" dirty="0"/>
                        <a:t>2022</a:t>
                      </a:r>
                      <a:r>
                        <a:rPr lang="zh-CN" altLang="en-US" sz="2400" dirty="0"/>
                        <a:t>年</a:t>
                      </a:r>
                      <a:endParaRPr lang="zh-CN" altLang="en-US" sz="2400" dirty="0"/>
                    </a:p>
                  </a:txBody>
                  <a:tcPr/>
                </a:tc>
                <a:tc>
                  <a:txBody>
                    <a:bodyPr/>
                    <a:p>
                      <a:pPr algn="ctr"/>
                      <a:r>
                        <a:rPr lang="en-US" altLang="zh-CN" sz="2400" dirty="0"/>
                        <a:t>2023</a:t>
                      </a:r>
                      <a:r>
                        <a:rPr lang="zh-CN" altLang="en-US" sz="2400" dirty="0"/>
                        <a:t>年</a:t>
                      </a:r>
                      <a:endParaRPr lang="zh-CN" altLang="en-US" sz="2400" dirty="0"/>
                    </a:p>
                  </a:txBody>
                  <a:tcPr/>
                </a:tc>
                <a:tc>
                  <a:txBody>
                    <a:bodyPr/>
                    <a:p>
                      <a:pPr algn="ctr"/>
                      <a:r>
                        <a:rPr lang="en-US" altLang="zh-CN" sz="2400" dirty="0"/>
                        <a:t>2024</a:t>
                      </a:r>
                      <a:r>
                        <a:rPr lang="zh-CN" altLang="en-US" sz="2400" dirty="0"/>
                        <a:t>年</a:t>
                      </a:r>
                      <a:endParaRPr lang="zh-CN" altLang="en-US" sz="2400" dirty="0"/>
                    </a:p>
                  </a:txBody>
                  <a:tcPr/>
                </a:tc>
                <a:tc>
                  <a:txBody>
                    <a:bodyPr/>
                    <a:p>
                      <a:pPr algn="ctr">
                        <a:buNone/>
                      </a:pPr>
                      <a:r>
                        <a:rPr lang="en-US" altLang="zh-CN" sz="2400" dirty="0"/>
                        <a:t>2025</a:t>
                      </a:r>
                      <a:r>
                        <a:rPr lang="zh-CN" altLang="en-US" sz="2400" dirty="0"/>
                        <a:t>年</a:t>
                      </a:r>
                      <a:endParaRPr lang="zh-CN" altLang="en-US" sz="2400" dirty="0"/>
                    </a:p>
                  </a:txBody>
                  <a:tcPr/>
                </a:tc>
                <a:tc>
                  <a:txBody>
                    <a:bodyPr/>
                    <a:p>
                      <a:pPr algn="ctr">
                        <a:buNone/>
                      </a:pPr>
                      <a:r>
                        <a:rPr lang="en-US" altLang="zh-CN" sz="2400" dirty="0"/>
                        <a:t>2026</a:t>
                      </a:r>
                      <a:r>
                        <a:rPr lang="zh-CN" altLang="en-US" sz="2400" dirty="0"/>
                        <a:t>海淀</a:t>
                      </a:r>
                      <a:r>
                        <a:rPr lang="zh-CN" altLang="en-US" sz="2400" dirty="0"/>
                        <a:t>期末</a:t>
                      </a:r>
                      <a:endParaRPr lang="zh-CN" altLang="en-US" sz="2400" dirty="0"/>
                    </a:p>
                  </a:txBody>
                  <a:tcPr/>
                </a:tc>
              </a:tr>
              <a:tr h="457200">
                <a:tc>
                  <a:txBody>
                    <a:bodyPr/>
                    <a:p>
                      <a:pPr algn="ctr"/>
                      <a:r>
                        <a:rPr lang="zh-CN" altLang="en-US" sz="2400" b="1" dirty="0"/>
                        <a:t>体裁</a:t>
                      </a:r>
                      <a:endParaRPr lang="zh-CN" altLang="en-US" sz="2400" b="1" dirty="0"/>
                    </a:p>
                  </a:txBody>
                  <a:tcPr/>
                </a:tc>
                <a:tc>
                  <a:txBody>
                    <a:bodyPr/>
                    <a:p>
                      <a:pPr algn="ctr"/>
                      <a:r>
                        <a:rPr lang="zh-CN" altLang="en-US" sz="2000" b="1" dirty="0"/>
                        <a:t>议论文</a:t>
                      </a:r>
                      <a:endParaRPr lang="zh-CN" altLang="en-US" sz="2000" b="1" dirty="0"/>
                    </a:p>
                  </a:txBody>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t>论说文</a:t>
                      </a:r>
                      <a:endParaRPr lang="zh-CN" altLang="en-US" sz="2000" b="1" dirty="0"/>
                    </a:p>
                  </a:txBody>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t>说明文</a:t>
                      </a:r>
                      <a:endParaRPr lang="zh-CN" altLang="en-US" sz="2000" b="1" dirty="0"/>
                    </a:p>
                  </a:txBody>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t>说明文</a:t>
                      </a:r>
                      <a:endParaRPr lang="zh-CN" altLang="en-US" sz="2000" b="1" dirty="0"/>
                    </a:p>
                  </a:txBody>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t>议论文</a:t>
                      </a:r>
                      <a:endParaRPr lang="zh-CN" altLang="en-US" sz="2000" b="1" dirty="0"/>
                    </a:p>
                  </a:txBody>
                  <a:tcPr/>
                </a:tc>
              </a:tr>
              <a:tr h="457200">
                <a:tc>
                  <a:txBody>
                    <a:bodyPr/>
                    <a:p>
                      <a:pPr algn="ctr"/>
                      <a:r>
                        <a:rPr lang="zh-CN" altLang="en-US" sz="2400" b="1" dirty="0"/>
                        <a:t>字数</a:t>
                      </a:r>
                      <a:endParaRPr lang="zh-CN" altLang="en-US" sz="2400" b="1" dirty="0"/>
                    </a:p>
                  </a:txBody>
                  <a:tcPr/>
                </a:tc>
                <a:tc>
                  <a:txBody>
                    <a:bodyPr/>
                    <a:p>
                      <a:pPr algn="ctr"/>
                      <a:r>
                        <a:rPr lang="en-US" altLang="zh-CN" sz="2000" b="1" dirty="0"/>
                        <a:t>388+129</a:t>
                      </a:r>
                      <a:endParaRPr lang="zh-CN" altLang="en-US" sz="2000" b="1" dirty="0"/>
                    </a:p>
                  </a:txBody>
                  <a:tcPr/>
                </a:tc>
                <a:tc>
                  <a:txBody>
                    <a:bodyPr/>
                    <a:p>
                      <a:pPr algn="ctr"/>
                      <a:r>
                        <a:rPr lang="en-US" altLang="zh-CN" sz="2000" b="1" dirty="0"/>
                        <a:t>425+149</a:t>
                      </a:r>
                      <a:endParaRPr lang="zh-CN" altLang="en-US" sz="2000" b="1" dirty="0"/>
                    </a:p>
                  </a:txBody>
                  <a:tcPr/>
                </a:tc>
                <a:tc>
                  <a:txBody>
                    <a:bodyPr/>
                    <a:p>
                      <a:pPr algn="ctr"/>
                      <a:r>
                        <a:rPr lang="en-US" altLang="zh-CN" sz="2000" b="1" dirty="0"/>
                        <a:t>390+120</a:t>
                      </a:r>
                      <a:endParaRPr lang="zh-CN" altLang="en-US" sz="2000" b="1" dirty="0"/>
                    </a:p>
                  </a:txBody>
                  <a:tcPr/>
                </a:tc>
                <a:tc>
                  <a:txBody>
                    <a:bodyPr/>
                    <a:p>
                      <a:pPr algn="ctr">
                        <a:buNone/>
                      </a:pPr>
                      <a:r>
                        <a:rPr lang="en-US" altLang="zh-CN" sz="2000" b="1" dirty="0"/>
                        <a:t>401+123</a:t>
                      </a:r>
                      <a:endParaRPr lang="en-US" altLang="zh-CN" sz="2000" b="1" dirty="0"/>
                    </a:p>
                  </a:txBody>
                  <a:tcPr/>
                </a:tc>
                <a:tc>
                  <a:txBody>
                    <a:bodyPr/>
                    <a:p>
                      <a:pPr algn="ctr">
                        <a:buNone/>
                      </a:pPr>
                      <a:r>
                        <a:rPr lang="en-US" altLang="zh-CN" sz="2000" b="1" dirty="0">
                          <a:solidFill>
                            <a:srgbClr val="C00000"/>
                          </a:solidFill>
                        </a:rPr>
                        <a:t>446+131</a:t>
                      </a:r>
                      <a:endParaRPr lang="en-US" altLang="zh-CN" sz="2000" b="1" dirty="0">
                        <a:solidFill>
                          <a:srgbClr val="C00000"/>
                        </a:solidFill>
                      </a:endParaRPr>
                    </a:p>
                  </a:txBody>
                  <a:tcPr/>
                </a:tc>
              </a:tr>
              <a:tr h="457200">
                <a:tc>
                  <a:txBody>
                    <a:bodyPr/>
                    <a:p>
                      <a:pPr algn="ctr"/>
                      <a:r>
                        <a:rPr lang="zh-CN" altLang="en-US" sz="2400" b="1" dirty="0"/>
                        <a:t>题材</a:t>
                      </a:r>
                      <a:endParaRPr lang="zh-CN" altLang="en-US" sz="2400" b="1" dirty="0"/>
                    </a:p>
                  </a:txBody>
                  <a:tcPr/>
                </a:tc>
                <a:tc>
                  <a:txBody>
                    <a:bodyPr/>
                    <a:p>
                      <a:pPr algn="ctr"/>
                      <a:r>
                        <a:rPr lang="zh-CN" altLang="en-US" sz="2000" b="1" dirty="0"/>
                        <a:t>科技</a:t>
                      </a:r>
                      <a:endParaRPr lang="zh-CN" altLang="en-US" sz="2000" b="1" dirty="0"/>
                    </a:p>
                  </a:txBody>
                  <a:tcPr/>
                </a:tc>
                <a:tc>
                  <a:txBody>
                    <a:bodyPr/>
                    <a:p>
                      <a:pPr algn="ctr"/>
                      <a:r>
                        <a:rPr lang="zh-CN" altLang="en-US" sz="2000" b="1" dirty="0"/>
                        <a:t>科技</a:t>
                      </a:r>
                      <a:endParaRPr lang="zh-CN" altLang="en-US" sz="2000" b="1" dirty="0"/>
                    </a:p>
                  </a:txBody>
                  <a:tcPr/>
                </a:tc>
                <a:tc>
                  <a:txBody>
                    <a:bodyPr/>
                    <a:p>
                      <a:pPr algn="ctr"/>
                      <a:r>
                        <a:rPr lang="zh-CN" altLang="en-US" sz="2000" b="1" dirty="0"/>
                        <a:t>社会科学</a:t>
                      </a:r>
                      <a:endParaRPr lang="zh-CN" altLang="en-US" sz="2000" b="1" dirty="0"/>
                    </a:p>
                  </a:txBody>
                  <a:tcPr/>
                </a:tc>
                <a:tc>
                  <a:txBody>
                    <a:bodyPr/>
                    <a:p>
                      <a:pPr algn="ctr">
                        <a:buNone/>
                      </a:pPr>
                      <a:r>
                        <a:rPr lang="zh-CN" altLang="en-US" sz="2000" b="1" dirty="0"/>
                        <a:t>科普（</a:t>
                      </a:r>
                      <a:r>
                        <a:rPr lang="zh-CN" altLang="en-US" sz="2000" b="1" dirty="0"/>
                        <a:t>心理学）</a:t>
                      </a:r>
                      <a:endParaRPr lang="zh-CN" altLang="en-US" sz="2000" b="1" dirty="0"/>
                    </a:p>
                  </a:txBody>
                  <a:tcPr/>
                </a:tc>
                <a:tc>
                  <a:txBody>
                    <a:bodyPr/>
                    <a:p>
                      <a:pPr algn="ctr">
                        <a:buNone/>
                      </a:pPr>
                      <a:r>
                        <a:rPr lang="zh-CN" altLang="en-US" sz="2000" b="1" dirty="0"/>
                        <a:t>科技</a:t>
                      </a:r>
                      <a:endParaRPr lang="zh-CN" altLang="en-US" sz="2000" b="1" dirty="0"/>
                    </a:p>
                  </a:txBody>
                  <a:tcPr/>
                </a:tc>
              </a:tr>
              <a:tr h="1341755">
                <a:tc>
                  <a:txBody>
                    <a:bodyPr/>
                    <a:p>
                      <a:pPr algn="ctr"/>
                      <a:r>
                        <a:rPr lang="zh-CN" altLang="en-US" sz="2400" b="1" dirty="0"/>
                        <a:t>试题题型</a:t>
                      </a:r>
                      <a:endParaRPr lang="zh-CN" altLang="en-US" sz="2400" b="1" dirty="0"/>
                    </a:p>
                  </a:txBody>
                  <a:tcPr/>
                </a:tc>
                <a:tc>
                  <a:txBody>
                    <a:bodyPr/>
                    <a:p>
                      <a:pPr algn="ctr"/>
                      <a:r>
                        <a:rPr lang="zh-CN" altLang="en-US" sz="2000" b="1" dirty="0"/>
                        <a:t>作者态度</a:t>
                      </a:r>
                      <a:endParaRPr lang="en-US" altLang="zh-CN" sz="2000" b="1" dirty="0"/>
                    </a:p>
                    <a:p>
                      <a:pPr algn="ctr"/>
                      <a:r>
                        <a:rPr lang="zh-CN" altLang="en-US" sz="2000" b="1" dirty="0"/>
                        <a:t>细节理解</a:t>
                      </a:r>
                      <a:endParaRPr lang="en-US" altLang="zh-CN" sz="2000" b="1" dirty="0"/>
                    </a:p>
                    <a:p>
                      <a:pPr algn="ctr"/>
                      <a:r>
                        <a:rPr lang="zh-CN" altLang="en-US" sz="2000" b="1" dirty="0"/>
                        <a:t>词义猜测</a:t>
                      </a:r>
                      <a:endParaRPr lang="en-US" altLang="zh-CN" sz="2000" b="1" dirty="0"/>
                    </a:p>
                    <a:p>
                      <a:pPr algn="ctr"/>
                      <a:r>
                        <a:rPr lang="zh-CN" altLang="en-US" sz="2000" b="1" dirty="0"/>
                        <a:t>主旨大意（标题）</a:t>
                      </a:r>
                      <a:endParaRPr lang="zh-CN" altLang="en-US" sz="2000" b="1" dirty="0"/>
                    </a:p>
                  </a:txBody>
                  <a:tcPr/>
                </a:tc>
                <a:tc>
                  <a:txBody>
                    <a:bodyPr/>
                    <a:p>
                      <a:pPr algn="ctr"/>
                      <a:r>
                        <a:rPr lang="zh-CN" altLang="en-US" sz="2000" b="1" dirty="0"/>
                        <a:t>作者态度</a:t>
                      </a:r>
                      <a:endParaRPr lang="en-US" altLang="zh-CN" sz="2000" b="1" dirty="0"/>
                    </a:p>
                    <a:p>
                      <a:pPr algn="ctr"/>
                      <a:r>
                        <a:rPr lang="zh-CN" altLang="en-US" sz="2000" b="1" dirty="0"/>
                        <a:t>词义猜测</a:t>
                      </a:r>
                      <a:endParaRPr lang="en-US" altLang="zh-CN" sz="2000" b="1" dirty="0"/>
                    </a:p>
                    <a:p>
                      <a:pPr algn="ctr"/>
                      <a:r>
                        <a:rPr lang="zh-CN" altLang="en-US" sz="2000" b="1" dirty="0"/>
                        <a:t>细节理解</a:t>
                      </a:r>
                      <a:endParaRPr lang="en-US" altLang="zh-CN" sz="2000" b="1" dirty="0"/>
                    </a:p>
                    <a:p>
                      <a:pPr algn="ctr"/>
                      <a:r>
                        <a:rPr lang="zh-CN" altLang="en-US" sz="2000" b="1" dirty="0"/>
                        <a:t>主旨大意（标题）</a:t>
                      </a:r>
                      <a:endParaRPr lang="zh-CN" altLang="en-US" sz="2000" b="1" dirty="0"/>
                    </a:p>
                  </a:txBody>
                  <a:tcPr/>
                </a:tc>
                <a:tc>
                  <a:txBody>
                    <a:bodyPr/>
                    <a:p>
                      <a:pPr algn="ctr"/>
                      <a:r>
                        <a:rPr lang="zh-CN" altLang="en-US" sz="2000" b="1" dirty="0"/>
                        <a:t>细节理解</a:t>
                      </a:r>
                      <a:endParaRPr lang="en-US" altLang="zh-CN" sz="2000" b="1" dirty="0"/>
                    </a:p>
                    <a:p>
                      <a:pPr algn="ctr"/>
                      <a:r>
                        <a:rPr lang="zh-CN" altLang="en-US" sz="2000" b="1" dirty="0"/>
                        <a:t>细节推断</a:t>
                      </a:r>
                      <a:endParaRPr lang="en-US" altLang="zh-CN" sz="2000" b="1" dirty="0"/>
                    </a:p>
                    <a:p>
                      <a:pPr algn="ctr"/>
                      <a:r>
                        <a:rPr lang="zh-CN" altLang="en-US" sz="2000" b="1" dirty="0"/>
                        <a:t>主旨大意（标题）</a:t>
                      </a:r>
                      <a:endParaRPr lang="zh-CN" altLang="en-US" sz="2000" b="1" dirty="0"/>
                    </a:p>
                  </a:txBody>
                  <a:tcPr/>
                </a:tc>
                <a:tc>
                  <a:txBody>
                    <a:bodyPr/>
                    <a:p>
                      <a:pPr algn="ctr">
                        <a:buNone/>
                      </a:pPr>
                      <a:r>
                        <a:rPr lang="zh-CN" altLang="en-US" sz="2000" b="1" dirty="0"/>
                        <a:t>推理判断</a:t>
                      </a:r>
                      <a:endParaRPr lang="zh-CN" altLang="en-US" sz="2000" b="1" dirty="0"/>
                    </a:p>
                    <a:p>
                      <a:pPr algn="ctr">
                        <a:buNone/>
                      </a:pPr>
                      <a:r>
                        <a:rPr lang="zh-CN" altLang="en-US" sz="2000" b="1" dirty="0"/>
                        <a:t>推理判断（</a:t>
                      </a:r>
                      <a:r>
                        <a:rPr lang="zh-CN" altLang="en-US" sz="2000" b="1" dirty="0"/>
                        <a:t>观点）</a:t>
                      </a:r>
                      <a:endParaRPr lang="zh-CN" altLang="en-US" sz="2000" b="1" dirty="0"/>
                    </a:p>
                    <a:p>
                      <a:pPr algn="ctr">
                        <a:buNone/>
                      </a:pPr>
                      <a:r>
                        <a:rPr lang="zh-CN" altLang="en-US" sz="2000" b="1" dirty="0"/>
                        <a:t>写作目的</a:t>
                      </a:r>
                      <a:endParaRPr lang="zh-CN" altLang="en-US" sz="2000" b="1" dirty="0"/>
                    </a:p>
                    <a:p>
                      <a:pPr algn="ctr">
                        <a:buNone/>
                      </a:pPr>
                      <a:r>
                        <a:rPr lang="zh-CN" altLang="en-US" sz="2000" b="1" dirty="0"/>
                        <a:t>主旨大意</a:t>
                      </a:r>
                      <a:endParaRPr lang="zh-CN" altLang="en-US" sz="2000" b="1" dirty="0"/>
                    </a:p>
                  </a:txBody>
                  <a:tcPr/>
                </a:tc>
                <a:tc>
                  <a:txBody>
                    <a:bodyPr/>
                    <a:p>
                      <a:pPr algn="ctr">
                        <a:buNone/>
                      </a:pPr>
                      <a:r>
                        <a:rPr lang="zh-CN" altLang="en-US" sz="2000" b="1" dirty="0"/>
                        <a:t>推理判断</a:t>
                      </a:r>
                      <a:endParaRPr lang="zh-CN" altLang="en-US" sz="2000" b="1" dirty="0"/>
                    </a:p>
                    <a:p>
                      <a:pPr algn="ctr">
                        <a:buNone/>
                      </a:pPr>
                      <a:r>
                        <a:rPr lang="zh-CN" altLang="en-US" sz="2000" b="1" dirty="0"/>
                        <a:t>推理判断（</a:t>
                      </a:r>
                      <a:r>
                        <a:rPr lang="zh-CN" altLang="en-US" sz="2000" b="1" dirty="0"/>
                        <a:t>观点）</a:t>
                      </a:r>
                      <a:endParaRPr lang="zh-CN" altLang="en-US" sz="2000" b="1" dirty="0"/>
                    </a:p>
                    <a:p>
                      <a:pPr algn="ctr">
                        <a:buNone/>
                      </a:pPr>
                      <a:r>
                        <a:rPr lang="zh-CN" altLang="en-US" sz="2000" b="1" dirty="0"/>
                        <a:t>词义猜测</a:t>
                      </a:r>
                      <a:endParaRPr lang="zh-CN" altLang="en-US" sz="2000" b="1" dirty="0"/>
                    </a:p>
                    <a:p>
                      <a:pPr algn="ctr">
                        <a:buNone/>
                      </a:pPr>
                      <a:r>
                        <a:rPr lang="zh-CN" altLang="en-US" sz="2000" b="1" dirty="0"/>
                        <a:t>写作目的</a:t>
                      </a:r>
                      <a:endParaRPr lang="zh-CN" altLang="en-US" sz="2000" b="1" dirty="0"/>
                    </a:p>
                  </a:txBody>
                  <a:tcPr/>
                </a:tc>
              </a:tr>
              <a:tr h="2227580">
                <a:tc>
                  <a:txBody>
                    <a:bodyPr/>
                    <a:p>
                      <a:pPr algn="ctr"/>
                      <a:r>
                        <a:rPr lang="zh-CN" altLang="en-US" sz="2400" b="1" dirty="0"/>
                        <a:t>文本特点</a:t>
                      </a:r>
                      <a:endParaRPr lang="zh-CN" altLang="en-US" sz="2400" b="1" dirty="0"/>
                    </a:p>
                  </a:txBody>
                  <a:tcPr/>
                </a:tc>
                <a:tc>
                  <a:txBody>
                    <a:bodyPr/>
                    <a:p>
                      <a:pPr algn="ctr"/>
                      <a:r>
                        <a:rPr lang="zh-CN" altLang="en-US" sz="2000" b="1" dirty="0"/>
                        <a:t>引用两位物理学家的观点，论述量子计算机是否能获得成功</a:t>
                      </a:r>
                      <a:endParaRPr lang="zh-CN" altLang="en-US" sz="2000" b="1" dirty="0"/>
                    </a:p>
                  </a:txBody>
                  <a:tcPr/>
                </a:tc>
                <a:tc>
                  <a:txBody>
                    <a:bodyPr/>
                    <a:p>
                      <a:pPr algn="ctr"/>
                      <a:r>
                        <a:rPr lang="zh-CN" altLang="en-US" sz="2000" b="1" dirty="0"/>
                        <a:t>通过举例和引用论证的方式，讨论</a:t>
                      </a:r>
                      <a:r>
                        <a:rPr lang="en-US" altLang="zh-CN" sz="2000" b="0" dirty="0"/>
                        <a:t>Alife</a:t>
                      </a:r>
                      <a:r>
                        <a:rPr lang="zh-CN" altLang="en-US" sz="2000" b="1" dirty="0"/>
                        <a:t>存在和发展的必要性</a:t>
                      </a:r>
                      <a:endParaRPr lang="zh-CN" altLang="en-US" sz="2000" b="1" dirty="0"/>
                    </a:p>
                  </a:txBody>
                  <a:tcPr/>
                </a:tc>
                <a:tc>
                  <a:txBody>
                    <a:bodyPr/>
                    <a:p>
                      <a:pPr algn="ctr"/>
                      <a:r>
                        <a:rPr lang="zh-CN" altLang="en-US" sz="2000" b="1" dirty="0"/>
                        <a:t>以因纽特人的生活为范例，介绍人类道德规范的起源，并分析背后的心理机制</a:t>
                      </a:r>
                      <a:endParaRPr lang="zh-CN" altLang="en-US" sz="2000" b="1" dirty="0"/>
                    </a:p>
                  </a:txBody>
                  <a:tcPr/>
                </a:tc>
                <a:tc>
                  <a:txBody>
                    <a:bodyPr/>
                    <a:p>
                      <a:pPr algn="ctr">
                        <a:buNone/>
                      </a:pPr>
                      <a:r>
                        <a:rPr lang="zh-CN" altLang="en-US" sz="2000" b="1" dirty="0"/>
                        <a:t>以约翰逊的</a:t>
                      </a:r>
                      <a:r>
                        <a:rPr lang="en-US" altLang="zh-CN" sz="2000" b="1" dirty="0"/>
                        <a:t>“</a:t>
                      </a:r>
                      <a:r>
                        <a:rPr lang="zh-CN" altLang="en-US" sz="2000" b="1" dirty="0"/>
                        <a:t>人生故事模型</a:t>
                      </a:r>
                      <a:r>
                        <a:rPr lang="en-US" altLang="zh-CN" sz="2000" b="1" dirty="0"/>
                        <a:t>”</a:t>
                      </a:r>
                      <a:r>
                        <a:rPr lang="zh-CN" altLang="en-US" sz="2000" b="1" dirty="0"/>
                        <a:t>为范例，介绍自我认同的心理建构过程，并分析其与幸福感的关联机制</a:t>
                      </a:r>
                      <a:endParaRPr lang="zh-CN" altLang="en-US" sz="2000" b="1" dirty="0"/>
                    </a:p>
                  </a:txBody>
                  <a:tcPr/>
                </a:tc>
                <a:tc>
                  <a:txBody>
                    <a:bodyPr/>
                    <a:p>
                      <a:pPr algn="ctr">
                        <a:buNone/>
                      </a:pPr>
                      <a:r>
                        <a:rPr lang="zh-CN" altLang="en-US" sz="2000" b="1" dirty="0"/>
                        <a:t>以哈勃深场和卡西尼号的意外发现为范例，论述科学探索中偶然性的核心价值，并批判现行科研资源分配机制对突破性发现的潜在抑制</a:t>
                      </a:r>
                      <a:endParaRPr lang="zh-CN" altLang="en-US" sz="2000" b="1" dirty="0"/>
                    </a:p>
                  </a:txBody>
                  <a:tcPr/>
                </a:tc>
              </a:tr>
            </a:tbl>
          </a:graphicData>
        </a:graphic>
      </p:graphicFrame>
      <p:sp>
        <p:nvSpPr>
          <p:cNvPr id="3" name="标题 1"/>
          <p:cNvSpPr>
            <a:spLocks noGrp="1"/>
          </p:cNvSpPr>
          <p:nvPr/>
        </p:nvSpPr>
        <p:spPr>
          <a:xfrm>
            <a:off x="603433" y="621049"/>
            <a:ext cx="11589055" cy="70187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a:solidFill>
                  <a:schemeClr val="tx1"/>
                </a:solidFill>
                <a:latin typeface="黑体" panose="02010609060101010101" pitchFamily="49" charset="-122"/>
                <a:ea typeface="黑体" panose="02010609060101010101" pitchFamily="49" charset="-122"/>
                <a:cs typeface="+mj-cs"/>
              </a:defRPr>
            </a:lvl1pPr>
          </a:lstStyle>
          <a:p>
            <a:r>
              <a:rPr kumimoji="1" lang="en-US" altLang="zh-CN" dirty="0">
                <a:solidFill>
                  <a:schemeClr val="bg1"/>
                </a:solidFill>
              </a:rPr>
              <a:t>1.</a:t>
            </a:r>
            <a:r>
              <a:rPr kumimoji="1" lang="zh-CN" altLang="en-US" dirty="0">
                <a:solidFill>
                  <a:schemeClr val="bg1"/>
                </a:solidFill>
              </a:rPr>
              <a:t>篇目字数与话题</a:t>
            </a:r>
            <a:endParaRPr kumimoji="1" lang="zh-CN" altLang="en-US" dirty="0">
              <a:solidFill>
                <a:schemeClr val="bg1"/>
              </a:solidFill>
            </a:endParaRPr>
          </a:p>
        </p:txBody>
      </p:sp>
      <p:sp>
        <p:nvSpPr>
          <p:cNvPr id="4" name="标题 1"/>
          <p:cNvSpPr txBox="1"/>
          <p:nvPr/>
        </p:nvSpPr>
        <p:spPr>
          <a:xfrm>
            <a:off x="4200172" y="449444"/>
            <a:ext cx="3143672" cy="447472"/>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2800" kern="1200">
                <a:solidFill>
                  <a:schemeClr val="tx1"/>
                </a:solidFill>
                <a:latin typeface="黑体" panose="02010609060101010101" pitchFamily="49" charset="-122"/>
                <a:ea typeface="黑体" panose="02010609060101010101" pitchFamily="49"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400" b="0" i="0" u="none" strike="noStrike" kern="1200" cap="none" spc="0" normalizeH="0" baseline="0" noProof="0" dirty="0">
                <a:ln>
                  <a:noFill/>
                </a:ln>
                <a:solidFill>
                  <a:srgbClr val="C00000"/>
                </a:solidFill>
                <a:effectLst/>
                <a:highlight>
                  <a:srgbClr val="FFFF00"/>
                </a:highlight>
                <a:uLnTx/>
                <a:uFillTx/>
                <a:latin typeface="Times New Roman" panose="02020503050405090304" pitchFamily="18" charset="0"/>
                <a:ea typeface="黑体" panose="02010609060101010101" pitchFamily="49" charset="-122"/>
                <a:cs typeface="Times New Roman" panose="02020503050405090304" pitchFamily="18" charset="0"/>
              </a:rPr>
              <a:t>D</a:t>
            </a:r>
            <a:r>
              <a:rPr kumimoji="0" lang="zh-CN" altLang="en-US" sz="2400" b="0" i="0" u="none" strike="noStrike" kern="1200" cap="none" spc="0" normalizeH="0" baseline="0" noProof="0" dirty="0">
                <a:ln>
                  <a:noFill/>
                </a:ln>
                <a:solidFill>
                  <a:srgbClr val="C00000"/>
                </a:solidFill>
                <a:effectLst/>
                <a:highlight>
                  <a:srgbClr val="FFFF00"/>
                </a:highlight>
                <a:uLnTx/>
                <a:uFillTx/>
                <a:latin typeface="Times New Roman" panose="02020503050405090304" pitchFamily="18" charset="0"/>
                <a:ea typeface="黑体" panose="02010609060101010101" pitchFamily="49" charset="-122"/>
                <a:cs typeface="Times New Roman" panose="02020503050405090304" pitchFamily="18" charset="0"/>
              </a:rPr>
              <a:t>篇  议论文 </a:t>
            </a:r>
            <a:endParaRPr kumimoji="0" lang="zh-CN" altLang="en-US" sz="2400" b="0" i="0" u="none" strike="noStrike" kern="1200" cap="none" spc="0" normalizeH="0" baseline="0" noProof="0" dirty="0">
              <a:ln>
                <a:noFill/>
              </a:ln>
              <a:solidFill>
                <a:srgbClr val="C00000"/>
              </a:solidFill>
              <a:effectLst/>
              <a:highlight>
                <a:srgbClr val="FFFF00"/>
              </a:highlight>
              <a:uLnTx/>
              <a:uFillTx/>
              <a:latin typeface="Times New Roman" panose="02020503050405090304" pitchFamily="18" charset="0"/>
              <a:ea typeface="黑体" panose="02010609060101010101" pitchFamily="49" charset="-122"/>
              <a:cs typeface="Times New Roman" panose="0202050305040509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表格 33"/>
          <p:cNvGraphicFramePr>
            <a:graphicFrameLocks noGrp="1"/>
          </p:cNvGraphicFramePr>
          <p:nvPr>
            <p:custDataLst>
              <p:tags r:id="rId1"/>
            </p:custDataLst>
          </p:nvPr>
        </p:nvGraphicFramePr>
        <p:xfrm>
          <a:off x="1416050" y="1988820"/>
          <a:ext cx="9053195" cy="3511550"/>
        </p:xfrm>
        <a:graphic>
          <a:graphicData uri="http://schemas.openxmlformats.org/drawingml/2006/table">
            <a:tbl>
              <a:tblPr firstRow="1" bandRow="1">
                <a:tableStyleId>{5940675A-B579-460E-94D1-54222C63F5DA}</a:tableStyleId>
              </a:tblPr>
              <a:tblGrid>
                <a:gridCol w="1671955"/>
                <a:gridCol w="7381240"/>
              </a:tblGrid>
              <a:tr h="557530">
                <a:tc>
                  <a:txBody>
                    <a:bodyPr/>
                    <a:lstStyle/>
                    <a:p>
                      <a:pPr algn="ctr"/>
                      <a:r>
                        <a:rPr lang="zh-CN" altLang="en-US" sz="2400" b="1" dirty="0"/>
                        <a:t>语篇类型</a:t>
                      </a:r>
                      <a:endParaRPr lang="zh-CN" altLang="en-US" sz="2400" b="1" dirty="0"/>
                    </a:p>
                  </a:txBody>
                  <a:tcPr>
                    <a:solidFill>
                      <a:schemeClr val="accent5">
                        <a:lumMod val="20000"/>
                        <a:lumOff val="80000"/>
                      </a:schemeClr>
                    </a:solidFill>
                  </a:tcPr>
                </a:tc>
                <a:tc>
                  <a:txBody>
                    <a:bodyPr/>
                    <a:lstStyle/>
                    <a:p>
                      <a:pPr algn="ctr"/>
                      <a:r>
                        <a:rPr lang="zh-CN" altLang="en-US" sz="2400" b="0" dirty="0">
                          <a:solidFill>
                            <a:schemeClr val="tx1"/>
                          </a:solidFill>
                        </a:rPr>
                        <a:t>议论文</a:t>
                      </a:r>
                      <a:endParaRPr lang="zh-CN" altLang="en-US" sz="2400" b="0" dirty="0">
                        <a:solidFill>
                          <a:schemeClr val="tx1"/>
                        </a:solidFill>
                      </a:endParaRPr>
                    </a:p>
                  </a:txBody>
                  <a:tcPr>
                    <a:solidFill>
                      <a:schemeClr val="accent5">
                        <a:lumMod val="20000"/>
                        <a:lumOff val="80000"/>
                      </a:schemeClr>
                    </a:solidFill>
                  </a:tcPr>
                </a:tc>
              </a:tr>
              <a:tr h="1193165">
                <a:tc>
                  <a:txBody>
                    <a:bodyPr/>
                    <a:lstStyle/>
                    <a:p>
                      <a:pPr algn="ctr"/>
                      <a:r>
                        <a:rPr lang="zh-CN" altLang="en-US" sz="2400" b="1" dirty="0"/>
                        <a:t>主要内容</a:t>
                      </a:r>
                      <a:endParaRPr lang="zh-CN" altLang="en-US" sz="2400" b="1" dirty="0"/>
                    </a:p>
                  </a:txBody>
                  <a:tcPr>
                    <a:solidFill>
                      <a:schemeClr val="accent5">
                        <a:lumMod val="20000"/>
                        <a:lumOff val="80000"/>
                      </a:schemeClr>
                    </a:solidFill>
                  </a:tcPr>
                </a:tc>
                <a:tc>
                  <a:txBody>
                    <a:bodyPr/>
                    <a:lstStyle/>
                    <a:p>
                      <a:pPr algn="ctr">
                        <a:buNone/>
                      </a:pPr>
                      <a:r>
                        <a:rPr lang="zh-CN" altLang="en-US" sz="2400" b="0" dirty="0">
                          <a:sym typeface="+mn-ea"/>
                        </a:rPr>
                        <a:t>以哈勃深场和卡西尼号的意外发现为范例，论述科学探索中偶然性的核心价值，并批判现行科研资源分配机制对突破性发现的潜在抑制</a:t>
                      </a:r>
                      <a:endParaRPr lang="zh-CN" altLang="en-US" sz="2400" b="0" dirty="0">
                        <a:solidFill>
                          <a:schemeClr val="dk1"/>
                        </a:solidFill>
                        <a:highlight>
                          <a:srgbClr val="FFFF00"/>
                        </a:highlight>
                        <a:latin typeface="+mn-ea"/>
                        <a:sym typeface="+mn-ea"/>
                      </a:endParaRPr>
                    </a:p>
                  </a:txBody>
                  <a:tcPr>
                    <a:solidFill>
                      <a:schemeClr val="accent5">
                        <a:lumMod val="20000"/>
                        <a:lumOff val="80000"/>
                      </a:schemeClr>
                    </a:solidFill>
                  </a:tcPr>
                </a:tc>
              </a:tr>
              <a:tr h="994410">
                <a:tc>
                  <a:txBody>
                    <a:bodyPr/>
                    <a:lstStyle/>
                    <a:p>
                      <a:pPr algn="ctr"/>
                      <a:r>
                        <a:rPr lang="zh-CN" altLang="en-US" sz="2400" b="1" dirty="0"/>
                        <a:t>选材意义</a:t>
                      </a:r>
                      <a:endParaRPr lang="zh-CN" altLang="en-US" sz="2400" b="1" dirty="0"/>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kern="1200" dirty="0">
                          <a:solidFill>
                            <a:schemeClr val="tx1"/>
                          </a:solidFill>
                          <a:latin typeface="+mn-lt"/>
                          <a:ea typeface="+mn-ea"/>
                          <a:cs typeface="+mn-cs"/>
                        </a:rPr>
                        <a:t>探讨科学方法论，反思现行科研范式对于突破性发现的潜在制约</a:t>
                      </a:r>
                      <a:endParaRPr lang="zh-CN" altLang="en-US" sz="2400" kern="1200" dirty="0">
                        <a:solidFill>
                          <a:schemeClr val="tx1"/>
                        </a:solidFill>
                        <a:latin typeface="+mn-lt"/>
                        <a:ea typeface="+mn-ea"/>
                        <a:cs typeface="+mn-cs"/>
                      </a:endParaRPr>
                    </a:p>
                  </a:txBody>
                  <a:tcPr>
                    <a:solidFill>
                      <a:schemeClr val="accent5">
                        <a:lumMod val="20000"/>
                        <a:lumOff val="80000"/>
                      </a:schemeClr>
                    </a:solidFill>
                  </a:tcPr>
                </a:tc>
              </a:tr>
              <a:tr h="766445">
                <a:tc>
                  <a:txBody>
                    <a:bodyPr/>
                    <a:p>
                      <a:pPr algn="ctr">
                        <a:buNone/>
                      </a:pPr>
                      <a:r>
                        <a:rPr lang="zh-CN" altLang="en-US" sz="2400" b="1" dirty="0"/>
                        <a:t>出处</a:t>
                      </a:r>
                      <a:endParaRPr lang="zh-CN" altLang="en-US" sz="2400" b="1" dirty="0"/>
                    </a:p>
                  </a:txBody>
                  <a:tcPr>
                    <a:solidFill>
                      <a:schemeClr val="accent5">
                        <a:lumMod val="20000"/>
                        <a:lumOff val="80000"/>
                      </a:schemeClr>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i="1" kern="1200" dirty="0">
                          <a:solidFill>
                            <a:schemeClr val="tx1"/>
                          </a:solidFill>
                          <a:latin typeface="+mn-lt"/>
                          <a:ea typeface="+mn-ea"/>
                          <a:cs typeface="+mn-cs"/>
                        </a:rPr>
                        <a:t>New Scientist, March 2024</a:t>
                      </a:r>
                      <a:endParaRPr lang="en-US" altLang="zh-CN" sz="2400" i="1" kern="1200" dirty="0">
                        <a:solidFill>
                          <a:schemeClr val="tx1"/>
                        </a:solidFill>
                        <a:latin typeface="+mn-lt"/>
                        <a:ea typeface="+mn-ea"/>
                        <a:cs typeface="+mn-cs"/>
                      </a:endParaRPr>
                    </a:p>
                  </a:txBody>
                  <a:tcPr>
                    <a:solidFill>
                      <a:schemeClr val="accent5">
                        <a:lumMod val="20000"/>
                        <a:lumOff val="80000"/>
                      </a:schemeClr>
                    </a:solidFill>
                  </a:tcPr>
                </a:tc>
              </a:tr>
            </a:tbl>
          </a:graphicData>
        </a:graphic>
      </p:graphicFrame>
      <p:sp>
        <p:nvSpPr>
          <p:cNvPr id="8" name="标题 1"/>
          <p:cNvSpPr txBox="1"/>
          <p:nvPr/>
        </p:nvSpPr>
        <p:spPr>
          <a:xfrm>
            <a:off x="-4273152" y="1196662"/>
            <a:ext cx="11589055" cy="70187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r>
              <a:rPr kumimoji="1" lang="en-US" altLang="zh-CN" sz="2800" dirty="0"/>
              <a:t>2.</a:t>
            </a:r>
            <a:r>
              <a:rPr kumimoji="1" lang="zh-CN" altLang="en-US" sz="2800" dirty="0"/>
              <a:t> 篇目具体信息</a:t>
            </a:r>
            <a:endParaRPr kumimoji="1"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320081"/>
            <a:ext cx="12192000" cy="39387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 name="矩形 5"/>
          <p:cNvSpPr/>
          <p:nvPr/>
        </p:nvSpPr>
        <p:spPr>
          <a:xfrm>
            <a:off x="0" y="1556195"/>
            <a:ext cx="12191999" cy="346657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0" name="主标题"/>
          <p:cNvSpPr>
            <a:spLocks noChangeArrowheads="1" noChangeShapeType="1" noTextEdit="1"/>
          </p:cNvSpPr>
          <p:nvPr/>
        </p:nvSpPr>
        <p:spPr bwMode="auto">
          <a:xfrm>
            <a:off x="2173453" y="2460142"/>
            <a:ext cx="7916809" cy="824842"/>
          </a:xfrm>
          <a:prstGeom prst="rect">
            <a:avLst/>
          </a:prstGeom>
        </p:spPr>
        <p:txBody>
          <a:bodyPr wrap="none" fromWordArt="1"/>
          <a:lstStyle/>
          <a:p>
            <a:pPr algn="ctr" fontAlgn="base">
              <a:spcBef>
                <a:spcPct val="0"/>
              </a:spcBef>
              <a:spcAft>
                <a:spcPct val="0"/>
              </a:spcAft>
            </a:pP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阅读理解</a:t>
            </a:r>
            <a:r>
              <a:rPr lang="en-US" altLang="zh-CN"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C</a:t>
            </a: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a:t>
            </a:r>
            <a:r>
              <a:rPr lang="en-US" altLang="zh-CN"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D</a:t>
            </a: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篇讲评</a:t>
            </a:r>
            <a:endPar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endParaRPr>
          </a:p>
        </p:txBody>
      </p:sp>
      <p:sp>
        <p:nvSpPr>
          <p:cNvPr id="11" name="1"/>
          <p:cNvSpPr txBox="1">
            <a:spLocks noChangeArrowheads="1"/>
          </p:cNvSpPr>
          <p:nvPr>
            <p:custDataLst>
              <p:tags r:id="rId1"/>
            </p:custDataLst>
          </p:nvPr>
        </p:nvSpPr>
        <p:spPr bwMode="auto">
          <a:xfrm>
            <a:off x="2964024" y="3640569"/>
            <a:ext cx="7090903" cy="1014730"/>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90204" pitchFamily="34" charset="0"/>
              <a:defRPr sz="1400">
                <a:solidFill>
                  <a:schemeClr val="tx1"/>
                </a:solidFill>
                <a:latin typeface="微软雅黑" panose="020B0503020204020204" pitchFamily="34" charset="-122"/>
                <a:ea typeface="微软雅黑" panose="020B0503020204020204" pitchFamily="34" charset="-122"/>
              </a:defRPr>
            </a:lvl9pPr>
          </a:lstStyle>
          <a:p>
            <a:pPr algn="just" fontAlgn="base">
              <a:lnSpc>
                <a:spcPct val="150000"/>
              </a:lnSpc>
            </a:pPr>
            <a:r>
              <a:rPr lang="zh-CN" altLang="en-US" sz="2000" b="1" dirty="0">
                <a:solidFill>
                  <a:prstClr val="white"/>
                </a:solidFill>
                <a:sym typeface="字魂59号-创粗黑" panose="00000500000000000000" pitchFamily="2" charset="-122"/>
              </a:rPr>
              <a:t>授课教师：刘璐               </a:t>
            </a:r>
            <a:r>
              <a:rPr lang="en-US" altLang="zh-CN" sz="2000" b="1" dirty="0">
                <a:solidFill>
                  <a:prstClr val="white"/>
                </a:solidFill>
                <a:sym typeface="字魂59号-创粗黑" panose="00000500000000000000" pitchFamily="2" charset="-122"/>
              </a:rPr>
              <a:t>	</a:t>
            </a:r>
            <a:r>
              <a:rPr lang="zh-CN" altLang="en-US" sz="2000" b="1" dirty="0">
                <a:solidFill>
                  <a:prstClr val="white"/>
                </a:solidFill>
                <a:sym typeface="字魂59号-创粗黑" panose="00000500000000000000" pitchFamily="2" charset="-122"/>
              </a:rPr>
              <a:t> 学校：人大附中</a:t>
            </a:r>
            <a:endParaRPr lang="en-US" altLang="zh-CN" sz="2000" b="1" dirty="0">
              <a:solidFill>
                <a:prstClr val="white"/>
              </a:solidFill>
              <a:sym typeface="字魂59号-创粗黑" panose="00000500000000000000" pitchFamily="2" charset="-122"/>
            </a:endParaRPr>
          </a:p>
          <a:p>
            <a:pPr algn="just" fontAlgn="base">
              <a:lnSpc>
                <a:spcPct val="150000"/>
              </a:lnSpc>
            </a:pPr>
            <a:r>
              <a:rPr lang="zh-CN" altLang="en-US" sz="2000" b="1" dirty="0">
                <a:solidFill>
                  <a:prstClr val="white"/>
                </a:solidFill>
                <a:sym typeface="字魂59号-创粗黑" panose="00000500000000000000" pitchFamily="2" charset="-122"/>
              </a:rPr>
              <a:t>指导教师：栗瑞莲</a:t>
            </a:r>
            <a:r>
              <a:rPr lang="en-US" altLang="zh-CN" sz="2000" b="1" dirty="0">
                <a:solidFill>
                  <a:prstClr val="white"/>
                </a:solidFill>
                <a:sym typeface="字魂59号-创粗黑" panose="00000500000000000000" pitchFamily="2" charset="-122"/>
              </a:rPr>
              <a:t> </a:t>
            </a:r>
            <a:r>
              <a:rPr lang="zh-CN" altLang="en-US" sz="2000" b="1" dirty="0">
                <a:solidFill>
                  <a:prstClr val="white"/>
                </a:solidFill>
                <a:sym typeface="字魂59号-创粗黑" panose="00000500000000000000" pitchFamily="2" charset="-122"/>
              </a:rPr>
              <a:t>刘璐霏          </a:t>
            </a:r>
            <a:r>
              <a:rPr lang="en-US" altLang="zh-CN" sz="2000" b="1" dirty="0">
                <a:solidFill>
                  <a:prstClr val="white"/>
                </a:solidFill>
                <a:sym typeface="字魂59号-创粗黑" panose="00000500000000000000" pitchFamily="2" charset="-122"/>
              </a:rPr>
              <a:t> </a:t>
            </a:r>
            <a:r>
              <a:rPr lang="zh-CN" altLang="en-US" sz="2000" b="1" dirty="0">
                <a:solidFill>
                  <a:prstClr val="white"/>
                </a:solidFill>
                <a:sym typeface="字魂59号-创粗黑" panose="00000500000000000000" pitchFamily="2" charset="-122"/>
              </a:rPr>
              <a:t>学校：海淀区教师进修学校</a:t>
            </a:r>
            <a:endParaRPr lang="en-US" altLang="zh-CN" sz="2000" b="1" dirty="0">
              <a:solidFill>
                <a:prstClr val="white"/>
              </a:solidFill>
              <a:sym typeface="字魂59号-创粗黑" panose="00000500000000000000" pitchFamily="2" charset="-122"/>
            </a:endParaRPr>
          </a:p>
        </p:txBody>
      </p:sp>
      <p:sp>
        <p:nvSpPr>
          <p:cNvPr id="12" name="副标题"/>
          <p:cNvSpPr txBox="1">
            <a:spLocks noChangeArrowheads="1"/>
          </p:cNvSpPr>
          <p:nvPr/>
        </p:nvSpPr>
        <p:spPr bwMode="ltGray">
          <a:xfrm>
            <a:off x="4223793" y="1678477"/>
            <a:ext cx="3790081" cy="444826"/>
          </a:xfrm>
          <a:prstGeom prst="rect">
            <a:avLst/>
          </a:prstGeom>
          <a:noFill/>
          <a:ln>
            <a:noFill/>
          </a:ln>
          <a:effectLst/>
        </p:spPr>
        <p:txBody>
          <a:bodyPr wrap="square" lIns="74766" tIns="37382" rIns="74766" bIns="37382">
            <a:spAutoFit/>
          </a:bodyPr>
          <a:lstStyle>
            <a:lvl1pPr algn="l" defTabSz="815975" fontAlgn="base">
              <a:defRPr>
                <a:solidFill>
                  <a:schemeClr val="tx1"/>
                </a:solidFill>
                <a:latin typeface="Arial" panose="020B0604020202090204" pitchFamily="34" charset="0"/>
              </a:defRPr>
            </a:lvl1pPr>
            <a:lvl2pPr marL="408305" algn="l" defTabSz="815975" fontAlgn="base">
              <a:defRPr>
                <a:solidFill>
                  <a:schemeClr val="tx1"/>
                </a:solidFill>
                <a:latin typeface="Arial" panose="020B0604020202090204" pitchFamily="34" charset="0"/>
              </a:defRPr>
            </a:lvl2pPr>
            <a:lvl3pPr marL="815975" algn="l" defTabSz="815975" fontAlgn="base">
              <a:defRPr>
                <a:solidFill>
                  <a:schemeClr val="tx1"/>
                </a:solidFill>
                <a:latin typeface="Arial" panose="020B0604020202090204" pitchFamily="34" charset="0"/>
              </a:defRPr>
            </a:lvl3pPr>
            <a:lvl4pPr marL="1225550" algn="l" defTabSz="815975" fontAlgn="base">
              <a:defRPr>
                <a:solidFill>
                  <a:schemeClr val="tx1"/>
                </a:solidFill>
                <a:latin typeface="Arial" panose="020B0604020202090204" pitchFamily="34" charset="0"/>
              </a:defRPr>
            </a:lvl4pPr>
            <a:lvl5pPr marL="1633855" algn="l" defTabSz="815975" fontAlgn="base">
              <a:defRPr>
                <a:solidFill>
                  <a:schemeClr val="tx1"/>
                </a:solidFill>
                <a:latin typeface="Arial" panose="020B0604020202090204" pitchFamily="34" charset="0"/>
              </a:defRPr>
            </a:lvl5pPr>
            <a:lvl6pPr marL="2091055" defTabSz="815975" fontAlgn="base">
              <a:spcBef>
                <a:spcPct val="0"/>
              </a:spcBef>
              <a:spcAft>
                <a:spcPct val="0"/>
              </a:spcAft>
              <a:defRPr>
                <a:solidFill>
                  <a:schemeClr val="tx1"/>
                </a:solidFill>
                <a:latin typeface="Arial" panose="020B0604020202090204" pitchFamily="34" charset="0"/>
              </a:defRPr>
            </a:lvl6pPr>
            <a:lvl7pPr marL="2548255" defTabSz="815975" fontAlgn="base">
              <a:spcBef>
                <a:spcPct val="0"/>
              </a:spcBef>
              <a:spcAft>
                <a:spcPct val="0"/>
              </a:spcAft>
              <a:defRPr>
                <a:solidFill>
                  <a:schemeClr val="tx1"/>
                </a:solidFill>
                <a:latin typeface="Arial" panose="020B0604020202090204" pitchFamily="34" charset="0"/>
              </a:defRPr>
            </a:lvl7pPr>
            <a:lvl8pPr marL="3005455" defTabSz="815975" fontAlgn="base">
              <a:spcBef>
                <a:spcPct val="0"/>
              </a:spcBef>
              <a:spcAft>
                <a:spcPct val="0"/>
              </a:spcAft>
              <a:defRPr>
                <a:solidFill>
                  <a:schemeClr val="tx1"/>
                </a:solidFill>
                <a:latin typeface="Arial" panose="020B0604020202090204" pitchFamily="34" charset="0"/>
              </a:defRPr>
            </a:lvl8pPr>
            <a:lvl9pPr marL="3462655" defTabSz="815975" fontAlgn="base">
              <a:spcBef>
                <a:spcPct val="0"/>
              </a:spcBef>
              <a:spcAft>
                <a:spcPct val="0"/>
              </a:spcAft>
              <a:defRPr>
                <a:solidFill>
                  <a:schemeClr val="tx1"/>
                </a:solidFill>
                <a:latin typeface="Arial" panose="020B0604020202090204" pitchFamily="34" charset="0"/>
              </a:defRPr>
            </a:lvl9pPr>
          </a:lstStyle>
          <a:p>
            <a:pPr algn="ctr">
              <a:spcBef>
                <a:spcPct val="0"/>
              </a:spcBef>
              <a:spcAft>
                <a:spcPct val="0"/>
              </a:spcAft>
            </a:pPr>
            <a:r>
              <a:rPr lang="zh-CN" altLang="en-US" sz="2400" b="1" spc="275" dirty="0">
                <a:solidFill>
                  <a:schemeClr val="bg1"/>
                </a:solidFill>
                <a:latin typeface="微软雅黑" panose="020B0503020204020204" pitchFamily="34" charset="-122"/>
                <a:ea typeface="微软雅黑" panose="020B0503020204020204" pitchFamily="34" charset="-122"/>
                <a:cs typeface="+mn-ea"/>
                <a:sym typeface="字魂59号-创粗黑" panose="00000500000000000000" pitchFamily="2" charset="-122"/>
              </a:rPr>
              <a:t>高三年级英语学科</a:t>
            </a:r>
            <a:endParaRPr lang="zh-CN" altLang="en-US" sz="2400" b="1" spc="275" dirty="0">
              <a:solidFill>
                <a:schemeClr val="bg1"/>
              </a:solidFill>
              <a:latin typeface="微软雅黑" panose="020B0503020204020204" pitchFamily="34" charset="-122"/>
              <a:ea typeface="微软雅黑" panose="020B0503020204020204" pitchFamily="34" charset="-122"/>
              <a:cs typeface="+mn-ea"/>
              <a:sym typeface="字魂59号-创粗黑" panose="00000500000000000000" pitchFamily="2" charset="-122"/>
            </a:endParaRPr>
          </a:p>
        </p:txBody>
      </p:sp>
      <p:grpSp>
        <p:nvGrpSpPr>
          <p:cNvPr id="13" name="组合 12"/>
          <p:cNvGrpSpPr/>
          <p:nvPr/>
        </p:nvGrpSpPr>
        <p:grpSpPr>
          <a:xfrm>
            <a:off x="1216178" y="5635828"/>
            <a:ext cx="448457" cy="448457"/>
            <a:chOff x="6673651" y="1268760"/>
            <a:chExt cx="489852" cy="489852"/>
          </a:xfrm>
        </p:grpSpPr>
        <p:sp>
          <p:nvSpPr>
            <p:cNvPr id="14" name="椭圆 13"/>
            <p:cNvSpPr/>
            <p:nvPr/>
          </p:nvSpPr>
          <p:spPr>
            <a:xfrm>
              <a:off x="6673651"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5" name="KSO_Shape"/>
            <p:cNvSpPr/>
            <p:nvPr/>
          </p:nvSpPr>
          <p:spPr bwMode="auto">
            <a:xfrm>
              <a:off x="6759159" y="1412847"/>
              <a:ext cx="318836" cy="21893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16" name="组合 15"/>
          <p:cNvGrpSpPr/>
          <p:nvPr/>
        </p:nvGrpSpPr>
        <p:grpSpPr>
          <a:xfrm>
            <a:off x="2086180" y="5635828"/>
            <a:ext cx="448457" cy="448457"/>
            <a:chOff x="7551951" y="1268760"/>
            <a:chExt cx="489852" cy="489852"/>
          </a:xfrm>
        </p:grpSpPr>
        <p:sp>
          <p:nvSpPr>
            <p:cNvPr id="17" name="椭圆 16"/>
            <p:cNvSpPr/>
            <p:nvPr/>
          </p:nvSpPr>
          <p:spPr>
            <a:xfrm>
              <a:off x="7551951"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8" name="KSO_Shape"/>
            <p:cNvSpPr/>
            <p:nvPr/>
          </p:nvSpPr>
          <p:spPr bwMode="auto">
            <a:xfrm>
              <a:off x="7664361" y="1409455"/>
              <a:ext cx="265031" cy="225716"/>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19" name="组合 18"/>
          <p:cNvGrpSpPr/>
          <p:nvPr/>
        </p:nvGrpSpPr>
        <p:grpSpPr>
          <a:xfrm>
            <a:off x="2983460" y="5635828"/>
            <a:ext cx="448457" cy="448457"/>
            <a:chOff x="8401843" y="1268760"/>
            <a:chExt cx="489852" cy="489852"/>
          </a:xfrm>
        </p:grpSpPr>
        <p:sp>
          <p:nvSpPr>
            <p:cNvPr id="20" name="椭圆 19"/>
            <p:cNvSpPr/>
            <p:nvPr/>
          </p:nvSpPr>
          <p:spPr>
            <a:xfrm>
              <a:off x="8401843"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1" name="KSO_Shape"/>
            <p:cNvSpPr/>
            <p:nvPr/>
          </p:nvSpPr>
          <p:spPr bwMode="auto">
            <a:xfrm>
              <a:off x="8517998" y="1388043"/>
              <a:ext cx="257542" cy="254966"/>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22" name="组合 21"/>
          <p:cNvGrpSpPr/>
          <p:nvPr/>
        </p:nvGrpSpPr>
        <p:grpSpPr>
          <a:xfrm>
            <a:off x="3820317" y="5643726"/>
            <a:ext cx="448457" cy="448457"/>
            <a:chOff x="9280143" y="1268760"/>
            <a:chExt cx="489852" cy="489852"/>
          </a:xfrm>
        </p:grpSpPr>
        <p:sp>
          <p:nvSpPr>
            <p:cNvPr id="23" name="椭圆 22"/>
            <p:cNvSpPr/>
            <p:nvPr/>
          </p:nvSpPr>
          <p:spPr>
            <a:xfrm>
              <a:off x="9280143"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4" name="KSO_Shape"/>
            <p:cNvSpPr/>
            <p:nvPr/>
          </p:nvSpPr>
          <p:spPr bwMode="auto">
            <a:xfrm>
              <a:off x="9406316" y="1402734"/>
              <a:ext cx="265395" cy="22558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25" name="组合 24"/>
          <p:cNvGrpSpPr/>
          <p:nvPr/>
        </p:nvGrpSpPr>
        <p:grpSpPr>
          <a:xfrm>
            <a:off x="4657175" y="5635828"/>
            <a:ext cx="448457" cy="448457"/>
            <a:chOff x="10144239" y="1268760"/>
            <a:chExt cx="489852" cy="489852"/>
          </a:xfrm>
        </p:grpSpPr>
        <p:sp>
          <p:nvSpPr>
            <p:cNvPr id="26" name="椭圆 25"/>
            <p:cNvSpPr/>
            <p:nvPr/>
          </p:nvSpPr>
          <p:spPr>
            <a:xfrm>
              <a:off x="10144239"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7" name="KSO_Shape"/>
            <p:cNvSpPr/>
            <p:nvPr/>
          </p:nvSpPr>
          <p:spPr bwMode="auto">
            <a:xfrm>
              <a:off x="10268895" y="1400067"/>
              <a:ext cx="240540" cy="230918"/>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29" name="组合 28"/>
          <p:cNvGrpSpPr/>
          <p:nvPr/>
        </p:nvGrpSpPr>
        <p:grpSpPr>
          <a:xfrm>
            <a:off x="10200456" y="5635828"/>
            <a:ext cx="1638893" cy="808531"/>
            <a:chOff x="9000284" y="103163"/>
            <a:chExt cx="2118405" cy="1045094"/>
          </a:xfrm>
        </p:grpSpPr>
        <p:pic>
          <p:nvPicPr>
            <p:cNvPr id="30" name="图片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3595" y="103163"/>
              <a:ext cx="1045094" cy="1045094"/>
            </a:xfrm>
            <a:prstGeom prst="rect">
              <a:avLst/>
            </a:prstGeom>
          </p:spPr>
        </p:pic>
        <p:pic>
          <p:nvPicPr>
            <p:cNvPr id="31" name="图片 30"/>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666" r="14252" b="39132"/>
            <a:stretch>
              <a:fillRect/>
            </a:stretch>
          </p:blipFill>
          <p:spPr>
            <a:xfrm>
              <a:off x="9000284" y="146522"/>
              <a:ext cx="1073311" cy="95837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464425" y="1564005"/>
            <a:ext cx="4454525" cy="4440555"/>
          </a:xfrm>
        </p:spPr>
        <p:txBody>
          <a:bodyPr>
            <a:normAutofit fontScale="90000"/>
          </a:bodyPr>
          <a:p>
            <a:r>
              <a:rPr lang="en-US" altLang="zh-CN">
                <a:latin typeface="Times New Roman Regular" panose="02020503050405090304" charset="0"/>
                <a:cs typeface="Times New Roman Regular" panose="02020503050405090304" charset="0"/>
              </a:rPr>
              <a:t>	James Webb Space Telescope, launched in 2021, is NASA's premier infrared space observatory. It cost approximately $10 billion in total.</a:t>
            </a:r>
            <a:br>
              <a:rPr lang="en-US" altLang="zh-CN">
                <a:latin typeface="Times New Roman Regular" panose="02020503050405090304" charset="0"/>
                <a:cs typeface="Times New Roman Regular" panose="02020503050405090304" charset="0"/>
              </a:rPr>
            </a:br>
            <a:r>
              <a:rPr lang="en-US" altLang="zh-CN">
                <a:latin typeface="Times New Roman Regular" panose="02020503050405090304" charset="0"/>
                <a:cs typeface="Times New Roman Regular" panose="02020503050405090304" charset="0"/>
              </a:rPr>
              <a:t>	</a:t>
            </a:r>
            <a:r>
              <a:rPr lang="zh-CN" altLang="en-US">
                <a:latin typeface="宋体" pitchFamily="2" charset="-122"/>
                <a:ea typeface="宋体" pitchFamily="2" charset="-122"/>
                <a:cs typeface="宋体" pitchFamily="2" charset="-122"/>
              </a:rPr>
              <a:t>詹姆斯</a:t>
            </a:r>
            <a:r>
              <a:rPr lang="en-US" altLang="zh-CN">
                <a:latin typeface="宋体" pitchFamily="2" charset="-122"/>
                <a:ea typeface="宋体" pitchFamily="2" charset="-122"/>
                <a:cs typeface="宋体" pitchFamily="2" charset="-122"/>
              </a:rPr>
              <a:t>·</a:t>
            </a:r>
            <a:r>
              <a:rPr lang="zh-CN" altLang="en-US">
                <a:latin typeface="宋体" pitchFamily="2" charset="-122"/>
                <a:ea typeface="宋体" pitchFamily="2" charset="-122"/>
                <a:cs typeface="宋体" pitchFamily="2" charset="-122"/>
              </a:rPr>
              <a:t>韦伯空间望远镜于</a:t>
            </a:r>
            <a:r>
              <a:rPr lang="en-US" altLang="zh-CN">
                <a:latin typeface="宋体" pitchFamily="2" charset="-122"/>
                <a:ea typeface="宋体" pitchFamily="2" charset="-122"/>
                <a:cs typeface="宋体" pitchFamily="2" charset="-122"/>
              </a:rPr>
              <a:t>2021</a:t>
            </a:r>
            <a:r>
              <a:rPr lang="zh-CN" altLang="en-US">
                <a:latin typeface="宋体" pitchFamily="2" charset="-122"/>
                <a:ea typeface="宋体" pitchFamily="2" charset="-122"/>
                <a:cs typeface="宋体" pitchFamily="2" charset="-122"/>
              </a:rPr>
              <a:t>年发射升空，是美国国家航空航天局最先进的红外空间观测平台，其造价约</a:t>
            </a:r>
            <a:r>
              <a:rPr lang="en-US" altLang="zh-CN">
                <a:latin typeface="宋体" pitchFamily="2" charset="-122"/>
                <a:ea typeface="宋体" pitchFamily="2" charset="-122"/>
                <a:cs typeface="宋体" pitchFamily="2" charset="-122"/>
              </a:rPr>
              <a:t>100</a:t>
            </a:r>
            <a:r>
              <a:rPr lang="zh-CN" altLang="en-US">
                <a:latin typeface="宋体" pitchFamily="2" charset="-122"/>
                <a:ea typeface="宋体" pitchFamily="2" charset="-122"/>
                <a:cs typeface="宋体" pitchFamily="2" charset="-122"/>
              </a:rPr>
              <a:t>亿</a:t>
            </a:r>
            <a:r>
              <a:rPr lang="zh-CN" altLang="en-US">
                <a:latin typeface="宋体" pitchFamily="2" charset="-122"/>
                <a:ea typeface="宋体" pitchFamily="2" charset="-122"/>
                <a:cs typeface="宋体" pitchFamily="2" charset="-122"/>
              </a:rPr>
              <a:t>美元。</a:t>
            </a:r>
            <a:endParaRPr lang="zh-CN" altLang="en-US">
              <a:latin typeface="宋体" pitchFamily="2" charset="-122"/>
              <a:ea typeface="宋体" pitchFamily="2" charset="-122"/>
              <a:cs typeface="宋体" pitchFamily="2" charset="-122"/>
            </a:endParaRPr>
          </a:p>
        </p:txBody>
      </p:sp>
      <p:pic>
        <p:nvPicPr>
          <p:cNvPr id="6" name="图片 5" descr="截屏2026-01-15 10.11.21"/>
          <p:cNvPicPr>
            <a:picLocks noChangeAspect="1"/>
          </p:cNvPicPr>
          <p:nvPr/>
        </p:nvPicPr>
        <p:blipFill>
          <a:blip r:embed="rId1"/>
          <a:stretch>
            <a:fillRect/>
          </a:stretch>
        </p:blipFill>
        <p:spPr>
          <a:xfrm>
            <a:off x="119380" y="1700530"/>
            <a:ext cx="7252335" cy="40703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sz="half" idx="1"/>
          </p:nvPr>
        </p:nvSpPr>
        <p:spPr>
          <a:xfrm>
            <a:off x="191770" y="1268730"/>
            <a:ext cx="11588750" cy="3272155"/>
          </a:xfrm>
        </p:spPr>
        <p:txBody>
          <a:bodyPr/>
          <a:p>
            <a:pPr marL="0" indent="457200" algn="just">
              <a:buNone/>
            </a:pPr>
            <a:r>
              <a:rPr lang="en-US" altLang="zh-CN" sz="2700">
                <a:latin typeface="Times New Roman Regular" panose="02020503050405090304" charset="0"/>
                <a:cs typeface="Times New Roman Regular" panose="02020503050405090304" charset="0"/>
              </a:rPr>
              <a:t>The Hubble Deep Field (HDF) is a landmark image of a tiny, seemingly empty patch of sky, captured by the Hubble Space Telescope in 1995. By staring at this single spot for over 100 hours, </a:t>
            </a:r>
            <a:r>
              <a:rPr lang="en-US" altLang="zh-CN" sz="2700">
                <a:solidFill>
                  <a:srgbClr val="C00000"/>
                </a:solidFill>
                <a:latin typeface="Times New Roman Regular" panose="02020503050405090304" charset="0"/>
                <a:cs typeface="Times New Roman Regular" panose="02020503050405090304" charset="0"/>
              </a:rPr>
              <a:t>Hubble revealed thousands of previously unseen galaxies—some of the most distant ever observed.</a:t>
            </a:r>
            <a:r>
              <a:rPr lang="en-US" altLang="zh-CN" sz="2700">
                <a:latin typeface="Times New Roman Regular" panose="02020503050405090304" charset="0"/>
                <a:cs typeface="Times New Roman Regular" panose="02020503050405090304" charset="0"/>
              </a:rPr>
              <a:t> This one image </a:t>
            </a:r>
            <a:r>
              <a:rPr lang="en-US" altLang="zh-CN" sz="2700">
                <a:solidFill>
                  <a:srgbClr val="C00000"/>
                </a:solidFill>
                <a:latin typeface="Times New Roman Regular" panose="02020503050405090304" charset="0"/>
                <a:cs typeface="Times New Roman Regular" panose="02020503050405090304" charset="0"/>
              </a:rPr>
              <a:t>revolutionized our understanding</a:t>
            </a:r>
            <a:r>
              <a:rPr lang="en-US" altLang="zh-CN" sz="2700">
                <a:latin typeface="Times New Roman Regular" panose="02020503050405090304" charset="0"/>
                <a:cs typeface="Times New Roman Regular" panose="02020503050405090304" charset="0"/>
              </a:rPr>
              <a:t> of the early universe, showing that galaxies are abundant and have evolved significantly over cosmic time. It remains </a:t>
            </a:r>
            <a:r>
              <a:rPr lang="en-US" altLang="zh-CN" sz="2700">
                <a:solidFill>
                  <a:srgbClr val="C00000"/>
                </a:solidFill>
                <a:latin typeface="Times New Roman Regular" panose="02020503050405090304" charset="0"/>
                <a:cs typeface="Times New Roman Regular" panose="02020503050405090304" charset="0"/>
              </a:rPr>
              <a:t>one of the most important and iconic</a:t>
            </a:r>
            <a:r>
              <a:rPr lang="en-US" altLang="zh-CN" sz="2700">
                <a:latin typeface="Times New Roman Regular" panose="02020503050405090304" charset="0"/>
                <a:cs typeface="Times New Roman Regular" panose="02020503050405090304" charset="0"/>
              </a:rPr>
              <a:t> achievements in astronomy.</a:t>
            </a:r>
            <a:endParaRPr lang="en-US" altLang="zh-CN" sz="2700">
              <a:latin typeface="Times New Roman Regular" panose="02020503050405090304" charset="0"/>
              <a:cs typeface="Times New Roman Regular" panose="02020503050405090304" charset="0"/>
            </a:endParaRPr>
          </a:p>
        </p:txBody>
      </p:sp>
      <p:sp>
        <p:nvSpPr>
          <p:cNvPr id="4" name="文本框 3"/>
          <p:cNvSpPr txBox="1"/>
          <p:nvPr/>
        </p:nvSpPr>
        <p:spPr>
          <a:xfrm>
            <a:off x="191135" y="4293235"/>
            <a:ext cx="11727180" cy="2218055"/>
          </a:xfrm>
          <a:prstGeom prst="rect">
            <a:avLst/>
          </a:prstGeom>
        </p:spPr>
        <p:txBody>
          <a:bodyPr wrap="square">
            <a:noAutofit/>
          </a:bodyPr>
          <a:p>
            <a:pPr marL="0" indent="457200"/>
            <a:r>
              <a:rPr lang="zh-CN" altLang="en-US" sz="2100" b="0" i="0">
                <a:solidFill>
                  <a:srgbClr val="0F1115"/>
                </a:solidFill>
                <a:latin typeface="宋体" pitchFamily="2" charset="-122"/>
                <a:ea typeface="宋体" pitchFamily="2" charset="-122"/>
                <a:cs typeface="宋体" pitchFamily="2" charset="-122"/>
              </a:rPr>
              <a:t>哈勃深场是哈伯太空望远镜于</a:t>
            </a:r>
            <a:r>
              <a:rPr lang="en-US" altLang="zh-CN" sz="2100" b="0" i="0">
                <a:solidFill>
                  <a:srgbClr val="0F1115"/>
                </a:solidFill>
                <a:latin typeface="宋体" pitchFamily="2" charset="-122"/>
                <a:ea typeface="宋体" pitchFamily="2" charset="-122"/>
                <a:cs typeface="宋体" pitchFamily="2" charset="-122"/>
              </a:rPr>
              <a:t>1995</a:t>
            </a:r>
            <a:r>
              <a:rPr lang="zh-CN" altLang="en-US" sz="2100" b="0" i="0">
                <a:solidFill>
                  <a:srgbClr val="0F1115"/>
                </a:solidFill>
                <a:latin typeface="宋体" pitchFamily="2" charset="-122"/>
                <a:ea typeface="宋体" pitchFamily="2" charset="-122"/>
                <a:cs typeface="宋体" pitchFamily="2" charset="-122"/>
              </a:rPr>
              <a:t>年针对天空中一个极微小、看似空无一物的区域所拍摄的标志性影像。通过对这一区域进行长达</a:t>
            </a:r>
            <a:r>
              <a:rPr lang="en-US" altLang="zh-CN" sz="2100" b="0" i="0">
                <a:solidFill>
                  <a:srgbClr val="0F1115"/>
                </a:solidFill>
                <a:latin typeface="宋体" pitchFamily="2" charset="-122"/>
                <a:ea typeface="宋体" pitchFamily="2" charset="-122"/>
                <a:cs typeface="宋体" pitchFamily="2" charset="-122"/>
              </a:rPr>
              <a:t>100</a:t>
            </a:r>
            <a:r>
              <a:rPr lang="zh-CN" altLang="en-US" sz="2100" b="0" i="0">
                <a:solidFill>
                  <a:srgbClr val="0F1115"/>
                </a:solidFill>
                <a:latin typeface="宋体" pitchFamily="2" charset="-122"/>
                <a:ea typeface="宋体" pitchFamily="2" charset="-122"/>
                <a:cs typeface="宋体" pitchFamily="2" charset="-122"/>
              </a:rPr>
              <a:t>多个小时的持续曝光，哈勃揭示了数千个此前从未被观测到的遥远星系，其中包含了一些宇宙诞生初期形成的星系。这张单一影像彻底改变了人类对早期宇宙的认知，证明了星系在宇宙中分布极为广泛，且随着宇宙年龄增长经历了显著的演化。至今，它仍被视为天文学史上最重要、最具代表性的科学成果之一。</a:t>
            </a:r>
            <a:endParaRPr lang="zh-CN" altLang="en-US" sz="2100" b="0" i="0">
              <a:solidFill>
                <a:srgbClr val="0F1115"/>
              </a:solidFill>
              <a:latin typeface="宋体" pitchFamily="2" charset="-122"/>
              <a:ea typeface="宋体" pitchFamily="2" charset="-122"/>
              <a:cs typeface="宋体" pitchFamily="2" charset="-122"/>
            </a:endParaRPr>
          </a:p>
          <a:p>
            <a:pPr marL="0" indent="457200"/>
            <a:r>
              <a:rPr lang="zh-CN" altLang="en-US" sz="2100" b="0" i="0">
                <a:solidFill>
                  <a:srgbClr val="0F1115"/>
                </a:solidFill>
                <a:latin typeface="宋体" pitchFamily="2" charset="-122"/>
                <a:ea typeface="宋体" pitchFamily="2" charset="-122"/>
                <a:cs typeface="宋体" pitchFamily="2" charset="-122"/>
              </a:rPr>
              <a:t>哈勃太空望远镜目前仍在正常运行并执行科学观测任务。尽管比它更先进的詹姆斯</a:t>
            </a:r>
            <a:r>
              <a:rPr lang="en-US" altLang="zh-CN" sz="2100" b="0" i="0">
                <a:solidFill>
                  <a:srgbClr val="0F1115"/>
                </a:solidFill>
                <a:latin typeface="宋体" pitchFamily="2" charset="-122"/>
                <a:ea typeface="宋体" pitchFamily="2" charset="-122"/>
                <a:cs typeface="宋体" pitchFamily="2" charset="-122"/>
              </a:rPr>
              <a:t>·</a:t>
            </a:r>
            <a:r>
              <a:rPr lang="zh-CN" altLang="en-US" sz="2100" b="0" i="0">
                <a:solidFill>
                  <a:srgbClr val="0F1115"/>
                </a:solidFill>
                <a:latin typeface="宋体" pitchFamily="2" charset="-122"/>
                <a:ea typeface="宋体" pitchFamily="2" charset="-122"/>
                <a:cs typeface="宋体" pitchFamily="2" charset="-122"/>
              </a:rPr>
              <a:t>韦伯太空望远镜（</a:t>
            </a:r>
            <a:r>
              <a:rPr lang="en-US" altLang="zh-CN" sz="2100" b="0" i="0">
                <a:solidFill>
                  <a:srgbClr val="0F1115"/>
                </a:solidFill>
                <a:latin typeface="宋体" pitchFamily="2" charset="-122"/>
                <a:ea typeface="宋体" pitchFamily="2" charset="-122"/>
                <a:cs typeface="宋体" pitchFamily="2" charset="-122"/>
              </a:rPr>
              <a:t>JWST</a:t>
            </a:r>
            <a:r>
              <a:rPr lang="zh-CN" altLang="en-US" sz="2100" b="0" i="0">
                <a:solidFill>
                  <a:srgbClr val="0F1115"/>
                </a:solidFill>
                <a:latin typeface="宋体" pitchFamily="2" charset="-122"/>
                <a:ea typeface="宋体" pitchFamily="2" charset="-122"/>
                <a:cs typeface="宋体" pitchFamily="2" charset="-122"/>
              </a:rPr>
              <a:t>）已于</a:t>
            </a:r>
            <a:r>
              <a:rPr lang="en-US" altLang="zh-CN" sz="2100" b="0" i="0">
                <a:solidFill>
                  <a:srgbClr val="0F1115"/>
                </a:solidFill>
                <a:latin typeface="宋体" pitchFamily="2" charset="-122"/>
                <a:ea typeface="宋体" pitchFamily="2" charset="-122"/>
                <a:cs typeface="宋体" pitchFamily="2" charset="-122"/>
              </a:rPr>
              <a:t>2021</a:t>
            </a:r>
            <a:r>
              <a:rPr lang="zh-CN" altLang="en-US" sz="2100" b="0" i="0">
                <a:solidFill>
                  <a:srgbClr val="0F1115"/>
                </a:solidFill>
                <a:latin typeface="宋体" pitchFamily="2" charset="-122"/>
                <a:ea typeface="宋体" pitchFamily="2" charset="-122"/>
                <a:cs typeface="宋体" pitchFamily="2" charset="-122"/>
              </a:rPr>
              <a:t>年发射升空，但哈勃并未被取代或淘汰，而是与韦伯形成互补协作关系。</a:t>
            </a:r>
            <a:endParaRPr lang="zh-CN" altLang="en-US" sz="2100" b="0" i="0">
              <a:solidFill>
                <a:srgbClr val="0F1115"/>
              </a:solidFill>
              <a:latin typeface="宋体" pitchFamily="2" charset="-122"/>
              <a:ea typeface="宋体" pitchFamily="2" charset="-122"/>
              <a:cs typeface="宋体"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1815" y="5876925"/>
            <a:ext cx="3909695" cy="615315"/>
          </a:xfrm>
        </p:spPr>
        <p:txBody>
          <a:bodyPr>
            <a:normAutofit/>
          </a:bodyPr>
          <a:p>
            <a:pPr algn="ctr"/>
            <a:r>
              <a:rPr lang="en-US" altLang="zh-CN">
                <a:latin typeface="Times New Roman" panose="02020503050405090304" pitchFamily="18" charset="0"/>
                <a:cs typeface="Times New Roman" panose="02020503050405090304" pitchFamily="18" charset="0"/>
              </a:rPr>
              <a:t>Hubble Deep Field, 1995</a:t>
            </a:r>
            <a:endParaRPr lang="en-US" altLang="zh-CN">
              <a:latin typeface="Times New Roman" panose="02020503050405090304" pitchFamily="18" charset="0"/>
              <a:cs typeface="Times New Roman" panose="02020503050405090304" pitchFamily="18" charset="0"/>
            </a:endParaRPr>
          </a:p>
        </p:txBody>
      </p:sp>
      <p:pic>
        <p:nvPicPr>
          <p:cNvPr id="5" name="图片 4" descr="截屏2026-01-15 10.19.17"/>
          <p:cNvPicPr>
            <a:picLocks noChangeAspect="1"/>
          </p:cNvPicPr>
          <p:nvPr/>
        </p:nvPicPr>
        <p:blipFill>
          <a:blip r:embed="rId1"/>
          <a:stretch>
            <a:fillRect/>
          </a:stretch>
        </p:blipFill>
        <p:spPr>
          <a:xfrm>
            <a:off x="74930" y="1089660"/>
            <a:ext cx="5157470" cy="4678045"/>
          </a:xfrm>
          <a:prstGeom prst="rect">
            <a:avLst/>
          </a:prstGeom>
        </p:spPr>
      </p:pic>
      <p:pic>
        <p:nvPicPr>
          <p:cNvPr id="6" name="图片 5" descr="/Users/lulu/Library/Containers/com.kingsoft.wpsoffice.mac/Data/tmp/picturecompress_20260115102039/output_1.pngoutput_1"/>
          <p:cNvPicPr>
            <a:picLocks noChangeAspect="1"/>
          </p:cNvPicPr>
          <p:nvPr/>
        </p:nvPicPr>
        <p:blipFill>
          <a:blip r:embed="rId2"/>
          <a:stretch>
            <a:fillRect/>
          </a:stretch>
        </p:blipFill>
        <p:spPr>
          <a:xfrm>
            <a:off x="5375910" y="1628775"/>
            <a:ext cx="6625590" cy="3289300"/>
          </a:xfrm>
          <a:prstGeom prst="rect">
            <a:avLst/>
          </a:prstGeom>
        </p:spPr>
      </p:pic>
      <p:sp>
        <p:nvSpPr>
          <p:cNvPr id="4" name="标题 1"/>
          <p:cNvSpPr>
            <a:spLocks noGrp="1"/>
          </p:cNvSpPr>
          <p:nvPr/>
        </p:nvSpPr>
        <p:spPr>
          <a:xfrm>
            <a:off x="6599555" y="5085080"/>
            <a:ext cx="4751070" cy="615315"/>
          </a:xfrm>
          <a:prstGeom prst="rect">
            <a:avLst/>
          </a:prstGeom>
        </p:spPr>
        <p:txBody>
          <a:bodyPr vert="horz" lIns="91440" tIns="45720" rIns="91440" bIns="45720" rtlCol="0" anchor="ctr"/>
          <a:lstStyle>
            <a:lvl1pPr algn="l" defTabSz="914400" rtl="0" eaLnBrk="1" latinLnBrk="0" hangingPunct="1">
              <a:spcBef>
                <a:spcPct val="0"/>
              </a:spcBef>
              <a:buNone/>
              <a:defRPr sz="2800" kern="1200">
                <a:solidFill>
                  <a:schemeClr val="tx1"/>
                </a:solidFill>
                <a:latin typeface="黑体" panose="02010609060101010101" pitchFamily="49" charset="-122"/>
                <a:ea typeface="黑体" panose="02010609060101010101" pitchFamily="49" charset="-122"/>
                <a:cs typeface="+mj-cs"/>
              </a:defRPr>
            </a:lvl1pPr>
          </a:lstStyle>
          <a:p>
            <a:r>
              <a:rPr lang="en-US" altLang="zh-CN">
                <a:latin typeface="Times New Roman" panose="02020503050405090304" pitchFamily="18" charset="0"/>
                <a:ea typeface="宋体" pitchFamily="2" charset="-122"/>
                <a:cs typeface="Times New Roman" panose="02020503050405090304" pitchFamily="18" charset="0"/>
                <a:sym typeface="+mn-ea"/>
              </a:rPr>
              <a:t>Hubble Space Telescope</a:t>
            </a:r>
            <a:endParaRPr lang="en-US" altLang="zh-CN">
              <a:latin typeface="Times New Roman" panose="02020503050405090304" pitchFamily="18" charset="0"/>
              <a:ea typeface="宋体" pitchFamily="2" charset="-122"/>
              <a:cs typeface="Times New Roman" panose="02020503050405090304" pitchFamily="18" charset="0"/>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711625" y="2327632"/>
            <a:ext cx="7200799" cy="1635375"/>
            <a:chOff x="4425387" y="2262581"/>
            <a:chExt cx="6768752" cy="1620772"/>
          </a:xfrm>
        </p:grpSpPr>
        <p:sp>
          <p:nvSpPr>
            <p:cNvPr id="12" name="圆角矩形 11"/>
            <p:cNvSpPr/>
            <p:nvPr/>
          </p:nvSpPr>
          <p:spPr>
            <a:xfrm>
              <a:off x="4425387" y="2262581"/>
              <a:ext cx="6552728" cy="1620772"/>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 name="矩形 12"/>
            <p:cNvSpPr/>
            <p:nvPr/>
          </p:nvSpPr>
          <p:spPr>
            <a:xfrm>
              <a:off x="5649523" y="2262581"/>
              <a:ext cx="5544616" cy="1620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sp>
        <p:nvSpPr>
          <p:cNvPr id="15" name="文本框 17"/>
          <p:cNvSpPr txBox="1"/>
          <p:nvPr/>
        </p:nvSpPr>
        <p:spPr>
          <a:xfrm>
            <a:off x="4494557" y="2764932"/>
            <a:ext cx="5273851" cy="769441"/>
          </a:xfrm>
          <a:prstGeom prst="rect">
            <a:avLst/>
          </a:prstGeom>
          <a:noFill/>
        </p:spPr>
        <p:txBody>
          <a:bodyPr wrap="square" rtlCol="0">
            <a:spAutoFit/>
          </a:bodyPr>
          <a:lstStyle/>
          <a:p>
            <a:r>
              <a:rPr lang="zh-CN" altLang="en-US" sz="44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文本解读及题目分析</a:t>
            </a:r>
            <a:endParaRPr lang="zh-CN" altLang="en-US" sz="44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sp>
        <p:nvSpPr>
          <p:cNvPr id="11" name="文本框 10"/>
          <p:cNvSpPr txBox="1"/>
          <p:nvPr/>
        </p:nvSpPr>
        <p:spPr>
          <a:xfrm>
            <a:off x="2783632" y="2638137"/>
            <a:ext cx="954107" cy="1015663"/>
          </a:xfrm>
          <a:prstGeom prst="rect">
            <a:avLst/>
          </a:prstGeom>
          <a:noFill/>
        </p:spPr>
        <p:txBody>
          <a:bodyPr wrap="none" rtlCol="0">
            <a:spAutoFit/>
          </a:bodyPr>
          <a:lstStyle/>
          <a:p>
            <a:r>
              <a:rPr lang="en-US" altLang="zh-CN"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02</a:t>
            </a:r>
            <a:endParaRPr lang="zh-CN" altLang="en-US"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7" name="圆角矩形 16"/>
          <p:cNvSpPr/>
          <p:nvPr/>
        </p:nvSpPr>
        <p:spPr>
          <a:xfrm>
            <a:off x="263352" y="1459062"/>
            <a:ext cx="536281"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0" name="Freeform 5"/>
          <p:cNvSpPr/>
          <p:nvPr/>
        </p:nvSpPr>
        <p:spPr bwMode="auto">
          <a:xfrm>
            <a:off x="947663" y="2420888"/>
            <a:ext cx="1547937" cy="139564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endParaRPr lang="zh-CN" altLang="en-US" sz="1650" dirty="0">
              <a:solidFill>
                <a:prstClr val="black"/>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6" name="KSO_Shape"/>
          <p:cNvSpPr/>
          <p:nvPr/>
        </p:nvSpPr>
        <p:spPr bwMode="auto">
          <a:xfrm>
            <a:off x="1157380" y="2730434"/>
            <a:ext cx="1122196" cy="77057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1C666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5969000" y="44450"/>
            <a:ext cx="6182360" cy="6858000"/>
            <a:chOff x="9400" y="70"/>
            <a:chExt cx="9736" cy="10800"/>
          </a:xfrm>
        </p:grpSpPr>
        <p:pic>
          <p:nvPicPr>
            <p:cNvPr id="4" name="图片 3" descr="截屏2026-01-15 12.28.07"/>
            <p:cNvPicPr>
              <a:picLocks noChangeAspect="1"/>
            </p:cNvPicPr>
            <p:nvPr/>
          </p:nvPicPr>
          <p:blipFill>
            <a:blip r:embed="rId1"/>
            <a:stretch>
              <a:fillRect/>
            </a:stretch>
          </p:blipFill>
          <p:spPr>
            <a:xfrm>
              <a:off x="9400" y="70"/>
              <a:ext cx="9737" cy="10800"/>
            </a:xfrm>
            <a:prstGeom prst="rect">
              <a:avLst/>
            </a:prstGeom>
          </p:spPr>
        </p:pic>
        <p:pic>
          <p:nvPicPr>
            <p:cNvPr id="8" name="图片 7"/>
            <p:cNvPicPr>
              <a:picLocks noChangeAspect="1"/>
            </p:cNvPicPr>
            <p:nvPr/>
          </p:nvPicPr>
          <p:blipFill>
            <a:blip r:embed="rId2"/>
            <a:stretch>
              <a:fillRect/>
            </a:stretch>
          </p:blipFill>
          <p:spPr>
            <a:xfrm>
              <a:off x="11686" y="5434"/>
              <a:ext cx="7326" cy="400"/>
            </a:xfrm>
            <a:prstGeom prst="rect">
              <a:avLst/>
            </a:prstGeom>
          </p:spPr>
        </p:pic>
        <p:pic>
          <p:nvPicPr>
            <p:cNvPr id="9" name="图片 8"/>
            <p:cNvPicPr>
              <a:picLocks noChangeAspect="1"/>
            </p:cNvPicPr>
            <p:nvPr/>
          </p:nvPicPr>
          <p:blipFill>
            <a:blip r:embed="rId2"/>
            <a:stretch>
              <a:fillRect/>
            </a:stretch>
          </p:blipFill>
          <p:spPr>
            <a:xfrm>
              <a:off x="9542" y="5853"/>
              <a:ext cx="7524" cy="220"/>
            </a:xfrm>
            <a:prstGeom prst="rect">
              <a:avLst/>
            </a:prstGeom>
          </p:spPr>
        </p:pic>
      </p:grpSp>
      <p:sp>
        <p:nvSpPr>
          <p:cNvPr id="10" name="矩形 9"/>
          <p:cNvSpPr/>
          <p:nvPr/>
        </p:nvSpPr>
        <p:spPr>
          <a:xfrm>
            <a:off x="5951855" y="44450"/>
            <a:ext cx="6120765" cy="1436370"/>
          </a:xfrm>
          <a:prstGeom prst="rect">
            <a:avLst/>
          </a:prstGeom>
          <a:noFill/>
          <a:ln w="63500" cmpd="sng">
            <a:solidFill>
              <a:srgbClr val="00206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圆角矩形 19"/>
          <p:cNvSpPr/>
          <p:nvPr/>
        </p:nvSpPr>
        <p:spPr>
          <a:xfrm>
            <a:off x="1791970" y="96520"/>
            <a:ext cx="4160520" cy="153225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2000" dirty="0">
                <a:solidFill>
                  <a:srgbClr val="002060"/>
                </a:solidFill>
                <a:latin typeface="Times New Roman" panose="02020503050405090304" pitchFamily="18" charset="0"/>
                <a:cs typeface="Times New Roman" panose="02020503050405090304" pitchFamily="18" charset="0"/>
              </a:rPr>
              <a:t>Para 1-2:</a:t>
            </a:r>
            <a:endParaRPr kumimoji="1" lang="en-US" altLang="zh-CN" sz="2000" dirty="0">
              <a:solidFill>
                <a:srgbClr val="002060"/>
              </a:solidFill>
              <a:latin typeface="Times New Roman" panose="02020503050405090304" pitchFamily="18" charset="0"/>
              <a:cs typeface="Times New Roman" panose="02020503050405090304" pitchFamily="18" charset="0"/>
            </a:endParaRPr>
          </a:p>
          <a:p>
            <a:pPr algn="ctr"/>
            <a:r>
              <a:rPr kumimoji="1" lang="en-US" altLang="zh-CN" sz="2000" dirty="0">
                <a:solidFill>
                  <a:srgbClr val="002060"/>
                </a:solidFill>
                <a:latin typeface="Times New Roman" panose="02020503050405090304" pitchFamily="18" charset="0"/>
                <a:cs typeface="Times New Roman" panose="02020503050405090304" pitchFamily="18" charset="0"/>
              </a:rPr>
              <a:t>Specific Contemporary Observation--introducing the thesis that the universe consistently defies expectations.</a:t>
            </a:r>
            <a:endParaRPr kumimoji="1" lang="en-US" altLang="zh-CN" sz="2000" dirty="0">
              <a:solidFill>
                <a:srgbClr val="002060"/>
              </a:solidFill>
              <a:latin typeface="Times New Roman" panose="02020503050405090304" pitchFamily="18" charset="0"/>
              <a:cs typeface="Times New Roman" panose="02020503050405090304" pitchFamily="18" charset="0"/>
            </a:endParaRPr>
          </a:p>
        </p:txBody>
      </p:sp>
      <p:sp>
        <p:nvSpPr>
          <p:cNvPr id="14" name="圆角矩形 13"/>
          <p:cNvSpPr/>
          <p:nvPr/>
        </p:nvSpPr>
        <p:spPr>
          <a:xfrm>
            <a:off x="1791970" y="1700530"/>
            <a:ext cx="4160520" cy="358140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rgbClr val="002060"/>
                </a:solidFill>
                <a:latin typeface="Times New Roman" panose="02020503050405090304" pitchFamily="18" charset="0"/>
                <a:cs typeface="Times New Roman" panose="02020503050405090304" pitchFamily="18" charset="0"/>
                <a:sym typeface="+mn-ea"/>
              </a:rPr>
              <a:t>Para 3-5:</a:t>
            </a:r>
            <a:endParaRPr kumimoji="1" lang="en-US" altLang="zh-CN" sz="2400" dirty="0">
              <a:solidFill>
                <a:srgbClr val="002060"/>
              </a:solidFill>
              <a:latin typeface="Times New Roman" panose="02020503050405090304" pitchFamily="18" charset="0"/>
              <a:cs typeface="Times New Roman" panose="02020503050405090304" pitchFamily="18" charset="0"/>
              <a:sym typeface="+mn-ea"/>
            </a:endParaRPr>
          </a:p>
          <a:p>
            <a:pPr lvl="0" algn="ctr">
              <a:buClrTx/>
              <a:buSzTx/>
              <a:buFontTx/>
            </a:pPr>
            <a:r>
              <a:rPr kumimoji="1" lang="en-US" altLang="zh-CN" sz="2400" dirty="0">
                <a:solidFill>
                  <a:srgbClr val="002060"/>
                </a:solidFill>
                <a:latin typeface="Times New Roman" panose="02020503050405090304" pitchFamily="18" charset="0"/>
                <a:cs typeface="Times New Roman" panose="02020503050405090304" pitchFamily="18" charset="0"/>
                <a:sym typeface="+mn-ea"/>
              </a:rPr>
              <a:t>H</a:t>
            </a:r>
            <a:r>
              <a:rPr kumimoji="1" lang="en-US" altLang="zh-CN" sz="2400" dirty="0">
                <a:solidFill>
                  <a:srgbClr val="002060"/>
                </a:solidFill>
                <a:latin typeface="Times New Roman" panose="02020503050405090304" pitchFamily="18" charset="0"/>
                <a:cs typeface="Times New Roman" panose="02020503050405090304" pitchFamily="18" charset="0"/>
                <a:sym typeface="+mn-ea"/>
              </a:rPr>
              <a:t>istorical Evidences and Analysis</a:t>
            </a:r>
            <a:endParaRPr kumimoji="1" lang="en-US" altLang="zh-CN" sz="2400" dirty="0">
              <a:solidFill>
                <a:srgbClr val="002060"/>
              </a:solidFill>
              <a:latin typeface="Times New Roman" panose="02020503050405090304" pitchFamily="18" charset="0"/>
              <a:cs typeface="Times New Roman" panose="02020503050405090304" pitchFamily="18" charset="0"/>
              <a:sym typeface="+mn-ea"/>
            </a:endParaRPr>
          </a:p>
          <a:p>
            <a:pPr lvl="0" algn="ctr">
              <a:buClrTx/>
              <a:buSzTx/>
              <a:buFontTx/>
            </a:pPr>
            <a:endParaRPr kumimoji="1" lang="en-US" altLang="zh-CN" sz="2400" dirty="0">
              <a:solidFill>
                <a:srgbClr val="002060"/>
              </a:solidFill>
              <a:latin typeface="Times New Roman" panose="02020503050405090304" pitchFamily="18" charset="0"/>
              <a:cs typeface="Times New Roman" panose="02020503050405090304" pitchFamily="18" charset="0"/>
              <a:sym typeface="+mn-ea"/>
            </a:endParaRPr>
          </a:p>
          <a:p>
            <a:pPr lvl="0" algn="ctr">
              <a:buClrTx/>
              <a:buSzTx/>
              <a:buFontTx/>
            </a:pPr>
            <a:endParaRPr kumimoji="1" lang="en-US" altLang="zh-CN" sz="2400" dirty="0">
              <a:solidFill>
                <a:srgbClr val="002060"/>
              </a:solidFill>
              <a:latin typeface="Times New Roman" panose="02020503050405090304" pitchFamily="18" charset="0"/>
              <a:cs typeface="Times New Roman" panose="02020503050405090304" pitchFamily="18" charset="0"/>
              <a:sym typeface="+mn-ea"/>
            </a:endParaRPr>
          </a:p>
          <a:p>
            <a:pPr lvl="0" algn="ctr">
              <a:buClrTx/>
              <a:buSzTx/>
              <a:buFontTx/>
            </a:pPr>
            <a:endParaRPr kumimoji="1" lang="en-US" altLang="zh-CN" sz="2400" dirty="0">
              <a:solidFill>
                <a:srgbClr val="002060"/>
              </a:solidFill>
              <a:latin typeface="Times New Roman" panose="02020503050405090304" pitchFamily="18" charset="0"/>
              <a:cs typeface="Times New Roman" panose="02020503050405090304" pitchFamily="18" charset="0"/>
              <a:sym typeface="+mn-ea"/>
            </a:endParaRPr>
          </a:p>
          <a:p>
            <a:pPr lvl="0" algn="ctr">
              <a:buClrTx/>
              <a:buSzTx/>
              <a:buFontTx/>
            </a:pPr>
            <a:endParaRPr kumimoji="1" lang="en-US" altLang="zh-CN" sz="2400" dirty="0">
              <a:solidFill>
                <a:srgbClr val="002060"/>
              </a:solidFill>
              <a:latin typeface="Times New Roman" panose="02020503050405090304" pitchFamily="18" charset="0"/>
              <a:cs typeface="Times New Roman" panose="02020503050405090304" pitchFamily="18" charset="0"/>
              <a:sym typeface="+mn-ea"/>
            </a:endParaRPr>
          </a:p>
          <a:p>
            <a:pPr lvl="0" algn="ctr">
              <a:buClrTx/>
              <a:buSzTx/>
              <a:buFontTx/>
            </a:pPr>
            <a:endParaRPr kumimoji="1" lang="en-US" altLang="zh-CN" sz="2400" dirty="0">
              <a:solidFill>
                <a:srgbClr val="002060"/>
              </a:solidFill>
              <a:latin typeface="Times New Roman" panose="02020503050405090304" pitchFamily="18" charset="0"/>
              <a:cs typeface="Times New Roman" panose="02020503050405090304" pitchFamily="18" charset="0"/>
              <a:sym typeface="+mn-ea"/>
            </a:endParaRPr>
          </a:p>
          <a:p>
            <a:pPr lvl="0" algn="ctr">
              <a:buClrTx/>
              <a:buSzTx/>
              <a:buFontTx/>
            </a:pPr>
            <a:endParaRPr kumimoji="1" lang="en-US" altLang="zh-CN" sz="2400" dirty="0">
              <a:solidFill>
                <a:srgbClr val="002060"/>
              </a:solidFill>
              <a:latin typeface="Times New Roman" panose="02020503050405090304" pitchFamily="18" charset="0"/>
              <a:cs typeface="Times New Roman" panose="02020503050405090304" pitchFamily="18" charset="0"/>
              <a:sym typeface="+mn-ea"/>
            </a:endParaRPr>
          </a:p>
          <a:p>
            <a:pPr lvl="0" algn="ctr">
              <a:buClrTx/>
              <a:buSzTx/>
              <a:buFontTx/>
            </a:pPr>
            <a:endParaRPr kumimoji="1" lang="en-US" altLang="zh-CN" sz="2400" dirty="0">
              <a:solidFill>
                <a:srgbClr val="002060"/>
              </a:solidFill>
              <a:latin typeface="Times New Roman" panose="02020503050405090304" pitchFamily="18" charset="0"/>
              <a:cs typeface="Times New Roman" panose="02020503050405090304" pitchFamily="18" charset="0"/>
              <a:sym typeface="+mn-ea"/>
            </a:endParaRPr>
          </a:p>
        </p:txBody>
      </p:sp>
      <p:sp>
        <p:nvSpPr>
          <p:cNvPr id="19" name="圆角矩形 18"/>
          <p:cNvSpPr/>
          <p:nvPr/>
        </p:nvSpPr>
        <p:spPr>
          <a:xfrm>
            <a:off x="1996440" y="2803525"/>
            <a:ext cx="3888740" cy="1290955"/>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Evidences: </a:t>
            </a:r>
            <a:r>
              <a:rPr kumimoji="1" lang="zh-CN" altLang="en-US" sz="2400" dirty="0">
                <a:solidFill>
                  <a:schemeClr val="bg1"/>
                </a:solidFill>
                <a:latin typeface="Times New Roman" panose="02020503050405090304" pitchFamily="18" charset="0"/>
                <a:cs typeface="Times New Roman" panose="02020503050405090304" pitchFamily="18" charset="0"/>
                <a:sym typeface="+mn-ea"/>
              </a:rPr>
              <a:t>①</a:t>
            </a:r>
            <a:r>
              <a:rPr kumimoji="1" lang="en-US" altLang="zh-CN" sz="2400" dirty="0">
                <a:solidFill>
                  <a:schemeClr val="bg1"/>
                </a:solidFill>
                <a:latin typeface="Times New Roman" panose="02020503050405090304" pitchFamily="18" charset="0"/>
                <a:cs typeface="Times New Roman" panose="02020503050405090304" pitchFamily="18" charset="0"/>
                <a:sym typeface="+mn-ea"/>
              </a:rPr>
              <a:t> Hubble Deep Field project (3-4) </a:t>
            </a:r>
            <a:r>
              <a:rPr kumimoji="1" lang="en-US" altLang="zh-CN" sz="2400" dirty="0">
                <a:solidFill>
                  <a:schemeClr val="bg1"/>
                </a:solidFill>
                <a:latin typeface="Times New Roman" panose="02020503050405090304" pitchFamily="18" charset="0"/>
                <a:cs typeface="Times New Roman" panose="02020503050405090304" pitchFamily="18" charset="0"/>
                <a:sym typeface="+mn-ea"/>
              </a:rPr>
              <a:t> </a:t>
            </a:r>
            <a:r>
              <a:rPr kumimoji="1" lang="zh-CN" altLang="en-US" sz="2400" dirty="0">
                <a:solidFill>
                  <a:schemeClr val="bg1"/>
                </a:solidFill>
                <a:latin typeface="Times New Roman" panose="02020503050405090304" pitchFamily="18" charset="0"/>
                <a:cs typeface="Times New Roman" panose="02020503050405090304" pitchFamily="18" charset="0"/>
                <a:sym typeface="+mn-ea"/>
              </a:rPr>
              <a:t>②</a:t>
            </a:r>
            <a:r>
              <a:rPr kumimoji="1" lang="en-US" altLang="zh-CN" sz="2400" dirty="0">
                <a:solidFill>
                  <a:schemeClr val="bg1"/>
                </a:solidFill>
                <a:latin typeface="Times New Roman" panose="02020503050405090304" pitchFamily="18" charset="0"/>
                <a:cs typeface="Times New Roman" panose="02020503050405090304" pitchFamily="18" charset="0"/>
                <a:sym typeface="+mn-ea"/>
              </a:rPr>
              <a:t> Saturn's moon Enceladus (5)</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a:p>
            <a:pPr lvl="0" algn="ctr">
              <a:buClrTx/>
              <a:buSzTx/>
              <a:buFontTx/>
            </a:pP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21" name="圆角矩形 20"/>
          <p:cNvSpPr/>
          <p:nvPr/>
        </p:nvSpPr>
        <p:spPr>
          <a:xfrm>
            <a:off x="1981200" y="3963670"/>
            <a:ext cx="3888105" cy="1478280"/>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Analysis: the gap between these serendipitous discoveries and the standard hypothesis-driven model </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24" name="圆角矩形 23"/>
          <p:cNvSpPr/>
          <p:nvPr/>
        </p:nvSpPr>
        <p:spPr>
          <a:xfrm>
            <a:off x="1816735" y="5579110"/>
            <a:ext cx="4151630" cy="1207770"/>
          </a:xfrm>
          <a:prstGeom prst="roundRect">
            <a:avLst/>
          </a:prstGeom>
          <a:blipFill rotWithShape="1">
            <a:blip r:embed="rId3"/>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Para 6 Conclusion: </a:t>
            </a:r>
            <a:br>
              <a:rPr kumimoji="1" lang="en-US" altLang="zh-CN" sz="2400" dirty="0">
                <a:solidFill>
                  <a:schemeClr val="bg1"/>
                </a:solidFill>
                <a:latin typeface="Times New Roman" panose="02020503050405090304" pitchFamily="18" charset="0"/>
                <a:cs typeface="Times New Roman" panose="02020503050405090304" pitchFamily="18" charset="0"/>
                <a:sym typeface="+mn-ea"/>
              </a:rPr>
            </a:br>
            <a:r>
              <a:rPr kumimoji="1" lang="en-US" altLang="zh-CN" sz="2400" dirty="0">
                <a:solidFill>
                  <a:schemeClr val="bg1"/>
                </a:solidFill>
                <a:latin typeface="Times New Roman" panose="02020503050405090304" pitchFamily="18" charset="0"/>
                <a:cs typeface="Times New Roman" panose="02020503050405090304" pitchFamily="18" charset="0"/>
                <a:sym typeface="+mn-ea"/>
              </a:rPr>
              <a:t>A Call </a:t>
            </a:r>
            <a:r>
              <a:rPr kumimoji="1" lang="en-US" altLang="zh-CN" sz="2400" dirty="0">
                <a:solidFill>
                  <a:schemeClr val="bg1"/>
                </a:solidFill>
                <a:latin typeface="Times New Roman" panose="02020503050405090304" pitchFamily="18" charset="0"/>
                <a:cs typeface="Times New Roman" panose="02020503050405090304" pitchFamily="18" charset="0"/>
                <a:sym typeface="+mn-ea"/>
              </a:rPr>
              <a:t>for Change</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25" name="矩形 24"/>
          <p:cNvSpPr/>
          <p:nvPr/>
        </p:nvSpPr>
        <p:spPr>
          <a:xfrm>
            <a:off x="8405495" y="260350"/>
            <a:ext cx="2242185" cy="22733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宋体" pitchFamily="2" charset="-122"/>
              <a:cs typeface="+mn-cs"/>
            </a:endParaRPr>
          </a:p>
        </p:txBody>
      </p:sp>
      <p:cxnSp>
        <p:nvCxnSpPr>
          <p:cNvPr id="26" name="直接连接符 25"/>
          <p:cNvCxnSpPr/>
          <p:nvPr/>
        </p:nvCxnSpPr>
        <p:spPr>
          <a:xfrm flipV="1">
            <a:off x="10721340" y="476250"/>
            <a:ext cx="1279525" cy="254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flipV="1">
            <a:off x="5968365" y="692150"/>
            <a:ext cx="4592320" cy="254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sp>
        <p:nvSpPr>
          <p:cNvPr id="28" name="虚尾箭头 27"/>
          <p:cNvSpPr/>
          <p:nvPr/>
        </p:nvSpPr>
        <p:spPr>
          <a:xfrm rot="5400000">
            <a:off x="-1569720" y="3415665"/>
            <a:ext cx="6109335" cy="546735"/>
          </a:xfrm>
          <a:prstGeom prst="stripedRightArrow">
            <a:avLst/>
          </a:prstGeom>
          <a:gradFill>
            <a:gsLst>
              <a:gs pos="50000">
                <a:schemeClr val="accent3"/>
              </a:gs>
              <a:gs pos="0">
                <a:schemeClr val="accent3">
                  <a:lumMod val="25000"/>
                  <a:lumOff val="75000"/>
                </a:schemeClr>
              </a:gs>
              <a:gs pos="100000">
                <a:schemeClr val="accent3">
                  <a:lumMod val="85000"/>
                </a:schemeClr>
              </a:gs>
            </a:gsLst>
            <a:lin ang="4200000" scaled="1"/>
          </a:gradFill>
          <a:ln>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圆角矩形 28"/>
          <p:cNvSpPr/>
          <p:nvPr/>
        </p:nvSpPr>
        <p:spPr>
          <a:xfrm>
            <a:off x="-15875" y="980440"/>
            <a:ext cx="1918335" cy="99758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2400" dirty="0">
                <a:solidFill>
                  <a:srgbClr val="002060"/>
                </a:solidFill>
                <a:latin typeface="Times New Roman" panose="02020503050405090304" pitchFamily="18" charset="0"/>
                <a:cs typeface="Times New Roman" panose="02020503050405090304" pitchFamily="18" charset="0"/>
              </a:rPr>
              <a:t>Present Observation: thesis</a:t>
            </a:r>
            <a:endParaRPr kumimoji="1" lang="zh-CN" altLang="en-US" sz="2400" dirty="0">
              <a:solidFill>
                <a:srgbClr val="002060"/>
              </a:solidFill>
              <a:latin typeface="Times New Roman" panose="02020503050405090304" pitchFamily="18" charset="0"/>
              <a:cs typeface="Times New Roman" panose="02020503050405090304" pitchFamily="18" charset="0"/>
            </a:endParaRPr>
          </a:p>
        </p:txBody>
      </p:sp>
      <p:sp>
        <p:nvSpPr>
          <p:cNvPr id="30" name="圆角矩形 29"/>
          <p:cNvSpPr/>
          <p:nvPr/>
        </p:nvSpPr>
        <p:spPr>
          <a:xfrm>
            <a:off x="36195" y="4118610"/>
            <a:ext cx="1835150" cy="107886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2400" dirty="0">
                <a:solidFill>
                  <a:srgbClr val="002060"/>
                </a:solidFill>
                <a:latin typeface="Times New Roman" panose="02020503050405090304" pitchFamily="18" charset="0"/>
                <a:cs typeface="Times New Roman" panose="02020503050405090304" pitchFamily="18" charset="0"/>
              </a:rPr>
              <a:t>Argumentation: Critical Analysis</a:t>
            </a:r>
            <a:endParaRPr kumimoji="1" lang="en-US" altLang="zh-CN" sz="2400" dirty="0">
              <a:solidFill>
                <a:srgbClr val="002060"/>
              </a:solidFill>
              <a:latin typeface="Times New Roman" panose="02020503050405090304" pitchFamily="18" charset="0"/>
              <a:cs typeface="Times New Roman" panose="02020503050405090304" pitchFamily="18" charset="0"/>
            </a:endParaRPr>
          </a:p>
        </p:txBody>
      </p:sp>
      <p:cxnSp>
        <p:nvCxnSpPr>
          <p:cNvPr id="31" name="直接连接符 30"/>
          <p:cNvCxnSpPr/>
          <p:nvPr/>
        </p:nvCxnSpPr>
        <p:spPr>
          <a:xfrm flipV="1">
            <a:off x="5988050" y="1700530"/>
            <a:ext cx="6012815" cy="254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32" name="直接连接符 31"/>
          <p:cNvCxnSpPr/>
          <p:nvPr/>
        </p:nvCxnSpPr>
        <p:spPr>
          <a:xfrm>
            <a:off x="8472170" y="4869180"/>
            <a:ext cx="3667125" cy="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p:nvCxnSpPr>
        <p:spPr>
          <a:xfrm>
            <a:off x="7031990" y="6453505"/>
            <a:ext cx="4968875" cy="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sp>
        <p:nvSpPr>
          <p:cNvPr id="2" name="矩形 1"/>
          <p:cNvSpPr/>
          <p:nvPr/>
        </p:nvSpPr>
        <p:spPr>
          <a:xfrm>
            <a:off x="5975985" y="1500505"/>
            <a:ext cx="6163310" cy="3782060"/>
          </a:xfrm>
          <a:prstGeom prst="rect">
            <a:avLst/>
          </a:prstGeom>
          <a:noFill/>
          <a:ln w="63500" cmpd="sng">
            <a:solidFill>
              <a:srgbClr val="00206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nvSpPr>
        <p:spPr>
          <a:xfrm>
            <a:off x="20320" y="2420620"/>
            <a:ext cx="1849755" cy="99695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2400" dirty="0">
                <a:solidFill>
                  <a:srgbClr val="002060"/>
                </a:solidFill>
                <a:latin typeface="Times New Roman" panose="02020503050405090304" pitchFamily="18" charset="0"/>
                <a:cs typeface="Times New Roman" panose="02020503050405090304" pitchFamily="18" charset="0"/>
              </a:rPr>
              <a:t>Argumentation: Past Evidences</a:t>
            </a:r>
            <a:endParaRPr kumimoji="1" lang="en-US" altLang="zh-CN" sz="2400" dirty="0">
              <a:solidFill>
                <a:srgbClr val="002060"/>
              </a:solidFill>
              <a:latin typeface="Times New Roman" panose="02020503050405090304" pitchFamily="18" charset="0"/>
              <a:cs typeface="Times New Roman" panose="02020503050405090304" pitchFamily="18" charset="0"/>
            </a:endParaRPr>
          </a:p>
        </p:txBody>
      </p:sp>
      <p:sp>
        <p:nvSpPr>
          <p:cNvPr id="5" name="圆角矩形 4"/>
          <p:cNvSpPr/>
          <p:nvPr/>
        </p:nvSpPr>
        <p:spPr>
          <a:xfrm>
            <a:off x="23495" y="5560060"/>
            <a:ext cx="1778000" cy="90614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2400" dirty="0">
                <a:solidFill>
                  <a:srgbClr val="002060"/>
                </a:solidFill>
                <a:latin typeface="Times New Roman" panose="02020503050405090304" pitchFamily="18" charset="0"/>
                <a:cs typeface="Times New Roman" panose="02020503050405090304" pitchFamily="18" charset="0"/>
              </a:rPr>
              <a:t>Call for Change</a:t>
            </a:r>
            <a:endParaRPr kumimoji="1" lang="en-US" altLang="zh-CN" sz="2400" dirty="0">
              <a:solidFill>
                <a:srgbClr val="002060"/>
              </a:solidFill>
              <a:latin typeface="Times New Roman" panose="02020503050405090304" pitchFamily="18" charset="0"/>
              <a:cs typeface="Times New Roman" panose="02020503050405090304" pitchFamily="18" charset="0"/>
            </a:endParaRPr>
          </a:p>
        </p:txBody>
      </p:sp>
      <p:sp>
        <p:nvSpPr>
          <p:cNvPr id="6" name="矩形 5"/>
          <p:cNvSpPr/>
          <p:nvPr/>
        </p:nvSpPr>
        <p:spPr>
          <a:xfrm>
            <a:off x="6002020" y="5301615"/>
            <a:ext cx="6163310" cy="1549400"/>
          </a:xfrm>
          <a:prstGeom prst="rect">
            <a:avLst/>
          </a:prstGeom>
          <a:noFill/>
          <a:ln w="63500" cmpd="sng">
            <a:solidFill>
              <a:srgbClr val="00206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7" name="直接连接符 6"/>
          <p:cNvCxnSpPr/>
          <p:nvPr/>
        </p:nvCxnSpPr>
        <p:spPr>
          <a:xfrm flipV="1">
            <a:off x="6128385" y="6669405"/>
            <a:ext cx="5999480" cy="254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10560685" y="1095375"/>
            <a:ext cx="1367790" cy="29845"/>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6066790" y="1262380"/>
            <a:ext cx="5934075" cy="6985"/>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flipV="1">
            <a:off x="6096000" y="1412875"/>
            <a:ext cx="1800225" cy="254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par>
                                <p:cTn id="11" presetID="9"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par>
                                <p:cTn id="14" presetID="9"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500"/>
                                        <p:tgtEl>
                                          <p:spTgt spid="2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par>
                                <p:cTn id="20" presetID="9"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par>
                                <p:cTn id="23" presetID="9"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par>
                                <p:cTn id="26" presetID="9"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dissolve">
                                      <p:cBhvr>
                                        <p:cTn id="33" dur="500"/>
                                        <p:tgtEl>
                                          <p:spTgt spid="32"/>
                                        </p:tgtEl>
                                      </p:cBhvr>
                                    </p:animEffect>
                                  </p:childTnLst>
                                </p:cTn>
                              </p:par>
                              <p:par>
                                <p:cTn id="34" presetID="9"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ssolve">
                                      <p:cBhvr>
                                        <p:cTn id="36" dur="500"/>
                                        <p:tgtEl>
                                          <p:spTgt spid="3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dissolv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dissolve">
                                      <p:cBhvr>
                                        <p:cTn id="57" dur="500"/>
                                        <p:tgtEl>
                                          <p:spTgt spid="6"/>
                                        </p:tgtEl>
                                      </p:cBhvr>
                                    </p:animEffect>
                                  </p:childTnLst>
                                </p:cTn>
                              </p:par>
                              <p:par>
                                <p:cTn id="58" presetID="9" presetClass="entr" presetSubtype="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dissolve">
                                      <p:cBhvr>
                                        <p:cTn id="60" dur="500"/>
                                        <p:tgtEl>
                                          <p:spTgt spid="7"/>
                                        </p:tgtEl>
                                      </p:cBhvr>
                                    </p:animEffect>
                                  </p:childTnLst>
                                </p:cTn>
                              </p:par>
                              <p:par>
                                <p:cTn id="61" presetID="9"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dissolv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dissolve">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up)">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wipe(up)">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wipe(up)">
                                      <p:cBhvr>
                                        <p:cTn id="83" dur="500"/>
                                        <p:tgtEl>
                                          <p:spTgt spid="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up)">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wipe(up)">
                                      <p:cBhvr>
                                        <p:cTn id="9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10" grpId="1" animBg="1"/>
      <p:bldP spid="25" grpId="1" animBg="1"/>
      <p:bldP spid="20" grpId="0" animBg="1"/>
      <p:bldP spid="20" grpId="1" animBg="1"/>
      <p:bldP spid="2" grpId="0" animBg="1"/>
      <p:bldP spid="2" grpId="1" animBg="1"/>
      <p:bldP spid="14" grpId="0" animBg="1"/>
      <p:bldP spid="14" grpId="1" animBg="1"/>
      <p:bldP spid="19" grpId="0" animBg="1"/>
      <p:bldP spid="19" grpId="1" animBg="1"/>
      <p:bldP spid="21" grpId="0" animBg="1"/>
      <p:bldP spid="21" grpId="1" animBg="1"/>
      <p:bldP spid="6" grpId="0" bldLvl="0" animBg="1"/>
      <p:bldP spid="6" grpId="1" animBg="1"/>
      <p:bldP spid="24" grpId="0" animBg="1"/>
      <p:bldP spid="24" grpId="1" animBg="1"/>
      <p:bldP spid="28" grpId="0" animBg="1"/>
      <p:bldP spid="28" grpId="1" animBg="1"/>
      <p:bldP spid="29" grpId="0" bldLvl="0" animBg="1"/>
      <p:bldP spid="29" grpId="1" animBg="1"/>
      <p:bldP spid="3" grpId="0" bldLvl="0" animBg="1"/>
      <p:bldP spid="3" grpId="1" animBg="1"/>
      <p:bldP spid="30" grpId="0" bldLvl="0" animBg="1"/>
      <p:bldP spid="30" grpId="1" animBg="1"/>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内容占位符 29"/>
          <p:cNvSpPr>
            <a:spLocks noGrp="1"/>
          </p:cNvSpPr>
          <p:nvPr>
            <p:ph sz="half" idx="1"/>
          </p:nvPr>
        </p:nvSpPr>
        <p:spPr>
          <a:xfrm>
            <a:off x="47625" y="1196975"/>
            <a:ext cx="11800840" cy="2254250"/>
          </a:xfrm>
        </p:spPr>
        <p:txBody>
          <a:bodyPr>
            <a:noAutofit/>
          </a:bodyPr>
          <a:lstStyle/>
          <a:p>
            <a:pPr marL="0" indent="457200">
              <a:buNone/>
            </a:pPr>
            <a:r>
              <a:rPr lang="en-US" altLang="zh-CN" dirty="0">
                <a:latin typeface="Times New Roman" panose="02020503050405090304" pitchFamily="18" charset="0"/>
                <a:cs typeface="Times New Roman" panose="02020503050405090304" pitchFamily="18" charset="0"/>
              </a:rPr>
              <a:t>The James Webb Space Telescope (JWST) spends a lot of its time staring at nothing. The shots of deep space this produces are remarkably beautiful, transforming an apparently empty sky into a field dotted with thousands of distant galaxies.</a:t>
            </a:r>
            <a:endParaRPr lang="en-US" altLang="zh-CN" dirty="0">
              <a:latin typeface="Times New Roman" panose="02020503050405090304" pitchFamily="18" charset="0"/>
              <a:cs typeface="Times New Roman" panose="02020503050405090304" pitchFamily="18" charset="0"/>
            </a:endParaRPr>
          </a:p>
          <a:p>
            <a:pPr marL="0" indent="457200">
              <a:buNone/>
            </a:pPr>
            <a:r>
              <a:rPr lang="en-US" altLang="zh-CN" dirty="0">
                <a:latin typeface="Times New Roman" panose="02020503050405090304" pitchFamily="18" charset="0"/>
                <a:cs typeface="Times New Roman" panose="02020503050405090304" pitchFamily="18" charset="0"/>
              </a:rPr>
              <a:t>The first surveys of the early universe have surprised astronomers, as the galaxies seem brighter than expected, with more star formation and larger black holes. </a:t>
            </a:r>
            <a:r>
              <a:rPr lang="en-US" altLang="zh-CN" b="1" dirty="0">
                <a:solidFill>
                  <a:srgbClr val="C00000"/>
                </a:solidFill>
                <a:latin typeface="Times New Roman Bold" panose="02020503050405090304" charset="0"/>
                <a:cs typeface="Times New Roman Bold" panose="02020503050405090304" charset="0"/>
              </a:rPr>
              <a:t>Yet maybe we shouldn’t have been too startled to find the universe surprising us</a:t>
            </a:r>
            <a:r>
              <a:rPr lang="en-US" altLang="zh-CN" dirty="0">
                <a:latin typeface="Times New Roman" panose="02020503050405090304" pitchFamily="18" charset="0"/>
                <a:cs typeface="Times New Roman" panose="02020503050405090304" pitchFamily="18" charset="0"/>
              </a:rPr>
              <a:t>: it has been doing so since we first peered into the cosmic darkness.</a:t>
            </a:r>
            <a:endParaRPr lang="en-US" altLang="zh-CN" dirty="0">
              <a:latin typeface="Times New Roman" panose="02020503050405090304" pitchFamily="18" charset="0"/>
              <a:cs typeface="Times New Roman" panose="02020503050405090304" pitchFamily="18" charset="0"/>
            </a:endParaRPr>
          </a:p>
        </p:txBody>
      </p:sp>
      <p:sp>
        <p:nvSpPr>
          <p:cNvPr id="4" name="标题 3"/>
          <p:cNvSpPr>
            <a:spLocks noGrp="1"/>
          </p:cNvSpPr>
          <p:nvPr>
            <p:ph type="title"/>
          </p:nvPr>
        </p:nvSpPr>
        <p:spPr>
          <a:xfrm>
            <a:off x="160020" y="4149090"/>
            <a:ext cx="11588750" cy="2150745"/>
          </a:xfrm>
          <a:solidFill>
            <a:schemeClr val="bg1"/>
          </a:solidFill>
        </p:spPr>
        <p:txBody>
          <a:bodyPr/>
          <a:lstStyle/>
          <a:p>
            <a:r>
              <a:rPr lang="en-US" altLang="zh-CN" sz="2400" dirty="0">
                <a:highlight>
                  <a:srgbClr val="FFFF00"/>
                </a:highlight>
                <a:latin typeface="Times New Roman" panose="02020503050405090304" pitchFamily="18" charset="0"/>
              </a:rPr>
              <a:t>31. </a:t>
            </a:r>
            <a:r>
              <a:rPr lang="en-US" altLang="zh-CN" sz="2400" dirty="0">
                <a:latin typeface="Times New Roman" panose="02020503050405090304" pitchFamily="18" charset="0"/>
              </a:rPr>
              <a:t>What can be inferred about JWST?</a:t>
            </a:r>
            <a:br>
              <a:rPr lang="en-US" altLang="zh-CN" sz="2400" dirty="0">
                <a:latin typeface="Times New Roman" panose="02020503050405090304" pitchFamily="18" charset="0"/>
              </a:rPr>
            </a:br>
            <a:r>
              <a:rPr lang="en-US" altLang="zh-CN" sz="2400" dirty="0">
                <a:latin typeface="Times New Roman" panose="02020503050405090304" pitchFamily="18" charset="0"/>
              </a:rPr>
              <a:t>A. It functions from time to time. </a:t>
            </a:r>
            <a:br>
              <a:rPr lang="en-US" altLang="zh-CN" sz="2400" dirty="0">
                <a:latin typeface="Times New Roman" panose="02020503050405090304" pitchFamily="18" charset="0"/>
              </a:rPr>
            </a:br>
            <a:r>
              <a:rPr lang="en-US" altLang="zh-CN" sz="2400" dirty="0">
                <a:latin typeface="Times New Roman" panose="02020503050405090304" pitchFamily="18" charset="0"/>
              </a:rPr>
              <a:t>B. It renews our knowledge of deep space.</a:t>
            </a:r>
            <a:br>
              <a:rPr lang="en-US" altLang="zh-CN" sz="2400" dirty="0">
                <a:latin typeface="Times New Roman" panose="02020503050405090304" pitchFamily="18" charset="0"/>
              </a:rPr>
            </a:br>
            <a:r>
              <a:rPr lang="en-US" altLang="zh-CN" sz="2400" dirty="0">
                <a:latin typeface="Times New Roman" panose="02020503050405090304" pitchFamily="18" charset="0"/>
              </a:rPr>
              <a:t>C. It surprises people more than Hubble does. </a:t>
            </a:r>
            <a:br>
              <a:rPr lang="en-US" altLang="zh-CN" sz="2400" dirty="0">
                <a:latin typeface="Times New Roman" panose="02020503050405090304" pitchFamily="18" charset="0"/>
              </a:rPr>
            </a:br>
            <a:r>
              <a:rPr lang="en-US" altLang="zh-CN" sz="2400" dirty="0">
                <a:latin typeface="Times New Roman" panose="02020503050405090304" pitchFamily="18" charset="0"/>
              </a:rPr>
              <a:t>D. It confirms previous assumptions of the universe.</a:t>
            </a:r>
            <a:endParaRPr lang="en-US" altLang="zh-CN" sz="2400" dirty="0">
              <a:latin typeface="Times New Roman" panose="02020503050405090304" pitchFamily="18" charset="0"/>
            </a:endParaRPr>
          </a:p>
        </p:txBody>
      </p:sp>
      <p:sp>
        <p:nvSpPr>
          <p:cNvPr id="20" name="矩形 19"/>
          <p:cNvSpPr/>
          <p:nvPr/>
        </p:nvSpPr>
        <p:spPr>
          <a:xfrm>
            <a:off x="47625" y="4869815"/>
            <a:ext cx="549275" cy="768350"/>
          </a:xfrm>
          <a:prstGeom prst="rect">
            <a:avLst/>
          </a:prstGeom>
        </p:spPr>
        <p:txBody>
          <a:bodyPr wrap="square">
            <a:spAutoFit/>
          </a:bodyPr>
          <a:lstStyle/>
          <a:p>
            <a:r>
              <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rPr>
              <a:t>√</a:t>
            </a:r>
            <a:endPar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endParaRPr>
          </a:p>
        </p:txBody>
      </p:sp>
      <p:cxnSp>
        <p:nvCxnSpPr>
          <p:cNvPr id="40" name="直接箭头连接符 16"/>
          <p:cNvCxnSpPr/>
          <p:nvPr/>
        </p:nvCxnSpPr>
        <p:spPr>
          <a:xfrm flipH="1">
            <a:off x="3072071" y="1484620"/>
            <a:ext cx="1052195" cy="3240405"/>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sp>
        <p:nvSpPr>
          <p:cNvPr id="45" name="矩形 44"/>
          <p:cNvSpPr/>
          <p:nvPr/>
        </p:nvSpPr>
        <p:spPr>
          <a:xfrm>
            <a:off x="551815" y="2493010"/>
            <a:ext cx="10707370" cy="28257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sp>
        <p:nvSpPr>
          <p:cNvPr id="3" name="矩形 2"/>
          <p:cNvSpPr/>
          <p:nvPr/>
        </p:nvSpPr>
        <p:spPr>
          <a:xfrm>
            <a:off x="623570" y="1268730"/>
            <a:ext cx="10452100" cy="361950"/>
          </a:xfrm>
          <a:prstGeom prst="rect">
            <a:avLst/>
          </a:prstGeom>
          <a:no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b="1">
              <a:solidFill>
                <a:srgbClr val="FF0000"/>
              </a:solidFill>
            </a:endParaRPr>
          </a:p>
        </p:txBody>
      </p:sp>
      <p:sp>
        <p:nvSpPr>
          <p:cNvPr id="6" name="文本框 5"/>
          <p:cNvSpPr txBox="1"/>
          <p:nvPr/>
        </p:nvSpPr>
        <p:spPr>
          <a:xfrm>
            <a:off x="4512310" y="4653280"/>
            <a:ext cx="4064000" cy="460375"/>
          </a:xfrm>
          <a:prstGeom prst="rect">
            <a:avLst/>
          </a:prstGeom>
          <a:noFill/>
        </p:spPr>
        <p:txBody>
          <a:bodyPr wrap="square" rtlCol="0">
            <a:spAutoFit/>
          </a:bodyPr>
          <a:p>
            <a:r>
              <a:rPr lang="zh-CN" altLang="en-US" sz="2400">
                <a:solidFill>
                  <a:srgbClr val="7030A0"/>
                </a:solidFill>
              </a:rPr>
              <a:t>错误</a:t>
            </a:r>
            <a:r>
              <a:rPr lang="zh-CN" altLang="en-US" sz="2400">
                <a:solidFill>
                  <a:srgbClr val="7030A0"/>
                </a:solidFill>
              </a:rPr>
              <a:t>理解</a:t>
            </a:r>
            <a:endParaRPr lang="zh-CN" altLang="en-US" sz="2400">
              <a:solidFill>
                <a:srgbClr val="7030A0"/>
              </a:solidFill>
            </a:endParaRPr>
          </a:p>
        </p:txBody>
      </p:sp>
      <p:sp>
        <p:nvSpPr>
          <p:cNvPr id="7" name="矩形 6"/>
          <p:cNvSpPr/>
          <p:nvPr/>
        </p:nvSpPr>
        <p:spPr>
          <a:xfrm>
            <a:off x="47625" y="2853055"/>
            <a:ext cx="8891905" cy="28321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cxnSp>
        <p:nvCxnSpPr>
          <p:cNvPr id="8" name="直接箭头连接符 16"/>
          <p:cNvCxnSpPr/>
          <p:nvPr/>
        </p:nvCxnSpPr>
        <p:spPr>
          <a:xfrm flipH="1">
            <a:off x="3359726" y="2997190"/>
            <a:ext cx="1340485" cy="2016125"/>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0" name="文本框 9"/>
          <p:cNvSpPr txBox="1"/>
          <p:nvPr/>
        </p:nvSpPr>
        <p:spPr>
          <a:xfrm>
            <a:off x="5952490" y="5373370"/>
            <a:ext cx="4064000" cy="460375"/>
          </a:xfrm>
          <a:prstGeom prst="rect">
            <a:avLst/>
          </a:prstGeom>
          <a:noFill/>
        </p:spPr>
        <p:txBody>
          <a:bodyPr wrap="square" rtlCol="0">
            <a:spAutoFit/>
          </a:bodyPr>
          <a:p>
            <a:r>
              <a:rPr lang="zh-CN" altLang="en-US" sz="2400">
                <a:solidFill>
                  <a:srgbClr val="7030A0"/>
                </a:solidFill>
              </a:rPr>
              <a:t>无关</a:t>
            </a:r>
            <a:r>
              <a:rPr lang="zh-CN" altLang="en-US" sz="2400">
                <a:solidFill>
                  <a:srgbClr val="7030A0"/>
                </a:solidFill>
              </a:rPr>
              <a:t>比较</a:t>
            </a:r>
            <a:endParaRPr lang="zh-CN" altLang="en-US" sz="2400">
              <a:solidFill>
                <a:srgbClr val="7030A0"/>
              </a:solidFill>
            </a:endParaRPr>
          </a:p>
        </p:txBody>
      </p:sp>
      <p:cxnSp>
        <p:nvCxnSpPr>
          <p:cNvPr id="12" name="直接箭头连接符 16"/>
          <p:cNvCxnSpPr/>
          <p:nvPr/>
        </p:nvCxnSpPr>
        <p:spPr>
          <a:xfrm flipH="1">
            <a:off x="1703646" y="2708900"/>
            <a:ext cx="4464685" cy="3240405"/>
          </a:xfrm>
          <a:prstGeom prst="straightConnector1">
            <a:avLst/>
          </a:prstGeom>
          <a:ln w="38100">
            <a:solidFill>
              <a:schemeClr val="accent3">
                <a:lumMod val="5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2" name="文本框 1"/>
          <p:cNvSpPr txBox="1"/>
          <p:nvPr/>
        </p:nvSpPr>
        <p:spPr>
          <a:xfrm>
            <a:off x="407670" y="6093460"/>
            <a:ext cx="11301095" cy="460375"/>
          </a:xfrm>
          <a:prstGeom prst="rect">
            <a:avLst/>
          </a:prstGeom>
          <a:noFill/>
        </p:spPr>
        <p:txBody>
          <a:bodyPr wrap="square" rtlCol="0">
            <a:spAutoFit/>
          </a:bodyPr>
          <a:p>
            <a:r>
              <a:rPr lang="zh-CN" altLang="en-US" sz="2400">
                <a:solidFill>
                  <a:schemeClr val="accent3">
                    <a:lumMod val="50000"/>
                  </a:schemeClr>
                </a:solidFill>
              </a:rPr>
              <a:t>是非颠倒</a:t>
            </a:r>
            <a:r>
              <a:rPr lang="en-US" altLang="zh-CN" sz="2400">
                <a:solidFill>
                  <a:schemeClr val="accent3">
                    <a:lumMod val="50000"/>
                  </a:schemeClr>
                </a:solidFill>
              </a:rPr>
              <a:t>: </a:t>
            </a:r>
            <a:r>
              <a:rPr lang="zh-CN" altLang="en-US" sz="2400">
                <a:solidFill>
                  <a:schemeClr val="accent3">
                    <a:lumMod val="50000"/>
                  </a:schemeClr>
                </a:solidFill>
              </a:rPr>
              <a:t>关注细节与文章主线逻辑</a:t>
            </a:r>
            <a:r>
              <a:rPr lang="en-US" altLang="zh-CN" sz="2400">
                <a:solidFill>
                  <a:schemeClr val="accent3">
                    <a:lumMod val="50000"/>
                  </a:schemeClr>
                </a:solidFill>
              </a:rPr>
              <a:t>(</a:t>
            </a:r>
            <a:r>
              <a:rPr lang="en-US" altLang="zh-CN" sz="2400">
                <a:solidFill>
                  <a:schemeClr val="accent3">
                    <a:lumMod val="50000"/>
                  </a:schemeClr>
                </a:solidFill>
                <a:latin typeface="Times New Roman Regular" panose="02020503050405090304" charset="0"/>
                <a:cs typeface="Times New Roman Regular" panose="02020503050405090304" charset="0"/>
              </a:rPr>
              <a:t>brighter, more star formation, larger black holes</a:t>
            </a:r>
            <a:r>
              <a:rPr lang="en-US" altLang="zh-CN" sz="2400">
                <a:solidFill>
                  <a:schemeClr val="accent3">
                    <a:lumMod val="50000"/>
                  </a:schemeClr>
                </a:solidFill>
              </a:rPr>
              <a:t>)</a:t>
            </a:r>
            <a:endParaRPr lang="en-US" altLang="zh-CN" sz="2400">
              <a:solidFill>
                <a:schemeClr val="accent3">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dissolve">
                                      <p:cBhvr>
                                        <p:cTn id="21" dur="500"/>
                                        <p:tgtEl>
                                          <p:spTgt spid="4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dissolv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dissolve">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P spid="6" grpId="1"/>
      <p:bldP spid="45" grpId="0" animBg="1"/>
      <p:bldP spid="7" grpId="0" animBg="1"/>
      <p:bldP spid="45" grpId="1" animBg="1"/>
      <p:bldP spid="7" grpId="1" animBg="1"/>
      <p:bldP spid="20" grpId="0"/>
      <p:bldP spid="20" grpId="1"/>
      <p:bldP spid="10" grpId="0"/>
      <p:bldP spid="10" grpId="1"/>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内容占位符 29"/>
          <p:cNvSpPr>
            <a:spLocks noGrp="1"/>
          </p:cNvSpPr>
          <p:nvPr>
            <p:ph sz="half" idx="1"/>
          </p:nvPr>
        </p:nvSpPr>
        <p:spPr>
          <a:xfrm>
            <a:off x="47625" y="836930"/>
            <a:ext cx="12091035" cy="4243705"/>
          </a:xfrm>
          <a:solidFill>
            <a:schemeClr val="bg1"/>
          </a:solidFill>
        </p:spPr>
        <p:txBody>
          <a:bodyPr>
            <a:noAutofit/>
          </a:bodyPr>
          <a:lstStyle/>
          <a:p>
            <a:pPr marL="0" indent="457200" algn="just">
              <a:lnSpc>
                <a:spcPct val="100000"/>
              </a:lnSpc>
              <a:buNone/>
            </a:pPr>
            <a:r>
              <a:rPr lang="en-US" altLang="zh-CN" sz="2300" dirty="0">
                <a:latin typeface="Times New Roman" panose="02020503050405090304" pitchFamily="18" charset="0"/>
                <a:cs typeface="Times New Roman" panose="02020503050405090304" pitchFamily="18" charset="0"/>
              </a:rPr>
              <a:t>The most famous image of the early universe is the Hubble Deep Field captured in 1995. Yet this shot was almost never taken. Time on the Hubble Space Telescope is precious and astronomers spend months preparing proposals to try to get access. The process is a bit odd — often requiring researchers to argue simultaneously that the proposed observations would transform astronomy, but also that we know exactly what they will show.</a:t>
            </a:r>
            <a:endParaRPr lang="en-US" altLang="zh-CN" sz="2300" dirty="0">
              <a:latin typeface="Times New Roman" panose="02020503050405090304" pitchFamily="18" charset="0"/>
              <a:cs typeface="Times New Roman" panose="02020503050405090304" pitchFamily="18" charset="0"/>
            </a:endParaRPr>
          </a:p>
          <a:p>
            <a:pPr marL="0" indent="457200" algn="just">
              <a:lnSpc>
                <a:spcPct val="100000"/>
              </a:lnSpc>
              <a:buNone/>
            </a:pPr>
            <a:r>
              <a:rPr lang="en-US" altLang="zh-CN" sz="2300" dirty="0">
                <a:latin typeface="Times New Roman" panose="02020503050405090304" pitchFamily="18" charset="0"/>
                <a:cs typeface="Times New Roman" panose="02020503050405090304" pitchFamily="18" charset="0"/>
              </a:rPr>
              <a:t>There are normally seven or eight times as many proposals as can be accepted, so </a:t>
            </a:r>
            <a:r>
              <a:rPr lang="en-US" altLang="zh-CN" sz="2300" dirty="0">
                <a:highlight>
                  <a:srgbClr val="C0C0C0"/>
                </a:highlight>
                <a:latin typeface="Times New Roman" panose="02020503050405090304" pitchFamily="18" charset="0"/>
                <a:cs typeface="Times New Roman" panose="02020503050405090304" pitchFamily="18" charset="0"/>
              </a:rPr>
              <a:t>risky</a:t>
            </a:r>
            <a:r>
              <a:rPr lang="en-US" altLang="zh-CN" sz="2300" dirty="0">
                <a:latin typeface="Times New Roman" panose="02020503050405090304" pitchFamily="18" charset="0"/>
                <a:cs typeface="Times New Roman" panose="02020503050405090304" pitchFamily="18" charset="0"/>
              </a:rPr>
              <a:t> observations have trouble getting through. Back in the 1990s, many renowned astronomers argued that directing Hubble at deep space was pointless, betting that the space telescope wouldn’t find a single new galaxy. They assumed that the galaxies we see around us today are representative of those throughout the past 14 billion years or so, a pessimistic outlook we now know is badly wrong.</a:t>
            </a:r>
            <a:endParaRPr lang="en-US" altLang="zh-CN" sz="2300" dirty="0">
              <a:latin typeface="Times New Roman" panose="02020503050405090304" pitchFamily="18" charset="0"/>
              <a:cs typeface="Times New Roman" panose="02020503050405090304" pitchFamily="18" charset="0"/>
            </a:endParaRPr>
          </a:p>
        </p:txBody>
      </p:sp>
      <p:sp>
        <p:nvSpPr>
          <p:cNvPr id="4" name="标题 3"/>
          <p:cNvSpPr>
            <a:spLocks noGrp="1"/>
          </p:cNvSpPr>
          <p:nvPr>
            <p:ph type="title"/>
          </p:nvPr>
        </p:nvSpPr>
        <p:spPr>
          <a:xfrm>
            <a:off x="263525" y="4652645"/>
            <a:ext cx="11588750" cy="1765300"/>
          </a:xfrm>
          <a:solidFill>
            <a:schemeClr val="bg1"/>
          </a:solidFill>
        </p:spPr>
        <p:txBody>
          <a:bodyPr>
            <a:normAutofit fontScale="90000"/>
          </a:bodyPr>
          <a:lstStyle/>
          <a:p>
            <a:r>
              <a:rPr lang="en-US" altLang="zh-CN" sz="2400" dirty="0">
                <a:highlight>
                  <a:srgbClr val="FFFF00"/>
                </a:highlight>
                <a:latin typeface="Times New Roman" panose="02020503050405090304" pitchFamily="18" charset="0"/>
              </a:rPr>
              <a:t>32.</a:t>
            </a:r>
            <a:r>
              <a:rPr lang="en-US" altLang="zh-CN" sz="2400" dirty="0">
                <a:latin typeface="Times New Roman" panose="02020503050405090304" pitchFamily="18" charset="0"/>
              </a:rPr>
              <a:t> What does the writer think of the Hubble Space Telescope’s proposal process? </a:t>
            </a:r>
            <a:br>
              <a:rPr lang="en-US" altLang="zh-CN" sz="2400" dirty="0">
                <a:latin typeface="Times New Roman" panose="02020503050405090304" pitchFamily="18" charset="0"/>
              </a:rPr>
            </a:br>
            <a:r>
              <a:rPr lang="en-US" altLang="zh-CN" sz="2400" dirty="0">
                <a:latin typeface="Times New Roman" panose="02020503050405090304" pitchFamily="18" charset="0"/>
              </a:rPr>
              <a:t>A. It fails to leave much room for flexibility. </a:t>
            </a:r>
            <a:r>
              <a:rPr lang="zh-CN" altLang="en-US" sz="2400" dirty="0">
                <a:latin typeface="Times New Roman" panose="02020503050405090304" pitchFamily="18" charset="0"/>
              </a:rPr>
              <a:t>它未能为灵活性留出足够空间。</a:t>
            </a:r>
            <a:r>
              <a:rPr lang="en-US" altLang="zh-CN" sz="2400" dirty="0">
                <a:latin typeface="Times New Roman" panose="02020503050405090304" pitchFamily="18" charset="0"/>
              </a:rPr>
              <a:t> </a:t>
            </a:r>
            <a:br>
              <a:rPr lang="en-US" altLang="zh-CN" sz="2400" dirty="0">
                <a:latin typeface="Times New Roman" panose="02020503050405090304" pitchFamily="18" charset="0"/>
              </a:rPr>
            </a:br>
            <a:r>
              <a:rPr lang="en-US" altLang="zh-CN" sz="2400" dirty="0">
                <a:latin typeface="Times New Roman" panose="02020503050405090304" pitchFamily="18" charset="0"/>
              </a:rPr>
              <a:t>B. It favors proposals by renowned scientists. </a:t>
            </a:r>
            <a:r>
              <a:rPr lang="zh-CN" altLang="en-US" sz="2400" dirty="0">
                <a:latin typeface="Times New Roman" panose="02020503050405090304" pitchFamily="18" charset="0"/>
              </a:rPr>
              <a:t>它倾向于知名科学家的提案。</a:t>
            </a:r>
            <a:br>
              <a:rPr lang="en-US" altLang="zh-CN" sz="2400" dirty="0">
                <a:latin typeface="Times New Roman" panose="02020503050405090304" pitchFamily="18" charset="0"/>
              </a:rPr>
            </a:br>
            <a:r>
              <a:rPr lang="en-US" altLang="zh-CN" sz="2400" dirty="0">
                <a:latin typeface="Times New Roman" panose="02020503050405090304" pitchFamily="18" charset="0"/>
              </a:rPr>
              <a:t>C. It leads to pessimistic views of the universe. </a:t>
            </a:r>
            <a:r>
              <a:rPr lang="zh-CN" altLang="en-US" sz="2400" dirty="0">
                <a:latin typeface="Times New Roman" panose="02020503050405090304" pitchFamily="18" charset="0"/>
              </a:rPr>
              <a:t>它导致了对宇宙的悲观看法。（强干扰）</a:t>
            </a:r>
            <a:br>
              <a:rPr lang="en-US" altLang="zh-CN" sz="2400" dirty="0">
                <a:latin typeface="Times New Roman" panose="02020503050405090304" pitchFamily="18" charset="0"/>
              </a:rPr>
            </a:br>
            <a:r>
              <a:rPr lang="en-US" altLang="zh-CN" sz="2400" dirty="0">
                <a:latin typeface="Times New Roman" panose="02020503050405090304" pitchFamily="18" charset="0"/>
              </a:rPr>
              <a:t>D. It ensures the most promising ideas get through. </a:t>
            </a:r>
            <a:r>
              <a:rPr lang="zh-CN" altLang="en-US" sz="2400" dirty="0">
                <a:latin typeface="Times New Roman" panose="02020503050405090304" pitchFamily="18" charset="0"/>
              </a:rPr>
              <a:t>它确保了</a:t>
            </a:r>
            <a:r>
              <a:rPr lang="zh-CN" altLang="en-US" sz="2400" dirty="0">
                <a:latin typeface="Times New Roman" panose="02020503050405090304" pitchFamily="18" charset="0"/>
              </a:rPr>
              <a:t>最有前景的想法得以通过。</a:t>
            </a:r>
            <a:endParaRPr lang="zh-CN" altLang="en-US" sz="2400" dirty="0">
              <a:latin typeface="Times New Roman" panose="02020503050405090304" pitchFamily="18" charset="0"/>
            </a:endParaRPr>
          </a:p>
        </p:txBody>
      </p:sp>
      <p:sp>
        <p:nvSpPr>
          <p:cNvPr id="20" name="矩形 19"/>
          <p:cNvSpPr/>
          <p:nvPr/>
        </p:nvSpPr>
        <p:spPr>
          <a:xfrm>
            <a:off x="191135" y="4911090"/>
            <a:ext cx="549275" cy="706755"/>
          </a:xfrm>
          <a:prstGeom prst="rect">
            <a:avLst/>
          </a:prstGeom>
        </p:spPr>
        <p:txBody>
          <a:bodyPr wrap="square">
            <a:spAutoFit/>
          </a:bodyPr>
          <a:lstStyle/>
          <a:p>
            <a:r>
              <a:rPr lang="en-US" altLang="zh-CN" sz="4000" b="1" dirty="0">
                <a:ln w="12700">
                  <a:solidFill>
                    <a:srgbClr val="FF0000"/>
                  </a:solidFill>
                </a:ln>
                <a:solidFill>
                  <a:srgbClr val="C00000"/>
                </a:solidFill>
                <a:latin typeface="Times New Roman" panose="02020503050405090304" pitchFamily="18" charset="0"/>
                <a:cs typeface="Times New Roman" panose="02020503050405090304" pitchFamily="18" charset="0"/>
              </a:rPr>
              <a:t>√</a:t>
            </a:r>
            <a:endParaRPr lang="en-US" altLang="zh-CN" sz="4000" b="1" dirty="0">
              <a:ln w="12700">
                <a:solidFill>
                  <a:srgbClr val="FF0000"/>
                </a:solidFill>
              </a:ln>
              <a:solidFill>
                <a:srgbClr val="C00000"/>
              </a:solidFill>
              <a:latin typeface="Times New Roman" panose="02020503050405090304" pitchFamily="18" charset="0"/>
              <a:cs typeface="Times New Roman" panose="02020503050405090304" pitchFamily="18" charset="0"/>
            </a:endParaRPr>
          </a:p>
        </p:txBody>
      </p:sp>
      <p:cxnSp>
        <p:nvCxnSpPr>
          <p:cNvPr id="40" name="直接箭头连接符 16"/>
          <p:cNvCxnSpPr/>
          <p:nvPr/>
        </p:nvCxnSpPr>
        <p:spPr>
          <a:xfrm flipH="1">
            <a:off x="3576261" y="1700520"/>
            <a:ext cx="1151890" cy="4392295"/>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sp>
        <p:nvSpPr>
          <p:cNvPr id="45" name="矩形 44"/>
          <p:cNvSpPr/>
          <p:nvPr/>
        </p:nvSpPr>
        <p:spPr>
          <a:xfrm>
            <a:off x="6373495" y="1683385"/>
            <a:ext cx="5762625" cy="21907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sp>
        <p:nvSpPr>
          <p:cNvPr id="3" name="矩形 2"/>
          <p:cNvSpPr/>
          <p:nvPr/>
        </p:nvSpPr>
        <p:spPr>
          <a:xfrm>
            <a:off x="623570" y="1268730"/>
            <a:ext cx="10452100" cy="361950"/>
          </a:xfrm>
          <a:prstGeom prst="rect">
            <a:avLst/>
          </a:prstGeom>
          <a:no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b="1">
              <a:solidFill>
                <a:srgbClr val="FF0000"/>
              </a:solidFill>
            </a:endParaRPr>
          </a:p>
        </p:txBody>
      </p:sp>
      <p:sp>
        <p:nvSpPr>
          <p:cNvPr id="7" name="矩形 6"/>
          <p:cNvSpPr/>
          <p:nvPr/>
        </p:nvSpPr>
        <p:spPr>
          <a:xfrm>
            <a:off x="160020" y="1988820"/>
            <a:ext cx="11919585" cy="70167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cxnSp>
        <p:nvCxnSpPr>
          <p:cNvPr id="8" name="直接箭头连接符 16"/>
          <p:cNvCxnSpPr/>
          <p:nvPr/>
        </p:nvCxnSpPr>
        <p:spPr>
          <a:xfrm flipH="1">
            <a:off x="2856171" y="2708900"/>
            <a:ext cx="863600" cy="237617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12" name="直接箭头连接符 16"/>
          <p:cNvCxnSpPr>
            <a:stCxn id="2" idx="1"/>
          </p:cNvCxnSpPr>
          <p:nvPr/>
        </p:nvCxnSpPr>
        <p:spPr>
          <a:xfrm flipH="1">
            <a:off x="3359726" y="2914640"/>
            <a:ext cx="7560945" cy="217043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2" name="矩形 1"/>
          <p:cNvSpPr/>
          <p:nvPr/>
        </p:nvSpPr>
        <p:spPr>
          <a:xfrm>
            <a:off x="10920730" y="2783205"/>
            <a:ext cx="1215390" cy="26289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sp>
        <p:nvSpPr>
          <p:cNvPr id="5" name="矩形 4"/>
          <p:cNvSpPr/>
          <p:nvPr/>
        </p:nvSpPr>
        <p:spPr>
          <a:xfrm>
            <a:off x="119380" y="3081655"/>
            <a:ext cx="5200650" cy="36258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500"/>
                                        <p:tgtEl>
                                          <p:spTgt spid="3"/>
                                        </p:tgtEl>
                                      </p:cBhvr>
                                    </p:animEffect>
                                  </p:childTnLst>
                                </p:cTn>
                              </p:par>
                              <p:par>
                                <p:cTn id="37" presetID="9"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dissolve">
                                      <p:cBhvr>
                                        <p:cTn id="3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2" grpId="0" animBg="1"/>
      <p:bldP spid="5" grpId="0" animBg="1"/>
      <p:bldP spid="45" grpId="1" animBg="1"/>
      <p:bldP spid="7" grpId="1" animBg="1"/>
      <p:bldP spid="2" grpId="1" animBg="1"/>
      <p:bldP spid="5" grpId="1" animBg="1"/>
      <p:bldP spid="20" grpId="0"/>
      <p:bldP spid="20" grpId="1"/>
      <p:bldP spid="3" grpId="0" animBg="1"/>
      <p:bldP spid="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内容占位符 29"/>
          <p:cNvSpPr>
            <a:spLocks noGrp="1"/>
          </p:cNvSpPr>
          <p:nvPr>
            <p:ph sz="half" idx="1"/>
          </p:nvPr>
        </p:nvSpPr>
        <p:spPr>
          <a:xfrm>
            <a:off x="47625" y="836930"/>
            <a:ext cx="12091035" cy="3817620"/>
          </a:xfrm>
          <a:solidFill>
            <a:schemeClr val="bg1"/>
          </a:solidFill>
        </p:spPr>
        <p:txBody>
          <a:bodyPr>
            <a:noAutofit/>
          </a:bodyPr>
          <a:lstStyle/>
          <a:p>
            <a:pPr marL="0" indent="457200" algn="just">
              <a:lnSpc>
                <a:spcPct val="100000"/>
              </a:lnSpc>
              <a:buNone/>
            </a:pPr>
            <a:r>
              <a:rPr lang="en-US" altLang="zh-CN" sz="2300" dirty="0">
                <a:latin typeface="Times New Roman" panose="02020503050405090304" pitchFamily="18" charset="0"/>
                <a:cs typeface="Times New Roman" panose="02020503050405090304" pitchFamily="18" charset="0"/>
              </a:rPr>
              <a:t>The most famous image of the early universe is the Hubble Deep Field captured in 1995. Yet this shot was almost never taken. Time on the Hubble Space Telescope is precious and astronomers spend months preparing proposals to try to get access. The process is a bit odd — often requiring researchers to argue simultaneously that the proposed observations would transform astronomy, but also that we know exactly what they will show.</a:t>
            </a:r>
            <a:endParaRPr lang="en-US" altLang="zh-CN" sz="2300" dirty="0">
              <a:latin typeface="Times New Roman" panose="02020503050405090304" pitchFamily="18" charset="0"/>
              <a:cs typeface="Times New Roman" panose="02020503050405090304" pitchFamily="18" charset="0"/>
            </a:endParaRPr>
          </a:p>
          <a:p>
            <a:pPr marL="0" indent="457200" algn="just">
              <a:lnSpc>
                <a:spcPct val="100000"/>
              </a:lnSpc>
              <a:buNone/>
            </a:pPr>
            <a:r>
              <a:rPr lang="en-US" altLang="zh-CN" sz="2300" dirty="0">
                <a:latin typeface="Times New Roman" panose="02020503050405090304" pitchFamily="18" charset="0"/>
                <a:cs typeface="Times New Roman" panose="02020503050405090304" pitchFamily="18" charset="0"/>
              </a:rPr>
              <a:t>There are normally seven or eight times as many proposals as can be accepted, so risky observations have trouble getting through. Back in the 1990s, many renowned astronomers argued that directing Hubble at deep space was pointless, betting that the space telescope wouldn’t find a single new galaxy. They assumed that the galaxies we see around us today are representative of those throughout the past 14 billion years or so, a pessimistic outlook we now know is badly wrong. </a:t>
            </a:r>
            <a:endParaRPr lang="en-US" altLang="zh-CN" sz="2300" dirty="0">
              <a:latin typeface="Times New Roman" panose="02020503050405090304" pitchFamily="18" charset="0"/>
              <a:cs typeface="Times New Roman" panose="02020503050405090304" pitchFamily="18" charset="0"/>
            </a:endParaRPr>
          </a:p>
        </p:txBody>
      </p:sp>
      <p:sp>
        <p:nvSpPr>
          <p:cNvPr id="4" name="标题 3"/>
          <p:cNvSpPr>
            <a:spLocks noGrp="1"/>
          </p:cNvSpPr>
          <p:nvPr>
            <p:ph type="title"/>
          </p:nvPr>
        </p:nvSpPr>
        <p:spPr>
          <a:xfrm>
            <a:off x="160020" y="4874895"/>
            <a:ext cx="11588750" cy="1765300"/>
          </a:xfrm>
          <a:solidFill>
            <a:schemeClr val="bg1"/>
          </a:solidFill>
        </p:spPr>
        <p:txBody>
          <a:bodyPr>
            <a:normAutofit fontScale="90000"/>
          </a:bodyPr>
          <a:lstStyle/>
          <a:p>
            <a:r>
              <a:rPr lang="en-US" altLang="zh-CN" sz="2400" dirty="0">
                <a:latin typeface="Times New Roman" panose="02020503050405090304" pitchFamily="18" charset="0"/>
              </a:rPr>
              <a:t>32. What does the writer think of the Hubble Space Telescope’s proposal process? </a:t>
            </a:r>
            <a:br>
              <a:rPr lang="en-US" altLang="zh-CN" sz="2400" dirty="0">
                <a:latin typeface="Times New Roman" panose="02020503050405090304" pitchFamily="18" charset="0"/>
              </a:rPr>
            </a:br>
            <a:r>
              <a:rPr lang="en-US" altLang="zh-CN" sz="2400" dirty="0">
                <a:latin typeface="Times New Roman" panose="02020503050405090304" pitchFamily="18" charset="0"/>
              </a:rPr>
              <a:t>A. It fails to leave much room for flexibility.  </a:t>
            </a:r>
            <a:br>
              <a:rPr lang="en-US" altLang="zh-CN" sz="2400" dirty="0">
                <a:latin typeface="Times New Roman" panose="02020503050405090304" pitchFamily="18" charset="0"/>
              </a:rPr>
            </a:br>
            <a:r>
              <a:rPr lang="en-US" altLang="zh-CN" sz="2400" dirty="0">
                <a:latin typeface="Times New Roman" panose="02020503050405090304" pitchFamily="18" charset="0"/>
              </a:rPr>
              <a:t>B. It favors proposals by renowned scientists. </a:t>
            </a:r>
            <a:r>
              <a:rPr lang="zh-CN" altLang="en-US" sz="2400" dirty="0">
                <a:latin typeface="Times New Roman" panose="02020503050405090304" pitchFamily="18" charset="0"/>
              </a:rPr>
              <a:t>它倾向于知名科学家的提案。</a:t>
            </a:r>
            <a:br>
              <a:rPr lang="en-US" altLang="zh-CN" sz="2400" dirty="0">
                <a:latin typeface="Times New Roman" panose="02020503050405090304" pitchFamily="18" charset="0"/>
              </a:rPr>
            </a:br>
            <a:r>
              <a:rPr lang="en-US" altLang="zh-CN" sz="2400" dirty="0">
                <a:latin typeface="Times New Roman" panose="02020503050405090304" pitchFamily="18" charset="0"/>
              </a:rPr>
              <a:t>C. It leads to pessimistic views of the universe.</a:t>
            </a:r>
            <a:br>
              <a:rPr lang="en-US" altLang="zh-CN" sz="2400" dirty="0">
                <a:latin typeface="Times New Roman" panose="02020503050405090304" pitchFamily="18" charset="0"/>
              </a:rPr>
            </a:br>
            <a:r>
              <a:rPr lang="en-US" altLang="zh-CN" sz="2400" dirty="0">
                <a:latin typeface="Times New Roman" panose="02020503050405090304" pitchFamily="18" charset="0"/>
              </a:rPr>
              <a:t>D. It ensures the most promising ideas get through. </a:t>
            </a:r>
            <a:endParaRPr lang="zh-CN" altLang="en-US" sz="2400" dirty="0">
              <a:latin typeface="Times New Roman" panose="02020503050405090304" pitchFamily="18" charset="0"/>
            </a:endParaRPr>
          </a:p>
        </p:txBody>
      </p:sp>
      <p:sp>
        <p:nvSpPr>
          <p:cNvPr id="20" name="矩形 19"/>
          <p:cNvSpPr/>
          <p:nvPr/>
        </p:nvSpPr>
        <p:spPr>
          <a:xfrm>
            <a:off x="47625" y="5110480"/>
            <a:ext cx="549275" cy="768350"/>
          </a:xfrm>
          <a:prstGeom prst="rect">
            <a:avLst/>
          </a:prstGeom>
        </p:spPr>
        <p:txBody>
          <a:bodyPr wrap="square">
            <a:spAutoFit/>
          </a:bodyPr>
          <a:lstStyle/>
          <a:p>
            <a:r>
              <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rPr>
              <a:t>√</a:t>
            </a:r>
            <a:endPar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endParaRPr>
          </a:p>
        </p:txBody>
      </p:sp>
      <p:cxnSp>
        <p:nvCxnSpPr>
          <p:cNvPr id="40" name="直接箭头连接符 16"/>
          <p:cNvCxnSpPr/>
          <p:nvPr/>
        </p:nvCxnSpPr>
        <p:spPr>
          <a:xfrm flipH="1">
            <a:off x="3935671" y="3500745"/>
            <a:ext cx="4941570" cy="2232025"/>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sp>
        <p:nvSpPr>
          <p:cNvPr id="5" name="矩形 4"/>
          <p:cNvSpPr/>
          <p:nvPr/>
        </p:nvSpPr>
        <p:spPr>
          <a:xfrm>
            <a:off x="7621270" y="3052445"/>
            <a:ext cx="4514850" cy="376555"/>
          </a:xfrm>
          <a:prstGeom prst="rect">
            <a:avLst/>
          </a:prstGeom>
          <a:no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sp>
        <p:nvSpPr>
          <p:cNvPr id="6" name="矩形 5"/>
          <p:cNvSpPr/>
          <p:nvPr/>
        </p:nvSpPr>
        <p:spPr>
          <a:xfrm>
            <a:off x="119380" y="3356610"/>
            <a:ext cx="6120765" cy="413385"/>
          </a:xfrm>
          <a:prstGeom prst="rect">
            <a:avLst/>
          </a:prstGeom>
          <a:no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sp>
        <p:nvSpPr>
          <p:cNvPr id="10" name="文本框 9"/>
          <p:cNvSpPr txBox="1"/>
          <p:nvPr/>
        </p:nvSpPr>
        <p:spPr>
          <a:xfrm>
            <a:off x="8904605" y="4965700"/>
            <a:ext cx="2906395" cy="1630045"/>
          </a:xfrm>
          <a:prstGeom prst="rect">
            <a:avLst/>
          </a:prstGeom>
          <a:solidFill>
            <a:schemeClr val="accent4">
              <a:lumMod val="20000"/>
              <a:lumOff val="80000"/>
            </a:schemeClr>
          </a:solidFill>
        </p:spPr>
        <p:txBody>
          <a:bodyPr wrap="square" rtlCol="0">
            <a:spAutoFit/>
          </a:bodyPr>
          <a:p>
            <a:r>
              <a:rPr lang="en-US" altLang="zh-CN" sz="2000">
                <a:solidFill>
                  <a:srgbClr val="7030A0"/>
                </a:solidFill>
              </a:rPr>
              <a:t>favored renowned astronomers’ opinion, but not renowned scientists’ proposals</a:t>
            </a:r>
            <a:endParaRPr lang="en-US" altLang="zh-CN" sz="2000">
              <a:solidFill>
                <a:srgbClr val="7030A0"/>
              </a:solidFill>
            </a:endParaRPr>
          </a:p>
          <a:p>
            <a:r>
              <a:rPr lang="zh-CN" altLang="en-US" sz="2000">
                <a:solidFill>
                  <a:srgbClr val="7030A0"/>
                </a:solidFill>
              </a:rPr>
              <a:t>偷换概念</a:t>
            </a:r>
            <a:endParaRPr lang="zh-CN" altLang="en-US" sz="200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5" grpId="1" animBg="1"/>
      <p:bldP spid="6" grpId="1" animBg="1"/>
      <p:bldP spid="10" grpId="0" bldLvl="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内容占位符 29"/>
          <p:cNvSpPr>
            <a:spLocks noGrp="1"/>
          </p:cNvSpPr>
          <p:nvPr>
            <p:ph sz="half" idx="1"/>
          </p:nvPr>
        </p:nvSpPr>
        <p:spPr>
          <a:xfrm>
            <a:off x="47625" y="836930"/>
            <a:ext cx="12091035" cy="3817620"/>
          </a:xfrm>
          <a:solidFill>
            <a:schemeClr val="bg1"/>
          </a:solidFill>
        </p:spPr>
        <p:txBody>
          <a:bodyPr>
            <a:noAutofit/>
          </a:bodyPr>
          <a:lstStyle/>
          <a:p>
            <a:pPr marL="0" indent="457200" algn="just">
              <a:lnSpc>
                <a:spcPct val="100000"/>
              </a:lnSpc>
              <a:buNone/>
            </a:pPr>
            <a:r>
              <a:rPr lang="en-US" altLang="zh-CN" sz="2300" dirty="0">
                <a:latin typeface="Times New Roman" panose="02020503050405090304" pitchFamily="18" charset="0"/>
                <a:cs typeface="Times New Roman" panose="02020503050405090304" pitchFamily="18" charset="0"/>
              </a:rPr>
              <a:t>The most famous image of the early universe is the Hubble Deep Field captured in 1995. Yet this shot was almost never taken. Time on the Hubble Space Telescope is precious and astronomers spend months preparing proposals to try to get access. The process is a bit odd — often requiring researchers to argue simultaneously that the proposed observations would transform astronomy, but also that we know exactly what they will show.</a:t>
            </a:r>
            <a:endParaRPr lang="en-US" altLang="zh-CN" sz="2300" dirty="0">
              <a:latin typeface="Times New Roman" panose="02020503050405090304" pitchFamily="18" charset="0"/>
              <a:cs typeface="Times New Roman" panose="02020503050405090304" pitchFamily="18" charset="0"/>
            </a:endParaRPr>
          </a:p>
          <a:p>
            <a:pPr marL="0" indent="457200" algn="just">
              <a:lnSpc>
                <a:spcPct val="100000"/>
              </a:lnSpc>
              <a:buNone/>
            </a:pPr>
            <a:r>
              <a:rPr lang="en-US" altLang="zh-CN" sz="2300" dirty="0">
                <a:latin typeface="Times New Roman" panose="02020503050405090304" pitchFamily="18" charset="0"/>
                <a:cs typeface="Times New Roman" panose="02020503050405090304" pitchFamily="18" charset="0"/>
              </a:rPr>
              <a:t>There are normally seven or eight times as many proposals as can be accepted, so risky observations have trouble getting through. Back in the 1990s, many renowned astronomers argued that directing Hubble at deep space was pointless, betting that the space telescope wouldn’t find a single new galaxy. They assumed that the galaxies we see around us today are representative of those throughout the past 14 billion years or so, a pessimistic outlook we now know is badly wrong.</a:t>
            </a:r>
            <a:endParaRPr lang="en-US" altLang="zh-CN" sz="2300" dirty="0">
              <a:latin typeface="Times New Roman" panose="02020503050405090304" pitchFamily="18" charset="0"/>
              <a:cs typeface="Times New Roman" panose="02020503050405090304" pitchFamily="18" charset="0"/>
            </a:endParaRPr>
          </a:p>
        </p:txBody>
      </p:sp>
      <p:sp>
        <p:nvSpPr>
          <p:cNvPr id="4" name="标题 3"/>
          <p:cNvSpPr>
            <a:spLocks noGrp="1"/>
          </p:cNvSpPr>
          <p:nvPr>
            <p:ph type="title"/>
          </p:nvPr>
        </p:nvSpPr>
        <p:spPr>
          <a:xfrm>
            <a:off x="160020" y="4750435"/>
            <a:ext cx="11588750" cy="1765300"/>
          </a:xfrm>
          <a:solidFill>
            <a:schemeClr val="bg1"/>
          </a:solidFill>
        </p:spPr>
        <p:txBody>
          <a:bodyPr>
            <a:normAutofit fontScale="90000"/>
          </a:bodyPr>
          <a:lstStyle/>
          <a:p>
            <a:r>
              <a:rPr lang="en-US" altLang="zh-CN" sz="2400" dirty="0">
                <a:latin typeface="Times New Roman" panose="02020503050405090304" pitchFamily="18" charset="0"/>
              </a:rPr>
              <a:t>32. What does the writer think of the Hubble Space Telescope’s proposal process? </a:t>
            </a:r>
            <a:br>
              <a:rPr lang="en-US" altLang="zh-CN" sz="2400" dirty="0">
                <a:latin typeface="Times New Roman" panose="02020503050405090304" pitchFamily="18" charset="0"/>
              </a:rPr>
            </a:br>
            <a:r>
              <a:rPr lang="en-US" altLang="zh-CN" sz="2400" dirty="0">
                <a:latin typeface="Times New Roman" panose="02020503050405090304" pitchFamily="18" charset="0"/>
              </a:rPr>
              <a:t>A. It fails to leave much room for flexibility.  </a:t>
            </a:r>
            <a:br>
              <a:rPr lang="en-US" altLang="zh-CN" sz="2400" dirty="0">
                <a:latin typeface="Times New Roman" panose="02020503050405090304" pitchFamily="18" charset="0"/>
              </a:rPr>
            </a:br>
            <a:r>
              <a:rPr lang="en-US" altLang="zh-CN" sz="2400" dirty="0">
                <a:latin typeface="Times New Roman" panose="02020503050405090304" pitchFamily="18" charset="0"/>
              </a:rPr>
              <a:t>B. It favors proposals by renowned scientists. </a:t>
            </a:r>
            <a:br>
              <a:rPr lang="en-US" altLang="zh-CN" sz="2400" dirty="0">
                <a:latin typeface="Times New Roman" panose="02020503050405090304" pitchFamily="18" charset="0"/>
              </a:rPr>
            </a:br>
            <a:r>
              <a:rPr lang="en-US" altLang="zh-CN" sz="2400" dirty="0">
                <a:latin typeface="Times New Roman" panose="02020503050405090304" pitchFamily="18" charset="0"/>
              </a:rPr>
              <a:t>C. It leads to pessimistic views of the universe. </a:t>
            </a:r>
            <a:r>
              <a:rPr lang="zh-CN" altLang="en-US" sz="2400" dirty="0">
                <a:latin typeface="Times New Roman" panose="02020503050405090304" pitchFamily="18" charset="0"/>
              </a:rPr>
              <a:t>它导致了对宇宙的悲观看法。</a:t>
            </a:r>
            <a:br>
              <a:rPr lang="en-US" altLang="zh-CN" sz="2400" dirty="0">
                <a:latin typeface="Times New Roman" panose="02020503050405090304" pitchFamily="18" charset="0"/>
              </a:rPr>
            </a:br>
            <a:r>
              <a:rPr lang="en-US" altLang="zh-CN" sz="2400" dirty="0">
                <a:latin typeface="Times New Roman" panose="02020503050405090304" pitchFamily="18" charset="0"/>
              </a:rPr>
              <a:t>D. It ensures the most promising ideas get through. </a:t>
            </a:r>
            <a:endParaRPr lang="zh-CN" altLang="en-US" sz="2400" dirty="0">
              <a:latin typeface="Times New Roman" panose="02020503050405090304" pitchFamily="18" charset="0"/>
            </a:endParaRPr>
          </a:p>
        </p:txBody>
      </p:sp>
      <p:sp>
        <p:nvSpPr>
          <p:cNvPr id="20" name="矩形 19"/>
          <p:cNvSpPr/>
          <p:nvPr/>
        </p:nvSpPr>
        <p:spPr>
          <a:xfrm>
            <a:off x="47625" y="4984750"/>
            <a:ext cx="549275" cy="768350"/>
          </a:xfrm>
          <a:prstGeom prst="rect">
            <a:avLst/>
          </a:prstGeom>
        </p:spPr>
        <p:txBody>
          <a:bodyPr wrap="square">
            <a:spAutoFit/>
          </a:bodyPr>
          <a:lstStyle/>
          <a:p>
            <a:r>
              <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rPr>
              <a:t>√</a:t>
            </a:r>
            <a:endPar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endParaRPr>
          </a:p>
        </p:txBody>
      </p:sp>
      <p:cxnSp>
        <p:nvCxnSpPr>
          <p:cNvPr id="40" name="直接箭头连接符 16"/>
          <p:cNvCxnSpPr/>
          <p:nvPr/>
        </p:nvCxnSpPr>
        <p:spPr>
          <a:xfrm flipH="1">
            <a:off x="3863916" y="4580880"/>
            <a:ext cx="3239770" cy="1367790"/>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sp>
        <p:nvSpPr>
          <p:cNvPr id="5" name="矩形 4"/>
          <p:cNvSpPr/>
          <p:nvPr/>
        </p:nvSpPr>
        <p:spPr>
          <a:xfrm>
            <a:off x="2352040" y="3769995"/>
            <a:ext cx="1671955" cy="356235"/>
          </a:xfrm>
          <a:prstGeom prst="rect">
            <a:avLst/>
          </a:prstGeom>
          <a:no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sp>
        <p:nvSpPr>
          <p:cNvPr id="6" name="矩形 5"/>
          <p:cNvSpPr/>
          <p:nvPr/>
        </p:nvSpPr>
        <p:spPr>
          <a:xfrm>
            <a:off x="5226685" y="4133850"/>
            <a:ext cx="6198235" cy="413385"/>
          </a:xfrm>
          <a:prstGeom prst="rect">
            <a:avLst/>
          </a:prstGeom>
          <a:no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sp>
        <p:nvSpPr>
          <p:cNvPr id="10" name="文本框 9"/>
          <p:cNvSpPr txBox="1"/>
          <p:nvPr/>
        </p:nvSpPr>
        <p:spPr>
          <a:xfrm>
            <a:off x="9048750" y="5125720"/>
            <a:ext cx="2906395" cy="1014730"/>
          </a:xfrm>
          <a:prstGeom prst="rect">
            <a:avLst/>
          </a:prstGeom>
          <a:solidFill>
            <a:schemeClr val="accent4">
              <a:lumMod val="20000"/>
              <a:lumOff val="80000"/>
            </a:schemeClr>
          </a:solidFill>
        </p:spPr>
        <p:txBody>
          <a:bodyPr wrap="square" rtlCol="0">
            <a:spAutoFit/>
          </a:bodyPr>
          <a:p>
            <a:r>
              <a:rPr lang="en-US" altLang="zh-CN" sz="2000">
                <a:solidFill>
                  <a:srgbClr val="7030A0"/>
                </a:solidFill>
              </a:rPr>
              <a:t>reflected a pessimistic outlook, but not ‘leading to it’ </a:t>
            </a:r>
            <a:r>
              <a:rPr lang="zh-CN" altLang="en-US" sz="2000">
                <a:solidFill>
                  <a:srgbClr val="7030A0"/>
                </a:solidFill>
              </a:rPr>
              <a:t>本末倒置</a:t>
            </a:r>
            <a:endParaRPr lang="zh-CN" altLang="en-US" sz="200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5" grpId="1" animBg="1"/>
      <p:bldP spid="6" grpId="1" animBg="1"/>
      <p:bldP spid="10" grpId="0" bldLvl="0" animBg="1"/>
      <p:bldP spid="1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内容占位符 29"/>
          <p:cNvSpPr>
            <a:spLocks noGrp="1"/>
          </p:cNvSpPr>
          <p:nvPr>
            <p:ph sz="half" idx="1"/>
          </p:nvPr>
        </p:nvSpPr>
        <p:spPr>
          <a:xfrm>
            <a:off x="47625" y="836930"/>
            <a:ext cx="12091035" cy="3912870"/>
          </a:xfrm>
          <a:solidFill>
            <a:schemeClr val="bg1"/>
          </a:solidFill>
        </p:spPr>
        <p:txBody>
          <a:bodyPr>
            <a:noAutofit/>
          </a:bodyPr>
          <a:lstStyle/>
          <a:p>
            <a:pPr marL="0" indent="457200" algn="just">
              <a:lnSpc>
                <a:spcPct val="100000"/>
              </a:lnSpc>
              <a:buNone/>
            </a:pPr>
            <a:r>
              <a:rPr lang="en-US" altLang="zh-CN" sz="2300" dirty="0">
                <a:latin typeface="Times New Roman" panose="02020503050405090304" pitchFamily="18" charset="0"/>
                <a:cs typeface="Times New Roman" panose="02020503050405090304" pitchFamily="18" charset="0"/>
              </a:rPr>
              <a:t>The most famous image of the early universe is the Hubble Deep Field captured in 1995. Yet this shot was almost never taken. Time on the Hubble Space Telescope is precious and astronomers spend months preparing proposals to try to get access. The process is a bit odd — often requiring researchers to argue simultaneously that the proposed observations would transform astronomy, but also that we know exactly what they will show.</a:t>
            </a:r>
            <a:endParaRPr lang="en-US" altLang="zh-CN" sz="2300" dirty="0">
              <a:latin typeface="Times New Roman" panose="02020503050405090304" pitchFamily="18" charset="0"/>
              <a:cs typeface="Times New Roman" panose="02020503050405090304" pitchFamily="18" charset="0"/>
            </a:endParaRPr>
          </a:p>
          <a:p>
            <a:pPr marL="0" indent="457200" algn="just">
              <a:lnSpc>
                <a:spcPct val="100000"/>
              </a:lnSpc>
              <a:buNone/>
            </a:pPr>
            <a:r>
              <a:rPr lang="en-US" altLang="zh-CN" sz="2300" dirty="0">
                <a:latin typeface="Times New Roman" panose="02020503050405090304" pitchFamily="18" charset="0"/>
                <a:cs typeface="Times New Roman" panose="02020503050405090304" pitchFamily="18" charset="0"/>
              </a:rPr>
              <a:t>There are normally seven or eight times as many proposals as can be accepted, so risky observations have trouble getting through. Back in the 1990s, many renowned astronomers argued that directing Hubble at deep space was pointless, betting that the space telescope wouldn’t find a single new galaxy. They assumed that the galaxies we see around us today are representative of those throughout the past 14 billion years or so, a pessimistic outlook we now know is badly wrong.</a:t>
            </a:r>
            <a:endParaRPr lang="en-US" altLang="zh-CN" sz="2300" dirty="0">
              <a:latin typeface="Times New Roman" panose="02020503050405090304" pitchFamily="18" charset="0"/>
              <a:cs typeface="Times New Roman" panose="02020503050405090304" pitchFamily="18" charset="0"/>
            </a:endParaRPr>
          </a:p>
        </p:txBody>
      </p:sp>
      <p:sp>
        <p:nvSpPr>
          <p:cNvPr id="4" name="标题 3"/>
          <p:cNvSpPr>
            <a:spLocks noGrp="1"/>
          </p:cNvSpPr>
          <p:nvPr>
            <p:ph type="title"/>
          </p:nvPr>
        </p:nvSpPr>
        <p:spPr>
          <a:xfrm>
            <a:off x="298450" y="4652645"/>
            <a:ext cx="11588750" cy="1765300"/>
          </a:xfrm>
          <a:solidFill>
            <a:schemeClr val="bg1"/>
          </a:solidFill>
        </p:spPr>
        <p:txBody>
          <a:bodyPr>
            <a:normAutofit fontScale="90000"/>
          </a:bodyPr>
          <a:lstStyle/>
          <a:p>
            <a:r>
              <a:rPr lang="en-US" altLang="zh-CN" sz="2400" dirty="0">
                <a:latin typeface="Times New Roman" panose="02020503050405090304" pitchFamily="18" charset="0"/>
              </a:rPr>
              <a:t>32. What does the writer think of the Hubble Space Telescope’s proposal process? </a:t>
            </a:r>
            <a:br>
              <a:rPr lang="en-US" altLang="zh-CN" sz="2400" dirty="0">
                <a:latin typeface="Times New Roman" panose="02020503050405090304" pitchFamily="18" charset="0"/>
              </a:rPr>
            </a:br>
            <a:r>
              <a:rPr lang="en-US" altLang="zh-CN" sz="2400" dirty="0">
                <a:latin typeface="Times New Roman" panose="02020503050405090304" pitchFamily="18" charset="0"/>
              </a:rPr>
              <a:t>A. It fails to leave much room for flexibility.  </a:t>
            </a:r>
            <a:br>
              <a:rPr lang="en-US" altLang="zh-CN" sz="2400" dirty="0">
                <a:latin typeface="Times New Roman" panose="02020503050405090304" pitchFamily="18" charset="0"/>
              </a:rPr>
            </a:br>
            <a:r>
              <a:rPr lang="en-US" altLang="zh-CN" sz="2400" dirty="0">
                <a:latin typeface="Times New Roman" panose="02020503050405090304" pitchFamily="18" charset="0"/>
              </a:rPr>
              <a:t>B. It favors proposals by renowned scientists. </a:t>
            </a:r>
            <a:br>
              <a:rPr lang="en-US" altLang="zh-CN" sz="2400" dirty="0">
                <a:latin typeface="Times New Roman" panose="02020503050405090304" pitchFamily="18" charset="0"/>
              </a:rPr>
            </a:br>
            <a:r>
              <a:rPr lang="en-US" altLang="zh-CN" sz="2400" dirty="0">
                <a:latin typeface="Times New Roman" panose="02020503050405090304" pitchFamily="18" charset="0"/>
              </a:rPr>
              <a:t>C. It leads to pessimistic views of the universe. </a:t>
            </a:r>
            <a:br>
              <a:rPr lang="en-US" altLang="zh-CN" sz="2400" dirty="0">
                <a:latin typeface="Times New Roman" panose="02020503050405090304" pitchFamily="18" charset="0"/>
              </a:rPr>
            </a:br>
            <a:r>
              <a:rPr lang="en-US" altLang="zh-CN" sz="2400" dirty="0">
                <a:latin typeface="Times New Roman" panose="02020503050405090304" pitchFamily="18" charset="0"/>
              </a:rPr>
              <a:t>D. It ensures the most promising ideas get through. </a:t>
            </a:r>
            <a:r>
              <a:rPr lang="en-US" altLang="zh-CN" sz="2400" dirty="0">
                <a:latin typeface="Times New Roman" panose="02020503050405090304" pitchFamily="18" charset="0"/>
                <a:sym typeface="+mn-ea"/>
              </a:rPr>
              <a:t> </a:t>
            </a:r>
            <a:r>
              <a:rPr lang="zh-CN" altLang="en-US" sz="2400" dirty="0">
                <a:latin typeface="Times New Roman" panose="02020503050405090304" pitchFamily="18" charset="0"/>
                <a:sym typeface="+mn-ea"/>
              </a:rPr>
              <a:t>它确保了最有前景的想法得以通过。</a:t>
            </a:r>
            <a:endParaRPr lang="en-US" altLang="zh-CN" sz="2400" dirty="0">
              <a:latin typeface="Times New Roman" panose="02020503050405090304" pitchFamily="18" charset="0"/>
            </a:endParaRPr>
          </a:p>
        </p:txBody>
      </p:sp>
      <p:sp>
        <p:nvSpPr>
          <p:cNvPr id="20" name="矩形 19"/>
          <p:cNvSpPr/>
          <p:nvPr/>
        </p:nvSpPr>
        <p:spPr>
          <a:xfrm>
            <a:off x="186055" y="4939665"/>
            <a:ext cx="549275" cy="768350"/>
          </a:xfrm>
          <a:prstGeom prst="rect">
            <a:avLst/>
          </a:prstGeom>
        </p:spPr>
        <p:txBody>
          <a:bodyPr wrap="square">
            <a:spAutoFit/>
          </a:bodyPr>
          <a:lstStyle/>
          <a:p>
            <a:r>
              <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rPr>
              <a:t>√</a:t>
            </a:r>
            <a:endPar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endParaRPr>
          </a:p>
        </p:txBody>
      </p:sp>
      <p:sp>
        <p:nvSpPr>
          <p:cNvPr id="10" name="文本框 9"/>
          <p:cNvSpPr txBox="1"/>
          <p:nvPr/>
        </p:nvSpPr>
        <p:spPr>
          <a:xfrm>
            <a:off x="8107045" y="5078095"/>
            <a:ext cx="3232150" cy="1014730"/>
          </a:xfrm>
          <a:prstGeom prst="rect">
            <a:avLst/>
          </a:prstGeom>
          <a:solidFill>
            <a:schemeClr val="accent4">
              <a:lumMod val="20000"/>
              <a:lumOff val="80000"/>
            </a:schemeClr>
          </a:solidFill>
        </p:spPr>
        <p:txBody>
          <a:bodyPr wrap="square" rtlCol="0">
            <a:spAutoFit/>
          </a:bodyPr>
          <a:p>
            <a:r>
              <a:rPr lang="en-US" altLang="zh-CN" sz="2000">
                <a:solidFill>
                  <a:srgbClr val="7030A0"/>
                </a:solidFill>
              </a:rPr>
              <a:t>almost never taken; almost failed</a:t>
            </a:r>
            <a:endParaRPr lang="en-US" altLang="zh-CN" sz="2000">
              <a:solidFill>
                <a:srgbClr val="7030A0"/>
              </a:solidFill>
            </a:endParaRPr>
          </a:p>
          <a:p>
            <a:r>
              <a:rPr lang="zh-CN" altLang="en-US" sz="2000">
                <a:solidFill>
                  <a:srgbClr val="7030A0"/>
                </a:solidFill>
              </a:rPr>
              <a:t>是非</a:t>
            </a:r>
            <a:r>
              <a:rPr lang="zh-CN" altLang="en-US" sz="2000">
                <a:solidFill>
                  <a:srgbClr val="7030A0"/>
                </a:solidFill>
              </a:rPr>
              <a:t>颠倒</a:t>
            </a:r>
            <a:endParaRPr lang="zh-CN" altLang="en-US" sz="2000">
              <a:solidFill>
                <a:srgbClr val="7030A0"/>
              </a:solidFill>
            </a:endParaRPr>
          </a:p>
        </p:txBody>
      </p:sp>
      <p:sp>
        <p:nvSpPr>
          <p:cNvPr id="2" name="矩形 1"/>
          <p:cNvSpPr/>
          <p:nvPr/>
        </p:nvSpPr>
        <p:spPr>
          <a:xfrm>
            <a:off x="119380" y="1268730"/>
            <a:ext cx="3420110" cy="348615"/>
          </a:xfrm>
          <a:prstGeom prst="rect">
            <a:avLst/>
          </a:prstGeom>
          <a:no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sp>
        <p:nvSpPr>
          <p:cNvPr id="3" name="矩形 2"/>
          <p:cNvSpPr/>
          <p:nvPr/>
        </p:nvSpPr>
        <p:spPr>
          <a:xfrm>
            <a:off x="11116945" y="912495"/>
            <a:ext cx="1021080" cy="348615"/>
          </a:xfrm>
          <a:prstGeom prst="rect">
            <a:avLst/>
          </a:prstGeom>
          <a:no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cxnSp>
        <p:nvCxnSpPr>
          <p:cNvPr id="7" name="直接箭头连接符 16"/>
          <p:cNvCxnSpPr/>
          <p:nvPr/>
        </p:nvCxnSpPr>
        <p:spPr>
          <a:xfrm flipH="1">
            <a:off x="1559501" y="1628765"/>
            <a:ext cx="504190" cy="4464050"/>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cxnSp>
        <p:nvCxnSpPr>
          <p:cNvPr id="12" name="直接箭头连接符 16"/>
          <p:cNvCxnSpPr/>
          <p:nvPr/>
        </p:nvCxnSpPr>
        <p:spPr>
          <a:xfrm flipH="1">
            <a:off x="3072071" y="3068945"/>
            <a:ext cx="8208645" cy="2952115"/>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3" grpId="1" animBg="1"/>
      <p:bldP spid="2" grpId="1" animBg="1"/>
      <p:bldP spid="10" grpId="0" bldLvl="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515144" y="1459062"/>
            <a:ext cx="610618"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20" name="组合 19"/>
          <p:cNvGrpSpPr/>
          <p:nvPr/>
        </p:nvGrpSpPr>
        <p:grpSpPr>
          <a:xfrm>
            <a:off x="3215680" y="2204865"/>
            <a:ext cx="5124788" cy="2210912"/>
            <a:chOff x="3647100" y="2091867"/>
            <a:chExt cx="7020009" cy="2414989"/>
          </a:xfrm>
        </p:grpSpPr>
        <p:sp>
          <p:nvSpPr>
            <p:cNvPr id="6" name="矩形 5"/>
            <p:cNvSpPr/>
            <p:nvPr/>
          </p:nvSpPr>
          <p:spPr>
            <a:xfrm>
              <a:off x="3647100" y="2091867"/>
              <a:ext cx="936001" cy="6550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sym typeface="字魂59号-创粗黑" panose="00000500000000000000" pitchFamily="2" charset="-122"/>
                </a:rPr>
                <a:t>1</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sym typeface="字魂59号-创粗黑" panose="00000500000000000000" pitchFamily="2" charset="-122"/>
              </a:endParaRPr>
            </a:p>
          </p:txBody>
        </p:sp>
        <p:sp>
          <p:nvSpPr>
            <p:cNvPr id="7" name="矩形 6"/>
            <p:cNvSpPr/>
            <p:nvPr/>
          </p:nvSpPr>
          <p:spPr>
            <a:xfrm>
              <a:off x="4683474" y="2091867"/>
              <a:ext cx="5983635" cy="6550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3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华文黑体" panose="02010600040101010101" pitchFamily="2" charset="-122"/>
                  <a:sym typeface="字魂59号-创粗黑" panose="00000500000000000000" pitchFamily="2" charset="-122"/>
                </a:rPr>
                <a:t> </a:t>
              </a: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文本概况</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sp>
          <p:nvSpPr>
            <p:cNvPr id="9" name="矩形 8"/>
            <p:cNvSpPr/>
            <p:nvPr/>
          </p:nvSpPr>
          <p:spPr>
            <a:xfrm>
              <a:off x="3647100" y="2971843"/>
              <a:ext cx="936001" cy="6550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sym typeface="字魂59号-创粗黑" panose="00000500000000000000" pitchFamily="2" charset="-122"/>
                </a:rPr>
                <a:t>2</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sym typeface="字魂59号-创粗黑" panose="00000500000000000000" pitchFamily="2" charset="-122"/>
              </a:endParaRPr>
            </a:p>
          </p:txBody>
        </p:sp>
        <p:sp>
          <p:nvSpPr>
            <p:cNvPr id="10" name="矩形 9"/>
            <p:cNvSpPr/>
            <p:nvPr/>
          </p:nvSpPr>
          <p:spPr>
            <a:xfrm>
              <a:off x="4683474" y="2971843"/>
              <a:ext cx="5983635" cy="6550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 文本解读及</a:t>
              </a:r>
              <a:r>
                <a:rPr lang="zh-CN" altLang="en-US" sz="28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题目解析</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sp>
          <p:nvSpPr>
            <p:cNvPr id="12" name="矩形 11"/>
            <p:cNvSpPr/>
            <p:nvPr/>
          </p:nvSpPr>
          <p:spPr>
            <a:xfrm>
              <a:off x="3647100" y="3851823"/>
              <a:ext cx="936001" cy="6550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sym typeface="字魂59号-创粗黑" panose="00000500000000000000" pitchFamily="2" charset="-122"/>
                </a:rPr>
                <a:t>3</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sym typeface="字魂59号-创粗黑" panose="00000500000000000000" pitchFamily="2" charset="-122"/>
              </a:endParaRPr>
            </a:p>
          </p:txBody>
        </p:sp>
        <p:sp>
          <p:nvSpPr>
            <p:cNvPr id="13" name="矩形 12"/>
            <p:cNvSpPr/>
            <p:nvPr/>
          </p:nvSpPr>
          <p:spPr>
            <a:xfrm>
              <a:off x="4683474" y="3851821"/>
              <a:ext cx="5983635" cy="655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3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华文黑体" panose="02010600040101010101" pitchFamily="2" charset="-122"/>
                  <a:sym typeface="字魂59号-创粗黑" panose="00000500000000000000" pitchFamily="2" charset="-122"/>
                </a:rPr>
                <a:t> </a:t>
              </a: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教学建议</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grpSp>
      <p:sp>
        <p:nvSpPr>
          <p:cNvPr id="21" name="Freeform 5"/>
          <p:cNvSpPr/>
          <p:nvPr/>
        </p:nvSpPr>
        <p:spPr bwMode="auto">
          <a:xfrm>
            <a:off x="1299021" y="2543756"/>
            <a:ext cx="1700635" cy="153331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2" name="TextBox 78"/>
          <p:cNvSpPr txBox="1"/>
          <p:nvPr/>
        </p:nvSpPr>
        <p:spPr>
          <a:xfrm>
            <a:off x="1560220" y="3335844"/>
            <a:ext cx="12234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sym typeface="字魂59号-创粗黑" panose="00000500000000000000" pitchFamily="2" charset="-122"/>
              </a:rPr>
              <a:t>CONTENTS</a:t>
            </a:r>
            <a:endParaRPr kumimoji="0" lang="zh-CN" altLang="en-US" sz="20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sym typeface="字魂59号-创粗黑" panose="00000500000000000000" pitchFamily="2" charset="-122"/>
            </a:endParaRPr>
          </a:p>
        </p:txBody>
      </p:sp>
      <p:sp>
        <p:nvSpPr>
          <p:cNvPr id="19" name="TextBox 79"/>
          <p:cNvSpPr txBox="1"/>
          <p:nvPr/>
        </p:nvSpPr>
        <p:spPr>
          <a:xfrm>
            <a:off x="1638170" y="2854677"/>
            <a:ext cx="108715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sym typeface="字魂59号-创粗黑" panose="00000500000000000000" pitchFamily="2" charset="-122"/>
              </a:rPr>
              <a:t>目 录</a:t>
            </a:r>
            <a:endParaRPr kumimoji="0" lang="zh-CN" altLang="en-US" sz="2800" b="1"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sym typeface="字魂59号-创粗黑" panose="00000500000000000000"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内容占位符 29"/>
          <p:cNvSpPr>
            <a:spLocks noGrp="1"/>
          </p:cNvSpPr>
          <p:nvPr>
            <p:ph sz="half" idx="1"/>
          </p:nvPr>
        </p:nvSpPr>
        <p:spPr>
          <a:xfrm>
            <a:off x="47625" y="836930"/>
            <a:ext cx="12091035" cy="4300855"/>
          </a:xfrm>
          <a:solidFill>
            <a:schemeClr val="bg1"/>
          </a:solidFill>
        </p:spPr>
        <p:txBody>
          <a:bodyPr>
            <a:noAutofit/>
          </a:bodyPr>
          <a:lstStyle/>
          <a:p>
            <a:pPr marL="0" indent="457200" algn="just">
              <a:lnSpc>
                <a:spcPct val="100000"/>
              </a:lnSpc>
              <a:buNone/>
            </a:pPr>
            <a:r>
              <a:rPr lang="en-US" altLang="zh-CN" sz="2300" dirty="0">
                <a:latin typeface="Times New Roman" panose="02020503050405090304" pitchFamily="18" charset="0"/>
                <a:cs typeface="Times New Roman" panose="02020503050405090304" pitchFamily="18" charset="0"/>
              </a:rPr>
              <a:t>The most famous image of the early universe is the Hubble Deep Field captured in 1995. Yet this shot was almost never taken. Time on the Hubble Space Telescope is precious and astronomers spend months preparing proposals to try to get access. The process is a bit</a:t>
            </a:r>
            <a:r>
              <a:rPr lang="en-US" altLang="zh-CN" sz="2300" dirty="0">
                <a:highlight>
                  <a:srgbClr val="FF00FF"/>
                </a:highlight>
                <a:latin typeface="Times New Roman" panose="02020503050405090304" pitchFamily="18" charset="0"/>
                <a:cs typeface="Times New Roman" panose="02020503050405090304" pitchFamily="18" charset="0"/>
              </a:rPr>
              <a:t> odd</a:t>
            </a:r>
            <a:r>
              <a:rPr lang="en-US" altLang="zh-CN" sz="2300" dirty="0">
                <a:latin typeface="Times New Roman" panose="02020503050405090304" pitchFamily="18" charset="0"/>
                <a:cs typeface="Times New Roman" panose="02020503050405090304" pitchFamily="18" charset="0"/>
              </a:rPr>
              <a:t> — often requiring researchers to argue simultaneously that the proposed observations would transform astronomy, but also that we know exactly what they will show.</a:t>
            </a:r>
            <a:endParaRPr lang="en-US" altLang="zh-CN" sz="2300" dirty="0">
              <a:latin typeface="Times New Roman" panose="02020503050405090304" pitchFamily="18" charset="0"/>
              <a:cs typeface="Times New Roman" panose="02020503050405090304" pitchFamily="18" charset="0"/>
            </a:endParaRPr>
          </a:p>
          <a:p>
            <a:pPr marL="0" indent="457200" algn="just">
              <a:lnSpc>
                <a:spcPct val="100000"/>
              </a:lnSpc>
              <a:buNone/>
            </a:pPr>
            <a:r>
              <a:rPr lang="en-US" altLang="zh-CN" sz="2300" dirty="0">
                <a:latin typeface="Times New Roman" panose="02020503050405090304" pitchFamily="18" charset="0"/>
                <a:cs typeface="Times New Roman" panose="02020503050405090304" pitchFamily="18" charset="0"/>
              </a:rPr>
              <a:t>There are normally seven or eight times as many proposals as can be accepted, so </a:t>
            </a:r>
            <a:r>
              <a:rPr lang="en-US" altLang="zh-CN" sz="2300" dirty="0">
                <a:highlight>
                  <a:srgbClr val="FF00FF"/>
                </a:highlight>
                <a:latin typeface="Times New Roman" panose="02020503050405090304" pitchFamily="18" charset="0"/>
                <a:cs typeface="Times New Roman" panose="02020503050405090304" pitchFamily="18" charset="0"/>
              </a:rPr>
              <a:t>risky </a:t>
            </a:r>
            <a:r>
              <a:rPr lang="en-US" altLang="zh-CN" sz="2300" dirty="0">
                <a:latin typeface="Times New Roman" panose="02020503050405090304" pitchFamily="18" charset="0"/>
                <a:cs typeface="Times New Roman" panose="02020503050405090304" pitchFamily="18" charset="0"/>
              </a:rPr>
              <a:t>observations have trouble getting through. Back in the 1990s, many </a:t>
            </a:r>
            <a:r>
              <a:rPr lang="en-US" altLang="zh-CN" sz="2300" dirty="0">
                <a:highlight>
                  <a:srgbClr val="FFFF00"/>
                </a:highlight>
                <a:latin typeface="Times New Roman" panose="02020503050405090304" pitchFamily="18" charset="0"/>
                <a:cs typeface="Times New Roman" panose="02020503050405090304" pitchFamily="18" charset="0"/>
              </a:rPr>
              <a:t>renowned</a:t>
            </a:r>
            <a:r>
              <a:rPr lang="en-US" altLang="zh-CN" sz="2300" dirty="0">
                <a:latin typeface="Times New Roman" panose="02020503050405090304" pitchFamily="18" charset="0"/>
                <a:cs typeface="Times New Roman" panose="02020503050405090304" pitchFamily="18" charset="0"/>
              </a:rPr>
              <a:t> astronomers argued that directing Hubble at deep space was pointless, betting that the space telescope wouldn’t find a single new galaxy. They assumed that the galaxies we see around us today are representative of those throughout the past 14 billion years or so, a </a:t>
            </a:r>
            <a:r>
              <a:rPr lang="en-US" altLang="zh-CN" sz="2300" dirty="0">
                <a:highlight>
                  <a:srgbClr val="C0C0C0"/>
                </a:highlight>
                <a:latin typeface="Times New Roman" panose="02020503050405090304" pitchFamily="18" charset="0"/>
                <a:cs typeface="Times New Roman" panose="02020503050405090304" pitchFamily="18" charset="0"/>
              </a:rPr>
              <a:t>pessimistic outlook</a:t>
            </a:r>
            <a:r>
              <a:rPr lang="en-US" altLang="zh-CN" sz="2300" dirty="0">
                <a:latin typeface="Times New Roman" panose="02020503050405090304" pitchFamily="18" charset="0"/>
                <a:cs typeface="Times New Roman" panose="02020503050405090304" pitchFamily="18" charset="0"/>
              </a:rPr>
              <a:t> we now know is badly wrong.personal access to Hubble to make it happen. </a:t>
            </a:r>
            <a:endParaRPr lang="en-US" altLang="zh-CN" sz="2300" dirty="0">
              <a:latin typeface="Times New Roman" panose="02020503050405090304" pitchFamily="18" charset="0"/>
              <a:cs typeface="Times New Roman" panose="02020503050405090304" pitchFamily="18" charset="0"/>
            </a:endParaRPr>
          </a:p>
        </p:txBody>
      </p:sp>
      <p:sp>
        <p:nvSpPr>
          <p:cNvPr id="4" name="标题 3"/>
          <p:cNvSpPr>
            <a:spLocks noGrp="1"/>
          </p:cNvSpPr>
          <p:nvPr>
            <p:ph type="title"/>
          </p:nvPr>
        </p:nvSpPr>
        <p:spPr>
          <a:xfrm>
            <a:off x="160020" y="5137785"/>
            <a:ext cx="11588750" cy="1765300"/>
          </a:xfrm>
          <a:solidFill>
            <a:schemeClr val="bg1"/>
          </a:solidFill>
        </p:spPr>
        <p:txBody>
          <a:bodyPr>
            <a:normAutofit fontScale="90000"/>
          </a:bodyPr>
          <a:lstStyle/>
          <a:p>
            <a:r>
              <a:rPr lang="en-US" altLang="zh-CN" sz="2400" dirty="0">
                <a:latin typeface="Times New Roman" panose="02020503050405090304" pitchFamily="18" charset="0"/>
              </a:rPr>
              <a:t>32. What does the writer think of the Hubble Space Telescope’s proposal process? </a:t>
            </a:r>
            <a:br>
              <a:rPr lang="en-US" altLang="zh-CN" sz="2400" dirty="0">
                <a:latin typeface="Times New Roman" panose="02020503050405090304" pitchFamily="18" charset="0"/>
              </a:rPr>
            </a:br>
            <a:r>
              <a:rPr lang="en-US" altLang="zh-CN" sz="2400" dirty="0">
                <a:latin typeface="Times New Roman" panose="02020503050405090304" pitchFamily="18" charset="0"/>
              </a:rPr>
              <a:t>A. It fails to leave much room for </a:t>
            </a:r>
            <a:r>
              <a:rPr lang="en-US" altLang="zh-CN" sz="2400" dirty="0">
                <a:highlight>
                  <a:srgbClr val="FF00FF"/>
                </a:highlight>
                <a:latin typeface="Times New Roman" panose="02020503050405090304" pitchFamily="18" charset="0"/>
              </a:rPr>
              <a:t>flexibility</a:t>
            </a:r>
            <a:r>
              <a:rPr lang="en-US" altLang="zh-CN" sz="2400" dirty="0">
                <a:latin typeface="Times New Roman" panose="02020503050405090304" pitchFamily="18" charset="0"/>
              </a:rPr>
              <a:t>.</a:t>
            </a:r>
            <a:br>
              <a:rPr lang="en-US" altLang="zh-CN" sz="2400" dirty="0">
                <a:latin typeface="Times New Roman" panose="02020503050405090304" pitchFamily="18" charset="0"/>
              </a:rPr>
            </a:br>
            <a:r>
              <a:rPr lang="en-US" altLang="zh-CN" sz="2400" dirty="0">
                <a:latin typeface="Times New Roman" panose="02020503050405090304" pitchFamily="18" charset="0"/>
              </a:rPr>
              <a:t>B. It favors proposals by </a:t>
            </a:r>
            <a:r>
              <a:rPr lang="en-US" altLang="zh-CN" sz="2400" dirty="0">
                <a:highlight>
                  <a:srgbClr val="FFFF00"/>
                </a:highlight>
                <a:latin typeface="Times New Roman" panose="02020503050405090304" pitchFamily="18" charset="0"/>
              </a:rPr>
              <a:t>renowned</a:t>
            </a:r>
            <a:r>
              <a:rPr lang="en-US" altLang="zh-CN" sz="2400" dirty="0">
                <a:latin typeface="Times New Roman" panose="02020503050405090304" pitchFamily="18" charset="0"/>
              </a:rPr>
              <a:t> scientists. </a:t>
            </a:r>
            <a:br>
              <a:rPr lang="en-US" altLang="zh-CN" sz="2400" dirty="0">
                <a:latin typeface="Times New Roman" panose="02020503050405090304" pitchFamily="18" charset="0"/>
              </a:rPr>
            </a:br>
            <a:r>
              <a:rPr lang="en-US" altLang="zh-CN" sz="2400" dirty="0">
                <a:latin typeface="Times New Roman" panose="02020503050405090304" pitchFamily="18" charset="0"/>
              </a:rPr>
              <a:t>C. It leads to</a:t>
            </a:r>
            <a:r>
              <a:rPr lang="en-US" altLang="zh-CN" sz="2400" dirty="0">
                <a:highlight>
                  <a:srgbClr val="C0C0C0"/>
                </a:highlight>
                <a:latin typeface="Times New Roman" panose="02020503050405090304" pitchFamily="18" charset="0"/>
              </a:rPr>
              <a:t> pessimistic views </a:t>
            </a:r>
            <a:r>
              <a:rPr lang="en-US" altLang="zh-CN" sz="2400" dirty="0">
                <a:latin typeface="Times New Roman" panose="02020503050405090304" pitchFamily="18" charset="0"/>
              </a:rPr>
              <a:t>of the universe.</a:t>
            </a:r>
            <a:br>
              <a:rPr lang="en-US" altLang="zh-CN" sz="2400" dirty="0">
                <a:latin typeface="Times New Roman" panose="02020503050405090304" pitchFamily="18" charset="0"/>
              </a:rPr>
            </a:br>
            <a:r>
              <a:rPr lang="en-US" altLang="zh-CN" sz="2400" dirty="0">
                <a:latin typeface="Times New Roman" panose="02020503050405090304" pitchFamily="18" charset="0"/>
              </a:rPr>
              <a:t>D. It ensures the most promising ideas get through. </a:t>
            </a:r>
            <a:endParaRPr lang="zh-CN" altLang="en-US" sz="2400" dirty="0">
              <a:latin typeface="Times New Roman" panose="02020503050405090304" pitchFamily="18" charset="0"/>
            </a:endParaRPr>
          </a:p>
        </p:txBody>
      </p:sp>
      <p:sp>
        <p:nvSpPr>
          <p:cNvPr id="10" name="文本框 9"/>
          <p:cNvSpPr txBox="1"/>
          <p:nvPr/>
        </p:nvSpPr>
        <p:spPr>
          <a:xfrm>
            <a:off x="6096000" y="5540375"/>
            <a:ext cx="5476240" cy="1198880"/>
          </a:xfrm>
          <a:prstGeom prst="rect">
            <a:avLst/>
          </a:prstGeom>
          <a:solidFill>
            <a:schemeClr val="accent6">
              <a:lumMod val="20000"/>
              <a:lumOff val="80000"/>
            </a:schemeClr>
          </a:solidFill>
        </p:spPr>
        <p:txBody>
          <a:bodyPr wrap="square" rtlCol="0">
            <a:spAutoFit/>
          </a:bodyPr>
          <a:p>
            <a:r>
              <a:rPr lang="zh-CN" altLang="en-US" sz="2400">
                <a:solidFill>
                  <a:srgbClr val="C00000"/>
                </a:solidFill>
              </a:rPr>
              <a:t>反思干扰选项的特点、正答选项与文章主线主旨的关系，</a:t>
            </a:r>
            <a:r>
              <a:rPr lang="zh-CN" altLang="en-US" sz="2400">
                <a:solidFill>
                  <a:srgbClr val="C00000"/>
                </a:solidFill>
              </a:rPr>
              <a:t>理解语篇中的“部分”与“整体”的关系</a:t>
            </a:r>
            <a:r>
              <a:rPr lang="en-US" altLang="zh-CN" sz="2400">
                <a:solidFill>
                  <a:srgbClr val="C00000"/>
                </a:solidFill>
              </a:rPr>
              <a:t>--</a:t>
            </a:r>
            <a:r>
              <a:rPr lang="zh-CN" altLang="en-US" sz="2400">
                <a:solidFill>
                  <a:srgbClr val="C00000"/>
                </a:solidFill>
              </a:rPr>
              <a:t>篇章整体阅读意识</a:t>
            </a:r>
            <a:endParaRPr lang="zh-CN" altLang="en-US" sz="2400">
              <a:solidFill>
                <a:srgbClr val="C00000"/>
              </a:solidFill>
            </a:endParaRPr>
          </a:p>
        </p:txBody>
      </p:sp>
      <p:pic>
        <p:nvPicPr>
          <p:cNvPr id="11" name="图片 10" descr="截屏2026-01-16 08.50.35"/>
          <p:cNvPicPr>
            <a:picLocks noChangeAspect="1"/>
          </p:cNvPicPr>
          <p:nvPr/>
        </p:nvPicPr>
        <p:blipFill>
          <a:blip r:embed="rId1"/>
          <a:stretch>
            <a:fillRect/>
          </a:stretch>
        </p:blipFill>
        <p:spPr>
          <a:xfrm>
            <a:off x="263525" y="620395"/>
            <a:ext cx="5334000" cy="605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内容占位符 29"/>
          <p:cNvSpPr>
            <a:spLocks noGrp="1"/>
          </p:cNvSpPr>
          <p:nvPr>
            <p:ph sz="half" idx="1"/>
          </p:nvPr>
        </p:nvSpPr>
        <p:spPr>
          <a:xfrm>
            <a:off x="20320" y="1209040"/>
            <a:ext cx="12091035" cy="1428750"/>
          </a:xfrm>
          <a:solidFill>
            <a:schemeClr val="bg1"/>
          </a:solidFill>
        </p:spPr>
        <p:txBody>
          <a:bodyPr>
            <a:noAutofit/>
          </a:bodyPr>
          <a:lstStyle/>
          <a:p>
            <a:pPr marL="0" indent="457200" algn="just">
              <a:lnSpc>
                <a:spcPct val="100000"/>
              </a:lnSpc>
              <a:buNone/>
            </a:pPr>
            <a:r>
              <a:rPr lang="en-US" altLang="zh-CN" sz="2300" dirty="0">
                <a:latin typeface="Times New Roman" panose="02020503050405090304" pitchFamily="18" charset="0"/>
                <a:cs typeface="Times New Roman" panose="02020503050405090304" pitchFamily="18" charset="0"/>
              </a:rPr>
              <a:t>Finding the early universe lit up with firework displays of star formation was a</a:t>
            </a:r>
            <a:r>
              <a:rPr lang="en-US" altLang="zh-CN" sz="2300" b="1" dirty="0">
                <a:latin typeface="Times New Roman Bold" panose="02020503050405090304" charset="0"/>
                <a:cs typeface="Times New Roman Bold" panose="02020503050405090304" charset="0"/>
              </a:rPr>
              <a:t> fortuitous </a:t>
            </a:r>
            <a:r>
              <a:rPr lang="en-US" altLang="zh-CN" sz="2300" dirty="0">
                <a:latin typeface="Times New Roman" panose="02020503050405090304" pitchFamily="18" charset="0"/>
                <a:cs typeface="Times New Roman" panose="02020503050405090304" pitchFamily="18" charset="0"/>
              </a:rPr>
              <a:t>discovery. But once you start looking, you will find that astronomical history is filled with discoveries made by accident, or while scientists were looking for something else entirely. </a:t>
            </a:r>
            <a:endParaRPr lang="en-US" altLang="zh-CN" sz="2300" dirty="0">
              <a:latin typeface="Times New Roman" panose="02020503050405090304" pitchFamily="18" charset="0"/>
              <a:cs typeface="Times New Roman" panose="02020503050405090304" pitchFamily="18" charset="0"/>
            </a:endParaRPr>
          </a:p>
        </p:txBody>
      </p:sp>
      <p:sp>
        <p:nvSpPr>
          <p:cNvPr id="4" name="标题 3"/>
          <p:cNvSpPr>
            <a:spLocks noGrp="1"/>
          </p:cNvSpPr>
          <p:nvPr>
            <p:ph type="title"/>
          </p:nvPr>
        </p:nvSpPr>
        <p:spPr>
          <a:xfrm>
            <a:off x="191770" y="2637790"/>
            <a:ext cx="7259955" cy="2479040"/>
          </a:xfrm>
          <a:noFill/>
        </p:spPr>
        <p:txBody>
          <a:bodyPr>
            <a:normAutofit/>
          </a:bodyPr>
          <a:lstStyle/>
          <a:p>
            <a:r>
              <a:rPr lang="en-US" altLang="zh-CN" sz="2400" dirty="0">
                <a:latin typeface="Times New Roman" panose="02020503050405090304" pitchFamily="18" charset="0"/>
                <a:sym typeface="+mn-ea"/>
              </a:rPr>
              <a:t>33. What does the underlined word </a:t>
            </a:r>
            <a:r>
              <a:rPr lang="en-US" altLang="zh-CN" sz="2400" b="1" dirty="0">
                <a:latin typeface="Times New Roman Bold" panose="02020503050405090304" charset="0"/>
                <a:cs typeface="Times New Roman Bold" panose="02020503050405090304" charset="0"/>
                <a:sym typeface="+mn-ea"/>
              </a:rPr>
              <a:t>“fortuitous”</a:t>
            </a:r>
            <a:r>
              <a:rPr lang="en-US" altLang="zh-CN" sz="2400" dirty="0">
                <a:latin typeface="Times New Roman" panose="02020503050405090304" pitchFamily="18" charset="0"/>
                <a:sym typeface="+mn-ea"/>
              </a:rPr>
              <a:t> in paragraph 5 probably mean?</a:t>
            </a:r>
            <a:br>
              <a:rPr lang="en-US" altLang="zh-CN" sz="2400" dirty="0">
                <a:latin typeface="Times New Roman" panose="02020503050405090304" pitchFamily="18" charset="0"/>
                <a:sym typeface="+mn-ea"/>
              </a:rPr>
            </a:br>
            <a:r>
              <a:rPr lang="en-US" altLang="zh-CN" sz="2400" dirty="0">
                <a:latin typeface="Times New Roman" panose="02020503050405090304" pitchFamily="18" charset="0"/>
                <a:sym typeface="+mn-ea"/>
              </a:rPr>
              <a:t>A. Groundbreaking.(</a:t>
            </a:r>
            <a:r>
              <a:rPr lang="zh-CN" altLang="en-US" sz="2400" dirty="0">
                <a:latin typeface="Times New Roman" panose="02020503050405090304" pitchFamily="18" charset="0"/>
                <a:sym typeface="+mn-ea"/>
              </a:rPr>
              <a:t>强干扰</a:t>
            </a:r>
            <a:r>
              <a:rPr lang="en-US" altLang="zh-CN" sz="2400" dirty="0">
                <a:latin typeface="Times New Roman" panose="02020503050405090304" pitchFamily="18" charset="0"/>
                <a:sym typeface="+mn-ea"/>
              </a:rPr>
              <a:t>)	 </a:t>
            </a:r>
            <a:br>
              <a:rPr lang="en-US" altLang="zh-CN" sz="2400" dirty="0">
                <a:latin typeface="Times New Roman" panose="02020503050405090304" pitchFamily="18" charset="0"/>
                <a:sym typeface="+mn-ea"/>
              </a:rPr>
            </a:br>
            <a:r>
              <a:rPr lang="en-US" altLang="zh-CN" sz="2400" dirty="0">
                <a:latin typeface="Times New Roman" panose="02020503050405090304" pitchFamily="18" charset="0"/>
                <a:sym typeface="+mn-ea"/>
              </a:rPr>
              <a:t>B. Effortless.	  	</a:t>
            </a:r>
            <a:br>
              <a:rPr lang="en-US" altLang="zh-CN" sz="2400" dirty="0">
                <a:latin typeface="Times New Roman" panose="02020503050405090304" pitchFamily="18" charset="0"/>
                <a:sym typeface="+mn-ea"/>
              </a:rPr>
            </a:br>
            <a:r>
              <a:rPr lang="en-US" altLang="zh-CN" sz="2400" dirty="0">
                <a:latin typeface="Times New Roman" panose="02020503050405090304" pitchFamily="18" charset="0"/>
                <a:sym typeface="+mn-ea"/>
              </a:rPr>
              <a:t>C. Chance.		</a:t>
            </a:r>
            <a:br>
              <a:rPr lang="en-US" altLang="zh-CN" sz="2400" dirty="0">
                <a:latin typeface="Times New Roman" panose="02020503050405090304" pitchFamily="18" charset="0"/>
                <a:sym typeface="+mn-ea"/>
              </a:rPr>
            </a:br>
            <a:r>
              <a:rPr lang="en-US" altLang="zh-CN" sz="2400" dirty="0">
                <a:latin typeface="Times New Roman" panose="02020503050405090304" pitchFamily="18" charset="0"/>
                <a:sym typeface="+mn-ea"/>
              </a:rPr>
              <a:t>D. Plain. </a:t>
            </a:r>
            <a:endParaRPr lang="en-US" altLang="zh-CN" sz="2400" dirty="0">
              <a:latin typeface="Times New Roman" panose="02020503050405090304" pitchFamily="18" charset="0"/>
            </a:endParaRPr>
          </a:p>
        </p:txBody>
      </p:sp>
      <p:pic>
        <p:nvPicPr>
          <p:cNvPr id="9" name="图片 8" descr="截屏2026-01-23 13.44.12"/>
          <p:cNvPicPr>
            <a:picLocks noChangeAspect="1"/>
          </p:cNvPicPr>
          <p:nvPr/>
        </p:nvPicPr>
        <p:blipFill>
          <a:blip r:embed="rId1"/>
          <a:stretch>
            <a:fillRect/>
          </a:stretch>
        </p:blipFill>
        <p:spPr>
          <a:xfrm>
            <a:off x="9120505" y="2348865"/>
            <a:ext cx="2815590" cy="4855845"/>
          </a:xfrm>
          <a:prstGeom prst="rect">
            <a:avLst/>
          </a:prstGeom>
        </p:spPr>
      </p:pic>
      <p:pic>
        <p:nvPicPr>
          <p:cNvPr id="10" name="图片 9" descr="截屏2026-01-23 13.46.21"/>
          <p:cNvPicPr>
            <a:picLocks noChangeAspect="1"/>
          </p:cNvPicPr>
          <p:nvPr/>
        </p:nvPicPr>
        <p:blipFill>
          <a:blip r:embed="rId2"/>
          <a:stretch>
            <a:fillRect/>
          </a:stretch>
        </p:blipFill>
        <p:spPr>
          <a:xfrm>
            <a:off x="4296410" y="3717290"/>
            <a:ext cx="4556125" cy="2717800"/>
          </a:xfrm>
          <a:prstGeom prst="rect">
            <a:avLst/>
          </a:prstGeom>
        </p:spPr>
      </p:pic>
      <p:sp>
        <p:nvSpPr>
          <p:cNvPr id="13" name="文本框 12"/>
          <p:cNvSpPr txBox="1"/>
          <p:nvPr/>
        </p:nvSpPr>
        <p:spPr>
          <a:xfrm>
            <a:off x="263525" y="5116830"/>
            <a:ext cx="3410585" cy="829945"/>
          </a:xfrm>
          <a:prstGeom prst="rect">
            <a:avLst/>
          </a:prstGeom>
          <a:solidFill>
            <a:schemeClr val="accent6">
              <a:lumMod val="20000"/>
              <a:lumOff val="80000"/>
            </a:schemeClr>
          </a:solidFill>
        </p:spPr>
        <p:txBody>
          <a:bodyPr wrap="square" rtlCol="0">
            <a:spAutoFit/>
          </a:bodyPr>
          <a:p>
            <a:r>
              <a:rPr lang="zh-CN" altLang="en-US" sz="2400">
                <a:solidFill>
                  <a:srgbClr val="C00000"/>
                </a:solidFill>
              </a:rPr>
              <a:t>词义</a:t>
            </a:r>
            <a:r>
              <a:rPr lang="zh-CN" altLang="en-US" sz="2400">
                <a:solidFill>
                  <a:srgbClr val="C00000"/>
                </a:solidFill>
              </a:rPr>
              <a:t>猜测：</a:t>
            </a:r>
            <a:endParaRPr lang="zh-CN" altLang="en-US" sz="2400">
              <a:solidFill>
                <a:srgbClr val="C00000"/>
              </a:solidFill>
            </a:endParaRPr>
          </a:p>
          <a:p>
            <a:r>
              <a:rPr lang="en-US" altLang="zh-CN" sz="2400">
                <a:solidFill>
                  <a:srgbClr val="C00000"/>
                </a:solidFill>
              </a:rPr>
              <a:t>1. </a:t>
            </a:r>
            <a:r>
              <a:rPr lang="zh-CN" altLang="en-US" sz="2400">
                <a:solidFill>
                  <a:srgbClr val="C00000"/>
                </a:solidFill>
              </a:rPr>
              <a:t>构词法</a:t>
            </a:r>
            <a:r>
              <a:rPr lang="zh-CN" altLang="en-US" sz="2400">
                <a:solidFill>
                  <a:srgbClr val="C00000"/>
                </a:solidFill>
              </a:rPr>
              <a:t>分析</a:t>
            </a:r>
            <a:endParaRPr lang="zh-CN" altLang="en-US" sz="24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内容占位符 29"/>
          <p:cNvSpPr>
            <a:spLocks noGrp="1"/>
          </p:cNvSpPr>
          <p:nvPr>
            <p:ph sz="half" idx="1"/>
          </p:nvPr>
        </p:nvSpPr>
        <p:spPr>
          <a:xfrm>
            <a:off x="20320" y="1209040"/>
            <a:ext cx="12091035" cy="1428750"/>
          </a:xfrm>
          <a:solidFill>
            <a:schemeClr val="bg1"/>
          </a:solidFill>
        </p:spPr>
        <p:txBody>
          <a:bodyPr>
            <a:noAutofit/>
          </a:bodyPr>
          <a:lstStyle/>
          <a:p>
            <a:pPr marL="0" indent="457200" algn="just">
              <a:lnSpc>
                <a:spcPct val="100000"/>
              </a:lnSpc>
              <a:buNone/>
            </a:pPr>
            <a:r>
              <a:rPr lang="en-US" altLang="zh-CN" sz="2300" dirty="0">
                <a:latin typeface="Times New Roman" panose="02020503050405090304" pitchFamily="18" charset="0"/>
                <a:cs typeface="Times New Roman" panose="02020503050405090304" pitchFamily="18" charset="0"/>
              </a:rPr>
              <a:t>Finding the early universe lit up with firework displays of star formation was a</a:t>
            </a:r>
            <a:r>
              <a:rPr lang="en-US" altLang="zh-CN" sz="2300" b="1" dirty="0">
                <a:latin typeface="Times New Roman Bold" panose="02020503050405090304" charset="0"/>
                <a:cs typeface="Times New Roman Bold" panose="02020503050405090304" charset="0"/>
              </a:rPr>
              <a:t> fortuitous </a:t>
            </a:r>
            <a:r>
              <a:rPr lang="en-US" altLang="zh-CN" sz="2300" dirty="0">
                <a:latin typeface="Times New Roman" panose="02020503050405090304" pitchFamily="18" charset="0"/>
                <a:cs typeface="Times New Roman" panose="02020503050405090304" pitchFamily="18" charset="0"/>
              </a:rPr>
              <a:t>discovery. But once you start looking, you will find that astronomical history is filled with discoveries made by accident, or while scientists were looking for something else entirely. </a:t>
            </a:r>
            <a:endParaRPr lang="en-US" altLang="zh-CN" sz="2300" dirty="0">
              <a:latin typeface="Times New Roman" panose="02020503050405090304" pitchFamily="18" charset="0"/>
              <a:cs typeface="Times New Roman" panose="02020503050405090304" pitchFamily="18" charset="0"/>
            </a:endParaRPr>
          </a:p>
        </p:txBody>
      </p:sp>
      <p:sp>
        <p:nvSpPr>
          <p:cNvPr id="4" name="标题 3"/>
          <p:cNvSpPr>
            <a:spLocks noGrp="1"/>
          </p:cNvSpPr>
          <p:nvPr>
            <p:ph type="title"/>
          </p:nvPr>
        </p:nvSpPr>
        <p:spPr>
          <a:xfrm>
            <a:off x="182245" y="2461895"/>
            <a:ext cx="11588750" cy="1023620"/>
          </a:xfrm>
          <a:solidFill>
            <a:schemeClr val="bg1"/>
          </a:solidFill>
        </p:spPr>
        <p:txBody>
          <a:bodyPr>
            <a:normAutofit/>
          </a:bodyPr>
          <a:lstStyle/>
          <a:p>
            <a:r>
              <a:rPr lang="en-US" altLang="zh-CN" sz="2400" dirty="0">
                <a:latin typeface="Times New Roman" panose="02020503050405090304" pitchFamily="18" charset="0"/>
                <a:sym typeface="+mn-ea"/>
              </a:rPr>
              <a:t>33. What does the underlined word </a:t>
            </a:r>
            <a:r>
              <a:rPr lang="en-US" altLang="zh-CN" sz="2400" b="1" dirty="0">
                <a:latin typeface="Times New Roman Bold" panose="02020503050405090304" charset="0"/>
                <a:cs typeface="Times New Roman Bold" panose="02020503050405090304" charset="0"/>
                <a:sym typeface="+mn-ea"/>
              </a:rPr>
              <a:t>“fortuitous”</a:t>
            </a:r>
            <a:r>
              <a:rPr lang="en-US" altLang="zh-CN" sz="2400" dirty="0">
                <a:latin typeface="Times New Roman" panose="02020503050405090304" pitchFamily="18" charset="0"/>
                <a:sym typeface="+mn-ea"/>
              </a:rPr>
              <a:t> in paragraph 5 probably mean?</a:t>
            </a:r>
            <a:br>
              <a:rPr lang="en-US" altLang="zh-CN" sz="2400" dirty="0">
                <a:latin typeface="Times New Roman" panose="02020503050405090304" pitchFamily="18" charset="0"/>
                <a:sym typeface="+mn-ea"/>
              </a:rPr>
            </a:br>
            <a:r>
              <a:rPr lang="en-US" altLang="zh-CN" sz="2400" dirty="0">
                <a:latin typeface="Times New Roman" panose="02020503050405090304" pitchFamily="18" charset="0"/>
                <a:sym typeface="+mn-ea"/>
              </a:rPr>
              <a:t>A. Groundbreaking.(</a:t>
            </a:r>
            <a:r>
              <a:rPr lang="zh-CN" altLang="en-US" sz="2400" dirty="0">
                <a:latin typeface="Times New Roman" panose="02020503050405090304" pitchFamily="18" charset="0"/>
                <a:sym typeface="+mn-ea"/>
              </a:rPr>
              <a:t>强干扰</a:t>
            </a:r>
            <a:r>
              <a:rPr lang="en-US" altLang="zh-CN" sz="2400" dirty="0">
                <a:latin typeface="Times New Roman" panose="02020503050405090304" pitchFamily="18" charset="0"/>
                <a:sym typeface="+mn-ea"/>
              </a:rPr>
              <a:t>)	 B. Effortless.	  	C. Chance.		D. Plain. </a:t>
            </a:r>
            <a:endParaRPr lang="en-US" altLang="zh-CN" sz="2400" dirty="0">
              <a:latin typeface="Times New Roman" panose="02020503050405090304" pitchFamily="18" charset="0"/>
            </a:endParaRPr>
          </a:p>
        </p:txBody>
      </p:sp>
      <p:sp>
        <p:nvSpPr>
          <p:cNvPr id="20" name="矩形 19"/>
          <p:cNvSpPr/>
          <p:nvPr/>
        </p:nvSpPr>
        <p:spPr>
          <a:xfrm>
            <a:off x="6463665" y="2852420"/>
            <a:ext cx="549275" cy="706755"/>
          </a:xfrm>
          <a:prstGeom prst="rect">
            <a:avLst/>
          </a:prstGeom>
        </p:spPr>
        <p:txBody>
          <a:bodyPr wrap="square">
            <a:spAutoFit/>
          </a:bodyPr>
          <a:lstStyle/>
          <a:p>
            <a:r>
              <a:rPr lang="en-US" altLang="zh-CN" sz="4000" b="1" dirty="0">
                <a:ln w="12700">
                  <a:solidFill>
                    <a:srgbClr val="FF0000"/>
                  </a:solidFill>
                </a:ln>
                <a:solidFill>
                  <a:srgbClr val="C00000"/>
                </a:solidFill>
                <a:latin typeface="Times New Roman" panose="02020503050405090304" pitchFamily="18" charset="0"/>
                <a:cs typeface="Times New Roman" panose="02020503050405090304" pitchFamily="18" charset="0"/>
              </a:rPr>
              <a:t>√</a:t>
            </a:r>
            <a:endParaRPr lang="en-US" altLang="zh-CN" sz="4000" b="1" dirty="0">
              <a:ln w="12700">
                <a:solidFill>
                  <a:srgbClr val="FF0000"/>
                </a:solidFill>
              </a:ln>
              <a:solidFill>
                <a:srgbClr val="C00000"/>
              </a:solidFill>
              <a:latin typeface="Times New Roman" panose="02020503050405090304" pitchFamily="18" charset="0"/>
              <a:cs typeface="Times New Roman" panose="02020503050405090304" pitchFamily="18" charset="0"/>
            </a:endParaRPr>
          </a:p>
        </p:txBody>
      </p:sp>
      <p:sp>
        <p:nvSpPr>
          <p:cNvPr id="5" name="矩形 4"/>
          <p:cNvSpPr/>
          <p:nvPr/>
        </p:nvSpPr>
        <p:spPr>
          <a:xfrm>
            <a:off x="111125" y="2000885"/>
            <a:ext cx="3524885" cy="348615"/>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sp>
        <p:nvSpPr>
          <p:cNvPr id="2" name="矩形 1"/>
          <p:cNvSpPr/>
          <p:nvPr/>
        </p:nvSpPr>
        <p:spPr>
          <a:xfrm>
            <a:off x="1551305" y="1640840"/>
            <a:ext cx="10546080" cy="294005"/>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sp>
        <p:nvSpPr>
          <p:cNvPr id="3" name="矩形 2"/>
          <p:cNvSpPr/>
          <p:nvPr/>
        </p:nvSpPr>
        <p:spPr>
          <a:xfrm>
            <a:off x="10678795" y="1226185"/>
            <a:ext cx="1351915" cy="328930"/>
          </a:xfrm>
          <a:prstGeom prst="rect">
            <a:avLst/>
          </a:prstGeom>
          <a:no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solidFill>
                <a:srgbClr val="FF0000"/>
              </a:solidFill>
            </a:endParaRPr>
          </a:p>
        </p:txBody>
      </p:sp>
      <p:cxnSp>
        <p:nvCxnSpPr>
          <p:cNvPr id="7" name="直接箭头连接符 16"/>
          <p:cNvCxnSpPr>
            <a:endCxn id="20" idx="1"/>
          </p:cNvCxnSpPr>
          <p:nvPr/>
        </p:nvCxnSpPr>
        <p:spPr>
          <a:xfrm>
            <a:off x="2487236" y="2360920"/>
            <a:ext cx="3976370" cy="845185"/>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8" name="图片 7" descr="截屏2026-01-16 08.55.13"/>
          <p:cNvPicPr>
            <a:picLocks noChangeAspect="1"/>
          </p:cNvPicPr>
          <p:nvPr/>
        </p:nvPicPr>
        <p:blipFill>
          <a:blip r:embed="rId1"/>
          <a:stretch>
            <a:fillRect/>
          </a:stretch>
        </p:blipFill>
        <p:spPr>
          <a:xfrm>
            <a:off x="254635" y="3411855"/>
            <a:ext cx="6209030" cy="1771015"/>
          </a:xfrm>
          <a:prstGeom prst="rect">
            <a:avLst/>
          </a:prstGeom>
        </p:spPr>
      </p:pic>
      <p:sp>
        <p:nvSpPr>
          <p:cNvPr id="11" name="文本框 10"/>
          <p:cNvSpPr txBox="1"/>
          <p:nvPr/>
        </p:nvSpPr>
        <p:spPr>
          <a:xfrm>
            <a:off x="6730365" y="3584575"/>
            <a:ext cx="5327015" cy="1487805"/>
          </a:xfrm>
          <a:prstGeom prst="rect">
            <a:avLst/>
          </a:prstGeom>
        </p:spPr>
        <p:txBody>
          <a:bodyPr wrap="square">
            <a:noAutofit/>
          </a:bodyPr>
          <a:p>
            <a:pPr marL="0" indent="0" algn="l" defTabSz="266700">
              <a:lnSpc>
                <a:spcPct val="120000"/>
              </a:lnSpc>
              <a:spcBef>
                <a:spcPct val="0"/>
              </a:spcBef>
              <a:spcAft>
                <a:spcPct val="0"/>
              </a:spcAft>
            </a:pPr>
            <a:r>
              <a:rPr lang="en-US" altLang="zh-CN">
                <a:latin typeface="Times New Roman" panose="02020503050405090304"/>
                <a:ea typeface="Times New Roman" panose="02020503050405090304"/>
              </a:rPr>
              <a:t>29. What does the word "nuances</a:t>
            </a:r>
            <a:r>
              <a:rPr lang="en-US" altLang="zh-CN">
                <a:latin typeface="Times New Roman" panose="02020503050405090304"/>
                <a:ea typeface="宋体" pitchFamily="2" charset="-122"/>
              </a:rPr>
              <a:t>” </a:t>
            </a:r>
            <a:r>
              <a:rPr lang="en-US" altLang="zh-CN">
                <a:latin typeface="Times New Roman" panose="02020503050405090304"/>
                <a:ea typeface="Times New Roman" panose="02020503050405090304"/>
              </a:rPr>
              <a:t>underlined in Paragraph 2 most probably mean?  (2025 </a:t>
            </a:r>
            <a:r>
              <a:rPr lang="zh-CN" altLang="en-US">
                <a:latin typeface="Times New Roman" panose="02020503050405090304"/>
                <a:ea typeface="Times New Roman" panose="02020503050405090304"/>
              </a:rPr>
              <a:t>北京</a:t>
            </a:r>
            <a:r>
              <a:rPr lang="en-US" altLang="zh-CN">
                <a:latin typeface="Times New Roman" panose="02020503050405090304"/>
                <a:ea typeface="Times New Roman" panose="02020503050405090304"/>
              </a:rPr>
              <a:t>)</a:t>
            </a:r>
            <a:endParaRPr lang="en-US" altLang="zh-CN">
              <a:latin typeface="Times New Roman" panose="02020503050405090304"/>
              <a:ea typeface="Times New Roman" panose="02020503050405090304"/>
            </a:endParaRPr>
          </a:p>
          <a:p>
            <a:pPr marL="0" indent="0" algn="l" defTabSz="266700">
              <a:lnSpc>
                <a:spcPct val="120000"/>
              </a:lnSpc>
              <a:spcBef>
                <a:spcPct val="0"/>
              </a:spcBef>
              <a:spcAft>
                <a:spcPct val="0"/>
              </a:spcAft>
            </a:pPr>
            <a:r>
              <a:rPr lang="en-US" altLang="zh-CN">
                <a:latin typeface="Times New Roman" panose="02020503050405090304"/>
                <a:ea typeface="宋体" pitchFamily="2" charset="-122"/>
              </a:rPr>
              <a:t>A. Major achievements.              B. Complex feelings. </a:t>
            </a:r>
            <a:endParaRPr lang="en-US" altLang="zh-CN">
              <a:latin typeface="Times New Roman" panose="02020503050405090304"/>
              <a:ea typeface="宋体" pitchFamily="2" charset="-122"/>
            </a:endParaRPr>
          </a:p>
          <a:p>
            <a:pPr marL="0" indent="0" algn="l" defTabSz="266700">
              <a:lnSpc>
                <a:spcPct val="120000"/>
              </a:lnSpc>
              <a:spcBef>
                <a:spcPct val="0"/>
              </a:spcBef>
              <a:spcAft>
                <a:spcPct val="0"/>
              </a:spcAft>
            </a:pPr>
            <a:r>
              <a:rPr lang="en-US" altLang="zh-CN">
                <a:latin typeface="Times New Roman" panose="02020503050405090304"/>
                <a:ea typeface="宋体" pitchFamily="2" charset="-122"/>
              </a:rPr>
              <a:t>C. Significant impacts.               D. </a:t>
            </a:r>
            <a:r>
              <a:rPr lang="en-US" altLang="zh-CN" b="1">
                <a:solidFill>
                  <a:srgbClr val="C00000"/>
                </a:solidFill>
                <a:latin typeface="Times New Roman Bold" panose="02020503050405090304" charset="0"/>
                <a:ea typeface="宋体" pitchFamily="2" charset="-122"/>
                <a:cs typeface="Times New Roman Bold" panose="02020503050405090304" charset="0"/>
              </a:rPr>
              <a:t>Fine</a:t>
            </a:r>
            <a:r>
              <a:rPr lang="en-US" altLang="zh-CN">
                <a:latin typeface="Times New Roman" panose="02020503050405090304"/>
                <a:ea typeface="宋体" pitchFamily="2" charset="-122"/>
              </a:rPr>
              <a:t> differences. </a:t>
            </a:r>
            <a:endParaRPr lang="en-US" altLang="zh-CN">
              <a:latin typeface="Times New Roman" panose="02020503050405090304"/>
              <a:ea typeface="宋体" pitchFamily="2" charset="-122"/>
            </a:endParaRPr>
          </a:p>
        </p:txBody>
      </p:sp>
      <p:sp>
        <p:nvSpPr>
          <p:cNvPr id="12" name="文本框 11"/>
          <p:cNvSpPr txBox="1"/>
          <p:nvPr/>
        </p:nvSpPr>
        <p:spPr>
          <a:xfrm>
            <a:off x="6744335" y="5072380"/>
            <a:ext cx="5201920" cy="1395095"/>
          </a:xfrm>
          <a:prstGeom prst="rect">
            <a:avLst/>
          </a:prstGeom>
        </p:spPr>
        <p:txBody>
          <a:bodyPr wrap="square">
            <a:noAutofit/>
          </a:bodyPr>
          <a:p>
            <a:pPr marL="0" indent="0" algn="just" defTabSz="266700">
              <a:lnSpc>
                <a:spcPct val="120000"/>
              </a:lnSpc>
              <a:spcBef>
                <a:spcPct val="0"/>
              </a:spcBef>
              <a:spcAft>
                <a:spcPct val="0"/>
              </a:spcAft>
            </a:pPr>
            <a:r>
              <a:rPr lang="en-US" altLang="zh-CN">
                <a:latin typeface="Times New Roman Regular" panose="02020503050405090304" charset="0"/>
                <a:ea typeface="Times New Roman" panose="02020503050405090304"/>
                <a:cs typeface="Times New Roman Regular" panose="02020503050405090304" charset="0"/>
              </a:rPr>
              <a:t>28. What does the underlined word</a:t>
            </a:r>
            <a:r>
              <a:rPr lang="en-US" altLang="zh-CN">
                <a:latin typeface="Times New Roman Regular" panose="02020503050405090304" charset="0"/>
                <a:ea typeface="宋体" pitchFamily="2" charset="-122"/>
                <a:cs typeface="Times New Roman Regular" panose="02020503050405090304" charset="0"/>
              </a:rPr>
              <a:t>“</a:t>
            </a:r>
            <a:r>
              <a:rPr lang="en-US" altLang="zh-CN">
                <a:latin typeface="Times New Roman Regular" panose="02020503050405090304" charset="0"/>
                <a:ea typeface="Times New Roman" panose="02020503050405090304"/>
                <a:cs typeface="Times New Roman Regular" panose="02020503050405090304" charset="0"/>
              </a:rPr>
              <a:t>germane</a:t>
            </a:r>
            <a:r>
              <a:rPr lang="en-US" altLang="zh-CN">
                <a:latin typeface="Times New Roman Regular" panose="02020503050405090304" charset="0"/>
                <a:ea typeface="宋体" pitchFamily="2" charset="-122"/>
                <a:cs typeface="Times New Roman Regular" panose="02020503050405090304" charset="0"/>
              </a:rPr>
              <a:t>”</a:t>
            </a:r>
            <a:r>
              <a:rPr lang="en-US" altLang="zh-CN">
                <a:latin typeface="Times New Roman Regular" panose="02020503050405090304" charset="0"/>
                <a:ea typeface="Times New Roman" panose="02020503050405090304"/>
                <a:cs typeface="Times New Roman Regular" panose="02020503050405090304" charset="0"/>
              </a:rPr>
              <a:t>in Paragraph 3 probably mean</a:t>
            </a:r>
            <a:r>
              <a:rPr lang="zh-CN" altLang="en-US">
                <a:latin typeface="Times New Roman Regular" panose="02020503050405090304" charset="0"/>
                <a:ea typeface="宋体" pitchFamily="2" charset="-122"/>
                <a:cs typeface="Times New Roman Regular" panose="02020503050405090304" charset="0"/>
              </a:rPr>
              <a:t>？（</a:t>
            </a:r>
            <a:r>
              <a:rPr lang="en-US" altLang="zh-CN">
                <a:latin typeface="Times New Roman Regular" panose="02020503050405090304" charset="0"/>
                <a:ea typeface="Times New Roman" panose="02020503050405090304"/>
                <a:cs typeface="Times New Roman Regular" panose="02020503050405090304" charset="0"/>
              </a:rPr>
              <a:t>2021 北京</a:t>
            </a:r>
            <a:r>
              <a:rPr lang="zh-CN" altLang="en-US">
                <a:latin typeface="Times New Roman Regular" panose="02020503050405090304" charset="0"/>
                <a:ea typeface="宋体" pitchFamily="2" charset="-122"/>
                <a:cs typeface="Times New Roman Regular" panose="02020503050405090304" charset="0"/>
              </a:rPr>
              <a:t>）</a:t>
            </a:r>
            <a:endParaRPr lang="zh-CN" altLang="en-US">
              <a:latin typeface="Times New Roman Regular" panose="02020503050405090304" charset="0"/>
              <a:ea typeface="宋体" pitchFamily="2" charset="-122"/>
              <a:cs typeface="Times New Roman Regular" panose="02020503050405090304" charset="0"/>
            </a:endParaRPr>
          </a:p>
          <a:p>
            <a:pPr marL="0" indent="0" algn="just" defTabSz="266700">
              <a:lnSpc>
                <a:spcPct val="120000"/>
              </a:lnSpc>
              <a:spcBef>
                <a:spcPct val="0"/>
              </a:spcBef>
              <a:spcAft>
                <a:spcPct val="0"/>
              </a:spcAft>
            </a:pPr>
            <a:r>
              <a:rPr lang="en-US" altLang="zh-CN">
                <a:latin typeface="Times New Roman Regular" panose="02020503050405090304" charset="0"/>
                <a:ea typeface="Times New Roman" panose="02020503050405090304"/>
                <a:cs typeface="Times New Roman Regular" panose="02020503050405090304" charset="0"/>
              </a:rPr>
              <a:t>A. Scientific</a:t>
            </a:r>
            <a:r>
              <a:rPr lang="zh-CN" altLang="en-US">
                <a:latin typeface="Times New Roman Regular" panose="02020503050405090304" charset="0"/>
                <a:ea typeface="宋体" pitchFamily="2" charset="-122"/>
                <a:cs typeface="Times New Roman Regular" panose="02020503050405090304" charset="0"/>
              </a:rPr>
              <a:t>． </a:t>
            </a:r>
            <a:r>
              <a:rPr lang="en-US" altLang="zh-CN">
                <a:latin typeface="Times New Roman Regular" panose="02020503050405090304" charset="0"/>
                <a:ea typeface="宋体" pitchFamily="2" charset="-122"/>
                <a:cs typeface="Times New Roman Regular" panose="02020503050405090304" charset="0"/>
              </a:rPr>
              <a:t>                                  </a:t>
            </a:r>
            <a:r>
              <a:rPr lang="en-US" altLang="zh-CN" b="1">
                <a:solidFill>
                  <a:srgbClr val="C00000"/>
                </a:solidFill>
                <a:latin typeface="Times New Roman Regular" panose="02020503050405090304" charset="0"/>
                <a:ea typeface="Times New Roman" panose="02020503050405090304"/>
                <a:cs typeface="Times New Roman Regular" panose="02020503050405090304" charset="0"/>
              </a:rPr>
              <a:t>B. Credible</a:t>
            </a:r>
            <a:r>
              <a:rPr lang="zh-CN" altLang="en-US" b="1">
                <a:solidFill>
                  <a:srgbClr val="C00000"/>
                </a:solidFill>
                <a:latin typeface="Times New Roman Regular" panose="02020503050405090304" charset="0"/>
                <a:ea typeface="宋体" pitchFamily="2" charset="-122"/>
                <a:cs typeface="Times New Roman Regular" panose="02020503050405090304" charset="0"/>
              </a:rPr>
              <a:t>．</a:t>
            </a:r>
            <a:endParaRPr lang="zh-CN" altLang="en-US">
              <a:latin typeface="Times New Roman Regular" panose="02020503050405090304" charset="0"/>
              <a:ea typeface="宋体" pitchFamily="2" charset="-122"/>
              <a:cs typeface="Times New Roman Regular" panose="02020503050405090304" charset="0"/>
            </a:endParaRPr>
          </a:p>
          <a:p>
            <a:pPr defTabSz="266700"/>
            <a:r>
              <a:rPr lang="en-US" altLang="zh-CN">
                <a:latin typeface="Times New Roman Regular" panose="02020503050405090304" charset="0"/>
                <a:ea typeface="Times New Roman" panose="02020503050405090304"/>
                <a:cs typeface="Times New Roman Regular" panose="02020503050405090304" charset="0"/>
              </a:rPr>
              <a:t>C. Original</a:t>
            </a:r>
            <a:r>
              <a:rPr lang="zh-CN" altLang="en-US">
                <a:latin typeface="Times New Roman Regular" panose="02020503050405090304" charset="0"/>
                <a:ea typeface="宋体" pitchFamily="2" charset="-122"/>
                <a:cs typeface="Times New Roman Regular" panose="02020503050405090304" charset="0"/>
              </a:rPr>
              <a:t>． </a:t>
            </a:r>
            <a:r>
              <a:rPr lang="en-US" altLang="zh-CN">
                <a:latin typeface="Times New Roman Regular" panose="02020503050405090304" charset="0"/>
                <a:ea typeface="宋体" pitchFamily="2" charset="-122"/>
                <a:cs typeface="Times New Roman Regular" panose="02020503050405090304" charset="0"/>
              </a:rPr>
              <a:t>                                      </a:t>
            </a:r>
            <a:r>
              <a:rPr lang="en-US" altLang="zh-CN" b="1">
                <a:solidFill>
                  <a:srgbClr val="C00000"/>
                </a:solidFill>
                <a:latin typeface="Times New Roman Regular" panose="02020503050405090304" charset="0"/>
                <a:ea typeface="宋体" pitchFamily="2" charset="-122"/>
                <a:cs typeface="Times New Roman Regular" panose="02020503050405090304" charset="0"/>
              </a:rPr>
              <a:t> </a:t>
            </a:r>
            <a:r>
              <a:rPr lang="en-US" altLang="zh-CN" b="1">
                <a:solidFill>
                  <a:srgbClr val="C00000"/>
                </a:solidFill>
                <a:latin typeface="Times New Roman Regular" panose="02020503050405090304" charset="0"/>
                <a:ea typeface="Times New Roman" panose="02020503050405090304"/>
                <a:cs typeface="Times New Roman Regular" panose="02020503050405090304" charset="0"/>
              </a:rPr>
              <a:t>D.</a:t>
            </a:r>
            <a:r>
              <a:rPr lang="en-US" altLang="zh-CN" b="1">
                <a:solidFill>
                  <a:srgbClr val="C00000"/>
                </a:solidFill>
                <a:latin typeface="Times New Roman Regular" panose="02020503050405090304" charset="0"/>
                <a:ea typeface="宋体" pitchFamily="2" charset="-122"/>
                <a:cs typeface="Times New Roman Regular" panose="02020503050405090304" charset="0"/>
              </a:rPr>
              <a:t> </a:t>
            </a:r>
            <a:r>
              <a:rPr lang="en-US" altLang="zh-CN" b="1">
                <a:solidFill>
                  <a:srgbClr val="C00000"/>
                </a:solidFill>
                <a:latin typeface="Times New Roman Regular" panose="02020503050405090304" charset="0"/>
                <a:ea typeface="Times New Roman" panose="02020503050405090304"/>
                <a:cs typeface="Times New Roman Regular" panose="02020503050405090304" charset="0"/>
              </a:rPr>
              <a:t>Relevant</a:t>
            </a:r>
            <a:endParaRPr lang="en-US" altLang="zh-CN" b="1">
              <a:solidFill>
                <a:srgbClr val="C00000"/>
              </a:solidFill>
              <a:latin typeface="Times New Roman Regular" panose="02020503050405090304" charset="0"/>
              <a:ea typeface="Times New Roman" panose="02020503050405090304"/>
              <a:cs typeface="Times New Roman Regular" panose="02020503050405090304" charset="0"/>
            </a:endParaRPr>
          </a:p>
        </p:txBody>
      </p:sp>
      <p:pic>
        <p:nvPicPr>
          <p:cNvPr id="6" name="图片 5"/>
          <p:cNvPicPr>
            <a:picLocks noChangeAspect="1"/>
          </p:cNvPicPr>
          <p:nvPr/>
        </p:nvPicPr>
        <p:blipFill>
          <a:blip r:embed="rId2"/>
          <a:srcRect t="29340"/>
          <a:stretch>
            <a:fillRect/>
          </a:stretch>
        </p:blipFill>
        <p:spPr>
          <a:xfrm>
            <a:off x="191770" y="5156835"/>
            <a:ext cx="6275070" cy="1428115"/>
          </a:xfrm>
          <a:prstGeom prst="rect">
            <a:avLst/>
          </a:prstGeom>
        </p:spPr>
      </p:pic>
      <p:sp>
        <p:nvSpPr>
          <p:cNvPr id="13" name="文本框 12"/>
          <p:cNvSpPr txBox="1"/>
          <p:nvPr/>
        </p:nvSpPr>
        <p:spPr>
          <a:xfrm>
            <a:off x="7176135" y="4220845"/>
            <a:ext cx="3410585" cy="1568450"/>
          </a:xfrm>
          <a:prstGeom prst="rect">
            <a:avLst/>
          </a:prstGeom>
          <a:solidFill>
            <a:schemeClr val="accent6">
              <a:lumMod val="20000"/>
              <a:lumOff val="80000"/>
            </a:schemeClr>
          </a:solidFill>
        </p:spPr>
        <p:txBody>
          <a:bodyPr wrap="square" rtlCol="0">
            <a:spAutoFit/>
          </a:bodyPr>
          <a:p>
            <a:r>
              <a:rPr lang="zh-CN" altLang="en-US" sz="2400">
                <a:solidFill>
                  <a:srgbClr val="C00000"/>
                </a:solidFill>
              </a:rPr>
              <a:t>词义</a:t>
            </a:r>
            <a:r>
              <a:rPr lang="zh-CN" altLang="en-US" sz="2400">
                <a:solidFill>
                  <a:srgbClr val="C00000"/>
                </a:solidFill>
              </a:rPr>
              <a:t>猜测：</a:t>
            </a:r>
            <a:endParaRPr lang="zh-CN" altLang="en-US" sz="2400">
              <a:solidFill>
                <a:srgbClr val="C00000"/>
              </a:solidFill>
            </a:endParaRPr>
          </a:p>
          <a:p>
            <a:r>
              <a:rPr lang="en-US" altLang="zh-CN" sz="2400">
                <a:solidFill>
                  <a:srgbClr val="C00000"/>
                </a:solidFill>
              </a:rPr>
              <a:t>1. </a:t>
            </a:r>
            <a:r>
              <a:rPr lang="zh-CN" altLang="en-US" sz="2400">
                <a:solidFill>
                  <a:srgbClr val="C00000"/>
                </a:solidFill>
              </a:rPr>
              <a:t>构词法</a:t>
            </a:r>
            <a:r>
              <a:rPr lang="zh-CN" altLang="en-US" sz="2400">
                <a:solidFill>
                  <a:srgbClr val="C00000"/>
                </a:solidFill>
              </a:rPr>
              <a:t>分析</a:t>
            </a:r>
            <a:endParaRPr lang="zh-CN" altLang="en-US" sz="2400">
              <a:solidFill>
                <a:srgbClr val="C00000"/>
              </a:solidFill>
            </a:endParaRPr>
          </a:p>
          <a:p>
            <a:r>
              <a:rPr lang="en-US" altLang="zh-CN" sz="2400">
                <a:solidFill>
                  <a:srgbClr val="C00000"/>
                </a:solidFill>
              </a:rPr>
              <a:t>2. </a:t>
            </a:r>
            <a:r>
              <a:rPr lang="zh-CN" altLang="en-US" sz="2400">
                <a:solidFill>
                  <a:srgbClr val="C00000"/>
                </a:solidFill>
              </a:rPr>
              <a:t>句内和句间</a:t>
            </a:r>
            <a:r>
              <a:rPr lang="zh-CN" altLang="en-US" sz="2400">
                <a:solidFill>
                  <a:srgbClr val="C00000"/>
                </a:solidFill>
              </a:rPr>
              <a:t>逻辑</a:t>
            </a:r>
            <a:endParaRPr lang="zh-CN" altLang="en-US" sz="2400">
              <a:solidFill>
                <a:srgbClr val="C00000"/>
              </a:solidFill>
            </a:endParaRPr>
          </a:p>
          <a:p>
            <a:r>
              <a:rPr lang="en-US" altLang="zh-CN" sz="2400">
                <a:solidFill>
                  <a:srgbClr val="C00000"/>
                </a:solidFill>
              </a:rPr>
              <a:t>3. </a:t>
            </a:r>
            <a:r>
              <a:rPr lang="zh-CN" altLang="en-US" sz="2400">
                <a:solidFill>
                  <a:srgbClr val="C00000"/>
                </a:solidFill>
              </a:rPr>
              <a:t>全文主旨</a:t>
            </a:r>
            <a:r>
              <a:rPr lang="zh-CN" altLang="en-US" sz="2400">
                <a:solidFill>
                  <a:srgbClr val="C00000"/>
                </a:solidFill>
              </a:rPr>
              <a:t>主线</a:t>
            </a:r>
            <a:endParaRPr lang="zh-CN" altLang="en-US" sz="24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ssolv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P spid="2" grpId="1" animBg="1"/>
      <p:bldP spid="5" grpId="1" animBg="1"/>
      <p:bldP spid="20" grpId="0"/>
      <p:bldP spid="20" grpId="1"/>
      <p:bldP spid="13" grpId="0" bldLvl="0" animBg="1"/>
      <p:bldP spid="13" grpId="1" animBg="1"/>
      <p:bldP spid="11" grpId="0"/>
      <p:bldP spid="11" grpId="1"/>
      <p:bldP spid="12" grpId="0"/>
      <p:bldP spid="1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5952490" y="1700530"/>
            <a:ext cx="5940425" cy="4252595"/>
          </a:xfrm>
          <a:noFill/>
        </p:spPr>
        <p:txBody>
          <a:bodyPr>
            <a:noAutofit/>
          </a:bodyPr>
          <a:lstStyle/>
          <a:p>
            <a:r>
              <a:rPr lang="en-US" altLang="zh-CN" dirty="0">
                <a:latin typeface="Times New Roman" panose="02020503050405090304" pitchFamily="18" charset="0"/>
              </a:rPr>
              <a:t>34. What does the author mainly do in this passage?  </a:t>
            </a:r>
            <a:br>
              <a:rPr lang="en-US" altLang="zh-CN" dirty="0">
                <a:latin typeface="Times New Roman" panose="02020503050405090304" pitchFamily="18" charset="0"/>
              </a:rPr>
            </a:br>
            <a:r>
              <a:rPr lang="en-US" altLang="zh-CN" dirty="0">
                <a:latin typeface="Times New Roman" panose="02020503050405090304" pitchFamily="18" charset="0"/>
              </a:rPr>
              <a:t>A. Introduce space history.     		</a:t>
            </a:r>
            <a:br>
              <a:rPr lang="en-US" altLang="zh-CN" dirty="0">
                <a:latin typeface="Times New Roman" panose="02020503050405090304" pitchFamily="18" charset="0"/>
              </a:rPr>
            </a:br>
            <a:r>
              <a:rPr lang="en-US" altLang="zh-CN" dirty="0">
                <a:latin typeface="Times New Roman" panose="02020503050405090304" pitchFamily="18" charset="0"/>
              </a:rPr>
              <a:t>B. Examine a discovery.</a:t>
            </a:r>
            <a:br>
              <a:rPr lang="en-US" altLang="zh-CN" dirty="0">
                <a:latin typeface="Times New Roman" panose="02020503050405090304" pitchFamily="18" charset="0"/>
              </a:rPr>
            </a:br>
            <a:r>
              <a:rPr lang="en-US" altLang="zh-CN" dirty="0">
                <a:latin typeface="Times New Roman" panose="02020503050405090304" pitchFamily="18" charset="0"/>
              </a:rPr>
              <a:t>C. Balance opposing views.         	</a:t>
            </a:r>
            <a:br>
              <a:rPr lang="en-US" altLang="zh-CN" dirty="0">
                <a:latin typeface="Times New Roman" panose="02020503050405090304" pitchFamily="18" charset="0"/>
              </a:rPr>
            </a:br>
            <a:r>
              <a:rPr lang="en-US" altLang="zh-CN" dirty="0">
                <a:latin typeface="Times New Roman" panose="02020503050405090304" pitchFamily="18" charset="0"/>
              </a:rPr>
              <a:t>D. Encourage a mindset.</a:t>
            </a:r>
            <a:br>
              <a:rPr lang="en-US" altLang="zh-CN" dirty="0">
                <a:latin typeface="Times New Roman" panose="02020503050405090304" pitchFamily="18" charset="0"/>
              </a:rPr>
            </a:br>
            <a:endParaRPr lang="zh-CN" altLang="en-US" dirty="0">
              <a:latin typeface="Times New Roman" panose="02020503050405090304" pitchFamily="18" charset="0"/>
            </a:endParaRPr>
          </a:p>
        </p:txBody>
      </p:sp>
      <p:sp>
        <p:nvSpPr>
          <p:cNvPr id="20" name="矩形 19"/>
          <p:cNvSpPr/>
          <p:nvPr/>
        </p:nvSpPr>
        <p:spPr>
          <a:xfrm>
            <a:off x="5880100" y="4292600"/>
            <a:ext cx="549275" cy="768350"/>
          </a:xfrm>
          <a:prstGeom prst="rect">
            <a:avLst/>
          </a:prstGeom>
        </p:spPr>
        <p:txBody>
          <a:bodyPr wrap="square">
            <a:spAutoFit/>
          </a:bodyPr>
          <a:lstStyle/>
          <a:p>
            <a:r>
              <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rPr>
              <a:t>√</a:t>
            </a:r>
            <a:endParaRPr lang="en-US" altLang="zh-CN" sz="4400" b="1" dirty="0">
              <a:ln w="12700">
                <a:solidFill>
                  <a:srgbClr val="FF0000"/>
                </a:solidFill>
              </a:ln>
              <a:solidFill>
                <a:srgbClr val="C00000"/>
              </a:solidFill>
              <a:latin typeface="Times New Roman" panose="02020503050405090304" pitchFamily="18" charset="0"/>
              <a:cs typeface="Times New Roman" panose="02020503050405090304" pitchFamily="18" charset="0"/>
            </a:endParaRPr>
          </a:p>
        </p:txBody>
      </p:sp>
      <p:pic>
        <p:nvPicPr>
          <p:cNvPr id="6" name="图片 5" descr="截屏2026-01-16 08.50.35"/>
          <p:cNvPicPr>
            <a:picLocks noChangeAspect="1"/>
          </p:cNvPicPr>
          <p:nvPr/>
        </p:nvPicPr>
        <p:blipFill>
          <a:blip r:embed="rId1"/>
          <a:stretch>
            <a:fillRect/>
          </a:stretch>
        </p:blipFill>
        <p:spPr>
          <a:xfrm>
            <a:off x="401955" y="548640"/>
            <a:ext cx="5334000" cy="605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0" grpId="0"/>
      <p:bldP spid="2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01471" y="1341328"/>
            <a:ext cx="11589055" cy="701870"/>
          </a:xfrm>
        </p:spPr>
        <p:txBody>
          <a:bodyPr/>
          <a:p>
            <a:r>
              <a:rPr lang="en-US" altLang="zh-CN" b="1">
                <a:latin typeface="宋体" pitchFamily="2" charset="-122"/>
                <a:ea typeface="宋体" pitchFamily="2" charset="-122"/>
              </a:rPr>
              <a:t>34</a:t>
            </a:r>
            <a:r>
              <a:rPr lang="zh-CN" altLang="en-US" b="1">
                <a:latin typeface="宋体" pitchFamily="2" charset="-122"/>
                <a:ea typeface="宋体" pitchFamily="2" charset="-122"/>
              </a:rPr>
              <a:t>题后教学活动建议</a:t>
            </a:r>
            <a:r>
              <a:rPr lang="en-US" altLang="zh-CN" b="1">
                <a:latin typeface="宋体" pitchFamily="2" charset="-122"/>
                <a:ea typeface="宋体" pitchFamily="2" charset="-122"/>
              </a:rPr>
              <a:t>--</a:t>
            </a:r>
            <a:r>
              <a:rPr lang="en-US" altLang="zh-CN">
                <a:latin typeface="Times New Roman Regular" panose="02020503050405090304" charset="0"/>
                <a:ea typeface="宋体" pitchFamily="2" charset="-122"/>
                <a:cs typeface="Times New Roman Regular" panose="02020503050405090304" charset="0"/>
              </a:rPr>
              <a:t>What mindset is encouraged in the text?</a:t>
            </a:r>
            <a:endParaRPr lang="en-US" altLang="zh-CN">
              <a:latin typeface="Times New Roman Regular" panose="02020503050405090304" charset="0"/>
              <a:ea typeface="宋体" pitchFamily="2" charset="-122"/>
              <a:cs typeface="Times New Roman Regular" panose="02020503050405090304" charset="0"/>
            </a:endParaRPr>
          </a:p>
        </p:txBody>
      </p:sp>
      <p:sp>
        <p:nvSpPr>
          <p:cNvPr id="3" name="内容占位符 2"/>
          <p:cNvSpPr>
            <a:spLocks noGrp="1"/>
          </p:cNvSpPr>
          <p:nvPr>
            <p:ph sz="half" idx="1"/>
          </p:nvPr>
        </p:nvSpPr>
        <p:spPr>
          <a:xfrm>
            <a:off x="301625" y="2204720"/>
            <a:ext cx="11588750" cy="3107690"/>
          </a:xfrm>
        </p:spPr>
        <p:txBody>
          <a:bodyPr/>
          <a:p>
            <a:pPr algn="just"/>
            <a:r>
              <a:rPr lang="en-US" altLang="zh-CN" sz="3000">
                <a:solidFill>
                  <a:schemeClr val="tx1"/>
                </a:solidFill>
                <a:latin typeface="Times New Roman Regular" panose="02020503050405090304" charset="0"/>
                <a:cs typeface="Times New Roman Regular" panose="02020503050405090304" charset="0"/>
                <a:sym typeface="+mn-ea"/>
              </a:rPr>
              <a:t>Preparing to </a:t>
            </a:r>
            <a:r>
              <a:rPr lang="en-US" altLang="zh-CN" sz="3000">
                <a:solidFill>
                  <a:srgbClr val="C00000"/>
                </a:solidFill>
                <a:latin typeface="Times New Roman Regular" panose="02020503050405090304" charset="0"/>
                <a:cs typeface="Times New Roman Regular" panose="02020503050405090304" charset="0"/>
                <a:sym typeface="+mn-ea"/>
              </a:rPr>
              <a:t>be surprised</a:t>
            </a:r>
            <a:r>
              <a:rPr lang="en-US" altLang="zh-CN" sz="3000">
                <a:solidFill>
                  <a:schemeClr val="tx1"/>
                </a:solidFill>
                <a:latin typeface="Times New Roman Regular" panose="02020503050405090304" charset="0"/>
                <a:cs typeface="Times New Roman Regular" panose="02020503050405090304" charset="0"/>
                <a:sym typeface="+mn-ea"/>
              </a:rPr>
              <a:t> by the universe is the best way to </a:t>
            </a:r>
            <a:r>
              <a:rPr lang="en-US" altLang="zh-CN" sz="3000">
                <a:solidFill>
                  <a:srgbClr val="C00000"/>
                </a:solidFill>
                <a:latin typeface="Times New Roman Regular" panose="02020503050405090304" charset="0"/>
                <a:cs typeface="Times New Roman Regular" panose="02020503050405090304" charset="0"/>
                <a:sym typeface="+mn-ea"/>
              </a:rPr>
              <a:t>make new discoveries</a:t>
            </a:r>
            <a:r>
              <a:rPr lang="en-US" altLang="zh-CN" sz="3000">
                <a:solidFill>
                  <a:schemeClr val="tx1"/>
                </a:solidFill>
                <a:latin typeface="Times New Roman Regular" panose="02020503050405090304" charset="0"/>
                <a:cs typeface="Times New Roman Regular" panose="02020503050405090304" charset="0"/>
                <a:sym typeface="+mn-ea"/>
              </a:rPr>
              <a:t>.</a:t>
            </a:r>
            <a:endParaRPr lang="en-US" altLang="zh-CN" sz="3000">
              <a:solidFill>
                <a:schemeClr val="tx1"/>
              </a:solidFill>
              <a:latin typeface="Times New Roman Regular" panose="02020503050405090304" charset="0"/>
              <a:cs typeface="Times New Roman Regular" panose="02020503050405090304" charset="0"/>
              <a:sym typeface="+mn-ea"/>
            </a:endParaRPr>
          </a:p>
          <a:p>
            <a:pPr algn="just"/>
            <a:r>
              <a:rPr lang="en-US" altLang="zh-CN" sz="3000">
                <a:solidFill>
                  <a:schemeClr val="tx1"/>
                </a:solidFill>
                <a:latin typeface="Times New Roman Regular" panose="02020503050405090304" charset="0"/>
                <a:cs typeface="Times New Roman Regular" panose="02020503050405090304" charset="0"/>
                <a:sym typeface="+mn-ea"/>
              </a:rPr>
              <a:t>Groundbreaking science often comes from </a:t>
            </a:r>
            <a:r>
              <a:rPr lang="en-US" altLang="zh-CN" sz="3000">
                <a:solidFill>
                  <a:srgbClr val="C00000"/>
                </a:solidFill>
                <a:latin typeface="Times New Roman Regular" panose="02020503050405090304" charset="0"/>
                <a:cs typeface="Times New Roman Regular" panose="02020503050405090304" charset="0"/>
                <a:sym typeface="+mn-ea"/>
              </a:rPr>
              <a:t>surprise and open-minded exploration</a:t>
            </a:r>
            <a:r>
              <a:rPr lang="en-US" altLang="zh-CN" sz="3000">
                <a:solidFill>
                  <a:schemeClr val="tx1"/>
                </a:solidFill>
                <a:latin typeface="Times New Roman Regular" panose="02020503050405090304" charset="0"/>
                <a:cs typeface="Times New Roman Regular" panose="02020503050405090304" charset="0"/>
                <a:sym typeface="+mn-ea"/>
              </a:rPr>
              <a:t>, </a:t>
            </a:r>
            <a:r>
              <a:rPr lang="en-US" altLang="zh-CN" sz="3000">
                <a:solidFill>
                  <a:srgbClr val="C00000"/>
                </a:solidFill>
                <a:latin typeface="Times New Roman Regular" panose="02020503050405090304" charset="0"/>
                <a:cs typeface="Times New Roman Regular" panose="02020503050405090304" charset="0"/>
                <a:sym typeface="+mn-ea"/>
              </a:rPr>
              <a:t>not just from planned, hypothesis-driven research.</a:t>
            </a:r>
            <a:endParaRPr lang="en-US" sz="3000">
              <a:solidFill>
                <a:schemeClr val="tx1"/>
              </a:solidFill>
              <a:latin typeface="Times New Roman Regular" panose="02020503050405090304" charset="0"/>
              <a:cs typeface="Times New Roman Regular" panose="02020503050405090304" charset="0"/>
            </a:endParaRPr>
          </a:p>
          <a:p>
            <a:pPr algn="just"/>
            <a:r>
              <a:rPr lang="en-US" sz="3000">
                <a:latin typeface="Times New Roman Regular" panose="02020503050405090304" charset="0"/>
                <a:cs typeface="Times New Roman Regular" panose="02020503050405090304" charset="0"/>
              </a:rPr>
              <a:t>We should </a:t>
            </a:r>
            <a:r>
              <a:rPr lang="en-US" altLang="zh-CN" sz="3000">
                <a:solidFill>
                  <a:srgbClr val="C00000"/>
                </a:solidFill>
                <a:latin typeface="Times New Roman Regular" panose="02020503050405090304" charset="0"/>
                <a:cs typeface="Times New Roman Regular" panose="02020503050405090304" charset="0"/>
                <a:sym typeface="+mn-ea"/>
              </a:rPr>
              <a:t>embrace serendipity in scientific discovery</a:t>
            </a:r>
            <a:r>
              <a:rPr lang="en-US" altLang="zh-CN" sz="3000">
                <a:solidFill>
                  <a:srgbClr val="C00000"/>
                </a:solidFill>
                <a:latin typeface="Times New Roman Regular" panose="02020503050405090304" charset="0"/>
                <a:cs typeface="Times New Roman Regular" panose="02020503050405090304" charset="0"/>
              </a:rPr>
              <a:t>.</a:t>
            </a:r>
            <a:endParaRPr lang="en-US" altLang="zh-CN" sz="3000">
              <a:solidFill>
                <a:srgbClr val="C00000"/>
              </a:solidFill>
              <a:latin typeface="Times New Roman Regular" panose="02020503050405090304" charset="0"/>
              <a:cs typeface="Times New Roman Regular" panose="0202050305040509030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35915" y="1484630"/>
            <a:ext cx="5349240" cy="3963035"/>
          </a:xfrm>
        </p:spPr>
        <p:txBody>
          <a:bodyPr/>
          <a:p>
            <a:pPr algn="ctr"/>
            <a:r>
              <a:rPr lang="zh-CN" altLang="en-US" sz="3600" b="1">
                <a:latin typeface="宋体" pitchFamily="2" charset="-122"/>
                <a:ea typeface="宋体" pitchFamily="2" charset="-122"/>
              </a:rPr>
              <a:t>教学活动建议</a:t>
            </a:r>
            <a:r>
              <a:rPr lang="en-US" altLang="zh-CN" sz="3600" b="1">
                <a:latin typeface="宋体" pitchFamily="2" charset="-122"/>
                <a:ea typeface="宋体" pitchFamily="2" charset="-122"/>
              </a:rPr>
              <a:t> </a:t>
            </a:r>
            <a:br>
              <a:rPr lang="en-US" altLang="zh-CN" sz="3600" b="1">
                <a:latin typeface="宋体" pitchFamily="2" charset="-122"/>
                <a:ea typeface="宋体" pitchFamily="2" charset="-122"/>
              </a:rPr>
            </a:br>
            <a:r>
              <a:rPr lang="en-US" altLang="zh-CN" sz="3600">
                <a:latin typeface="Times New Roman Regular" panose="02020503050405090304" charset="0"/>
                <a:ea typeface="宋体" pitchFamily="2" charset="-122"/>
                <a:cs typeface="Times New Roman Regular" panose="02020503050405090304" charset="0"/>
              </a:rPr>
              <a:t>Can you suggest a possible title for passage D?</a:t>
            </a:r>
            <a:br>
              <a:rPr lang="en-US" altLang="zh-CN" sz="3600">
                <a:latin typeface="Times New Roman Regular" panose="02020503050405090304" charset="0"/>
                <a:ea typeface="宋体" pitchFamily="2" charset="-122"/>
                <a:cs typeface="Times New Roman Regular" panose="02020503050405090304" charset="0"/>
              </a:rPr>
            </a:br>
            <a:r>
              <a:rPr lang="en-US" altLang="zh-CN" sz="3600">
                <a:latin typeface="Times New Roman Regular" panose="02020503050405090304" charset="0"/>
                <a:ea typeface="宋体" pitchFamily="2" charset="-122"/>
                <a:cs typeface="Times New Roman Regular" panose="02020503050405090304" charset="0"/>
              </a:rPr>
              <a:t> What message do you want to convey in it?</a:t>
            </a:r>
            <a:endParaRPr lang="en-US" altLang="zh-CN" sz="3600">
              <a:latin typeface="Times New Roman Regular" panose="02020503050405090304" charset="0"/>
              <a:ea typeface="宋体" pitchFamily="2" charset="-122"/>
              <a:cs typeface="Times New Roman Regular" panose="02020503050405090304" charset="0"/>
            </a:endParaRPr>
          </a:p>
        </p:txBody>
      </p:sp>
      <p:pic>
        <p:nvPicPr>
          <p:cNvPr id="7" name="图片 6" descr="截屏2026-01-15 09.59.46"/>
          <p:cNvPicPr>
            <a:picLocks noChangeAspect="1"/>
          </p:cNvPicPr>
          <p:nvPr/>
        </p:nvPicPr>
        <p:blipFill>
          <a:blip r:embed="rId1"/>
          <a:stretch>
            <a:fillRect/>
          </a:stretch>
        </p:blipFill>
        <p:spPr>
          <a:xfrm>
            <a:off x="6024245" y="980440"/>
            <a:ext cx="5678170" cy="574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1616" y="1197183"/>
            <a:ext cx="11589055" cy="701870"/>
          </a:xfrm>
        </p:spPr>
        <p:txBody>
          <a:bodyPr/>
          <a:p>
            <a:pPr algn="ctr"/>
            <a:r>
              <a:rPr lang="en-US" altLang="zh-CN" sz="3200">
                <a:latin typeface="Times New Roman Regular" panose="02020503050405090304" charset="0"/>
                <a:ea typeface="宋体" pitchFamily="2" charset="-122"/>
                <a:cs typeface="Times New Roman Regular" panose="02020503050405090304" charset="0"/>
              </a:rPr>
              <a:t>Title Story: </a:t>
            </a:r>
            <a:r>
              <a:rPr lang="en-US" altLang="zh-CN" sz="3200" b="1" i="1">
                <a:latin typeface="Times New Roman" panose="02020503050405090304" pitchFamily="18" charset="0"/>
                <a:ea typeface="宋体" pitchFamily="2" charset="-122"/>
                <a:cs typeface="Times New Roman" panose="02020503050405090304" pitchFamily="18" charset="0"/>
                <a:sym typeface="+mn-ea"/>
              </a:rPr>
              <a:t>Surprise! It’s a Pulsar</a:t>
            </a:r>
            <a:r>
              <a:rPr lang="en-US" altLang="zh-CN" sz="3200">
                <a:latin typeface="Times New Roman Regular" panose="02020503050405090304" charset="0"/>
                <a:ea typeface="宋体" pitchFamily="2" charset="-122"/>
                <a:cs typeface="Times New Roman Regular" panose="02020503050405090304" charset="0"/>
              </a:rPr>
              <a:t> </a:t>
            </a:r>
            <a:endParaRPr lang="en-US" altLang="zh-CN" sz="3200">
              <a:latin typeface="Times New Roman Regular" panose="02020503050405090304" charset="0"/>
              <a:ea typeface="宋体" pitchFamily="2" charset="-122"/>
              <a:cs typeface="Times New Roman Regular" panose="02020503050405090304" charset="0"/>
            </a:endParaRPr>
          </a:p>
        </p:txBody>
      </p:sp>
      <p:sp>
        <p:nvSpPr>
          <p:cNvPr id="3" name="内容占位符 2"/>
          <p:cNvSpPr>
            <a:spLocks noGrp="1"/>
          </p:cNvSpPr>
          <p:nvPr>
            <p:ph sz="half" idx="1"/>
          </p:nvPr>
        </p:nvSpPr>
        <p:spPr>
          <a:xfrm>
            <a:off x="263525" y="1772920"/>
            <a:ext cx="11588750" cy="4545965"/>
          </a:xfrm>
        </p:spPr>
        <p:txBody>
          <a:bodyPr>
            <a:normAutofit fontScale="90000" lnSpcReduction="10000"/>
          </a:bodyPr>
          <a:p>
            <a:pPr marL="0" indent="457200" algn="just">
              <a:buNone/>
            </a:pPr>
            <a:r>
              <a:rPr lang="en-US" altLang="zh-CN" sz="2890">
                <a:latin typeface="Times New Roman Regular" panose="02020503050405090304" charset="0"/>
                <a:cs typeface="Times New Roman Regular" panose="02020503050405090304" charset="0"/>
              </a:rPr>
              <a:t>The title "Surprise! It’s a Pulsar </a:t>
            </a:r>
            <a:r>
              <a:rPr lang="zh-CN" altLang="en-US" sz="2890">
                <a:latin typeface="宋体" pitchFamily="2" charset="-122"/>
                <a:ea typeface="宋体" pitchFamily="2" charset="-122"/>
                <a:cs typeface="Times New Roman Regular" panose="02020503050405090304" charset="0"/>
              </a:rPr>
              <a:t>（脉冲星）</a:t>
            </a:r>
            <a:r>
              <a:rPr lang="en-US" altLang="zh-CN" sz="2890">
                <a:latin typeface="Times New Roman Regular" panose="02020503050405090304" charset="0"/>
                <a:cs typeface="Times New Roman Regular" panose="02020503050405090304" charset="0"/>
              </a:rPr>
              <a:t>" is a brilliant, allusion-style headline that perfectly captures the article’s core argument, </a:t>
            </a:r>
            <a:r>
              <a:rPr lang="en-US" altLang="zh-CN" sz="2890" b="1">
                <a:solidFill>
                  <a:srgbClr val="0070C0"/>
                </a:solidFill>
                <a:latin typeface="Times New Roman Bold" panose="02020503050405090304" charset="0"/>
                <a:cs typeface="Times New Roman Bold" panose="02020503050405090304" charset="0"/>
              </a:rPr>
              <a:t>even though the term "pulsar" itself never appears in the text. </a:t>
            </a:r>
            <a:r>
              <a:rPr lang="en-US" altLang="zh-CN" sz="2890">
                <a:latin typeface="Times New Roman Regular" panose="02020503050405090304" charset="0"/>
                <a:cs typeface="Times New Roman Regular" panose="02020503050405090304" charset="0"/>
              </a:rPr>
              <a:t>It directly references one of the most famous </a:t>
            </a:r>
            <a:r>
              <a:rPr lang="en-US" altLang="zh-CN" sz="2890">
                <a:solidFill>
                  <a:srgbClr val="C00000"/>
                </a:solidFill>
                <a:latin typeface="Times New Roman Regular" panose="02020503050405090304" charset="0"/>
                <a:cs typeface="Times New Roman Regular" panose="02020503050405090304" charset="0"/>
              </a:rPr>
              <a:t>serendipitous discoveries</a:t>
            </a:r>
            <a:r>
              <a:rPr lang="en-US" altLang="zh-CN" sz="2890">
                <a:latin typeface="Times New Roman Regular" panose="02020503050405090304" charset="0"/>
                <a:cs typeface="Times New Roman Regular" panose="02020503050405090304" charset="0"/>
              </a:rPr>
              <a:t> in astronomical history: in 1967, a graduate student named Jocelyn Bell Burnell detected an inexplicably regular radio signal while working on an </a:t>
            </a:r>
            <a:r>
              <a:rPr lang="en-US" altLang="zh-CN" sz="2890">
                <a:solidFill>
                  <a:srgbClr val="C00000"/>
                </a:solidFill>
                <a:latin typeface="Times New Roman Regular" panose="02020503050405090304" charset="0"/>
                <a:cs typeface="Times New Roman Regular" panose="02020503050405090304" charset="0"/>
              </a:rPr>
              <a:t>unrelated</a:t>
            </a:r>
            <a:r>
              <a:rPr lang="en-US" altLang="zh-CN" sz="2890">
                <a:latin typeface="Times New Roman Regular" panose="02020503050405090304" charset="0"/>
                <a:cs typeface="Times New Roman Regular" panose="02020503050405090304" charset="0"/>
              </a:rPr>
              <a:t> project, which </a:t>
            </a:r>
            <a:r>
              <a:rPr lang="en-US" altLang="zh-CN" sz="2890">
                <a:solidFill>
                  <a:srgbClr val="C00000"/>
                </a:solidFill>
                <a:latin typeface="Times New Roman Regular" panose="02020503050405090304" charset="0"/>
                <a:cs typeface="Times New Roman Regular" panose="02020503050405090304" charset="0"/>
              </a:rPr>
              <a:t>led to the completely unexpected discovery of pulsars</a:t>
            </a:r>
            <a:r>
              <a:rPr lang="en-US" altLang="zh-CN" sz="2890">
                <a:latin typeface="Times New Roman Regular" panose="02020503050405090304" charset="0"/>
                <a:cs typeface="Times New Roman Regular" panose="02020503050405090304" charset="0"/>
              </a:rPr>
              <a:t>—rapidly spinning neutron stars. </a:t>
            </a:r>
            <a:endParaRPr lang="en-US" altLang="zh-CN" sz="2890">
              <a:latin typeface="Times New Roman Regular" panose="02020503050405090304" charset="0"/>
              <a:cs typeface="Times New Roman Regular" panose="02020503050405090304" charset="0"/>
            </a:endParaRPr>
          </a:p>
          <a:p>
            <a:pPr marL="0" indent="457200" algn="just">
              <a:buNone/>
            </a:pPr>
            <a:r>
              <a:rPr lang="en-US" altLang="zh-CN" sz="2890">
                <a:latin typeface="Times New Roman Regular" panose="02020503050405090304" charset="0"/>
                <a:cs typeface="Times New Roman Regular" panose="02020503050405090304" charset="0"/>
              </a:rPr>
              <a:t>This </a:t>
            </a:r>
            <a:r>
              <a:rPr lang="en-US" altLang="zh-CN" sz="2890">
                <a:solidFill>
                  <a:srgbClr val="C00000"/>
                </a:solidFill>
                <a:latin typeface="Times New Roman Regular" panose="02020503050405090304" charset="0"/>
                <a:cs typeface="Times New Roman Regular" panose="02020503050405090304" charset="0"/>
              </a:rPr>
              <a:t>iconic story of an accidental, revolutionary finding</a:t>
            </a:r>
            <a:r>
              <a:rPr lang="en-US" altLang="zh-CN" sz="2890">
                <a:latin typeface="Times New Roman Regular" panose="02020503050405090304" charset="0"/>
                <a:cs typeface="Times New Roman Regular" panose="02020503050405090304" charset="0"/>
              </a:rPr>
              <a:t> </a:t>
            </a:r>
            <a:r>
              <a:rPr lang="en-US" altLang="zh-CN" sz="2890">
                <a:highlight>
                  <a:srgbClr val="FFFF00"/>
                </a:highlight>
                <a:latin typeface="Times New Roman Regular" panose="02020503050405090304" charset="0"/>
                <a:cs typeface="Times New Roman Regular" panose="02020503050405090304" charset="0"/>
              </a:rPr>
              <a:t>embodies the very essence of the article’s thesis</a:t>
            </a:r>
            <a:r>
              <a:rPr lang="en-US" altLang="zh-CN" sz="2890">
                <a:latin typeface="Times New Roman Regular" panose="02020503050405090304" charset="0"/>
                <a:cs typeface="Times New Roman Regular" panose="02020503050405090304" charset="0"/>
              </a:rPr>
              <a:t>: </a:t>
            </a:r>
            <a:r>
              <a:rPr lang="en-US" altLang="zh-CN" sz="2890" b="1">
                <a:solidFill>
                  <a:srgbClr val="C00000"/>
                </a:solidFill>
                <a:latin typeface="Times New Roman Bold" panose="02020503050405090304" charset="0"/>
                <a:cs typeface="Times New Roman Bold" panose="02020503050405090304" charset="0"/>
              </a:rPr>
              <a:t>that groundbreaking science often comes from surprise and open-minded exploration, not just from planned, hypothesis-driven research.</a:t>
            </a:r>
            <a:r>
              <a:rPr lang="en-US" altLang="zh-CN" sz="2890">
                <a:latin typeface="Times New Roman Regular" panose="02020503050405090304" charset="0"/>
                <a:cs typeface="Times New Roman Regular" panose="02020503050405090304" charset="0"/>
              </a:rPr>
              <a:t> The title serves as the ultimate shorthand</a:t>
            </a:r>
            <a:r>
              <a:rPr lang="en-US" altLang="zh-CN" sz="2890">
                <a:latin typeface="+mn-ea"/>
                <a:ea typeface="+mn-ea"/>
                <a:cs typeface="+mn-ea"/>
              </a:rPr>
              <a:t> (</a:t>
            </a:r>
            <a:r>
              <a:rPr lang="zh-CN" altLang="en-US" sz="2890">
                <a:latin typeface="+mn-ea"/>
                <a:ea typeface="+mn-ea"/>
                <a:cs typeface="+mn-ea"/>
              </a:rPr>
              <a:t>简略的表达方式</a:t>
            </a:r>
            <a:r>
              <a:rPr lang="en-US" altLang="zh-CN" sz="2890">
                <a:latin typeface="+mn-ea"/>
                <a:ea typeface="+mn-ea"/>
                <a:cs typeface="+mn-ea"/>
              </a:rPr>
              <a:t>) </a:t>
            </a:r>
            <a:r>
              <a:rPr lang="en-US" altLang="zh-CN" sz="2890">
                <a:latin typeface="Times New Roman Regular" panose="02020503050405090304" charset="0"/>
                <a:cs typeface="Times New Roman Regular" panose="02020503050405090304" charset="0"/>
              </a:rPr>
              <a:t>and proof for </a:t>
            </a:r>
            <a:r>
              <a:rPr lang="en-US" altLang="zh-CN" sz="2890">
                <a:solidFill>
                  <a:srgbClr val="C00000"/>
                </a:solidFill>
                <a:latin typeface="Times New Roman Regular" panose="02020503050405090304" charset="0"/>
                <a:cs typeface="Times New Roman Regular" panose="02020503050405090304" charset="0"/>
              </a:rPr>
              <a:t>the author’s call to embrace serendipity in scientific discovery</a:t>
            </a:r>
            <a:r>
              <a:rPr lang="en-US" altLang="zh-CN" sz="2890">
                <a:latin typeface="Times New Roman Regular" panose="02020503050405090304" charset="0"/>
                <a:cs typeface="Times New Roman Regular" panose="02020503050405090304" charset="0"/>
              </a:rPr>
              <a:t>.</a:t>
            </a:r>
            <a:endParaRPr lang="en-US" altLang="zh-CN" sz="2890">
              <a:latin typeface="Times New Roman Regular" panose="02020503050405090304" charset="0"/>
              <a:cs typeface="Times New Roman Regular" panose="0202050305040509030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sz="half" idx="1"/>
          </p:nvPr>
        </p:nvSpPr>
        <p:spPr/>
        <p:txBody>
          <a:bodyPr/>
          <a:p>
            <a:pPr marL="0" indent="457200">
              <a:buNone/>
            </a:pPr>
            <a:r>
              <a:rPr lang="en-US" altLang="zh-CN">
                <a:latin typeface="宋体" pitchFamily="2" charset="-122"/>
                <a:ea typeface="宋体" pitchFamily="2" charset="-122"/>
                <a:cs typeface="宋体" pitchFamily="2" charset="-122"/>
              </a:rPr>
              <a:t>1967</a:t>
            </a:r>
            <a:r>
              <a:rPr lang="zh-CN" altLang="en-US">
                <a:latin typeface="宋体" pitchFamily="2" charset="-122"/>
                <a:ea typeface="宋体" pitchFamily="2" charset="-122"/>
                <a:cs typeface="宋体" pitchFamily="2" charset="-122"/>
              </a:rPr>
              <a:t>年</a:t>
            </a:r>
            <a:r>
              <a:rPr lang="en-US" altLang="zh-CN">
                <a:latin typeface="宋体" pitchFamily="2" charset="-122"/>
                <a:ea typeface="宋体" pitchFamily="2" charset="-122"/>
                <a:cs typeface="宋体" pitchFamily="2" charset="-122"/>
              </a:rPr>
              <a:t>10</a:t>
            </a:r>
            <a:r>
              <a:rPr lang="zh-CN" altLang="en-US">
                <a:latin typeface="宋体" pitchFamily="2" charset="-122"/>
                <a:ea typeface="宋体" pitchFamily="2" charset="-122"/>
                <a:cs typeface="宋体" pitchFamily="2" charset="-122"/>
              </a:rPr>
              <a:t>月，剑桥大学卡文迪许实验室（</a:t>
            </a:r>
            <a:r>
              <a:rPr lang="en-US" altLang="zh-CN">
                <a:latin typeface="宋体" pitchFamily="2" charset="-122"/>
                <a:ea typeface="宋体" pitchFamily="2" charset="-122"/>
                <a:cs typeface="宋体" pitchFamily="2" charset="-122"/>
              </a:rPr>
              <a:t>Cavendish Laboratory</a:t>
            </a:r>
            <a:r>
              <a:rPr lang="zh-CN" altLang="en-US">
                <a:latin typeface="宋体" pitchFamily="2" charset="-122"/>
                <a:ea typeface="宋体" pitchFamily="2" charset="-122"/>
                <a:cs typeface="宋体" pitchFamily="2" charset="-122"/>
              </a:rPr>
              <a:t>）的安东尼</a:t>
            </a:r>
            <a:r>
              <a:rPr lang="en-US" altLang="zh-CN">
                <a:latin typeface="宋体" pitchFamily="2" charset="-122"/>
                <a:ea typeface="宋体" pitchFamily="2" charset="-122"/>
                <a:cs typeface="宋体" pitchFamily="2" charset="-122"/>
              </a:rPr>
              <a:t>·</a:t>
            </a:r>
            <a:r>
              <a:rPr lang="zh-CN" altLang="en-US">
                <a:latin typeface="宋体" pitchFamily="2" charset="-122"/>
                <a:ea typeface="宋体" pitchFamily="2" charset="-122"/>
                <a:cs typeface="宋体" pitchFamily="2" charset="-122"/>
              </a:rPr>
              <a:t>休伊什（</a:t>
            </a:r>
            <a:r>
              <a:rPr lang="en-US" altLang="zh-CN">
                <a:latin typeface="宋体" pitchFamily="2" charset="-122"/>
                <a:ea typeface="宋体" pitchFamily="2" charset="-122"/>
                <a:cs typeface="宋体" pitchFamily="2" charset="-122"/>
              </a:rPr>
              <a:t>Antony Hewish</a:t>
            </a:r>
            <a:r>
              <a:rPr lang="zh-CN" altLang="en-US">
                <a:latin typeface="宋体" pitchFamily="2" charset="-122"/>
                <a:ea typeface="宋体" pitchFamily="2" charset="-122"/>
                <a:cs typeface="宋体" pitchFamily="2" charset="-122"/>
              </a:rPr>
              <a:t>）教授的研究生</a:t>
            </a:r>
            <a:r>
              <a:rPr lang="en-US" altLang="zh-CN">
                <a:latin typeface="宋体" pitchFamily="2" charset="-122"/>
                <a:ea typeface="宋体" pitchFamily="2" charset="-122"/>
                <a:cs typeface="宋体" pitchFamily="2" charset="-122"/>
              </a:rPr>
              <a:t>——24</a:t>
            </a:r>
            <a:r>
              <a:rPr lang="zh-CN" altLang="en-US">
                <a:latin typeface="宋体" pitchFamily="2" charset="-122"/>
                <a:ea typeface="宋体" pitchFamily="2" charset="-122"/>
                <a:cs typeface="宋体" pitchFamily="2" charset="-122"/>
              </a:rPr>
              <a:t>岁的乔丝琳</a:t>
            </a:r>
            <a:r>
              <a:rPr lang="en-US" altLang="zh-CN">
                <a:latin typeface="宋体" pitchFamily="2" charset="-122"/>
                <a:ea typeface="宋体" pitchFamily="2" charset="-122"/>
                <a:cs typeface="宋体" pitchFamily="2" charset="-122"/>
              </a:rPr>
              <a:t>·</a:t>
            </a:r>
            <a:r>
              <a:rPr lang="zh-CN" altLang="en-US">
                <a:latin typeface="宋体" pitchFamily="2" charset="-122"/>
                <a:ea typeface="宋体" pitchFamily="2" charset="-122"/>
                <a:cs typeface="宋体" pitchFamily="2" charset="-122"/>
              </a:rPr>
              <a:t>贝尔</a:t>
            </a:r>
            <a:r>
              <a:rPr lang="en-US" altLang="zh-CN">
                <a:latin typeface="宋体" pitchFamily="2" charset="-122"/>
                <a:ea typeface="宋体" pitchFamily="2" charset="-122"/>
                <a:cs typeface="宋体" pitchFamily="2" charset="-122"/>
              </a:rPr>
              <a:t>·</a:t>
            </a:r>
            <a:r>
              <a:rPr lang="zh-CN" altLang="en-US">
                <a:latin typeface="宋体" pitchFamily="2" charset="-122"/>
                <a:ea typeface="宋体" pitchFamily="2" charset="-122"/>
                <a:cs typeface="宋体" pitchFamily="2" charset="-122"/>
              </a:rPr>
              <a:t>伯奈尔（</a:t>
            </a:r>
            <a:r>
              <a:rPr lang="en-US" altLang="zh-CN">
                <a:latin typeface="宋体" pitchFamily="2" charset="-122"/>
                <a:ea typeface="宋体" pitchFamily="2" charset="-122"/>
                <a:cs typeface="宋体" pitchFamily="2" charset="-122"/>
              </a:rPr>
              <a:t>Jocelyn Bell Burnell</a:t>
            </a:r>
            <a:r>
              <a:rPr lang="zh-CN" altLang="en-US">
                <a:latin typeface="宋体" pitchFamily="2" charset="-122"/>
                <a:ea typeface="宋体" pitchFamily="2" charset="-122"/>
                <a:cs typeface="宋体" pitchFamily="2" charset="-122"/>
              </a:rPr>
              <a:t>）检测射电望远镜收到的信号时无意中发现了一些有规律的脉冲信号，它们的周期十分稳定，为</a:t>
            </a:r>
            <a:r>
              <a:rPr lang="en-US" altLang="zh-CN">
                <a:latin typeface="宋体" pitchFamily="2" charset="-122"/>
                <a:ea typeface="宋体" pitchFamily="2" charset="-122"/>
                <a:cs typeface="宋体" pitchFamily="2" charset="-122"/>
              </a:rPr>
              <a:t>1.337</a:t>
            </a:r>
            <a:r>
              <a:rPr lang="zh-CN" altLang="en-US">
                <a:latin typeface="宋体" pitchFamily="2" charset="-122"/>
                <a:ea typeface="宋体" pitchFamily="2" charset="-122"/>
                <a:cs typeface="宋体" pitchFamily="2" charset="-122"/>
              </a:rPr>
              <a:t>秒。起初她以为这是外星人</a:t>
            </a:r>
            <a:r>
              <a:rPr lang="en-US" altLang="zh-CN">
                <a:latin typeface="宋体" pitchFamily="2" charset="-122"/>
                <a:ea typeface="宋体" pitchFamily="2" charset="-122"/>
                <a:cs typeface="宋体" pitchFamily="2" charset="-122"/>
              </a:rPr>
              <a:t>“</a:t>
            </a:r>
            <a:r>
              <a:rPr lang="zh-CN" altLang="en-US">
                <a:latin typeface="宋体" pitchFamily="2" charset="-122"/>
                <a:ea typeface="宋体" pitchFamily="2" charset="-122"/>
                <a:cs typeface="宋体" pitchFamily="2" charset="-122"/>
              </a:rPr>
              <a:t>小绿人</a:t>
            </a:r>
            <a:r>
              <a:rPr lang="en-US" altLang="zh-CN">
                <a:latin typeface="宋体" pitchFamily="2" charset="-122"/>
                <a:ea typeface="宋体" pitchFamily="2" charset="-122"/>
                <a:cs typeface="宋体" pitchFamily="2" charset="-122"/>
              </a:rPr>
              <a:t>”</a:t>
            </a:r>
            <a:r>
              <a:rPr lang="zh-CN" altLang="en-US">
                <a:latin typeface="宋体" pitchFamily="2" charset="-122"/>
                <a:ea typeface="宋体" pitchFamily="2" charset="-122"/>
                <a:cs typeface="宋体" pitchFamily="2" charset="-122"/>
              </a:rPr>
              <a:t>（</a:t>
            </a:r>
            <a:r>
              <a:rPr lang="en-US" altLang="zh-CN">
                <a:latin typeface="宋体" pitchFamily="2" charset="-122"/>
                <a:ea typeface="宋体" pitchFamily="2" charset="-122"/>
                <a:cs typeface="宋体" pitchFamily="2" charset="-122"/>
              </a:rPr>
              <a:t>LGM, Little Green Man</a:t>
            </a:r>
            <a:r>
              <a:rPr lang="zh-CN" altLang="en-US">
                <a:latin typeface="宋体" pitchFamily="2" charset="-122"/>
                <a:ea typeface="宋体" pitchFamily="2" charset="-122"/>
                <a:cs typeface="宋体" pitchFamily="2" charset="-122"/>
              </a:rPr>
              <a:t>）发来的信号，但在接下来不到半年的时间里，又陆陆续续发现了数个这样的脉冲信号。后来人们确认这是一类新的天体，并把它命名为</a:t>
            </a:r>
            <a:r>
              <a:rPr lang="en-US" altLang="zh-CN">
                <a:latin typeface="宋体" pitchFamily="2" charset="-122"/>
                <a:ea typeface="宋体" pitchFamily="2" charset="-122"/>
                <a:cs typeface="宋体" pitchFamily="2" charset="-122"/>
              </a:rPr>
              <a:t>“</a:t>
            </a:r>
            <a:r>
              <a:rPr lang="zh-CN" altLang="en-US">
                <a:latin typeface="宋体" pitchFamily="2" charset="-122"/>
                <a:ea typeface="宋体" pitchFamily="2" charset="-122"/>
                <a:cs typeface="宋体" pitchFamily="2" charset="-122"/>
              </a:rPr>
              <a:t>脉冲星</a:t>
            </a:r>
            <a:r>
              <a:rPr lang="en-US" altLang="zh-CN">
                <a:latin typeface="宋体" pitchFamily="2" charset="-122"/>
                <a:ea typeface="宋体" pitchFamily="2" charset="-122"/>
                <a:cs typeface="宋体" pitchFamily="2" charset="-122"/>
              </a:rPr>
              <a:t>”</a:t>
            </a:r>
            <a:r>
              <a:rPr lang="zh-CN" altLang="en-US">
                <a:latin typeface="宋体" pitchFamily="2" charset="-122"/>
                <a:ea typeface="宋体" pitchFamily="2" charset="-122"/>
                <a:cs typeface="宋体" pitchFamily="2" charset="-122"/>
              </a:rPr>
              <a:t>。</a:t>
            </a:r>
            <a:endParaRPr lang="zh-CN" altLang="en-US">
              <a:latin typeface="宋体" pitchFamily="2" charset="-122"/>
              <a:ea typeface="宋体" pitchFamily="2" charset="-122"/>
              <a:cs typeface="宋体" pitchFamily="2" charset="-122"/>
            </a:endParaRPr>
          </a:p>
          <a:p>
            <a:pPr marL="0" indent="457200">
              <a:buNone/>
            </a:pPr>
            <a:r>
              <a:rPr lang="zh-CN" altLang="en-US">
                <a:latin typeface="宋体" pitchFamily="2" charset="-122"/>
                <a:ea typeface="宋体" pitchFamily="2" charset="-122"/>
                <a:cs typeface="宋体" pitchFamily="2" charset="-122"/>
              </a:rPr>
              <a:t>脉冲星的发现是</a:t>
            </a:r>
            <a:r>
              <a:rPr lang="en-US" altLang="zh-CN">
                <a:latin typeface="宋体" pitchFamily="2" charset="-122"/>
                <a:ea typeface="宋体" pitchFamily="2" charset="-122"/>
                <a:cs typeface="宋体" pitchFamily="2" charset="-122"/>
              </a:rPr>
              <a:t>20</a:t>
            </a:r>
            <a:r>
              <a:rPr lang="zh-CN" altLang="en-US">
                <a:latin typeface="宋体" pitchFamily="2" charset="-122"/>
                <a:ea typeface="宋体" pitchFamily="2" charset="-122"/>
                <a:cs typeface="宋体" pitchFamily="2" charset="-122"/>
              </a:rPr>
              <a:t>世纪天体物理学的重大突破，为其发现者赢得了诺贝尔奖（尽管贝尔的贡献在当时被严重低估）。</a:t>
            </a:r>
            <a:r>
              <a:rPr lang="zh-CN" altLang="en-US">
                <a:solidFill>
                  <a:srgbClr val="C00000"/>
                </a:solidFill>
                <a:latin typeface="宋体" pitchFamily="2" charset="-122"/>
                <a:ea typeface="宋体" pitchFamily="2" charset="-122"/>
                <a:cs typeface="宋体" pitchFamily="2" charset="-122"/>
              </a:rPr>
              <a:t>而它被发现的过程，完全是计划外的、偶然的、令人惊喜的。</a:t>
            </a:r>
            <a:endParaRPr lang="zh-CN" altLang="en-US">
              <a:solidFill>
                <a:srgbClr val="C00000"/>
              </a:solidFill>
              <a:latin typeface="宋体" pitchFamily="2" charset="-122"/>
              <a:ea typeface="宋体" pitchFamily="2" charset="-122"/>
              <a:cs typeface="宋体" pitchFamily="2" charset="-122"/>
            </a:endParaRPr>
          </a:p>
        </p:txBody>
      </p:sp>
      <p:sp>
        <p:nvSpPr>
          <p:cNvPr id="6" name="标题 1"/>
          <p:cNvSpPr>
            <a:spLocks noGrp="1"/>
          </p:cNvSpPr>
          <p:nvPr/>
        </p:nvSpPr>
        <p:spPr>
          <a:xfrm>
            <a:off x="191616" y="1341328"/>
            <a:ext cx="11589055" cy="70187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a:solidFill>
                  <a:schemeClr val="tx1"/>
                </a:solidFill>
                <a:latin typeface="黑体" panose="02010609060101010101" pitchFamily="49" charset="-122"/>
                <a:ea typeface="黑体" panose="02010609060101010101" pitchFamily="49" charset="-122"/>
                <a:cs typeface="+mj-cs"/>
              </a:defRPr>
            </a:lvl1pPr>
          </a:lstStyle>
          <a:p>
            <a:pPr algn="ctr"/>
            <a:r>
              <a:rPr lang="en-US" altLang="zh-CN" sz="3200">
                <a:latin typeface="Times New Roman Regular" panose="02020503050405090304" charset="0"/>
                <a:ea typeface="宋体" pitchFamily="2" charset="-122"/>
                <a:cs typeface="Times New Roman Regular" panose="02020503050405090304" charset="0"/>
              </a:rPr>
              <a:t>Title Story: </a:t>
            </a:r>
            <a:r>
              <a:rPr lang="en-US" altLang="zh-CN" sz="3200" b="1" i="1">
                <a:latin typeface="Times New Roman" panose="02020503050405090304" pitchFamily="18" charset="0"/>
                <a:ea typeface="宋体" pitchFamily="2" charset="-122"/>
                <a:cs typeface="Times New Roman" panose="02020503050405090304" pitchFamily="18" charset="0"/>
                <a:sym typeface="+mn-ea"/>
              </a:rPr>
              <a:t>Surprise! It’s a Pulsar</a:t>
            </a:r>
            <a:r>
              <a:rPr lang="en-US" altLang="zh-CN" sz="3200">
                <a:latin typeface="Times New Roman Regular" panose="02020503050405090304" charset="0"/>
                <a:ea typeface="宋体" pitchFamily="2" charset="-122"/>
                <a:cs typeface="Times New Roman Regular" panose="02020503050405090304" charset="0"/>
              </a:rPr>
              <a:t> </a:t>
            </a:r>
            <a:endParaRPr lang="en-US" altLang="zh-CN" sz="3200">
              <a:latin typeface="Times New Roman Regular" panose="02020503050405090304" charset="0"/>
              <a:ea typeface="宋体" pitchFamily="2" charset="-122"/>
              <a:cs typeface="Times New Roman Regular" panose="0202050305040509030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63371" y="1124793"/>
            <a:ext cx="11589055" cy="701870"/>
          </a:xfrm>
        </p:spPr>
        <p:txBody>
          <a:bodyPr/>
          <a:p>
            <a:pPr algn="ctr"/>
            <a:r>
              <a:rPr lang="zh-CN" altLang="en-US" sz="3200">
                <a:latin typeface="Songti SC Regular" panose="02010800040101010101" charset="-122"/>
                <a:ea typeface="Songti SC Regular" panose="02010800040101010101" charset="-122"/>
                <a:cs typeface="Songti SC Regular" panose="02010800040101010101" charset="-122"/>
              </a:rPr>
              <a:t>议论文标题</a:t>
            </a:r>
            <a:r>
              <a:rPr lang="en-US" altLang="zh-CN" sz="3200">
                <a:latin typeface="Songti SC Regular" panose="02010800040101010101" charset="-122"/>
                <a:ea typeface="Songti SC Regular" panose="02010800040101010101" charset="-122"/>
                <a:cs typeface="Songti SC Regular" panose="02010800040101010101" charset="-122"/>
              </a:rPr>
              <a:t>--</a:t>
            </a:r>
            <a:r>
              <a:rPr lang="zh-CN" altLang="en-US" sz="3200">
                <a:latin typeface="Songti SC Regular" panose="02010800040101010101" charset="-122"/>
                <a:ea typeface="Songti SC Regular" panose="02010800040101010101" charset="-122"/>
                <a:cs typeface="Songti SC Regular" panose="02010800040101010101" charset="-122"/>
              </a:rPr>
              <a:t>“传神”</a:t>
            </a:r>
            <a:endParaRPr lang="zh-CN" altLang="en-US" sz="3200">
              <a:latin typeface="Songti SC Regular" panose="02010800040101010101" charset="-122"/>
              <a:ea typeface="Songti SC Regular" panose="02010800040101010101" charset="-122"/>
              <a:cs typeface="Songti SC Regular" panose="02010800040101010101" charset="-122"/>
            </a:endParaRPr>
          </a:p>
        </p:txBody>
      </p:sp>
      <p:sp>
        <p:nvSpPr>
          <p:cNvPr id="3" name="内容占位符 2"/>
          <p:cNvSpPr>
            <a:spLocks noGrp="1"/>
          </p:cNvSpPr>
          <p:nvPr>
            <p:ph sz="half" idx="1"/>
          </p:nvPr>
        </p:nvSpPr>
        <p:spPr>
          <a:xfrm>
            <a:off x="263525" y="1700530"/>
            <a:ext cx="6113780" cy="4263390"/>
          </a:xfrm>
        </p:spPr>
        <p:txBody>
          <a:bodyPr/>
          <a:p>
            <a:r>
              <a:rPr lang="zh-CN" altLang="en-US" sz="3200">
                <a:latin typeface="Songti SC Regular" panose="02010800040101010101" charset="-122"/>
                <a:ea typeface="Songti SC Regular" panose="02010800040101010101" charset="-122"/>
                <a:cs typeface="Songti SC Regular" panose="02010800040101010101" charset="-122"/>
              </a:rPr>
              <a:t>传神</a:t>
            </a:r>
            <a:r>
              <a:rPr lang="en-US" altLang="zh-CN" sz="3200">
                <a:latin typeface="Songti SC Regular" panose="02010800040101010101" charset="-122"/>
                <a:ea typeface="Songti SC Regular" panose="02010800040101010101" charset="-122"/>
                <a:cs typeface="Songti SC Regular" panose="02010800040101010101" charset="-122"/>
              </a:rPr>
              <a:t>--</a:t>
            </a:r>
            <a:r>
              <a:rPr lang="zh-CN" altLang="en-US" sz="3200">
                <a:latin typeface="Songti SC Regular" panose="02010800040101010101" charset="-122"/>
                <a:ea typeface="Songti SC Regular" panose="02010800040101010101" charset="-122"/>
                <a:cs typeface="Songti SC Regular" panose="02010800040101010101" charset="-122"/>
              </a:rPr>
              <a:t>凝练表达作者主张</a:t>
            </a:r>
            <a:endParaRPr lang="zh-CN" altLang="en-US" sz="3200">
              <a:latin typeface="Songti SC Regular" panose="02010800040101010101" charset="-122"/>
              <a:ea typeface="Songti SC Regular" panose="02010800040101010101" charset="-122"/>
              <a:cs typeface="Songti SC Regular" panose="02010800040101010101" charset="-122"/>
            </a:endParaRPr>
          </a:p>
          <a:p>
            <a:r>
              <a:rPr lang="zh-CN" altLang="en-US" sz="3200">
                <a:latin typeface="Songti SC Regular" panose="02010800040101010101" charset="-122"/>
                <a:ea typeface="Songti SC Regular" panose="02010800040101010101" charset="-122"/>
                <a:cs typeface="Songti SC Regular" panose="02010800040101010101" charset="-122"/>
              </a:rPr>
              <a:t>传神</a:t>
            </a:r>
            <a:r>
              <a:rPr lang="en-US" altLang="zh-CN" sz="3200">
                <a:latin typeface="Songti SC Regular" panose="02010800040101010101" charset="-122"/>
                <a:ea typeface="Songti SC Regular" panose="02010800040101010101" charset="-122"/>
                <a:cs typeface="Songti SC Regular" panose="02010800040101010101" charset="-122"/>
              </a:rPr>
              <a:t>--</a:t>
            </a:r>
            <a:r>
              <a:rPr lang="zh-CN" altLang="en-US" sz="3200">
                <a:latin typeface="Songti SC Regular" panose="02010800040101010101" charset="-122"/>
                <a:ea typeface="Songti SC Regular" panose="02010800040101010101" charset="-122"/>
                <a:cs typeface="Songti SC Regular" panose="02010800040101010101" charset="-122"/>
              </a:rPr>
              <a:t>兼以夹带作者文风</a:t>
            </a:r>
            <a:endParaRPr lang="zh-CN" altLang="en-US" sz="3200">
              <a:latin typeface="Songti SC Regular" panose="02010800040101010101" charset="-122"/>
              <a:ea typeface="Songti SC Regular" panose="02010800040101010101" charset="-122"/>
              <a:cs typeface="Songti SC Regular" panose="02010800040101010101" charset="-122"/>
            </a:endParaRPr>
          </a:p>
          <a:p>
            <a:r>
              <a:rPr lang="zh-CN" altLang="en-US" sz="3200">
                <a:latin typeface="Songti SC Regular" panose="02010800040101010101" charset="-122"/>
                <a:ea typeface="Songti SC Regular" panose="02010800040101010101" charset="-122"/>
                <a:cs typeface="Songti SC Regular" panose="02010800040101010101" charset="-122"/>
              </a:rPr>
              <a:t>传神</a:t>
            </a:r>
            <a:r>
              <a:rPr lang="en-US" altLang="zh-CN" sz="3200">
                <a:latin typeface="Songti SC Regular" panose="02010800040101010101" charset="-122"/>
                <a:ea typeface="Songti SC Regular" panose="02010800040101010101" charset="-122"/>
                <a:cs typeface="Songti SC Regular" panose="02010800040101010101" charset="-122"/>
              </a:rPr>
              <a:t>--</a:t>
            </a:r>
            <a:r>
              <a:rPr lang="zh-CN" altLang="en-US" sz="3200">
                <a:latin typeface="Songti SC Regular" panose="02010800040101010101" charset="-122"/>
                <a:ea typeface="Songti SC Regular" panose="02010800040101010101" charset="-122"/>
                <a:cs typeface="Songti SC Regular" panose="02010800040101010101" charset="-122"/>
              </a:rPr>
              <a:t>不一定“传形”</a:t>
            </a:r>
            <a:br>
              <a:rPr lang="zh-CN" altLang="en-US" sz="3200">
                <a:latin typeface="Songti SC Regular" panose="02010800040101010101" charset="-122"/>
                <a:ea typeface="Songti SC Regular" panose="02010800040101010101" charset="-122"/>
                <a:cs typeface="Songti SC Regular" panose="02010800040101010101" charset="-122"/>
              </a:rPr>
            </a:br>
            <a:r>
              <a:rPr lang="zh-CN" altLang="en-US" sz="3200">
                <a:latin typeface="Songti SC Regular" panose="02010800040101010101" charset="-122"/>
                <a:ea typeface="Songti SC Regular" panose="02010800040101010101" charset="-122"/>
                <a:cs typeface="Songti SC Regular" panose="02010800040101010101" charset="-122"/>
              </a:rPr>
              <a:t>（不一定拘泥于关键词复现）</a:t>
            </a:r>
            <a:endParaRPr lang="zh-CN" altLang="en-US" sz="3200">
              <a:latin typeface="Songti SC Regular" panose="02010800040101010101" charset="-122"/>
              <a:ea typeface="Songti SC Regular" panose="02010800040101010101" charset="-122"/>
              <a:cs typeface="Songti SC Regular" panose="02010800040101010101" charset="-122"/>
            </a:endParaRPr>
          </a:p>
        </p:txBody>
      </p:sp>
      <p:pic>
        <p:nvPicPr>
          <p:cNvPr id="4" name="图片 3" descr="截屏2026-01-23 10.16.35"/>
          <p:cNvPicPr>
            <a:picLocks noChangeAspect="1"/>
          </p:cNvPicPr>
          <p:nvPr/>
        </p:nvPicPr>
        <p:blipFill>
          <a:blip r:embed="rId1"/>
          <a:stretch>
            <a:fillRect/>
          </a:stretch>
        </p:blipFill>
        <p:spPr>
          <a:xfrm>
            <a:off x="191770" y="4076700"/>
            <a:ext cx="6294755" cy="2536190"/>
          </a:xfrm>
          <a:prstGeom prst="rect">
            <a:avLst/>
          </a:prstGeom>
        </p:spPr>
      </p:pic>
      <p:pic>
        <p:nvPicPr>
          <p:cNvPr id="5" name="图片 4" descr="截屏2026-01-23 10.22.34"/>
          <p:cNvPicPr>
            <a:picLocks noChangeAspect="1"/>
          </p:cNvPicPr>
          <p:nvPr/>
        </p:nvPicPr>
        <p:blipFill>
          <a:blip r:embed="rId2"/>
          <a:stretch>
            <a:fillRect/>
          </a:stretch>
        </p:blipFill>
        <p:spPr>
          <a:xfrm>
            <a:off x="6979285" y="1859280"/>
            <a:ext cx="4756785" cy="4713605"/>
          </a:xfrm>
          <a:prstGeom prst="rect">
            <a:avLst/>
          </a:prstGeom>
        </p:spPr>
      </p:pic>
      <p:sp>
        <p:nvSpPr>
          <p:cNvPr id="6" name="标题 1"/>
          <p:cNvSpPr>
            <a:spLocks noGrp="1"/>
          </p:cNvSpPr>
          <p:nvPr/>
        </p:nvSpPr>
        <p:spPr>
          <a:xfrm>
            <a:off x="9326880" y="5805170"/>
            <a:ext cx="2350770" cy="702310"/>
          </a:xfrm>
          <a:prstGeom prst="rect">
            <a:avLst/>
          </a:prstGeom>
          <a:solidFill>
            <a:schemeClr val="accent5">
              <a:lumMod val="20000"/>
              <a:lumOff val="80000"/>
            </a:schemeClr>
          </a:solidFill>
        </p:spPr>
        <p:txBody>
          <a:bodyPr vert="horz" lIns="91440" tIns="45720" rIns="91440" bIns="45720" rtlCol="0" anchor="ctr">
            <a:normAutofit fontScale="90000"/>
          </a:bodyPr>
          <a:lstStyle>
            <a:lvl1pPr algn="l" defTabSz="914400" rtl="0" eaLnBrk="1" latinLnBrk="0" hangingPunct="1">
              <a:spcBef>
                <a:spcPct val="0"/>
              </a:spcBef>
              <a:buNone/>
              <a:defRPr sz="2800" kern="1200">
                <a:solidFill>
                  <a:schemeClr val="tx1"/>
                </a:solidFill>
                <a:latin typeface="黑体" panose="02010609060101010101" pitchFamily="49" charset="-122"/>
                <a:ea typeface="黑体" panose="02010609060101010101" pitchFamily="49" charset="-122"/>
                <a:cs typeface="+mj-cs"/>
              </a:defRPr>
            </a:lvl1pPr>
          </a:lstStyle>
          <a:p>
            <a:r>
              <a:rPr lang="en-US" altLang="zh-CN">
                <a:latin typeface="Songti SC Regular" panose="02010800040101010101" charset="-122"/>
                <a:ea typeface="Songti SC Regular" panose="02010800040101010101" charset="-122"/>
                <a:cs typeface="Songti SC Regular" panose="02010800040101010101" charset="-122"/>
              </a:rPr>
              <a:t>2025</a:t>
            </a:r>
            <a:r>
              <a:rPr lang="zh-CN" altLang="en-US">
                <a:latin typeface="Songti SC Regular" panose="02010800040101010101" charset="-122"/>
                <a:ea typeface="Songti SC Regular" panose="02010800040101010101" charset="-122"/>
                <a:cs typeface="Songti SC Regular" panose="02010800040101010101" charset="-122"/>
              </a:rPr>
              <a:t>东城一模</a:t>
            </a:r>
            <a:r>
              <a:rPr lang="en-US" altLang="zh-CN">
                <a:latin typeface="Songti SC Regular" panose="02010800040101010101" charset="-122"/>
                <a:ea typeface="Songti SC Regular" panose="02010800040101010101" charset="-122"/>
                <a:cs typeface="Songti SC Regular" panose="02010800040101010101" charset="-122"/>
              </a:rPr>
              <a:t>D</a:t>
            </a:r>
            <a:endParaRPr lang="en-US" altLang="zh-CN">
              <a:latin typeface="Songti SC Regular" panose="02010800040101010101" charset="-122"/>
              <a:ea typeface="Songti SC Regular" panose="02010800040101010101" charset="-122"/>
              <a:cs typeface="Songti SC Regular"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latin typeface="Times New Roman" panose="02020503050405090304" pitchFamily="18" charset="0"/>
                <a:cs typeface="Times New Roman" panose="02020503050405090304" pitchFamily="18" charset="0"/>
              </a:rPr>
              <a:t> Example: To introduce space history </a:t>
            </a:r>
            <a:r>
              <a:rPr lang="zh-CN" altLang="en-US">
                <a:latin typeface="Times New Roman" panose="02020503050405090304" pitchFamily="18" charset="0"/>
                <a:cs typeface="Times New Roman" panose="02020503050405090304" pitchFamily="18" charset="0"/>
              </a:rPr>
              <a:t>介绍太空历史</a:t>
            </a:r>
            <a:endParaRPr lang="zh-CN" altLang="en-US">
              <a:latin typeface="Times New Roman" panose="02020503050405090304" pitchFamily="18" charset="0"/>
              <a:cs typeface="Times New Roman" panose="02020503050405090304" pitchFamily="18" charset="0"/>
            </a:endParaRPr>
          </a:p>
        </p:txBody>
      </p:sp>
      <p:sp>
        <p:nvSpPr>
          <p:cNvPr id="3" name="内容占位符 2"/>
          <p:cNvSpPr>
            <a:spLocks noGrp="1"/>
          </p:cNvSpPr>
          <p:nvPr>
            <p:ph sz="half" idx="1"/>
          </p:nvPr>
        </p:nvSpPr>
        <p:spPr/>
        <p:txBody>
          <a:bodyPr/>
          <a:p>
            <a:r>
              <a:rPr lang="en-US" altLang="zh-CN" sz="2800">
                <a:latin typeface="Times New Roman" panose="02020503050405090304" pitchFamily="18" charset="0"/>
                <a:cs typeface="Times New Roman" panose="02020503050405090304" pitchFamily="18" charset="0"/>
              </a:rPr>
              <a:t>The launch of the Hubble Space Telescope </a:t>
            </a:r>
            <a:r>
              <a:rPr lang="en-US" altLang="zh-CN" sz="2800">
                <a:highlight>
                  <a:srgbClr val="FFFF00"/>
                </a:highlight>
                <a:latin typeface="Times New Roman" panose="02020503050405090304" pitchFamily="18" charset="0"/>
                <a:cs typeface="Times New Roman" panose="02020503050405090304" pitchFamily="18" charset="0"/>
              </a:rPr>
              <a:t>in 1990</a:t>
            </a:r>
            <a:r>
              <a:rPr lang="en-US" altLang="zh-CN" sz="2800">
                <a:latin typeface="Times New Roman" panose="02020503050405090304" pitchFamily="18" charset="0"/>
                <a:cs typeface="Times New Roman" panose="02020503050405090304" pitchFamily="18" charset="0"/>
              </a:rPr>
              <a:t> marked a new era. </a:t>
            </a:r>
            <a:r>
              <a:rPr lang="en-US" altLang="zh-CN" sz="2800">
                <a:highlight>
                  <a:srgbClr val="FFFF00"/>
                </a:highlight>
                <a:latin typeface="Times New Roman" panose="02020503050405090304" pitchFamily="18" charset="0"/>
                <a:cs typeface="Times New Roman" panose="02020503050405090304" pitchFamily="18" charset="0"/>
              </a:rPr>
              <a:t>In 1995</a:t>
            </a:r>
            <a:r>
              <a:rPr lang="en-US" altLang="zh-CN" sz="2800">
                <a:latin typeface="Times New Roman" panose="02020503050405090304" pitchFamily="18" charset="0"/>
                <a:cs typeface="Times New Roman" panose="02020503050405090304" pitchFamily="18" charset="0"/>
              </a:rPr>
              <a:t>, it captured the iconic Deep Field image. </a:t>
            </a:r>
            <a:r>
              <a:rPr lang="en-US" altLang="zh-CN" sz="2800">
                <a:highlight>
                  <a:srgbClr val="FFFF00"/>
                </a:highlight>
                <a:latin typeface="Times New Roman" panose="02020503050405090304" pitchFamily="18" charset="0"/>
                <a:cs typeface="Times New Roman" panose="02020503050405090304" pitchFamily="18" charset="0"/>
              </a:rPr>
              <a:t>A decade later</a:t>
            </a:r>
            <a:r>
              <a:rPr lang="en-US" altLang="zh-CN" sz="2800">
                <a:latin typeface="Times New Roman" panose="02020503050405090304" pitchFamily="18" charset="0"/>
                <a:cs typeface="Times New Roman" panose="02020503050405090304" pitchFamily="18" charset="0"/>
              </a:rPr>
              <a:t>, the Cassini probe began its mission to Saturn. These </a:t>
            </a:r>
            <a:r>
              <a:rPr lang="en-US" altLang="zh-CN" sz="2800">
                <a:highlight>
                  <a:srgbClr val="FFFF00"/>
                </a:highlight>
                <a:latin typeface="Times New Roman" panose="02020503050405090304" pitchFamily="18" charset="0"/>
                <a:cs typeface="Times New Roman" panose="02020503050405090304" pitchFamily="18" charset="0"/>
              </a:rPr>
              <a:t>milestones</a:t>
            </a:r>
            <a:r>
              <a:rPr lang="en-US" altLang="zh-CN" sz="2800">
                <a:latin typeface="Times New Roman" panose="02020503050405090304" pitchFamily="18" charset="0"/>
                <a:cs typeface="Times New Roman" panose="02020503050405090304" pitchFamily="18" charset="0"/>
              </a:rPr>
              <a:t> form a </a:t>
            </a:r>
            <a:r>
              <a:rPr lang="en-US" altLang="zh-CN" sz="2800">
                <a:highlight>
                  <a:srgbClr val="FFFF00"/>
                </a:highlight>
                <a:latin typeface="Times New Roman" panose="02020503050405090304" pitchFamily="18" charset="0"/>
                <a:cs typeface="Times New Roman" panose="02020503050405090304" pitchFamily="18" charset="0"/>
              </a:rPr>
              <a:t>linear progression</a:t>
            </a:r>
            <a:r>
              <a:rPr lang="en-US" altLang="zh-CN" sz="2800">
                <a:latin typeface="Times New Roman" panose="02020503050405090304" pitchFamily="18" charset="0"/>
                <a:cs typeface="Times New Roman" panose="02020503050405090304" pitchFamily="18" charset="0"/>
              </a:rPr>
              <a:t> of our technical capability. Each mission had predefined objectives and expanded our catalogue of celestial phenomena, steadily </a:t>
            </a:r>
            <a:r>
              <a:rPr lang="en-US" altLang="zh-CN" sz="2800">
                <a:highlight>
                  <a:srgbClr val="FFFF00"/>
                </a:highlight>
                <a:latin typeface="Times New Roman" panose="02020503050405090304" pitchFamily="18" charset="0"/>
                <a:cs typeface="Times New Roman" panose="02020503050405090304" pitchFamily="18" charset="0"/>
              </a:rPr>
              <a:t>building the timeline</a:t>
            </a:r>
            <a:r>
              <a:rPr lang="en-US" altLang="zh-CN" sz="2800">
                <a:latin typeface="Times New Roman" panose="02020503050405090304" pitchFamily="18" charset="0"/>
                <a:cs typeface="Times New Roman" panose="02020503050405090304" pitchFamily="18" charset="0"/>
              </a:rPr>
              <a:t> of modern astronomy.</a:t>
            </a:r>
            <a:endParaRPr lang="en-US" altLang="zh-CN" sz="2800">
              <a:latin typeface="Times New Roman" panose="02020503050405090304" pitchFamily="18" charset="0"/>
              <a:cs typeface="Times New Roman" panose="0202050305040509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711625" y="2327632"/>
            <a:ext cx="5184575" cy="1635375"/>
            <a:chOff x="4425387" y="2262581"/>
            <a:chExt cx="6768752" cy="1620772"/>
          </a:xfrm>
        </p:grpSpPr>
        <p:sp>
          <p:nvSpPr>
            <p:cNvPr id="12" name="圆角矩形 11"/>
            <p:cNvSpPr/>
            <p:nvPr/>
          </p:nvSpPr>
          <p:spPr>
            <a:xfrm>
              <a:off x="4425387" y="2262581"/>
              <a:ext cx="6552728" cy="1620772"/>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3" name="矩形 12"/>
            <p:cNvSpPr/>
            <p:nvPr/>
          </p:nvSpPr>
          <p:spPr>
            <a:xfrm>
              <a:off x="5649523" y="2262581"/>
              <a:ext cx="5544616" cy="1620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sp>
        <p:nvSpPr>
          <p:cNvPr id="15" name="文本框 17"/>
          <p:cNvSpPr txBox="1"/>
          <p:nvPr/>
        </p:nvSpPr>
        <p:spPr>
          <a:xfrm>
            <a:off x="4494557" y="2764932"/>
            <a:ext cx="3113611" cy="768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文本概况</a:t>
            </a:r>
            <a:endParaRPr kumimoji="0" lang="zh-CN" altLang="en-US" sz="4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sp>
        <p:nvSpPr>
          <p:cNvPr id="11" name="文本框 10"/>
          <p:cNvSpPr txBox="1"/>
          <p:nvPr/>
        </p:nvSpPr>
        <p:spPr>
          <a:xfrm>
            <a:off x="2783632" y="2638137"/>
            <a:ext cx="960519" cy="1022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sym typeface="字魂59号-创粗黑" panose="00000500000000000000" pitchFamily="2" charset="-122"/>
              </a:rPr>
              <a:t>01</a:t>
            </a:r>
            <a:endParaRPr kumimoji="0" lang="zh-CN" altLang="en-US" sz="6000" b="0"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sym typeface="字魂59号-创粗黑" panose="00000500000000000000" pitchFamily="2" charset="-122"/>
            </a:endParaRPr>
          </a:p>
        </p:txBody>
      </p:sp>
      <p:sp>
        <p:nvSpPr>
          <p:cNvPr id="17" name="圆角矩形 16"/>
          <p:cNvSpPr/>
          <p:nvPr/>
        </p:nvSpPr>
        <p:spPr>
          <a:xfrm>
            <a:off x="263352" y="1459062"/>
            <a:ext cx="536281"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0" name="Freeform 5"/>
          <p:cNvSpPr/>
          <p:nvPr/>
        </p:nvSpPr>
        <p:spPr bwMode="auto">
          <a:xfrm>
            <a:off x="947663" y="2420888"/>
            <a:ext cx="1547937" cy="139564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6" name="KSO_Shape"/>
          <p:cNvSpPr/>
          <p:nvPr/>
        </p:nvSpPr>
        <p:spPr bwMode="auto">
          <a:xfrm>
            <a:off x="1157380" y="2730434"/>
            <a:ext cx="1122196" cy="77057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a:ln>
                <a:noFill/>
              </a:ln>
              <a:solidFill>
                <a:srgbClr val="1C666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latin typeface="Times New Roman" panose="02020503050405090304" pitchFamily="18" charset="0"/>
                <a:cs typeface="Times New Roman" panose="02020503050405090304" pitchFamily="18" charset="0"/>
                <a:sym typeface="+mn-ea"/>
              </a:rPr>
              <a:t>Example: To e</a:t>
            </a:r>
            <a:r>
              <a:rPr lang="en-US" altLang="zh-CN">
                <a:latin typeface="Times New Roman" panose="02020503050405090304" pitchFamily="18" charset="0"/>
                <a:cs typeface="Times New Roman" panose="02020503050405090304" pitchFamily="18" charset="0"/>
              </a:rPr>
              <a:t>xamine a discovery </a:t>
            </a:r>
            <a:r>
              <a:rPr lang="zh-CN" altLang="en-US">
                <a:latin typeface="Times New Roman" panose="02020503050405090304" pitchFamily="18" charset="0"/>
                <a:cs typeface="Times New Roman" panose="02020503050405090304" pitchFamily="18" charset="0"/>
              </a:rPr>
              <a:t>审视一项发现</a:t>
            </a:r>
            <a:endParaRPr lang="zh-CN" altLang="en-US">
              <a:latin typeface="Times New Roman" panose="02020503050405090304" pitchFamily="18" charset="0"/>
              <a:cs typeface="Times New Roman" panose="02020503050405090304" pitchFamily="18" charset="0"/>
            </a:endParaRPr>
          </a:p>
        </p:txBody>
      </p:sp>
      <p:sp>
        <p:nvSpPr>
          <p:cNvPr id="3" name="内容占位符 2"/>
          <p:cNvSpPr>
            <a:spLocks noGrp="1"/>
          </p:cNvSpPr>
          <p:nvPr>
            <p:ph sz="half" idx="1"/>
          </p:nvPr>
        </p:nvSpPr>
        <p:spPr>
          <a:xfrm>
            <a:off x="191616" y="2060774"/>
            <a:ext cx="11589055" cy="4263416"/>
          </a:xfrm>
        </p:spPr>
        <p:txBody>
          <a:bodyPr/>
          <a:p>
            <a:r>
              <a:rPr lang="en-US" altLang="zh-CN" sz="2800">
                <a:latin typeface="Times New Roman" panose="02020503050405090304" pitchFamily="18" charset="0"/>
                <a:cs typeface="Times New Roman" panose="02020503050405090304" pitchFamily="18" charset="0"/>
              </a:rPr>
              <a:t>The Hubble Deep Field’s scientific validation </a:t>
            </a:r>
            <a:r>
              <a:rPr lang="en-US" altLang="zh-CN" sz="2800">
                <a:highlight>
                  <a:srgbClr val="FFFF00"/>
                </a:highlight>
                <a:latin typeface="Times New Roman" panose="02020503050405090304" pitchFamily="18" charset="0"/>
                <a:cs typeface="Times New Roman" panose="02020503050405090304" pitchFamily="18" charset="0"/>
              </a:rPr>
              <a:t>involved rigorous analysis</a:t>
            </a:r>
            <a:r>
              <a:rPr lang="en-US" altLang="zh-CN" sz="2800">
                <a:latin typeface="Times New Roman" panose="02020503050405090304" pitchFamily="18" charset="0"/>
                <a:cs typeface="Times New Roman" panose="02020503050405090304" pitchFamily="18" charset="0"/>
              </a:rPr>
              <a:t>. We must </a:t>
            </a:r>
            <a:r>
              <a:rPr lang="en-US" altLang="zh-CN" sz="2800">
                <a:highlight>
                  <a:srgbClr val="FFFF00"/>
                </a:highlight>
                <a:latin typeface="Times New Roman" panose="02020503050405090304" pitchFamily="18" charset="0"/>
                <a:cs typeface="Times New Roman" panose="02020503050405090304" pitchFamily="18" charset="0"/>
              </a:rPr>
              <a:t>scrutinize</a:t>
            </a:r>
            <a:r>
              <a:rPr lang="en-US" altLang="zh-CN" sz="2800">
                <a:latin typeface="Times New Roman" panose="02020503050405090304" pitchFamily="18" charset="0"/>
                <a:cs typeface="Times New Roman" panose="02020503050405090304" pitchFamily="18" charset="0"/>
              </a:rPr>
              <a:t> its data processing methods, the photometric redshift techniques used to estimate galaxy distances, and potential sources of bias, such as cosmic variance in that particular sky patch. </a:t>
            </a:r>
            <a:r>
              <a:rPr lang="en-US" altLang="zh-CN" sz="2800">
                <a:highlight>
                  <a:srgbClr val="FFFF00"/>
                </a:highlight>
                <a:latin typeface="Times New Roman" panose="02020503050405090304" pitchFamily="18" charset="0"/>
                <a:cs typeface="Times New Roman" panose="02020503050405090304" pitchFamily="18" charset="0"/>
              </a:rPr>
              <a:t>The primary focus</a:t>
            </a:r>
            <a:r>
              <a:rPr lang="en-US" altLang="zh-CN" sz="2800">
                <a:latin typeface="Times New Roman" panose="02020503050405090304" pitchFamily="18" charset="0"/>
                <a:cs typeface="Times New Roman" panose="02020503050405090304" pitchFamily="18" charset="0"/>
              </a:rPr>
              <a:t> is on the technical credibility of this single finding and its specific implications for models of galaxy formation.</a:t>
            </a:r>
            <a:endParaRPr lang="en-US" altLang="zh-CN" sz="2800">
              <a:latin typeface="Times New Roman" panose="02020503050405090304" pitchFamily="18" charset="0"/>
              <a:cs typeface="Times New Roman" panose="02020503050405090304" pitchFamily="18" charset="0"/>
            </a:endParaRPr>
          </a:p>
        </p:txBody>
      </p:sp>
      <p:pic>
        <p:nvPicPr>
          <p:cNvPr id="4" name="图片 3" descr="截屏2026-01-23 13.13.07"/>
          <p:cNvPicPr>
            <a:picLocks noChangeAspect="1"/>
          </p:cNvPicPr>
          <p:nvPr/>
        </p:nvPicPr>
        <p:blipFill>
          <a:blip r:embed="rId1"/>
          <a:stretch>
            <a:fillRect/>
          </a:stretch>
        </p:blipFill>
        <p:spPr>
          <a:xfrm>
            <a:off x="5520055" y="4293235"/>
            <a:ext cx="6337300" cy="2343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latin typeface="Times New Roman" panose="02020503050405090304" pitchFamily="18" charset="0"/>
                <a:cs typeface="Times New Roman" panose="02020503050405090304" pitchFamily="18" charset="0"/>
                <a:sym typeface="+mn-ea"/>
              </a:rPr>
              <a:t>Example: To b</a:t>
            </a:r>
            <a:r>
              <a:rPr lang="en-US" altLang="zh-CN">
                <a:latin typeface="Times New Roman" panose="02020503050405090304" pitchFamily="18" charset="0"/>
                <a:cs typeface="Times New Roman" panose="02020503050405090304" pitchFamily="18" charset="0"/>
              </a:rPr>
              <a:t>alance opposing views </a:t>
            </a:r>
            <a:r>
              <a:rPr lang="zh-CN" altLang="en-US">
                <a:latin typeface="Times New Roman" panose="02020503050405090304" pitchFamily="18" charset="0"/>
                <a:cs typeface="Times New Roman" panose="02020503050405090304" pitchFamily="18" charset="0"/>
              </a:rPr>
              <a:t>平衡对立观点</a:t>
            </a:r>
            <a:endParaRPr lang="zh-CN" altLang="en-US">
              <a:latin typeface="Times New Roman" panose="02020503050405090304" pitchFamily="18" charset="0"/>
              <a:cs typeface="Times New Roman" panose="02020503050405090304" pitchFamily="18" charset="0"/>
            </a:endParaRPr>
          </a:p>
        </p:txBody>
      </p:sp>
      <p:sp>
        <p:nvSpPr>
          <p:cNvPr id="3" name="内容占位符 2"/>
          <p:cNvSpPr>
            <a:spLocks noGrp="1"/>
          </p:cNvSpPr>
          <p:nvPr>
            <p:ph sz="half" idx="1"/>
          </p:nvPr>
        </p:nvSpPr>
        <p:spPr/>
        <p:txBody>
          <a:bodyPr/>
          <a:p>
            <a:r>
              <a:rPr lang="en-US" altLang="zh-CN" sz="2800">
                <a:highlight>
                  <a:srgbClr val="FFFF00"/>
                </a:highlight>
                <a:latin typeface="Times New Roman" panose="02020503050405090304" pitchFamily="18" charset="0"/>
                <a:cs typeface="Times New Roman" panose="02020503050405090304" pitchFamily="18" charset="0"/>
              </a:rPr>
              <a:t>Proponents of serendipity</a:t>
            </a:r>
            <a:r>
              <a:rPr lang="en-US" altLang="zh-CN" sz="2800">
                <a:latin typeface="Times New Roman" panose="02020503050405090304" pitchFamily="18" charset="0"/>
                <a:cs typeface="Times New Roman" panose="02020503050405090304" pitchFamily="18" charset="0"/>
              </a:rPr>
              <a:t> argue that major leaps, like the Deep Field, come from unplanned exploration.</a:t>
            </a:r>
            <a:r>
              <a:rPr lang="en-US" altLang="zh-CN" sz="2800">
                <a:highlight>
                  <a:srgbClr val="FFFF00"/>
                </a:highlight>
                <a:latin typeface="Times New Roman" panose="02020503050405090304" pitchFamily="18" charset="0"/>
                <a:cs typeface="Times New Roman" panose="02020503050405090304" pitchFamily="18" charset="0"/>
              </a:rPr>
              <a:t> Conversely, proponents of hypothesis-driven science</a:t>
            </a:r>
            <a:r>
              <a:rPr lang="en-US" altLang="zh-CN" sz="2800">
                <a:latin typeface="Times New Roman" panose="02020503050405090304" pitchFamily="18" charset="0"/>
                <a:cs typeface="Times New Roman" panose="02020503050405090304" pitchFamily="18" charset="0"/>
              </a:rPr>
              <a:t> contend that structured inquiry, like the precise tests of general relativity, provides reproducible rigor. </a:t>
            </a:r>
            <a:r>
              <a:rPr lang="en-US" altLang="zh-CN" sz="2800">
                <a:highlight>
                  <a:srgbClr val="FFFF00"/>
                </a:highlight>
                <a:latin typeface="Times New Roman" panose="02020503050405090304" pitchFamily="18" charset="0"/>
                <a:cs typeface="Times New Roman" panose="02020503050405090304" pitchFamily="18" charset="0"/>
              </a:rPr>
              <a:t>The former may lead to</a:t>
            </a:r>
            <a:r>
              <a:rPr lang="en-US" altLang="zh-CN" sz="2800">
                <a:latin typeface="Times New Roman" panose="02020503050405090304" pitchFamily="18" charset="0"/>
                <a:cs typeface="Times New Roman" panose="02020503050405090304" pitchFamily="18" charset="0"/>
              </a:rPr>
              <a:t> chaotic resource allocation, </a:t>
            </a:r>
            <a:r>
              <a:rPr lang="en-US" altLang="zh-CN" sz="2800">
                <a:highlight>
                  <a:srgbClr val="FFFF00"/>
                </a:highlight>
                <a:latin typeface="Times New Roman" panose="02020503050405090304" pitchFamily="18" charset="0"/>
                <a:cs typeface="Times New Roman" panose="02020503050405090304" pitchFamily="18" charset="0"/>
              </a:rPr>
              <a:t>while the latter risks</a:t>
            </a:r>
            <a:r>
              <a:rPr lang="en-US" altLang="zh-CN" sz="2800">
                <a:latin typeface="Times New Roman" panose="02020503050405090304" pitchFamily="18" charset="0"/>
                <a:cs typeface="Times New Roman" panose="02020503050405090304" pitchFamily="18" charset="0"/>
              </a:rPr>
              <a:t> stifling creativity. A robust scientific ecosystem likely </a:t>
            </a:r>
            <a:r>
              <a:rPr lang="en-US" altLang="zh-CN" sz="2800">
                <a:highlight>
                  <a:srgbClr val="FFFF00"/>
                </a:highlight>
                <a:latin typeface="Times New Roman" panose="02020503050405090304" pitchFamily="18" charset="0"/>
                <a:cs typeface="Times New Roman" panose="02020503050405090304" pitchFamily="18" charset="0"/>
              </a:rPr>
              <a:t>requires a deliberate balance</a:t>
            </a:r>
            <a:r>
              <a:rPr lang="en-US" altLang="zh-CN" sz="2800">
                <a:latin typeface="Times New Roman" panose="02020503050405090304" pitchFamily="18" charset="0"/>
                <a:cs typeface="Times New Roman" panose="02020503050405090304" pitchFamily="18" charset="0"/>
              </a:rPr>
              <a:t> between these two modes of investigation.</a:t>
            </a:r>
            <a:endParaRPr lang="en-US" altLang="zh-CN" sz="2800">
              <a:latin typeface="Times New Roman" panose="02020503050405090304" pitchFamily="18" charset="0"/>
              <a:cs typeface="Times New Roman" panose="0202050305040509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711625" y="2327632"/>
            <a:ext cx="7848871" cy="1883850"/>
            <a:chOff x="4425387" y="2262581"/>
            <a:chExt cx="7528510" cy="1867028"/>
          </a:xfrm>
        </p:grpSpPr>
        <p:sp>
          <p:nvSpPr>
            <p:cNvPr id="12" name="圆角矩形 11"/>
            <p:cNvSpPr/>
            <p:nvPr/>
          </p:nvSpPr>
          <p:spPr>
            <a:xfrm>
              <a:off x="4425387" y="2262581"/>
              <a:ext cx="6552728" cy="1620772"/>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 name="矩形 12"/>
            <p:cNvSpPr/>
            <p:nvPr/>
          </p:nvSpPr>
          <p:spPr>
            <a:xfrm>
              <a:off x="5649523" y="2262581"/>
              <a:ext cx="6304374" cy="186702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sp>
        <p:nvSpPr>
          <p:cNvPr id="15" name="文本框 17"/>
          <p:cNvSpPr txBox="1"/>
          <p:nvPr/>
        </p:nvSpPr>
        <p:spPr>
          <a:xfrm>
            <a:off x="4494557" y="2764932"/>
            <a:ext cx="5048635" cy="769441"/>
          </a:xfrm>
          <a:prstGeom prst="rect">
            <a:avLst/>
          </a:prstGeom>
          <a:noFill/>
        </p:spPr>
        <p:txBody>
          <a:bodyPr wrap="square" rtlCol="0">
            <a:spAutoFit/>
          </a:bodyPr>
          <a:lstStyle/>
          <a:p>
            <a:r>
              <a:rPr lang="zh-CN" altLang="en-US" sz="44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阅读教学建议</a:t>
            </a:r>
            <a:endParaRPr lang="zh-CN" altLang="en-US" sz="44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sp>
        <p:nvSpPr>
          <p:cNvPr id="11" name="文本框 10"/>
          <p:cNvSpPr txBox="1"/>
          <p:nvPr/>
        </p:nvSpPr>
        <p:spPr>
          <a:xfrm>
            <a:off x="2783632" y="2638137"/>
            <a:ext cx="954107" cy="1015663"/>
          </a:xfrm>
          <a:prstGeom prst="rect">
            <a:avLst/>
          </a:prstGeom>
          <a:noFill/>
        </p:spPr>
        <p:txBody>
          <a:bodyPr wrap="none" rtlCol="0">
            <a:spAutoFit/>
          </a:bodyPr>
          <a:lstStyle/>
          <a:p>
            <a:r>
              <a:rPr lang="en-US" altLang="zh-CN"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03</a:t>
            </a:r>
            <a:endParaRPr lang="zh-CN" altLang="en-US"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7" name="圆角矩形 16"/>
          <p:cNvSpPr/>
          <p:nvPr/>
        </p:nvSpPr>
        <p:spPr>
          <a:xfrm>
            <a:off x="263352" y="1459062"/>
            <a:ext cx="536281"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0" name="Freeform 5"/>
          <p:cNvSpPr/>
          <p:nvPr/>
        </p:nvSpPr>
        <p:spPr bwMode="auto">
          <a:xfrm>
            <a:off x="947663" y="2420888"/>
            <a:ext cx="1547937" cy="139564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endParaRPr lang="zh-CN" altLang="en-US" sz="1650" dirty="0">
              <a:solidFill>
                <a:prstClr val="black"/>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6" name="KSO_Shape"/>
          <p:cNvSpPr/>
          <p:nvPr/>
        </p:nvSpPr>
        <p:spPr bwMode="auto">
          <a:xfrm>
            <a:off x="1157380" y="2730434"/>
            <a:ext cx="1122196" cy="77057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1C666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301472" y="1651866"/>
            <a:ext cx="11589055" cy="5214562"/>
          </a:xfrm>
        </p:spPr>
        <p:txBody>
          <a:bodyPr>
            <a:noAutofit/>
          </a:bodyPr>
          <a:lstStyle/>
          <a:p>
            <a:r>
              <a:rPr lang="zh-CN" altLang="en-US" sz="3200" dirty="0">
                <a:latin typeface="宋体" pitchFamily="2" charset="-122"/>
                <a:ea typeface="宋体" pitchFamily="2" charset="-122"/>
                <a:cs typeface="宋体" pitchFamily="2" charset="-122"/>
              </a:rPr>
              <a:t>阅读素养：熟悉常见文体经典语篇结构，培养把握相应主旨的写作逻辑的意识和能力</a:t>
            </a:r>
            <a:endParaRPr lang="zh-CN" altLang="en-US" sz="3200" dirty="0">
              <a:latin typeface="宋体" pitchFamily="2" charset="-122"/>
              <a:ea typeface="宋体" pitchFamily="2" charset="-122"/>
              <a:cs typeface="宋体" pitchFamily="2" charset="-122"/>
            </a:endParaRPr>
          </a:p>
          <a:p>
            <a:r>
              <a:rPr lang="zh-CN" altLang="en-US" sz="3200" dirty="0">
                <a:latin typeface="宋体" pitchFamily="2" charset="-122"/>
                <a:ea typeface="宋体" pitchFamily="2" charset="-122"/>
                <a:cs typeface="宋体" pitchFamily="2" charset="-122"/>
              </a:rPr>
              <a:t>阅读“活力”：与时俱进、广泛阅读、增加话题</a:t>
            </a:r>
            <a:r>
              <a:rPr lang="zh-CN" altLang="en-US" sz="3200" dirty="0">
                <a:latin typeface="宋体" pitchFamily="2" charset="-122"/>
                <a:ea typeface="宋体" pitchFamily="2" charset="-122"/>
                <a:cs typeface="宋体" pitchFamily="2" charset="-122"/>
              </a:rPr>
              <a:t>准备</a:t>
            </a:r>
            <a:endParaRPr lang="zh-CN" altLang="en-US" sz="3200" dirty="0">
              <a:latin typeface="宋体" pitchFamily="2" charset="-122"/>
              <a:ea typeface="宋体" pitchFamily="2" charset="-122"/>
              <a:cs typeface="宋体" pitchFamily="2" charset="-122"/>
            </a:endParaRPr>
          </a:p>
          <a:p>
            <a:r>
              <a:rPr lang="zh-CN" altLang="en-US" sz="3200" dirty="0">
                <a:latin typeface="宋体" pitchFamily="2" charset="-122"/>
                <a:ea typeface="宋体" pitchFamily="2" charset="-122"/>
                <a:cs typeface="宋体" pitchFamily="2" charset="-122"/>
              </a:rPr>
              <a:t>阅读习惯：篇章整体阅读，深度学习，在把握主旨的基础上绘制语篇逻辑地图和梳理常见写作技巧</a:t>
            </a:r>
            <a:endParaRPr lang="zh-CN" altLang="en-US" sz="3200" dirty="0">
              <a:latin typeface="宋体" pitchFamily="2" charset="-122"/>
              <a:ea typeface="宋体" pitchFamily="2" charset="-122"/>
              <a:cs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301472" y="1196571"/>
            <a:ext cx="11589055" cy="5214562"/>
          </a:xfrm>
        </p:spPr>
        <p:txBody>
          <a:bodyPr>
            <a:noAutofit/>
          </a:bodyPr>
          <a:lstStyle/>
          <a:p>
            <a:r>
              <a:rPr lang="zh-CN" altLang="en-US" sz="3200" dirty="0">
                <a:latin typeface="宋体" pitchFamily="2" charset="-122"/>
                <a:ea typeface="宋体" pitchFamily="2" charset="-122"/>
                <a:cs typeface="宋体" pitchFamily="2" charset="-122"/>
              </a:rPr>
              <a:t>阅读微技能：课标词汇深度学习（词汇在语境中的灵活使用、派生词和一词多义等）、衔接手段、长难句及特殊句式</a:t>
            </a:r>
            <a:endParaRPr lang="zh-CN" altLang="en-US" sz="3200" dirty="0">
              <a:latin typeface="宋体" pitchFamily="2" charset="-122"/>
              <a:ea typeface="宋体" pitchFamily="2" charset="-122"/>
              <a:cs typeface="宋体" pitchFamily="2" charset="-122"/>
            </a:endParaRPr>
          </a:p>
          <a:p>
            <a:endParaRPr lang="zh-CN" altLang="en-US" sz="3200" dirty="0">
              <a:latin typeface="宋体" pitchFamily="2" charset="-122"/>
              <a:ea typeface="宋体" pitchFamily="2" charset="-122"/>
              <a:cs typeface="宋体" pitchFamily="2" charset="-122"/>
            </a:endParaRPr>
          </a:p>
        </p:txBody>
      </p:sp>
      <p:sp>
        <p:nvSpPr>
          <p:cNvPr id="2" name="内容占位符 2"/>
          <p:cNvSpPr>
            <a:spLocks noGrp="1"/>
          </p:cNvSpPr>
          <p:nvPr/>
        </p:nvSpPr>
        <p:spPr>
          <a:xfrm>
            <a:off x="301471" y="2291914"/>
            <a:ext cx="11589055" cy="4263416"/>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9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1800" kern="1200">
                <a:solidFill>
                  <a:schemeClr val="tx1"/>
                </a:solidFill>
                <a:latin typeface="+mn-lt"/>
                <a:ea typeface="+mn-ea"/>
                <a:cs typeface="+mn-cs"/>
              </a:defRPr>
            </a:lvl9pPr>
          </a:lstStyle>
          <a:p>
            <a:r>
              <a:rPr lang="en-US" altLang="zh-CN" sz="2600">
                <a:latin typeface="Times New Roman Regular" panose="02020503050405090304" charset="0"/>
                <a:cs typeface="Times New Roman Regular" panose="02020503050405090304" charset="0"/>
              </a:rPr>
              <a:t>The </a:t>
            </a:r>
            <a:r>
              <a:rPr lang="en-US" altLang="zh-CN" sz="2600" b="1" i="1">
                <a:latin typeface="Times New Roman Bold Italic" panose="02020503050405090304" charset="0"/>
                <a:cs typeface="Times New Roman Bold Italic" panose="02020503050405090304" charset="0"/>
              </a:rPr>
              <a:t>shots</a:t>
            </a:r>
            <a:r>
              <a:rPr lang="en-US" altLang="zh-CN" sz="2600">
                <a:latin typeface="Times New Roman Regular" panose="02020503050405090304" charset="0"/>
                <a:cs typeface="Times New Roman Regular" panose="02020503050405090304" charset="0"/>
              </a:rPr>
              <a:t> of deep space this produces are remarkably beautiful, transforming an </a:t>
            </a:r>
            <a:r>
              <a:rPr lang="en-US" altLang="zh-CN" sz="2600" b="1" i="1">
                <a:latin typeface="Times New Roman Bold Italic" panose="02020503050405090304" charset="0"/>
                <a:cs typeface="Times New Roman Bold Italic" panose="02020503050405090304" charset="0"/>
              </a:rPr>
              <a:t>apparently </a:t>
            </a:r>
            <a:r>
              <a:rPr lang="en-US" altLang="zh-CN" sz="2600">
                <a:latin typeface="Times New Roman Regular" panose="02020503050405090304" charset="0"/>
                <a:cs typeface="Times New Roman Regular" panose="02020503050405090304" charset="0"/>
              </a:rPr>
              <a:t>empty sky into a field </a:t>
            </a:r>
            <a:r>
              <a:rPr lang="en-US" altLang="zh-CN" sz="2600" b="1" i="1">
                <a:latin typeface="Times New Roman Bold Italic" panose="02020503050405090304" charset="0"/>
                <a:cs typeface="Times New Roman Bold Italic" panose="02020503050405090304" charset="0"/>
              </a:rPr>
              <a:t>dotted </a:t>
            </a:r>
            <a:r>
              <a:rPr lang="en-US" altLang="zh-CN" sz="2600">
                <a:latin typeface="Times New Roman Regular" panose="02020503050405090304" charset="0"/>
                <a:cs typeface="Times New Roman Regular" panose="02020503050405090304" charset="0"/>
              </a:rPr>
              <a:t>with thousands of distant galaxies.</a:t>
            </a:r>
            <a:endParaRPr lang="en-US" altLang="zh-CN" sz="2600">
              <a:latin typeface="Times New Roman Regular" panose="02020503050405090304" charset="0"/>
              <a:cs typeface="Times New Roman Regular" panose="02020503050405090304" charset="0"/>
            </a:endParaRPr>
          </a:p>
          <a:p>
            <a:r>
              <a:rPr lang="en-US" altLang="zh-CN" sz="2600">
                <a:latin typeface="Times New Roman Regular" panose="02020503050405090304" charset="0"/>
                <a:cs typeface="Times New Roman Regular" panose="02020503050405090304" charset="0"/>
              </a:rPr>
              <a:t>The first </a:t>
            </a:r>
            <a:r>
              <a:rPr lang="en-US" altLang="zh-CN" sz="2600" b="1" i="1">
                <a:latin typeface="Times New Roman Bold Italic" panose="02020503050405090304" charset="0"/>
                <a:cs typeface="Times New Roman Bold Italic" panose="02020503050405090304" charset="0"/>
              </a:rPr>
              <a:t>surveys </a:t>
            </a:r>
            <a:r>
              <a:rPr lang="en-US" altLang="zh-CN" sz="2600">
                <a:latin typeface="Times New Roman Regular" panose="02020503050405090304" charset="0"/>
                <a:cs typeface="Times New Roman Regular" panose="02020503050405090304" charset="0"/>
              </a:rPr>
              <a:t>of the early universe have surprised astronomers...</a:t>
            </a:r>
            <a:endParaRPr lang="en-US" altLang="zh-CN" sz="2600">
              <a:latin typeface="Times New Roman Regular" panose="02020503050405090304" charset="0"/>
              <a:cs typeface="Times New Roman Regular" panose="02020503050405090304" charset="0"/>
            </a:endParaRPr>
          </a:p>
          <a:p>
            <a:r>
              <a:rPr lang="en-US" altLang="zh-CN" sz="2600">
                <a:latin typeface="Times New Roman Regular" panose="02020503050405090304" charset="0"/>
                <a:cs typeface="Times New Roman Regular" panose="02020503050405090304" charset="0"/>
              </a:rPr>
              <a:t>...it has been doing so since we first </a:t>
            </a:r>
            <a:r>
              <a:rPr lang="en-US" altLang="zh-CN" sz="2600" b="1" i="1">
                <a:latin typeface="Times New Roman Bold Italic" panose="02020503050405090304" charset="0"/>
                <a:cs typeface="Times New Roman Bold Italic" panose="02020503050405090304" charset="0"/>
              </a:rPr>
              <a:t>peered into </a:t>
            </a:r>
            <a:r>
              <a:rPr lang="en-US" altLang="zh-CN" sz="2600">
                <a:latin typeface="Times New Roman Regular" panose="02020503050405090304" charset="0"/>
                <a:cs typeface="Times New Roman Regular" panose="02020503050405090304" charset="0"/>
              </a:rPr>
              <a:t>the cosmic darkness.</a:t>
            </a:r>
            <a:endParaRPr lang="en-US" altLang="zh-CN" sz="2600">
              <a:latin typeface="Times New Roman Regular" panose="02020503050405090304" charset="0"/>
              <a:cs typeface="Times New Roman Regular" panose="02020503050405090304" charset="0"/>
            </a:endParaRPr>
          </a:p>
          <a:p>
            <a:r>
              <a:rPr lang="en-US" altLang="zh-CN" sz="2600">
                <a:latin typeface="Times New Roman Regular" panose="02020503050405090304" charset="0"/>
                <a:cs typeface="Times New Roman Regular" panose="02020503050405090304" charset="0"/>
              </a:rPr>
              <a:t>The most famous image of the early universe is the Hubble Deep Field </a:t>
            </a:r>
            <a:r>
              <a:rPr lang="en-US" altLang="zh-CN" sz="2600" b="1" i="1">
                <a:latin typeface="Times New Roman Bold Italic" panose="02020503050405090304" charset="0"/>
                <a:cs typeface="Times New Roman Bold Italic" panose="02020503050405090304" charset="0"/>
              </a:rPr>
              <a:t>captured </a:t>
            </a:r>
            <a:r>
              <a:rPr lang="en-US" altLang="zh-CN" sz="2600">
                <a:latin typeface="Times New Roman Regular" panose="02020503050405090304" charset="0"/>
                <a:cs typeface="Times New Roman Regular" panose="02020503050405090304" charset="0"/>
              </a:rPr>
              <a:t>in 1995. </a:t>
            </a:r>
            <a:endParaRPr lang="en-US" altLang="zh-CN" sz="2600">
              <a:latin typeface="Times New Roman Regular" panose="02020503050405090304" charset="0"/>
              <a:cs typeface="Times New Roman Regular" panose="02020503050405090304" charset="0"/>
            </a:endParaRPr>
          </a:p>
          <a:p>
            <a:r>
              <a:rPr lang="en-US" altLang="zh-CN" sz="2600">
                <a:latin typeface="Times New Roman Regular" panose="02020503050405090304" charset="0"/>
                <a:cs typeface="Times New Roman Regular" panose="02020503050405090304" charset="0"/>
              </a:rPr>
              <a:t>Some astronomers involved in </a:t>
            </a:r>
            <a:r>
              <a:rPr lang="en-US" altLang="zh-CN" sz="2600" b="1" i="1">
                <a:latin typeface="Times New Roman Bold Italic" panose="02020503050405090304" charset="0"/>
                <a:cs typeface="Times New Roman Bold Italic" panose="02020503050405090304" charset="0"/>
              </a:rPr>
              <a:t>reviewing </a:t>
            </a:r>
            <a:r>
              <a:rPr lang="en-US" altLang="zh-CN" sz="2600">
                <a:latin typeface="Times New Roman Regular" panose="02020503050405090304" charset="0"/>
                <a:cs typeface="Times New Roman Regular" panose="02020503050405090304" charset="0"/>
              </a:rPr>
              <a:t>this year’s JWST observations have suggested it would be fairer, and easier, to allocate time on the telescope by lottery...</a:t>
            </a:r>
            <a:endParaRPr lang="en-US" altLang="zh-CN" sz="2600">
              <a:latin typeface="Times New Roman Regular" panose="02020503050405090304" charset="0"/>
              <a:cs typeface="Times New Roman Regular" panose="0202050305040509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63371" y="1196548"/>
            <a:ext cx="11589055" cy="701870"/>
          </a:xfrm>
        </p:spPr>
        <p:txBody>
          <a:bodyPr/>
          <a:p>
            <a:r>
              <a:rPr lang="zh-CN" altLang="en-US"/>
              <a:t>语境中词汇的</a:t>
            </a:r>
            <a:r>
              <a:rPr lang="zh-CN" altLang="en-US"/>
              <a:t>深度学习</a:t>
            </a:r>
            <a:endParaRPr lang="zh-CN" altLang="en-US"/>
          </a:p>
        </p:txBody>
      </p:sp>
      <p:sp>
        <p:nvSpPr>
          <p:cNvPr id="3" name="内容占位符 2"/>
          <p:cNvSpPr>
            <a:spLocks noGrp="1"/>
          </p:cNvSpPr>
          <p:nvPr>
            <p:ph sz="half" idx="1"/>
          </p:nvPr>
        </p:nvSpPr>
        <p:spPr>
          <a:xfrm>
            <a:off x="263525" y="1917065"/>
            <a:ext cx="11588750" cy="4940935"/>
          </a:xfrm>
        </p:spPr>
        <p:txBody>
          <a:bodyPr>
            <a:noAutofit/>
          </a:bodyPr>
          <a:p>
            <a:pPr>
              <a:lnSpc>
                <a:spcPct val="100000"/>
              </a:lnSpc>
            </a:pPr>
            <a:r>
              <a:rPr lang="en-US" altLang="zh-CN">
                <a:latin typeface="Times New Roman Regular" panose="02020503050405090304" charset="0"/>
                <a:cs typeface="Times New Roman Regular" panose="02020503050405090304" charset="0"/>
              </a:rPr>
              <a:t>The </a:t>
            </a:r>
            <a:r>
              <a:rPr lang="en-US" altLang="zh-CN" b="1" i="1">
                <a:latin typeface="Times New Roman Bold Italic" panose="02020503050405090304" charset="0"/>
                <a:cs typeface="Times New Roman Bold Italic" panose="02020503050405090304" charset="0"/>
              </a:rPr>
              <a:t>shots</a:t>
            </a:r>
            <a:r>
              <a:rPr lang="en-US" altLang="zh-CN">
                <a:latin typeface="Times New Roman Regular" panose="02020503050405090304" charset="0"/>
                <a:cs typeface="Times New Roman Regular" panose="02020503050405090304" charset="0"/>
              </a:rPr>
              <a:t> of deep space this produces are remarkably beautiful, transforming an </a:t>
            </a:r>
            <a:r>
              <a:rPr lang="en-US" altLang="zh-CN" b="1" i="1">
                <a:latin typeface="Times New Roman Bold Italic" panose="02020503050405090304" charset="0"/>
                <a:cs typeface="Times New Roman Bold Italic" panose="02020503050405090304" charset="0"/>
              </a:rPr>
              <a:t>apparently </a:t>
            </a:r>
            <a:r>
              <a:rPr lang="en-US" altLang="zh-CN">
                <a:latin typeface="Times New Roman Regular" panose="02020503050405090304" charset="0"/>
                <a:cs typeface="Times New Roman Regular" panose="02020503050405090304" charset="0"/>
              </a:rPr>
              <a:t>empty sky into a field </a:t>
            </a:r>
            <a:r>
              <a:rPr lang="en-US" altLang="zh-CN" b="1" i="1">
                <a:latin typeface="Times New Roman Bold Italic" panose="02020503050405090304" charset="0"/>
                <a:cs typeface="Times New Roman Bold Italic" panose="02020503050405090304" charset="0"/>
              </a:rPr>
              <a:t>dotted </a:t>
            </a:r>
            <a:r>
              <a:rPr lang="en-US" altLang="zh-CN">
                <a:latin typeface="Times New Roman Regular" panose="02020503050405090304" charset="0"/>
                <a:cs typeface="Times New Roman Regular" panose="02020503050405090304" charset="0"/>
              </a:rPr>
              <a:t>with thousands of distant galaxies.</a:t>
            </a:r>
            <a:endParaRPr lang="en-US" altLang="zh-CN">
              <a:latin typeface="Times New Roman Regular" panose="02020503050405090304" charset="0"/>
              <a:cs typeface="Times New Roman Regular" panose="02020503050405090304" charset="0"/>
            </a:endParaRPr>
          </a:p>
          <a:p>
            <a:pPr>
              <a:lnSpc>
                <a:spcPct val="100000"/>
              </a:lnSpc>
            </a:pPr>
            <a:r>
              <a:rPr lang="en-US" altLang="zh-CN">
                <a:latin typeface="Times New Roman Regular" panose="02020503050405090304" charset="0"/>
                <a:cs typeface="Times New Roman Regular" panose="02020503050405090304" charset="0"/>
              </a:rPr>
              <a:t>The first </a:t>
            </a:r>
            <a:r>
              <a:rPr lang="en-US" altLang="zh-CN" b="1" i="1">
                <a:latin typeface="Times New Roman Bold Italic" panose="02020503050405090304" charset="0"/>
                <a:cs typeface="Times New Roman Bold Italic" panose="02020503050405090304" charset="0"/>
              </a:rPr>
              <a:t>surveys </a:t>
            </a:r>
            <a:r>
              <a:rPr lang="en-US" altLang="zh-CN">
                <a:latin typeface="Times New Roman Regular" panose="02020503050405090304" charset="0"/>
                <a:cs typeface="Times New Roman Regular" panose="02020503050405090304" charset="0"/>
              </a:rPr>
              <a:t>of the early universe have surprised astronomers...</a:t>
            </a:r>
            <a:endParaRPr lang="en-US" altLang="zh-CN">
              <a:latin typeface="Times New Roman Regular" panose="02020503050405090304" charset="0"/>
              <a:cs typeface="Times New Roman Regular" panose="02020503050405090304" charset="0"/>
            </a:endParaRPr>
          </a:p>
          <a:p>
            <a:pPr>
              <a:lnSpc>
                <a:spcPct val="100000"/>
              </a:lnSpc>
            </a:pPr>
            <a:r>
              <a:rPr lang="en-US" altLang="zh-CN">
                <a:latin typeface="Times New Roman Regular" panose="02020503050405090304" charset="0"/>
                <a:cs typeface="Times New Roman Regular" panose="02020503050405090304" charset="0"/>
              </a:rPr>
              <a:t>...it has been doing so since we first </a:t>
            </a:r>
            <a:r>
              <a:rPr lang="en-US" altLang="zh-CN" b="1" i="1">
                <a:latin typeface="Times New Roman Bold Italic" panose="02020503050405090304" charset="0"/>
                <a:cs typeface="Times New Roman Bold Italic" panose="02020503050405090304" charset="0"/>
              </a:rPr>
              <a:t>peered into </a:t>
            </a:r>
            <a:r>
              <a:rPr lang="en-US" altLang="zh-CN">
                <a:latin typeface="Times New Roman Regular" panose="02020503050405090304" charset="0"/>
                <a:cs typeface="Times New Roman Regular" panose="02020503050405090304" charset="0"/>
              </a:rPr>
              <a:t>the cosmic darkness.</a:t>
            </a:r>
            <a:endParaRPr lang="en-US" altLang="zh-CN">
              <a:latin typeface="Times New Roman Regular" panose="02020503050405090304" charset="0"/>
              <a:cs typeface="Times New Roman Regular" panose="02020503050405090304" charset="0"/>
            </a:endParaRPr>
          </a:p>
          <a:p>
            <a:pPr>
              <a:lnSpc>
                <a:spcPct val="100000"/>
              </a:lnSpc>
            </a:pPr>
            <a:r>
              <a:rPr lang="en-US" altLang="zh-CN">
                <a:latin typeface="Times New Roman Regular" panose="02020503050405090304" charset="0"/>
                <a:cs typeface="Times New Roman Regular" panose="02020503050405090304" charset="0"/>
              </a:rPr>
              <a:t>The most famous image of the early universe is the Hubble Deep Field </a:t>
            </a:r>
            <a:r>
              <a:rPr lang="en-US" altLang="zh-CN" b="1" i="1">
                <a:latin typeface="Times New Roman Bold Italic" panose="02020503050405090304" charset="0"/>
                <a:cs typeface="Times New Roman Bold Italic" panose="02020503050405090304" charset="0"/>
              </a:rPr>
              <a:t>captured </a:t>
            </a:r>
            <a:r>
              <a:rPr lang="en-US" altLang="zh-CN">
                <a:latin typeface="Times New Roman Regular" panose="02020503050405090304" charset="0"/>
                <a:cs typeface="Times New Roman Regular" panose="02020503050405090304" charset="0"/>
              </a:rPr>
              <a:t>in 1995. </a:t>
            </a:r>
            <a:endParaRPr lang="en-US" altLang="zh-CN">
              <a:latin typeface="Times New Roman Regular" panose="02020503050405090304" charset="0"/>
              <a:cs typeface="Times New Roman Regular" panose="02020503050405090304" charset="0"/>
            </a:endParaRPr>
          </a:p>
          <a:p>
            <a:pPr>
              <a:lnSpc>
                <a:spcPct val="100000"/>
              </a:lnSpc>
            </a:pPr>
            <a:r>
              <a:rPr lang="en-US" altLang="zh-CN">
                <a:latin typeface="Times New Roman Regular" panose="02020503050405090304" charset="0"/>
                <a:cs typeface="Times New Roman Regular" panose="02020503050405090304" charset="0"/>
              </a:rPr>
              <a:t>Some astronomers involved in </a:t>
            </a:r>
            <a:r>
              <a:rPr lang="en-US" altLang="zh-CN" b="1" i="1">
                <a:latin typeface="Times New Roman Bold Italic" panose="02020503050405090304" charset="0"/>
                <a:cs typeface="Times New Roman Bold Italic" panose="02020503050405090304" charset="0"/>
              </a:rPr>
              <a:t>reviewing </a:t>
            </a:r>
            <a:r>
              <a:rPr lang="en-US" altLang="zh-CN">
                <a:latin typeface="Times New Roman Regular" panose="02020503050405090304" charset="0"/>
                <a:cs typeface="Times New Roman Regular" panose="02020503050405090304" charset="0"/>
              </a:rPr>
              <a:t>this year’s JWST observations have suggested it would be fairer, and easier, to allocate time on the telescope by lottery...</a:t>
            </a:r>
            <a:endParaRPr lang="en-US" altLang="zh-CN">
              <a:latin typeface="Times New Roman Regular" panose="02020503050405090304" charset="0"/>
              <a:cs typeface="Times New Roman Regular" panose="02020503050405090304" charset="0"/>
            </a:endParaRPr>
          </a:p>
          <a:p>
            <a:pPr>
              <a:lnSpc>
                <a:spcPct val="100000"/>
              </a:lnSpc>
            </a:pPr>
            <a:r>
              <a:rPr lang="en-US" altLang="zh-CN">
                <a:latin typeface="Times New Roman Regular" panose="02020503050405090304" charset="0"/>
                <a:cs typeface="Times New Roman Regular" panose="02020503050405090304" charset="0"/>
              </a:rPr>
              <a:t>Yet this shot was almost never taken. (</a:t>
            </a:r>
            <a:r>
              <a:rPr lang="zh-CN" altLang="en-US">
                <a:latin typeface="Times New Roman Regular" panose="02020503050405090304" charset="0"/>
                <a:cs typeface="Times New Roman Regular" panose="02020503050405090304" charset="0"/>
              </a:rPr>
              <a:t>句式</a:t>
            </a:r>
            <a:r>
              <a:rPr lang="en-US" altLang="zh-CN">
                <a:latin typeface="Times New Roman Regular" panose="02020503050405090304" charset="0"/>
                <a:cs typeface="Times New Roman Regular" panose="02020503050405090304" charset="0"/>
              </a:rPr>
              <a:t>)</a:t>
            </a:r>
            <a:endParaRPr lang="en-US" altLang="zh-CN">
              <a:latin typeface="Times New Roman Regular" panose="02020503050405090304" charset="0"/>
              <a:cs typeface="Times New Roman Regular" panose="02020503050405090304" charset="0"/>
            </a:endParaRPr>
          </a:p>
          <a:p>
            <a:pPr>
              <a:lnSpc>
                <a:spcPct val="100000"/>
              </a:lnSpc>
            </a:pPr>
            <a:r>
              <a:rPr lang="en-US" altLang="zh-CN">
                <a:latin typeface="Times New Roman Regular" panose="02020503050405090304" charset="0"/>
                <a:cs typeface="Times New Roman Regular" panose="02020503050405090304" charset="0"/>
              </a:rPr>
              <a:t>The process is a bit odd — often requiring researchers to argue simultaneously that the proposed observations would transform astronomy, but also that we know exactly what they will show. </a:t>
            </a:r>
            <a:r>
              <a:rPr lang="zh-CN" altLang="en-US">
                <a:latin typeface="Times New Roman Regular" panose="02020503050405090304" charset="0"/>
                <a:cs typeface="Times New Roman Regular" panose="02020503050405090304" charset="0"/>
              </a:rPr>
              <a:t>（句子理解）</a:t>
            </a:r>
            <a:endParaRPr lang="zh-CN" altLang="en-US">
              <a:latin typeface="Times New Roman Regular" panose="02020503050405090304" charset="0"/>
              <a:cs typeface="Times New Roman Regular" panose="0202050305040509030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301472" y="1651866"/>
            <a:ext cx="11589055" cy="5214562"/>
          </a:xfrm>
        </p:spPr>
        <p:txBody>
          <a:bodyPr>
            <a:noAutofit/>
          </a:bodyPr>
          <a:lstStyle/>
          <a:p>
            <a:r>
              <a:rPr lang="zh-CN" altLang="en-US" sz="3200" dirty="0">
                <a:latin typeface="宋体" pitchFamily="2" charset="-122"/>
                <a:ea typeface="宋体" pitchFamily="2" charset="-122"/>
                <a:cs typeface="宋体" pitchFamily="2" charset="-122"/>
              </a:rPr>
              <a:t>阅读微技能：课标词汇深度学习（词汇在语境中的灵活使用、派生词和一词多义等）、衔接手段、长难句及特殊句式</a:t>
            </a:r>
            <a:endParaRPr lang="zh-CN" altLang="en-US" sz="3200" dirty="0">
              <a:latin typeface="宋体" pitchFamily="2" charset="-122"/>
              <a:ea typeface="宋体" pitchFamily="2" charset="-122"/>
              <a:cs typeface="宋体" pitchFamily="2" charset="-122"/>
            </a:endParaRPr>
          </a:p>
          <a:p>
            <a:r>
              <a:rPr lang="zh-CN" altLang="en-US" sz="3200" dirty="0">
                <a:latin typeface="宋体" pitchFamily="2" charset="-122"/>
                <a:ea typeface="宋体" pitchFamily="2" charset="-122"/>
                <a:cs typeface="宋体" pitchFamily="2" charset="-122"/>
              </a:rPr>
              <a:t>阅读解题能力：题目类型化反思和整理</a:t>
            </a:r>
            <a:endParaRPr lang="zh-CN" altLang="en-US" sz="3200" dirty="0">
              <a:latin typeface="宋体" pitchFamily="2" charset="-122"/>
              <a:ea typeface="宋体" pitchFamily="2" charset="-122"/>
              <a:cs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871864" y="1528916"/>
            <a:ext cx="2912977" cy="1107996"/>
          </a:xfrm>
          <a:prstGeom prst="rect">
            <a:avLst/>
          </a:prstGeom>
          <a:noFill/>
        </p:spPr>
        <p:txBody>
          <a:bodyPr wrap="none" rtlCol="0">
            <a:spAutoFit/>
          </a:bodyPr>
          <a:lstStyle/>
          <a:p>
            <a:r>
              <a:rPr lang="zh-CN" altLang="en-US" sz="6600" b="1" dirty="0">
                <a:solidFill>
                  <a:schemeClr val="bg1"/>
                </a:solidFill>
                <a:latin typeface="方正启体简体" panose="03000509000000000000" pitchFamily="65" charset="-122"/>
                <a:ea typeface="方正启体简体" panose="03000509000000000000" pitchFamily="65" charset="-122"/>
              </a:rPr>
              <a:t>谢 谢！</a:t>
            </a:r>
            <a:endParaRPr lang="zh-CN" altLang="en-US" sz="6600" b="1" dirty="0">
              <a:solidFill>
                <a:schemeClr val="bg1"/>
              </a:solidFill>
              <a:latin typeface="方正启体简体" panose="03000509000000000000" pitchFamily="65" charset="-122"/>
              <a:ea typeface="方正启体简体" panose="03000509000000000000" pitchFamily="65" charset="-122"/>
            </a:endParaRPr>
          </a:p>
        </p:txBody>
      </p:sp>
      <p:sp>
        <p:nvSpPr>
          <p:cNvPr id="3" name="矩形 2"/>
          <p:cNvSpPr/>
          <p:nvPr/>
        </p:nvSpPr>
        <p:spPr>
          <a:xfrm>
            <a:off x="684312" y="4869160"/>
            <a:ext cx="6912768" cy="1338828"/>
          </a:xfrm>
          <a:prstGeom prst="rect">
            <a:avLst/>
          </a:prstGeom>
        </p:spPr>
        <p:txBody>
          <a:bodyPr wrap="square">
            <a:spAutoFit/>
          </a:bodyPr>
          <a:lstStyle/>
          <a:p>
            <a:pPr>
              <a:lnSpc>
                <a:spcPct val="150000"/>
              </a:lnSpc>
            </a:pPr>
            <a:r>
              <a:rPr lang="zh-CN" altLang="en-US" dirty="0"/>
              <a:t>本视频课程中的部分图片、视频引自有关图书、网络，特向这些图片、视频的制作者和有关图书的出版者和相关网络表示感谢；因多种原因，事先未与作者和出版社取得联系，特向他们表示歉意。</a:t>
            </a:r>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8663" y="1195089"/>
            <a:ext cx="11589055" cy="701870"/>
          </a:xfrm>
        </p:spPr>
        <p:txBody>
          <a:bodyPr/>
          <a:lstStyle/>
          <a:p>
            <a:r>
              <a:rPr kumimoji="1" lang="en-US" altLang="zh-CN" dirty="0"/>
              <a:t>1.</a:t>
            </a:r>
            <a:r>
              <a:rPr kumimoji="1" lang="zh-CN" altLang="en-US" dirty="0"/>
              <a:t>篇目字数与话题</a:t>
            </a:r>
            <a:endParaRPr kumimoji="1" lang="zh-CN" altLang="en-US" dirty="0"/>
          </a:p>
        </p:txBody>
      </p:sp>
      <p:graphicFrame>
        <p:nvGraphicFramePr>
          <p:cNvPr id="9" name="表格 8"/>
          <p:cNvGraphicFramePr>
            <a:graphicFrameLocks noGrp="1"/>
          </p:cNvGraphicFramePr>
          <p:nvPr>
            <p:custDataLst>
              <p:tags r:id="rId1"/>
            </p:custDataLst>
          </p:nvPr>
        </p:nvGraphicFramePr>
        <p:xfrm>
          <a:off x="567690" y="2291080"/>
          <a:ext cx="10544175" cy="3091180"/>
        </p:xfrm>
        <a:graphic>
          <a:graphicData uri="http://schemas.openxmlformats.org/drawingml/2006/table">
            <a:tbl>
              <a:tblPr firstRow="1" bandRow="1">
                <a:tableStyleId>{5C22544A-7EE6-4342-B048-85BDC9FD1C3A}</a:tableStyleId>
              </a:tblPr>
              <a:tblGrid>
                <a:gridCol w="2190750"/>
                <a:gridCol w="1758950"/>
                <a:gridCol w="1638935"/>
                <a:gridCol w="1583690"/>
                <a:gridCol w="1567815"/>
                <a:gridCol w="1804035"/>
              </a:tblGrid>
              <a:tr h="1011555">
                <a:tc>
                  <a:txBody>
                    <a:bodyPr/>
                    <a:lstStyle/>
                    <a:p>
                      <a:pPr algn="ctr"/>
                      <a:r>
                        <a:rPr lang="zh-CN" altLang="en-US" sz="2600" baseline="0" dirty="0">
                          <a:latin typeface="Times New Roman" panose="02020503050405090304" pitchFamily="18" charset="0"/>
                          <a:ea typeface="黑体" panose="02010609060101010101" pitchFamily="49" charset="-122"/>
                        </a:rPr>
                        <a:t>篇目及字数</a:t>
                      </a:r>
                      <a:endParaRPr lang="en-US" altLang="zh-CN" sz="2600" baseline="0" dirty="0">
                        <a:latin typeface="Times New Roman" panose="02020503050405090304" pitchFamily="18" charset="0"/>
                        <a:ea typeface="黑体" panose="02010609060101010101" pitchFamily="49" charset="-122"/>
                      </a:endParaRPr>
                    </a:p>
                    <a:p>
                      <a:pPr algn="ctr"/>
                      <a:r>
                        <a:rPr lang="zh-CN" altLang="en-US" sz="2600" baseline="0" dirty="0">
                          <a:latin typeface="Times New Roman" panose="02020503050405090304" pitchFamily="18" charset="0"/>
                          <a:ea typeface="黑体" panose="02010609060101010101" pitchFamily="49" charset="-122"/>
                        </a:rPr>
                        <a:t>（含选项）</a:t>
                      </a:r>
                      <a:endParaRPr lang="zh-CN" altLang="en-US" sz="2600" baseline="0" dirty="0">
                        <a:latin typeface="Times New Roman" panose="02020503050405090304" pitchFamily="18" charset="0"/>
                        <a:ea typeface="黑体" panose="02010609060101010101" pitchFamily="49" charset="-122"/>
                      </a:endParaRPr>
                    </a:p>
                  </a:txBody>
                  <a:tcPr anchor="ctr" anchorCtr="0"/>
                </a:tc>
                <a:tc>
                  <a:txBody>
                    <a:bodyPr/>
                    <a:lstStyle/>
                    <a:p>
                      <a:pPr algn="ctr"/>
                      <a:r>
                        <a:rPr lang="en-US" altLang="zh-CN" sz="2600" baseline="0" dirty="0">
                          <a:solidFill>
                            <a:schemeClr val="bg1"/>
                          </a:solidFill>
                          <a:latin typeface="Times New Roman" panose="02020503050405090304" pitchFamily="18" charset="0"/>
                          <a:ea typeface="黑体" panose="02010609060101010101" pitchFamily="49" charset="-122"/>
                        </a:rPr>
                        <a:t>26</a:t>
                      </a:r>
                      <a:r>
                        <a:rPr lang="zh-CN" altLang="en-US" sz="2600" baseline="0" dirty="0">
                          <a:solidFill>
                            <a:schemeClr val="bg1"/>
                          </a:solidFill>
                          <a:latin typeface="Times New Roman" panose="02020503050405090304" pitchFamily="18" charset="0"/>
                          <a:ea typeface="黑体" panose="02010609060101010101" pitchFamily="49" charset="-122"/>
                        </a:rPr>
                        <a:t>届期末</a:t>
                      </a:r>
                      <a:endParaRPr lang="zh-CN" altLang="en-US" sz="2600" baseline="0" dirty="0">
                        <a:solidFill>
                          <a:schemeClr val="bg1"/>
                        </a:solidFill>
                        <a:latin typeface="Times New Roman" panose="02020503050405090304" pitchFamily="18" charset="0"/>
                        <a:ea typeface="黑体" panose="02010609060101010101" pitchFamily="49" charset="-122"/>
                      </a:endParaRPr>
                    </a:p>
                  </a:txBody>
                  <a:tcPr anchor="ctr" anchorCtr="0"/>
                </a:tc>
                <a:tc>
                  <a:txBody>
                    <a:bodyPr/>
                    <a:lstStyle/>
                    <a:p>
                      <a:pPr algn="ctr"/>
                      <a:r>
                        <a:rPr lang="en-US" altLang="zh-CN" sz="2600" baseline="0" dirty="0">
                          <a:latin typeface="Times New Roman" panose="02020503050405090304" pitchFamily="18" charset="0"/>
                          <a:ea typeface="黑体" panose="02010609060101010101" pitchFamily="49" charset="-122"/>
                        </a:rPr>
                        <a:t>25</a:t>
                      </a:r>
                      <a:r>
                        <a:rPr lang="zh-CN" altLang="en-US" sz="2600" baseline="0" dirty="0">
                          <a:latin typeface="Times New Roman" panose="02020503050405090304" pitchFamily="18" charset="0"/>
                          <a:ea typeface="黑体" panose="02010609060101010101" pitchFamily="49" charset="-122"/>
                        </a:rPr>
                        <a:t>届</a:t>
                      </a:r>
                      <a:r>
                        <a:rPr lang="zh-CN" altLang="en-US" sz="2600" baseline="0" dirty="0">
                          <a:latin typeface="Times New Roman" panose="02020503050405090304" pitchFamily="18" charset="0"/>
                          <a:ea typeface="黑体" panose="02010609060101010101" pitchFamily="49" charset="-122"/>
                        </a:rPr>
                        <a:t>高考</a:t>
                      </a:r>
                      <a:endParaRPr lang="zh-CN" altLang="en-US" sz="2600" baseline="0" dirty="0">
                        <a:latin typeface="Times New Roman" panose="02020503050405090304" pitchFamily="18" charset="0"/>
                        <a:ea typeface="黑体" panose="02010609060101010101" pitchFamily="49" charset="-122"/>
                      </a:endParaRPr>
                    </a:p>
                  </a:txBody>
                  <a:tcPr anchor="ctr" anchorCtr="0"/>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600" baseline="0" dirty="0">
                          <a:latin typeface="Times New Roman" panose="02020503050405090304" pitchFamily="18" charset="0"/>
                          <a:ea typeface="黑体" panose="02010609060101010101" pitchFamily="49" charset="-122"/>
                        </a:rPr>
                        <a:t>24</a:t>
                      </a:r>
                      <a:r>
                        <a:rPr lang="zh-CN" altLang="en-US" sz="2600" baseline="0" dirty="0">
                          <a:latin typeface="Times New Roman" panose="02020503050405090304" pitchFamily="18" charset="0"/>
                          <a:ea typeface="黑体" panose="02010609060101010101" pitchFamily="49" charset="-122"/>
                        </a:rPr>
                        <a:t>届高考</a:t>
                      </a:r>
                      <a:endParaRPr lang="zh-CN" altLang="en-US" sz="2600" baseline="0" dirty="0">
                        <a:latin typeface="Times New Roman" panose="02020503050405090304" pitchFamily="18" charset="0"/>
                        <a:ea typeface="黑体" panose="02010609060101010101" pitchFamily="49" charset="-122"/>
                      </a:endParaRPr>
                    </a:p>
                  </a:txBody>
                  <a:tcPr anchor="ctr" anchorCtr="0"/>
                </a:tc>
                <a:tc>
                  <a:txBody>
                    <a:bodyPr/>
                    <a:lstStyle/>
                    <a:p>
                      <a:pPr algn="ctr"/>
                      <a:r>
                        <a:rPr lang="en-US" altLang="zh-CN" sz="2600" baseline="0" dirty="0">
                          <a:latin typeface="Times New Roman" panose="02020503050405090304" pitchFamily="18" charset="0"/>
                          <a:ea typeface="黑体" panose="02010609060101010101" pitchFamily="49" charset="-122"/>
                        </a:rPr>
                        <a:t>23</a:t>
                      </a:r>
                      <a:r>
                        <a:rPr lang="zh-CN" altLang="en-US" sz="2600" baseline="0" dirty="0">
                          <a:latin typeface="Times New Roman" panose="02020503050405090304" pitchFamily="18" charset="0"/>
                          <a:ea typeface="黑体" panose="02010609060101010101" pitchFamily="49" charset="-122"/>
                        </a:rPr>
                        <a:t>届高考</a:t>
                      </a:r>
                      <a:endParaRPr lang="zh-CN" altLang="en-US" sz="2600" baseline="0" dirty="0">
                        <a:latin typeface="Times New Roman" panose="02020503050405090304" pitchFamily="18" charset="0"/>
                        <a:ea typeface="黑体" panose="02010609060101010101" pitchFamily="49" charset="-122"/>
                      </a:endParaRPr>
                    </a:p>
                  </a:txBody>
                  <a:tcPr anchor="ctr" anchorCtr="0"/>
                </a:tc>
                <a:tc>
                  <a:txBody>
                    <a:bodyPr/>
                    <a:lstStyle/>
                    <a:p>
                      <a:pPr algn="ctr"/>
                      <a:r>
                        <a:rPr lang="en-US" altLang="zh-CN" sz="2600" baseline="0" dirty="0">
                          <a:latin typeface="Times New Roman" panose="02020503050405090304" pitchFamily="18" charset="0"/>
                          <a:ea typeface="黑体" panose="02010609060101010101" pitchFamily="49" charset="-122"/>
                        </a:rPr>
                        <a:t>22</a:t>
                      </a:r>
                      <a:r>
                        <a:rPr lang="zh-CN" altLang="en-US" sz="2600" baseline="0" dirty="0">
                          <a:latin typeface="Times New Roman" panose="02020503050405090304" pitchFamily="18" charset="0"/>
                          <a:ea typeface="黑体" panose="02010609060101010101" pitchFamily="49" charset="-122"/>
                        </a:rPr>
                        <a:t>届高考</a:t>
                      </a:r>
                      <a:endParaRPr lang="zh-CN" altLang="en-US" sz="2600" baseline="0" dirty="0">
                        <a:latin typeface="Times New Roman" panose="02020503050405090304" pitchFamily="18" charset="0"/>
                        <a:ea typeface="黑体" panose="02010609060101010101" pitchFamily="49" charset="-122"/>
                      </a:endParaRPr>
                    </a:p>
                  </a:txBody>
                  <a:tcPr anchor="ctr" anchorCtr="0"/>
                </a:tc>
              </a:tr>
              <a:tr h="991870">
                <a:tc>
                  <a:txBody>
                    <a:bodyPr/>
                    <a:lstStyle/>
                    <a:p>
                      <a:pPr algn="ctr"/>
                      <a:r>
                        <a:rPr lang="en-US" altLang="zh-CN" sz="2800" baseline="0" dirty="0">
                          <a:latin typeface="Times New Roman" panose="02020503050405090304" pitchFamily="18" charset="0"/>
                          <a:ea typeface="黑体" panose="02010609060101010101" pitchFamily="49" charset="-122"/>
                        </a:rPr>
                        <a:t>C</a:t>
                      </a:r>
                      <a:r>
                        <a:rPr lang="zh-CN" altLang="en-US" sz="2800" baseline="0" dirty="0">
                          <a:latin typeface="Times New Roman" panose="02020503050405090304" pitchFamily="18" charset="0"/>
                          <a:ea typeface="黑体" panose="02010609060101010101" pitchFamily="49" charset="-122"/>
                        </a:rPr>
                        <a:t>篇</a:t>
                      </a:r>
                      <a:endParaRPr lang="zh-CN" altLang="en-US" sz="2800" baseline="0" dirty="0">
                        <a:latin typeface="Times New Roman" panose="02020503050405090304" pitchFamily="18" charset="0"/>
                        <a:ea typeface="黑体" panose="02010609060101010101" pitchFamily="49" charset="-122"/>
                      </a:endParaRPr>
                    </a:p>
                  </a:txBody>
                  <a:tcPr anchor="ctr" anchorCtr="0"/>
                </a:tc>
                <a:tc>
                  <a:txBody>
                    <a:bodyPr/>
                    <a:lstStyle/>
                    <a:p>
                      <a:pPr algn="ctr"/>
                      <a:r>
                        <a:rPr lang="en-US" altLang="zh-CN" sz="2800" baseline="0" dirty="0">
                          <a:solidFill>
                            <a:srgbClr val="C00000"/>
                          </a:solidFill>
                          <a:latin typeface="Times New Roman" panose="02020503050405090304" pitchFamily="18" charset="0"/>
                          <a:ea typeface="黑体" panose="02010609060101010101" pitchFamily="49" charset="-122"/>
                        </a:rPr>
                        <a:t>452+</a:t>
                      </a:r>
                      <a:endParaRPr lang="en-US" altLang="zh-CN" sz="2800" baseline="0" dirty="0">
                        <a:solidFill>
                          <a:srgbClr val="C00000"/>
                        </a:solidFill>
                        <a:latin typeface="Times New Roman" panose="02020503050405090304" pitchFamily="18" charset="0"/>
                        <a:ea typeface="黑体" panose="02010609060101010101" pitchFamily="49" charset="-122"/>
                      </a:endParaRPr>
                    </a:p>
                    <a:p>
                      <a:pPr algn="ctr"/>
                      <a:r>
                        <a:rPr lang="en-US" altLang="zh-CN" sz="2800" baseline="0" dirty="0">
                          <a:solidFill>
                            <a:srgbClr val="C00000"/>
                          </a:solidFill>
                          <a:latin typeface="Times New Roman" panose="02020503050405090304" pitchFamily="18" charset="0"/>
                          <a:ea typeface="黑体" panose="02010609060101010101" pitchFamily="49" charset="-122"/>
                        </a:rPr>
                        <a:t>120</a:t>
                      </a:r>
                      <a:endParaRPr lang="zh-CN" altLang="en-US" sz="2800" baseline="0" dirty="0">
                        <a:solidFill>
                          <a:srgbClr val="C00000"/>
                        </a:solidFill>
                        <a:latin typeface="Times New Roman" panose="02020503050405090304" pitchFamily="18" charset="0"/>
                        <a:ea typeface="黑体" panose="02010609060101010101" pitchFamily="49" charset="-122"/>
                      </a:endParaRPr>
                    </a:p>
                  </a:txBody>
                  <a:tcPr anchor="ctr" anchorCtr="0"/>
                </a:tc>
                <a:tc>
                  <a:txBody>
                    <a:bodyPr/>
                    <a:lstStyle/>
                    <a:p>
                      <a:pPr algn="ctr"/>
                      <a:r>
                        <a:rPr lang="en-US" altLang="zh-CN" sz="2800" baseline="0" dirty="0">
                          <a:solidFill>
                            <a:schemeClr val="tx1"/>
                          </a:solidFill>
                          <a:latin typeface="Times New Roman" panose="02020503050405090304" pitchFamily="18" charset="0"/>
                          <a:ea typeface="黑体" panose="02010609060101010101" pitchFamily="49" charset="-122"/>
                        </a:rPr>
                        <a:t>403+</a:t>
                      </a:r>
                      <a:endParaRPr lang="en-US" altLang="zh-CN" sz="2800" baseline="0" dirty="0">
                        <a:solidFill>
                          <a:schemeClr val="tx1"/>
                        </a:solidFill>
                        <a:latin typeface="Times New Roman" panose="02020503050405090304" pitchFamily="18" charset="0"/>
                        <a:ea typeface="黑体" panose="02010609060101010101" pitchFamily="49" charset="-122"/>
                      </a:endParaRPr>
                    </a:p>
                    <a:p>
                      <a:pPr algn="ctr"/>
                      <a:r>
                        <a:rPr lang="en-US" altLang="zh-CN" sz="2800" baseline="0" dirty="0">
                          <a:solidFill>
                            <a:schemeClr val="tx1"/>
                          </a:solidFill>
                          <a:latin typeface="Times New Roman" panose="02020503050405090304" pitchFamily="18" charset="0"/>
                          <a:ea typeface="黑体" panose="02010609060101010101" pitchFamily="49" charset="-122"/>
                        </a:rPr>
                        <a:t>89</a:t>
                      </a:r>
                      <a:endParaRPr lang="en-US" altLang="zh-CN" sz="2800" baseline="0" dirty="0">
                        <a:solidFill>
                          <a:schemeClr val="tx1"/>
                        </a:solidFill>
                        <a:latin typeface="Times New Roman" panose="02020503050405090304" pitchFamily="18" charset="0"/>
                        <a:ea typeface="黑体" panose="02010609060101010101" pitchFamily="49" charset="-122"/>
                      </a:endParaRPr>
                    </a:p>
                  </a:txBody>
                  <a:tcPr anchor="ctr" anchorCtr="0"/>
                </a:tc>
                <a:tc>
                  <a:txBody>
                    <a:bodyPr/>
                    <a:lstStyle/>
                    <a:p>
                      <a:pPr algn="ctr"/>
                      <a:r>
                        <a:rPr lang="en-US" altLang="zh-CN" sz="2800" baseline="0" dirty="0">
                          <a:latin typeface="Times New Roman" panose="02020503050405090304" pitchFamily="18" charset="0"/>
                          <a:ea typeface="黑体" panose="02010609060101010101" pitchFamily="49" charset="-122"/>
                        </a:rPr>
                        <a:t>405+</a:t>
                      </a:r>
                      <a:endParaRPr lang="en-US" altLang="zh-CN" sz="2800" baseline="0" dirty="0">
                        <a:latin typeface="Times New Roman" panose="02020503050405090304" pitchFamily="18" charset="0"/>
                        <a:ea typeface="黑体" panose="02010609060101010101" pitchFamily="49" charset="-122"/>
                      </a:endParaRPr>
                    </a:p>
                    <a:p>
                      <a:pPr algn="ctr"/>
                      <a:r>
                        <a:rPr lang="en-US" altLang="zh-CN" sz="2800" baseline="0" dirty="0">
                          <a:latin typeface="Times New Roman" panose="02020503050405090304" pitchFamily="18" charset="0"/>
                          <a:ea typeface="黑体" panose="02010609060101010101" pitchFamily="49" charset="-122"/>
                        </a:rPr>
                        <a:t>115</a:t>
                      </a:r>
                      <a:endParaRPr lang="zh-CN" altLang="en-US" sz="2800" baseline="0" dirty="0">
                        <a:latin typeface="Times New Roman" panose="02020503050405090304" pitchFamily="18" charset="0"/>
                        <a:ea typeface="黑体" panose="02010609060101010101" pitchFamily="49" charset="-122"/>
                      </a:endParaRPr>
                    </a:p>
                  </a:txBody>
                  <a:tcPr anchor="ctr" anchorCtr="0"/>
                </a:tc>
                <a:tc>
                  <a:txBody>
                    <a:bodyPr/>
                    <a:lstStyle/>
                    <a:p>
                      <a:pPr algn="ctr"/>
                      <a:r>
                        <a:rPr lang="en-US" altLang="zh-CN" sz="2800" baseline="0" dirty="0">
                          <a:latin typeface="Times New Roman" panose="02020503050405090304" pitchFamily="18" charset="0"/>
                          <a:ea typeface="黑体" panose="02010609060101010101" pitchFamily="49" charset="-122"/>
                        </a:rPr>
                        <a:t>369+</a:t>
                      </a:r>
                      <a:endParaRPr lang="en-US" altLang="zh-CN" sz="2800" baseline="0" dirty="0">
                        <a:latin typeface="Times New Roman" panose="02020503050405090304" pitchFamily="18" charset="0"/>
                        <a:ea typeface="黑体" panose="02010609060101010101" pitchFamily="49" charset="-122"/>
                      </a:endParaRPr>
                    </a:p>
                    <a:p>
                      <a:pPr algn="ctr"/>
                      <a:r>
                        <a:rPr lang="en-US" altLang="zh-CN" sz="2800" baseline="0" dirty="0">
                          <a:latin typeface="Times New Roman" panose="02020503050405090304" pitchFamily="18" charset="0"/>
                          <a:ea typeface="黑体" panose="02010609060101010101" pitchFamily="49" charset="-122"/>
                        </a:rPr>
                        <a:t>117</a:t>
                      </a:r>
                      <a:endParaRPr lang="zh-CN" altLang="en-US" sz="2800" baseline="0" dirty="0">
                        <a:latin typeface="Times New Roman" panose="02020503050405090304" pitchFamily="18" charset="0"/>
                        <a:ea typeface="黑体" panose="02010609060101010101" pitchFamily="49" charset="-122"/>
                      </a:endParaRPr>
                    </a:p>
                  </a:txBody>
                  <a:tcPr anchor="ctr" anchorCtr="0"/>
                </a:tc>
                <a:tc>
                  <a:txBody>
                    <a:bodyPr/>
                    <a:lstStyle/>
                    <a:p>
                      <a:pPr algn="ctr"/>
                      <a:r>
                        <a:rPr lang="en-US" altLang="zh-CN" sz="2800" baseline="0" dirty="0">
                          <a:latin typeface="Times New Roman" panose="02020503050405090304" pitchFamily="18" charset="0"/>
                          <a:ea typeface="黑体" panose="02010609060101010101" pitchFamily="49" charset="-122"/>
                        </a:rPr>
                        <a:t>392+</a:t>
                      </a:r>
                      <a:endParaRPr lang="en-US" altLang="zh-CN" sz="2800" baseline="0" dirty="0">
                        <a:latin typeface="Times New Roman" panose="02020503050405090304" pitchFamily="18" charset="0"/>
                        <a:ea typeface="黑体" panose="02010609060101010101" pitchFamily="49" charset="-122"/>
                      </a:endParaRPr>
                    </a:p>
                    <a:p>
                      <a:pPr algn="ctr"/>
                      <a:r>
                        <a:rPr lang="en-US" altLang="zh-CN" sz="2800" baseline="0" dirty="0">
                          <a:latin typeface="Times New Roman" panose="02020503050405090304" pitchFamily="18" charset="0"/>
                          <a:ea typeface="黑体" panose="02010609060101010101" pitchFamily="49" charset="-122"/>
                        </a:rPr>
                        <a:t>129</a:t>
                      </a:r>
                      <a:endParaRPr lang="zh-CN" altLang="en-US" sz="2800" baseline="0" dirty="0">
                        <a:latin typeface="Times New Roman" panose="02020503050405090304" pitchFamily="18" charset="0"/>
                        <a:ea typeface="黑体" panose="02010609060101010101" pitchFamily="49" charset="-122"/>
                      </a:endParaRPr>
                    </a:p>
                  </a:txBody>
                  <a:tcPr anchor="ctr" anchorCtr="0"/>
                </a:tc>
              </a:tr>
              <a:tr h="1087755">
                <a:tc>
                  <a:txBody>
                    <a:bodyPr/>
                    <a:lstStyle/>
                    <a:p>
                      <a:pPr algn="ctr"/>
                      <a:r>
                        <a:rPr lang="zh-CN" altLang="en-US" sz="2800" baseline="0" dirty="0">
                          <a:latin typeface="Times New Roman" panose="02020503050405090304" pitchFamily="18" charset="0"/>
                          <a:ea typeface="黑体" panose="02010609060101010101" pitchFamily="49" charset="-122"/>
                        </a:rPr>
                        <a:t>总计</a:t>
                      </a:r>
                      <a:endParaRPr lang="zh-CN" altLang="en-US" sz="2800" baseline="0" dirty="0">
                        <a:latin typeface="Times New Roman" panose="02020503050405090304" pitchFamily="18" charset="0"/>
                        <a:ea typeface="黑体" panose="02010609060101010101" pitchFamily="49" charset="-122"/>
                      </a:endParaRPr>
                    </a:p>
                  </a:txBody>
                  <a:tcPr anchor="ctr" anchorCtr="0"/>
                </a:tc>
                <a:tc>
                  <a:txBody>
                    <a:bodyPr/>
                    <a:lstStyle/>
                    <a:p>
                      <a:pPr algn="ctr"/>
                      <a:r>
                        <a:rPr lang="en-US" altLang="zh-CN" sz="2800" baseline="0" dirty="0">
                          <a:solidFill>
                            <a:srgbClr val="C00000"/>
                          </a:solidFill>
                          <a:latin typeface="Times New Roman" panose="02020503050405090304" pitchFamily="18" charset="0"/>
                          <a:ea typeface="黑体" panose="02010609060101010101" pitchFamily="49" charset="-122"/>
                        </a:rPr>
                        <a:t>572</a:t>
                      </a:r>
                      <a:endParaRPr lang="en-US" altLang="zh-CN" sz="2800" baseline="0" dirty="0">
                        <a:solidFill>
                          <a:srgbClr val="C00000"/>
                        </a:solidFill>
                        <a:latin typeface="Times New Roman" panose="02020503050405090304" pitchFamily="18" charset="0"/>
                        <a:ea typeface="黑体" panose="02010609060101010101" pitchFamily="49" charset="-122"/>
                      </a:endParaRPr>
                    </a:p>
                  </a:txBody>
                  <a:tcPr anchor="ctr" anchorCtr="0"/>
                </a:tc>
                <a:tc>
                  <a:txBody>
                    <a:bodyPr/>
                    <a:lstStyle/>
                    <a:p>
                      <a:pPr algn="ctr"/>
                      <a:r>
                        <a:rPr lang="en-US" altLang="zh-CN" sz="2800" baseline="0" dirty="0">
                          <a:solidFill>
                            <a:schemeClr val="tx1"/>
                          </a:solidFill>
                          <a:latin typeface="Times New Roman" panose="02020503050405090304" pitchFamily="18" charset="0"/>
                          <a:ea typeface="黑体" panose="02010609060101010101" pitchFamily="49" charset="-122"/>
                        </a:rPr>
                        <a:t>492</a:t>
                      </a:r>
                      <a:endParaRPr lang="en-US" altLang="zh-CN" sz="2800" baseline="0" dirty="0">
                        <a:solidFill>
                          <a:schemeClr val="tx1"/>
                        </a:solidFill>
                        <a:latin typeface="Times New Roman" panose="02020503050405090304" pitchFamily="18" charset="0"/>
                        <a:ea typeface="黑体" panose="02010609060101010101" pitchFamily="49" charset="-122"/>
                      </a:endParaRPr>
                    </a:p>
                  </a:txBody>
                  <a:tcPr anchor="ctr" anchorCtr="0"/>
                </a:tc>
                <a:tc>
                  <a:txBody>
                    <a:bodyPr/>
                    <a:lstStyle/>
                    <a:p>
                      <a:pPr algn="ctr"/>
                      <a:r>
                        <a:rPr lang="en-US" altLang="zh-CN" sz="2800" baseline="0" dirty="0">
                          <a:latin typeface="Times New Roman" panose="02020503050405090304" pitchFamily="18" charset="0"/>
                          <a:ea typeface="黑体" panose="02010609060101010101" pitchFamily="49" charset="-122"/>
                        </a:rPr>
                        <a:t>520</a:t>
                      </a:r>
                      <a:endParaRPr lang="zh-CN" altLang="en-US" sz="2800" baseline="0" dirty="0">
                        <a:latin typeface="Times New Roman" panose="02020503050405090304" pitchFamily="18" charset="0"/>
                        <a:ea typeface="黑体" panose="02010609060101010101" pitchFamily="49" charset="-122"/>
                      </a:endParaRPr>
                    </a:p>
                  </a:txBody>
                  <a:tcPr anchor="ctr" anchorCtr="0"/>
                </a:tc>
                <a:tc>
                  <a:txBody>
                    <a:bodyPr/>
                    <a:lstStyle/>
                    <a:p>
                      <a:pPr algn="ctr"/>
                      <a:r>
                        <a:rPr lang="en-US" altLang="zh-CN" sz="2800" baseline="0" dirty="0">
                          <a:latin typeface="Times New Roman" panose="02020503050405090304" pitchFamily="18" charset="0"/>
                          <a:ea typeface="黑体" panose="02010609060101010101" pitchFamily="49" charset="-122"/>
                        </a:rPr>
                        <a:t>486</a:t>
                      </a:r>
                      <a:endParaRPr lang="zh-CN" altLang="en-US" sz="2800" baseline="0" dirty="0">
                        <a:latin typeface="Times New Roman" panose="02020503050405090304" pitchFamily="18" charset="0"/>
                        <a:ea typeface="黑体" panose="02010609060101010101" pitchFamily="49" charset="-122"/>
                      </a:endParaRPr>
                    </a:p>
                  </a:txBody>
                  <a:tcPr anchor="ctr" anchorCtr="0"/>
                </a:tc>
                <a:tc>
                  <a:txBody>
                    <a:bodyPr/>
                    <a:lstStyle/>
                    <a:p>
                      <a:pPr algn="ctr"/>
                      <a:r>
                        <a:rPr lang="en-US" altLang="zh-CN" sz="2800" baseline="0" dirty="0">
                          <a:latin typeface="Times New Roman" panose="02020503050405090304" pitchFamily="18" charset="0"/>
                          <a:ea typeface="黑体" panose="02010609060101010101" pitchFamily="49" charset="-122"/>
                        </a:rPr>
                        <a:t>521</a:t>
                      </a:r>
                      <a:endParaRPr lang="zh-CN" altLang="en-US" sz="2800" baseline="0" dirty="0">
                        <a:latin typeface="Times New Roman" panose="02020503050405090304" pitchFamily="18" charset="0"/>
                        <a:ea typeface="黑体" panose="02010609060101010101" pitchFamily="49" charset="-122"/>
                      </a:endParaRPr>
                    </a:p>
                  </a:txBody>
                  <a:tcPr anchor="ctr" anchorCtr="0"/>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片占位符 1"/>
          <p:cNvSpPr>
            <a:spLocks noGrp="1"/>
          </p:cNvSpPr>
          <p:nvPr>
            <p:ph type="pic" idx="1"/>
          </p:nvPr>
        </p:nvSpPr>
        <p:spPr>
          <a:xfrm>
            <a:off x="5321258" y="1534343"/>
            <a:ext cx="4989125" cy="3570808"/>
          </a:xfrm>
        </p:spPr>
      </p:sp>
      <p:sp>
        <p:nvSpPr>
          <p:cNvPr id="3" name="文本占位符 2"/>
          <p:cNvSpPr>
            <a:spLocks noGrp="1"/>
          </p:cNvSpPr>
          <p:nvPr>
            <p:ph type="body" sz="half" idx="2"/>
          </p:nvPr>
        </p:nvSpPr>
        <p:spPr>
          <a:xfrm>
            <a:off x="814456" y="2054697"/>
            <a:ext cx="4989125" cy="1591790"/>
          </a:xfrm>
        </p:spPr>
        <p:txBody>
          <a:bodyPr>
            <a:normAutofit/>
          </a:bodyPr>
          <a:lstStyle/>
          <a:p>
            <a:endParaRPr kumimoji="1" lang="zh-CN" altLang="en-US" dirty="0"/>
          </a:p>
        </p:txBody>
      </p:sp>
      <p:graphicFrame>
        <p:nvGraphicFramePr>
          <p:cNvPr id="9" name="表格 8"/>
          <p:cNvGraphicFramePr>
            <a:graphicFrameLocks noGrp="1"/>
          </p:cNvGraphicFramePr>
          <p:nvPr>
            <p:custDataLst>
              <p:tags r:id="rId1"/>
            </p:custDataLst>
          </p:nvPr>
        </p:nvGraphicFramePr>
        <p:xfrm>
          <a:off x="191770" y="1628775"/>
          <a:ext cx="6749415" cy="4398010"/>
        </p:xfrm>
        <a:graphic>
          <a:graphicData uri="http://schemas.openxmlformats.org/drawingml/2006/table">
            <a:tbl>
              <a:tblPr bandRow="1">
                <a:tableStyleId>{5C22544A-7EE6-4342-B048-85BDC9FD1C3A}</a:tableStyleId>
              </a:tblPr>
              <a:tblGrid>
                <a:gridCol w="1772920"/>
                <a:gridCol w="4976495"/>
              </a:tblGrid>
              <a:tr h="591185">
                <a:tc>
                  <a:txBody>
                    <a:bodyPr/>
                    <a:lstStyle/>
                    <a:p>
                      <a:pPr algn="ctr"/>
                      <a:r>
                        <a:rPr lang="zh-CN" altLang="en-US" sz="2400" dirty="0">
                          <a:latin typeface="微软雅黑" panose="020B0503020204020204" pitchFamily="34" charset="-122"/>
                          <a:ea typeface="微软雅黑" panose="020B0503020204020204" pitchFamily="34" charset="-122"/>
                        </a:rPr>
                        <a:t>篇目</a:t>
                      </a:r>
                      <a:endParaRPr lang="zh-CN" altLang="en-US" sz="2400" dirty="0">
                        <a:latin typeface="微软雅黑" panose="020B0503020204020204" pitchFamily="34" charset="-122"/>
                        <a:ea typeface="微软雅黑" panose="020B0503020204020204" pitchFamily="34" charset="-122"/>
                      </a:endParaRPr>
                    </a:p>
                  </a:txBody>
                  <a:tcPr/>
                </a:tc>
                <a:tc>
                  <a:txBody>
                    <a:bodyPr/>
                    <a:lstStyle/>
                    <a:p>
                      <a:pPr algn="ctr"/>
                      <a:r>
                        <a:rPr lang="en-US" altLang="zh-CN" sz="2400" dirty="0">
                          <a:latin typeface="微软雅黑" panose="020B0503020204020204" pitchFamily="34" charset="-122"/>
                          <a:ea typeface="微软雅黑" panose="020B0503020204020204" pitchFamily="34" charset="-122"/>
                        </a:rPr>
                        <a:t>C</a:t>
                      </a:r>
                      <a:r>
                        <a:rPr lang="zh-CN" altLang="en-US" sz="2400" dirty="0">
                          <a:latin typeface="微软雅黑" panose="020B0503020204020204" pitchFamily="34" charset="-122"/>
                          <a:ea typeface="微软雅黑" panose="020B0503020204020204" pitchFamily="34" charset="-122"/>
                        </a:rPr>
                        <a:t>篇</a:t>
                      </a:r>
                      <a:endParaRPr lang="zh-CN" altLang="en-US" sz="2400" dirty="0">
                        <a:latin typeface="微软雅黑" panose="020B0503020204020204" pitchFamily="34" charset="-122"/>
                        <a:ea typeface="微软雅黑" panose="020B0503020204020204" pitchFamily="34" charset="-122"/>
                      </a:endParaRPr>
                    </a:p>
                  </a:txBody>
                  <a:tcPr/>
                </a:tc>
              </a:tr>
              <a:tr h="626745">
                <a:tc>
                  <a:txBody>
                    <a:bodyPr/>
                    <a:lstStyle/>
                    <a:p>
                      <a:pPr algn="ctr"/>
                      <a:r>
                        <a:rPr lang="zh-CN" altLang="en-US" sz="2400" dirty="0">
                          <a:latin typeface="微软雅黑" panose="020B0503020204020204" pitchFamily="34" charset="-122"/>
                          <a:ea typeface="微软雅黑" panose="020B0503020204020204" pitchFamily="34" charset="-122"/>
                        </a:rPr>
                        <a:t>类型与</a:t>
                      </a:r>
                      <a:r>
                        <a:rPr lang="zh-CN" altLang="en-US" sz="2400" dirty="0">
                          <a:latin typeface="微软雅黑" panose="020B0503020204020204" pitchFamily="34" charset="-122"/>
                          <a:ea typeface="微软雅黑" panose="020B0503020204020204" pitchFamily="34" charset="-122"/>
                        </a:rPr>
                        <a:t>主题</a:t>
                      </a:r>
                      <a:endParaRPr lang="zh-CN" altLang="en-US" sz="2400" dirty="0">
                        <a:latin typeface="微软雅黑" panose="020B0503020204020204" pitchFamily="34" charset="-122"/>
                        <a:ea typeface="微软雅黑" panose="020B0503020204020204" pitchFamily="34" charset="-122"/>
                      </a:endParaRPr>
                    </a:p>
                  </a:txBody>
                  <a:tcPr/>
                </a:tc>
                <a:tc>
                  <a:txBody>
                    <a:bodyPr/>
                    <a:lstStyle/>
                    <a:p>
                      <a:pPr algn="ctr"/>
                      <a:r>
                        <a:rPr lang="zh-CN" altLang="en-US" sz="2400" dirty="0">
                          <a:latin typeface="微软雅黑" panose="020B0503020204020204" pitchFamily="34" charset="-122"/>
                          <a:ea typeface="微软雅黑" panose="020B0503020204020204" pitchFamily="34" charset="-122"/>
                        </a:rPr>
                        <a:t>说明文（</a:t>
                      </a:r>
                      <a:r>
                        <a:rPr lang="zh-CN" altLang="en-US" sz="2400" dirty="0">
                          <a:latin typeface="微软雅黑" panose="020B0503020204020204" pitchFamily="34" charset="-122"/>
                          <a:ea typeface="微软雅黑" panose="020B0503020204020204" pitchFamily="34" charset="-122"/>
                        </a:rPr>
                        <a:t>科学研究）</a:t>
                      </a:r>
                      <a:endParaRPr lang="zh-CN" altLang="en-US" sz="2400" dirty="0">
                        <a:latin typeface="微软雅黑" panose="020B0503020204020204" pitchFamily="34" charset="-122"/>
                        <a:ea typeface="微软雅黑" panose="020B0503020204020204" pitchFamily="34" charset="-122"/>
                      </a:endParaRPr>
                    </a:p>
                  </a:txBody>
                  <a:tcPr/>
                </a:tc>
              </a:tr>
              <a:tr h="3180080">
                <a:tc>
                  <a:txBody>
                    <a:bodyPr/>
                    <a:lstStyle/>
                    <a:p>
                      <a:pPr algn="ctr"/>
                      <a:r>
                        <a:rPr lang="zh-CN" altLang="en-US" sz="2400" dirty="0">
                          <a:latin typeface="微软雅黑" panose="020B0503020204020204" pitchFamily="34" charset="-122"/>
                          <a:ea typeface="微软雅黑" panose="020B0503020204020204" pitchFamily="34" charset="-122"/>
                        </a:rPr>
                        <a:t>内容</a:t>
                      </a:r>
                      <a:r>
                        <a:rPr lang="zh-CN" altLang="en-US" sz="2400" dirty="0">
                          <a:latin typeface="微软雅黑" panose="020B0503020204020204" pitchFamily="34" charset="-122"/>
                          <a:ea typeface="微软雅黑" panose="020B0503020204020204" pitchFamily="34" charset="-122"/>
                        </a:rPr>
                        <a:t>摘要</a:t>
                      </a:r>
                      <a:endParaRPr lang="zh-CN" altLang="en-US" sz="2400" dirty="0">
                        <a:latin typeface="微软雅黑" panose="020B0503020204020204" pitchFamily="34" charset="-122"/>
                        <a:ea typeface="微软雅黑" panose="020B0503020204020204" pitchFamily="34" charset="-122"/>
                      </a:endParaRPr>
                    </a:p>
                    <a:p>
                      <a:pPr algn="ctr"/>
                      <a:endParaRPr lang="zh-CN" altLang="en-US" sz="2400" dirty="0">
                        <a:latin typeface="微软雅黑" panose="020B0503020204020204" pitchFamily="34" charset="-122"/>
                        <a:ea typeface="微软雅黑" panose="020B0503020204020204" pitchFamily="34" charset="-122"/>
                      </a:endParaRPr>
                    </a:p>
                  </a:txBody>
                  <a:tcPr/>
                </a:tc>
                <a:tc>
                  <a:txBody>
                    <a:bodyPr/>
                    <a:lstStyle/>
                    <a:p>
                      <a:pPr algn="ctr"/>
                      <a:r>
                        <a:rPr lang="zh-CN" altLang="en-US" sz="2400" dirty="0">
                          <a:latin typeface="微软雅黑" panose="020B0503020204020204" pitchFamily="34" charset="-122"/>
                          <a:ea typeface="微软雅黑" panose="020B0503020204020204" pitchFamily="34" charset="-122"/>
                        </a:rPr>
                        <a:t>该文章报道了一项科学研究：研究人员将性格活跃与内向幼儿的肠道微生物移植给幼鼠，发现接受活跃型微生物的幼鼠探索行为更积极，而接受内向型微生物的幼鼠其大脑中与奖励相关的多巴胺神经元活性较低。这表明肠道微生物可能在早期发育中参与塑造行为倾向。</a:t>
                      </a:r>
                      <a:endParaRPr lang="zh-CN" altLang="en-US" sz="2400" dirty="0">
                        <a:latin typeface="微软雅黑" panose="020B0503020204020204" pitchFamily="34" charset="-122"/>
                        <a:ea typeface="微软雅黑" panose="020B0503020204020204" pitchFamily="34" charset="-122"/>
                      </a:endParaRPr>
                    </a:p>
                  </a:txBody>
                  <a:tcPr/>
                </a:tc>
              </a:tr>
            </a:tbl>
          </a:graphicData>
        </a:graphic>
      </p:graphicFrame>
      <p:sp>
        <p:nvSpPr>
          <p:cNvPr id="8" name="标题 1"/>
          <p:cNvSpPr txBox="1"/>
          <p:nvPr/>
        </p:nvSpPr>
        <p:spPr>
          <a:xfrm>
            <a:off x="-4273152" y="1017592"/>
            <a:ext cx="11589055" cy="70187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r>
              <a:rPr kumimoji="1" lang="en-US" altLang="zh-CN" sz="2800" dirty="0"/>
              <a:t>2.</a:t>
            </a:r>
            <a:r>
              <a:rPr kumimoji="1" lang="zh-CN" altLang="en-US" sz="2800" dirty="0"/>
              <a:t> 篇目具体信息</a:t>
            </a:r>
            <a:endParaRPr kumimoji="1" lang="zh-CN" altLang="en-US" sz="2800" dirty="0"/>
          </a:p>
        </p:txBody>
      </p:sp>
      <p:pic>
        <p:nvPicPr>
          <p:cNvPr id="4" name="图片 3"/>
          <p:cNvPicPr/>
          <p:nvPr/>
        </p:nvPicPr>
        <p:blipFill>
          <a:blip r:embed="rId2"/>
          <a:stretch>
            <a:fillRect/>
          </a:stretch>
        </p:blipFill>
        <p:spPr>
          <a:xfrm>
            <a:off x="7320280" y="2348865"/>
            <a:ext cx="4368800" cy="29025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711625" y="2327632"/>
            <a:ext cx="7200799" cy="1635375"/>
            <a:chOff x="4425387" y="2262581"/>
            <a:chExt cx="6768752" cy="1620772"/>
          </a:xfrm>
        </p:grpSpPr>
        <p:sp>
          <p:nvSpPr>
            <p:cNvPr id="12" name="圆角矩形 11"/>
            <p:cNvSpPr/>
            <p:nvPr/>
          </p:nvSpPr>
          <p:spPr>
            <a:xfrm>
              <a:off x="4425387" y="2262581"/>
              <a:ext cx="6552728" cy="1620772"/>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 name="矩形 12"/>
            <p:cNvSpPr/>
            <p:nvPr/>
          </p:nvSpPr>
          <p:spPr>
            <a:xfrm>
              <a:off x="5649523" y="2262581"/>
              <a:ext cx="5544616" cy="1620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sp>
        <p:nvSpPr>
          <p:cNvPr id="15" name="文本框 17"/>
          <p:cNvSpPr txBox="1"/>
          <p:nvPr/>
        </p:nvSpPr>
        <p:spPr>
          <a:xfrm>
            <a:off x="4494557" y="2764932"/>
            <a:ext cx="5273851" cy="769441"/>
          </a:xfrm>
          <a:prstGeom prst="rect">
            <a:avLst/>
          </a:prstGeom>
          <a:noFill/>
        </p:spPr>
        <p:txBody>
          <a:bodyPr wrap="square" rtlCol="0">
            <a:spAutoFit/>
          </a:bodyPr>
          <a:lstStyle/>
          <a:p>
            <a:r>
              <a:rPr lang="zh-CN" altLang="en-US" sz="44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rPr>
              <a:t>文本解读及题目分析</a:t>
            </a:r>
            <a:endParaRPr lang="zh-CN" altLang="en-US" sz="4400" dirty="0">
              <a:solidFill>
                <a:prstClr val="white"/>
              </a:solidFill>
              <a:latin typeface="黑体" panose="02010609060101010101" pitchFamily="49" charset="-122"/>
              <a:ea typeface="黑体" panose="02010609060101010101" pitchFamily="49" charset="-122"/>
              <a:cs typeface="华文黑体" panose="02010600040101010101" pitchFamily="2" charset="-122"/>
              <a:sym typeface="字魂59号-创粗黑" panose="00000500000000000000" pitchFamily="2" charset="-122"/>
            </a:endParaRPr>
          </a:p>
        </p:txBody>
      </p:sp>
      <p:sp>
        <p:nvSpPr>
          <p:cNvPr id="11" name="文本框 10"/>
          <p:cNvSpPr txBox="1"/>
          <p:nvPr/>
        </p:nvSpPr>
        <p:spPr>
          <a:xfrm>
            <a:off x="2783632" y="2638137"/>
            <a:ext cx="954107" cy="1015663"/>
          </a:xfrm>
          <a:prstGeom prst="rect">
            <a:avLst/>
          </a:prstGeom>
          <a:noFill/>
        </p:spPr>
        <p:txBody>
          <a:bodyPr wrap="none" rtlCol="0">
            <a:spAutoFit/>
          </a:bodyPr>
          <a:lstStyle/>
          <a:p>
            <a:r>
              <a:rPr lang="en-US" altLang="zh-CN"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02</a:t>
            </a:r>
            <a:endParaRPr lang="zh-CN" altLang="en-US"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7" name="圆角矩形 16"/>
          <p:cNvSpPr/>
          <p:nvPr/>
        </p:nvSpPr>
        <p:spPr>
          <a:xfrm>
            <a:off x="263352" y="1459062"/>
            <a:ext cx="536281"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0" name="Freeform 5"/>
          <p:cNvSpPr/>
          <p:nvPr/>
        </p:nvSpPr>
        <p:spPr bwMode="auto">
          <a:xfrm>
            <a:off x="947663" y="2420888"/>
            <a:ext cx="1547937" cy="139564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endParaRPr lang="zh-CN" altLang="en-US" sz="1650" dirty="0">
              <a:solidFill>
                <a:prstClr val="black"/>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6" name="KSO_Shape"/>
          <p:cNvSpPr/>
          <p:nvPr/>
        </p:nvSpPr>
        <p:spPr bwMode="auto">
          <a:xfrm>
            <a:off x="1157380" y="2730434"/>
            <a:ext cx="1122196" cy="77057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1C666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截屏2026-01-14 16.08.08"/>
          <p:cNvPicPr>
            <a:picLocks noChangeAspect="1"/>
          </p:cNvPicPr>
          <p:nvPr/>
        </p:nvPicPr>
        <p:blipFill>
          <a:blip r:embed="rId1"/>
          <a:stretch>
            <a:fillRect/>
          </a:stretch>
        </p:blipFill>
        <p:spPr>
          <a:xfrm>
            <a:off x="5966460" y="0"/>
            <a:ext cx="6141085" cy="6858000"/>
          </a:xfrm>
          <a:prstGeom prst="rect">
            <a:avLst/>
          </a:prstGeom>
        </p:spPr>
      </p:pic>
      <p:sp>
        <p:nvSpPr>
          <p:cNvPr id="10" name="矩形 9"/>
          <p:cNvSpPr/>
          <p:nvPr/>
        </p:nvSpPr>
        <p:spPr>
          <a:xfrm>
            <a:off x="5951855" y="44450"/>
            <a:ext cx="6120765" cy="864235"/>
          </a:xfrm>
          <a:prstGeom prst="rect">
            <a:avLst/>
          </a:prstGeom>
          <a:noFill/>
          <a:ln w="57150" cap="flat" cmpd="sng">
            <a:solidFill>
              <a:schemeClr val="accent5">
                <a:lumMod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圆角矩形 19"/>
          <p:cNvSpPr/>
          <p:nvPr/>
        </p:nvSpPr>
        <p:spPr>
          <a:xfrm>
            <a:off x="1791970" y="404495"/>
            <a:ext cx="4160520" cy="67246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2400" dirty="0">
                <a:solidFill>
                  <a:srgbClr val="002060"/>
                </a:solidFill>
                <a:latin typeface="Times New Roman" panose="02020503050405090304" pitchFamily="18" charset="0"/>
                <a:cs typeface="Times New Roman" panose="02020503050405090304" pitchFamily="18" charset="0"/>
              </a:rPr>
              <a:t>Para 1:</a:t>
            </a:r>
            <a:endParaRPr kumimoji="1" lang="en-US" altLang="zh-CN" sz="2400" dirty="0">
              <a:solidFill>
                <a:srgbClr val="002060"/>
              </a:solidFill>
              <a:latin typeface="Times New Roman" panose="02020503050405090304" pitchFamily="18" charset="0"/>
              <a:cs typeface="Times New Roman" panose="02020503050405090304" pitchFamily="18" charset="0"/>
            </a:endParaRPr>
          </a:p>
          <a:p>
            <a:pPr algn="ctr"/>
            <a:r>
              <a:rPr kumimoji="1" lang="en-US" altLang="zh-CN" sz="2400" dirty="0">
                <a:solidFill>
                  <a:srgbClr val="002060"/>
                </a:solidFill>
                <a:latin typeface="Times New Roman" panose="02020503050405090304" pitchFamily="18" charset="0"/>
                <a:cs typeface="Times New Roman" panose="02020503050405090304" pitchFamily="18" charset="0"/>
              </a:rPr>
              <a:t>Introduction &amp; Central Finding</a:t>
            </a:r>
            <a:endParaRPr kumimoji="1" lang="en-US" altLang="zh-CN" sz="2400" dirty="0">
              <a:solidFill>
                <a:srgbClr val="002060"/>
              </a:solidFill>
              <a:latin typeface="Times New Roman" panose="02020503050405090304" pitchFamily="18" charset="0"/>
              <a:cs typeface="Times New Roman" panose="02020503050405090304" pitchFamily="18" charset="0"/>
            </a:endParaRPr>
          </a:p>
        </p:txBody>
      </p:sp>
      <p:sp>
        <p:nvSpPr>
          <p:cNvPr id="12" name="圆角矩形 11"/>
          <p:cNvSpPr/>
          <p:nvPr/>
        </p:nvSpPr>
        <p:spPr>
          <a:xfrm>
            <a:off x="1792605" y="1196340"/>
            <a:ext cx="3989705" cy="131953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rgbClr val="002060"/>
                </a:solidFill>
                <a:latin typeface="Times New Roman" panose="02020503050405090304" pitchFamily="18" charset="0"/>
                <a:cs typeface="Times New Roman" panose="02020503050405090304" pitchFamily="18" charset="0"/>
                <a:sym typeface="+mn-ea"/>
              </a:rPr>
              <a:t>Para 2-3:</a:t>
            </a:r>
            <a:endParaRPr kumimoji="1" lang="en-US" altLang="zh-CN" sz="2400" dirty="0">
              <a:solidFill>
                <a:srgbClr val="002060"/>
              </a:solidFill>
              <a:latin typeface="Times New Roman" panose="02020503050405090304" pitchFamily="18" charset="0"/>
              <a:cs typeface="Times New Roman" panose="02020503050405090304" pitchFamily="18" charset="0"/>
              <a:sym typeface="+mn-ea"/>
            </a:endParaRPr>
          </a:p>
          <a:p>
            <a:pPr lvl="0" algn="ctr">
              <a:buClrTx/>
              <a:buSzTx/>
              <a:buFontTx/>
            </a:pPr>
            <a:r>
              <a:rPr kumimoji="1" lang="en-US" altLang="zh-CN" sz="2400" dirty="0">
                <a:solidFill>
                  <a:srgbClr val="002060"/>
                </a:solidFill>
                <a:latin typeface="Times New Roman" panose="02020503050405090304" pitchFamily="18" charset="0"/>
                <a:cs typeface="Times New Roman" panose="02020503050405090304" pitchFamily="18" charset="0"/>
                <a:sym typeface="+mn-ea"/>
              </a:rPr>
              <a:t>Research Background</a:t>
            </a:r>
            <a:endParaRPr kumimoji="1" lang="en-US" altLang="zh-CN" sz="2400" b="1" dirty="0">
              <a:solidFill>
                <a:srgbClr val="C00000"/>
              </a:solidFill>
              <a:latin typeface="Times New Roman" panose="02020503050405090304" pitchFamily="18" charset="0"/>
              <a:cs typeface="Times New Roman" panose="02020503050405090304" pitchFamily="18" charset="0"/>
              <a:sym typeface="+mn-ea"/>
            </a:endParaRPr>
          </a:p>
        </p:txBody>
      </p:sp>
      <p:sp>
        <p:nvSpPr>
          <p:cNvPr id="17" name="圆角矩形 16"/>
          <p:cNvSpPr/>
          <p:nvPr/>
        </p:nvSpPr>
        <p:spPr>
          <a:xfrm>
            <a:off x="1804670" y="2520950"/>
            <a:ext cx="4113530" cy="3702050"/>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19" name="圆角矩形 18"/>
          <p:cNvSpPr/>
          <p:nvPr/>
        </p:nvSpPr>
        <p:spPr>
          <a:xfrm>
            <a:off x="2045335" y="4048760"/>
            <a:ext cx="3712210" cy="436880"/>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Subjects </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21" name="圆角矩形 20"/>
          <p:cNvSpPr/>
          <p:nvPr/>
        </p:nvSpPr>
        <p:spPr>
          <a:xfrm>
            <a:off x="2049145" y="4436745"/>
            <a:ext cx="3649980" cy="389255"/>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Sample Selection</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22" name="圆角矩形 21"/>
          <p:cNvSpPr/>
          <p:nvPr/>
        </p:nvSpPr>
        <p:spPr>
          <a:xfrm>
            <a:off x="2034540" y="4796790"/>
            <a:ext cx="3714750" cy="445770"/>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Animal Model</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23" name="矩形 22"/>
          <p:cNvSpPr/>
          <p:nvPr/>
        </p:nvSpPr>
        <p:spPr>
          <a:xfrm>
            <a:off x="5983605" y="6240780"/>
            <a:ext cx="6060440" cy="561340"/>
          </a:xfrm>
          <a:prstGeom prst="rect">
            <a:avLst/>
          </a:prstGeom>
          <a:noFill/>
          <a:ln w="34925" cmpd="sng">
            <a:solidFill>
              <a:schemeClr val="accent5">
                <a:lumMod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圆角矩形 23"/>
          <p:cNvSpPr/>
          <p:nvPr/>
        </p:nvSpPr>
        <p:spPr>
          <a:xfrm>
            <a:off x="1816735" y="6228080"/>
            <a:ext cx="4151630" cy="558800"/>
          </a:xfrm>
          <a:prstGeom prst="round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Para 7 D</a:t>
            </a:r>
            <a:r>
              <a:rPr kumimoji="1" lang="en-US" altLang="zh-CN" sz="2400" dirty="0">
                <a:solidFill>
                  <a:schemeClr val="bg1"/>
                </a:solidFill>
                <a:latin typeface="Times New Roman" panose="02020503050405090304" pitchFamily="18" charset="0"/>
                <a:cs typeface="Times New Roman" panose="02020503050405090304" pitchFamily="18" charset="0"/>
                <a:sym typeface="+mn-ea"/>
              </a:rPr>
              <a:t>iscussion</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cxnSp>
        <p:nvCxnSpPr>
          <p:cNvPr id="26" name="直接连接符 25"/>
          <p:cNvCxnSpPr/>
          <p:nvPr/>
        </p:nvCxnSpPr>
        <p:spPr>
          <a:xfrm>
            <a:off x="11640820" y="260350"/>
            <a:ext cx="360045" cy="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flipV="1">
            <a:off x="6069330" y="476250"/>
            <a:ext cx="1106805" cy="254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sp>
        <p:nvSpPr>
          <p:cNvPr id="28" name="虚尾箭头 27"/>
          <p:cNvSpPr/>
          <p:nvPr/>
        </p:nvSpPr>
        <p:spPr>
          <a:xfrm rot="5400000">
            <a:off x="-1569720" y="3415665"/>
            <a:ext cx="6109335" cy="546735"/>
          </a:xfrm>
          <a:prstGeom prst="stripedRightArrow">
            <a:avLst/>
          </a:prstGeom>
          <a:gradFill>
            <a:gsLst>
              <a:gs pos="50000">
                <a:schemeClr val="accent3"/>
              </a:gs>
              <a:gs pos="0">
                <a:schemeClr val="accent3">
                  <a:lumMod val="25000"/>
                  <a:lumOff val="75000"/>
                </a:schemeClr>
              </a:gs>
              <a:gs pos="100000">
                <a:schemeClr val="accent3">
                  <a:lumMod val="85000"/>
                </a:schemeClr>
              </a:gs>
            </a:gsLst>
            <a:lin ang="4200000" scaled="1"/>
          </a:gradFill>
          <a:ln>
            <a:gradFill>
              <a:gsLst>
                <a:gs pos="50000">
                  <a:schemeClr val="accent3"/>
                </a:gs>
                <a:gs pos="0">
                  <a:schemeClr val="accent3">
                    <a:lumMod val="25000"/>
                    <a:lumOff val="75000"/>
                  </a:schemeClr>
                </a:gs>
                <a:gs pos="100000">
                  <a:schemeClr val="accent3">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圆角矩形 28"/>
          <p:cNvSpPr/>
          <p:nvPr/>
        </p:nvSpPr>
        <p:spPr>
          <a:xfrm>
            <a:off x="62230" y="692785"/>
            <a:ext cx="1630045" cy="90614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3200" dirty="0">
                <a:solidFill>
                  <a:srgbClr val="C00000"/>
                </a:solidFill>
                <a:latin typeface="Times New Roman" panose="02020503050405090304" pitchFamily="18" charset="0"/>
                <a:cs typeface="Times New Roman" panose="02020503050405090304" pitchFamily="18" charset="0"/>
              </a:rPr>
              <a:t>I</a:t>
            </a:r>
            <a:r>
              <a:rPr kumimoji="1" lang="en-US" altLang="zh-CN" sz="2000" dirty="0">
                <a:solidFill>
                  <a:srgbClr val="002060"/>
                </a:solidFill>
                <a:latin typeface="Times New Roman" panose="02020503050405090304" pitchFamily="18" charset="0"/>
                <a:cs typeface="Times New Roman" panose="02020503050405090304" pitchFamily="18" charset="0"/>
              </a:rPr>
              <a:t>ntroduction</a:t>
            </a:r>
            <a:endParaRPr kumimoji="1" lang="en-US" altLang="zh-CN" sz="2000" dirty="0">
              <a:solidFill>
                <a:srgbClr val="002060"/>
              </a:solidFill>
              <a:latin typeface="Times New Roman" panose="02020503050405090304" pitchFamily="18" charset="0"/>
              <a:cs typeface="Times New Roman" panose="02020503050405090304" pitchFamily="18" charset="0"/>
            </a:endParaRPr>
          </a:p>
        </p:txBody>
      </p:sp>
      <p:sp>
        <p:nvSpPr>
          <p:cNvPr id="30" name="圆角矩形 29"/>
          <p:cNvSpPr/>
          <p:nvPr/>
        </p:nvSpPr>
        <p:spPr>
          <a:xfrm>
            <a:off x="119380" y="2515870"/>
            <a:ext cx="1778000" cy="67246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3200" dirty="0">
                <a:solidFill>
                  <a:srgbClr val="C00000"/>
                </a:solidFill>
                <a:latin typeface="Times New Roman" panose="02020503050405090304" pitchFamily="18" charset="0"/>
                <a:cs typeface="Times New Roman" panose="02020503050405090304" pitchFamily="18" charset="0"/>
              </a:rPr>
              <a:t>M</a:t>
            </a:r>
            <a:r>
              <a:rPr kumimoji="1" lang="en-US" altLang="zh-CN" sz="2000" dirty="0">
                <a:solidFill>
                  <a:srgbClr val="002060"/>
                </a:solidFill>
                <a:latin typeface="Times New Roman" panose="02020503050405090304" pitchFamily="18" charset="0"/>
                <a:cs typeface="Times New Roman" panose="02020503050405090304" pitchFamily="18" charset="0"/>
              </a:rPr>
              <a:t>ethod</a:t>
            </a:r>
            <a:endParaRPr kumimoji="1" lang="en-US" altLang="zh-CN" sz="2000" dirty="0">
              <a:solidFill>
                <a:srgbClr val="002060"/>
              </a:solidFill>
              <a:latin typeface="Times New Roman" panose="02020503050405090304" pitchFamily="18" charset="0"/>
              <a:cs typeface="Times New Roman" panose="02020503050405090304" pitchFamily="18" charset="0"/>
            </a:endParaRPr>
          </a:p>
        </p:txBody>
      </p:sp>
      <p:cxnSp>
        <p:nvCxnSpPr>
          <p:cNvPr id="3" name="直接连接符 2"/>
          <p:cNvCxnSpPr/>
          <p:nvPr/>
        </p:nvCxnSpPr>
        <p:spPr>
          <a:xfrm>
            <a:off x="8400415" y="476250"/>
            <a:ext cx="3456305" cy="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flipV="1">
            <a:off x="6106160" y="692785"/>
            <a:ext cx="2581910" cy="127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sp>
        <p:nvSpPr>
          <p:cNvPr id="5" name="矩形 4"/>
          <p:cNvSpPr/>
          <p:nvPr/>
        </p:nvSpPr>
        <p:spPr>
          <a:xfrm>
            <a:off x="5978525" y="910590"/>
            <a:ext cx="6163310" cy="1586230"/>
          </a:xfrm>
          <a:prstGeom prst="rect">
            <a:avLst/>
          </a:prstGeom>
          <a:noFill/>
          <a:ln w="57150" cap="flat" cmpd="sng">
            <a:solidFill>
              <a:schemeClr val="accent5">
                <a:lumMod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6" name="直接连接符 5"/>
          <p:cNvCxnSpPr/>
          <p:nvPr/>
        </p:nvCxnSpPr>
        <p:spPr>
          <a:xfrm>
            <a:off x="7536180" y="1916430"/>
            <a:ext cx="4392295" cy="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6069330" y="2132965"/>
            <a:ext cx="962660" cy="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sp>
        <p:nvSpPr>
          <p:cNvPr id="9" name="矩形 8"/>
          <p:cNvSpPr/>
          <p:nvPr/>
        </p:nvSpPr>
        <p:spPr>
          <a:xfrm>
            <a:off x="5989955" y="2491740"/>
            <a:ext cx="6163310" cy="3745865"/>
          </a:xfrm>
          <a:prstGeom prst="rect">
            <a:avLst/>
          </a:prstGeom>
          <a:noFill/>
          <a:ln w="57150" cap="flat" cmpd="sng">
            <a:solidFill>
              <a:schemeClr val="accent5">
                <a:lumMod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1898650" y="2579370"/>
            <a:ext cx="3926840" cy="1267460"/>
          </a:xfrm>
          <a:prstGeom prst="rect">
            <a:avLst/>
          </a:prstGeom>
          <a:noFill/>
        </p:spPr>
        <p:txBody>
          <a:bodyPr wrap="square" rtlCol="0">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Para 4-6:</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 Aatsinki’s New Study: Detailed Methodology, Results &amp; Analysis</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37" name="圆角矩形 36"/>
          <p:cNvSpPr/>
          <p:nvPr/>
        </p:nvSpPr>
        <p:spPr>
          <a:xfrm>
            <a:off x="2031365" y="5208905"/>
            <a:ext cx="3714750" cy="905510"/>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kumimoji="1" lang="en-US" altLang="zh-CN" sz="2400" dirty="0">
                <a:solidFill>
                  <a:schemeClr val="bg1"/>
                </a:solidFill>
                <a:latin typeface="Times New Roman" panose="02020503050405090304" pitchFamily="18" charset="0"/>
                <a:cs typeface="Times New Roman" panose="02020503050405090304" pitchFamily="18" charset="0"/>
                <a:sym typeface="+mn-ea"/>
              </a:rPr>
              <a:t>Results: </a:t>
            </a:r>
            <a:br>
              <a:rPr kumimoji="1" lang="en-US" altLang="zh-CN" sz="2400" dirty="0">
                <a:solidFill>
                  <a:schemeClr val="bg1"/>
                </a:solidFill>
                <a:latin typeface="Times New Roman" panose="02020503050405090304" pitchFamily="18" charset="0"/>
                <a:cs typeface="Times New Roman" panose="02020503050405090304" pitchFamily="18" charset="0"/>
                <a:sym typeface="+mn-ea"/>
              </a:rPr>
            </a:br>
            <a:r>
              <a:rPr kumimoji="1" lang="en-US" altLang="zh-CN" sz="2400" dirty="0">
                <a:solidFill>
                  <a:schemeClr val="bg1"/>
                </a:solidFill>
                <a:latin typeface="Times New Roman" panose="02020503050405090304" pitchFamily="18" charset="0"/>
                <a:cs typeface="Times New Roman" panose="02020503050405090304" pitchFamily="18" charset="0"/>
                <a:sym typeface="+mn-ea"/>
              </a:rPr>
              <a:t>Behavioral Result+ Neurobiological Result</a:t>
            </a:r>
            <a:endParaRPr kumimoji="1" lang="en-US" altLang="zh-CN" sz="2400" dirty="0">
              <a:solidFill>
                <a:schemeClr val="bg1"/>
              </a:solidFill>
              <a:latin typeface="Times New Roman" panose="02020503050405090304" pitchFamily="18" charset="0"/>
              <a:cs typeface="Times New Roman" panose="02020503050405090304" pitchFamily="18" charset="0"/>
              <a:sym typeface="+mn-ea"/>
            </a:endParaRPr>
          </a:p>
        </p:txBody>
      </p:sp>
      <p:sp>
        <p:nvSpPr>
          <p:cNvPr id="38" name="椭圆 37"/>
          <p:cNvSpPr/>
          <p:nvPr/>
        </p:nvSpPr>
        <p:spPr>
          <a:xfrm>
            <a:off x="10416540" y="2665730"/>
            <a:ext cx="791845" cy="287655"/>
          </a:xfrm>
          <a:prstGeom prst="ellipse">
            <a:avLst/>
          </a:prstGeom>
          <a:noFill/>
          <a:ln w="41275">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nvSpPr>
        <p:spPr>
          <a:xfrm>
            <a:off x="8112125" y="2853055"/>
            <a:ext cx="791845" cy="287655"/>
          </a:xfrm>
          <a:prstGeom prst="ellipse">
            <a:avLst/>
          </a:prstGeom>
          <a:noFill/>
          <a:ln w="41275">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nvSpPr>
        <p:spPr>
          <a:xfrm>
            <a:off x="9408160" y="3264535"/>
            <a:ext cx="791845" cy="287655"/>
          </a:xfrm>
          <a:prstGeom prst="ellipse">
            <a:avLst/>
          </a:prstGeom>
          <a:noFill/>
          <a:ln w="41275">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椭圆 40"/>
          <p:cNvSpPr/>
          <p:nvPr/>
        </p:nvSpPr>
        <p:spPr>
          <a:xfrm>
            <a:off x="11064240" y="3500755"/>
            <a:ext cx="791845" cy="287655"/>
          </a:xfrm>
          <a:prstGeom prst="ellipse">
            <a:avLst/>
          </a:prstGeom>
          <a:noFill/>
          <a:ln w="41275">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椭圆 41"/>
          <p:cNvSpPr/>
          <p:nvPr/>
        </p:nvSpPr>
        <p:spPr>
          <a:xfrm>
            <a:off x="10920730" y="3933190"/>
            <a:ext cx="791845" cy="287655"/>
          </a:xfrm>
          <a:prstGeom prst="ellipse">
            <a:avLst/>
          </a:prstGeom>
          <a:noFill/>
          <a:ln w="41275">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nvSpPr>
        <p:spPr>
          <a:xfrm>
            <a:off x="8256270" y="4364990"/>
            <a:ext cx="431800" cy="230505"/>
          </a:xfrm>
          <a:prstGeom prst="ellipse">
            <a:avLst/>
          </a:prstGeom>
          <a:noFill/>
          <a:ln w="41275">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圆角矩形 44"/>
          <p:cNvSpPr/>
          <p:nvPr/>
        </p:nvSpPr>
        <p:spPr>
          <a:xfrm>
            <a:off x="6053455" y="4595495"/>
            <a:ext cx="6016625" cy="575945"/>
          </a:xfrm>
          <a:prstGeom prst="roundRect">
            <a:avLst/>
          </a:prstGeom>
          <a:noFill/>
          <a:ln w="69850">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 name="椭圆 45"/>
          <p:cNvSpPr/>
          <p:nvPr/>
        </p:nvSpPr>
        <p:spPr>
          <a:xfrm>
            <a:off x="10488295" y="5142865"/>
            <a:ext cx="1581785" cy="287655"/>
          </a:xfrm>
          <a:prstGeom prst="ellipse">
            <a:avLst/>
          </a:prstGeom>
          <a:noFill/>
          <a:ln w="41275">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7" name="直接箭头连接符 46"/>
          <p:cNvCxnSpPr>
            <a:stCxn id="45" idx="1"/>
          </p:cNvCxnSpPr>
          <p:nvPr/>
        </p:nvCxnSpPr>
        <p:spPr>
          <a:xfrm flipH="1">
            <a:off x="4367530" y="4883785"/>
            <a:ext cx="1685925" cy="705485"/>
          </a:xfrm>
          <a:prstGeom prst="straightConnector1">
            <a:avLst/>
          </a:prstGeom>
          <a:ln w="444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48" name="直接箭头连接符 47"/>
          <p:cNvCxnSpPr>
            <a:stCxn id="46" idx="2"/>
          </p:cNvCxnSpPr>
          <p:nvPr/>
        </p:nvCxnSpPr>
        <p:spPr>
          <a:xfrm flipH="1">
            <a:off x="4439920" y="5287010"/>
            <a:ext cx="6048375" cy="662305"/>
          </a:xfrm>
          <a:prstGeom prst="straightConnector1">
            <a:avLst/>
          </a:prstGeom>
          <a:ln w="44450">
            <a:solidFill>
              <a:schemeClr val="accent6">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49" name="直接连接符 48"/>
          <p:cNvCxnSpPr/>
          <p:nvPr/>
        </p:nvCxnSpPr>
        <p:spPr>
          <a:xfrm>
            <a:off x="7320280" y="6381115"/>
            <a:ext cx="1727835" cy="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50" name="直接连接符 49"/>
          <p:cNvCxnSpPr/>
          <p:nvPr/>
        </p:nvCxnSpPr>
        <p:spPr>
          <a:xfrm flipV="1">
            <a:off x="9624695" y="6640830"/>
            <a:ext cx="2419350" cy="28575"/>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cxnSp>
        <p:nvCxnSpPr>
          <p:cNvPr id="51" name="直接连接符 50"/>
          <p:cNvCxnSpPr/>
          <p:nvPr/>
        </p:nvCxnSpPr>
        <p:spPr>
          <a:xfrm>
            <a:off x="6094095" y="6779260"/>
            <a:ext cx="4392295" cy="0"/>
          </a:xfrm>
          <a:prstGeom prst="line">
            <a:avLst/>
          </a:prstGeom>
          <a:ln w="34925">
            <a:solidFill>
              <a:srgbClr val="C00000"/>
            </a:solidFill>
          </a:ln>
        </p:spPr>
        <p:style>
          <a:lnRef idx="2">
            <a:schemeClr val="accent1"/>
          </a:lnRef>
          <a:fillRef idx="0">
            <a:srgbClr val="FFFFFF"/>
          </a:fillRef>
          <a:effectRef idx="0">
            <a:srgbClr val="FFFFFF"/>
          </a:effectRef>
          <a:fontRef idx="minor">
            <a:schemeClr val="tx1"/>
          </a:fontRef>
        </p:style>
      </p:cxnSp>
      <p:sp>
        <p:nvSpPr>
          <p:cNvPr id="52" name="圆角矩形 51"/>
          <p:cNvSpPr/>
          <p:nvPr/>
        </p:nvSpPr>
        <p:spPr>
          <a:xfrm>
            <a:off x="33020" y="4696460"/>
            <a:ext cx="1778000" cy="69151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3200" dirty="0">
                <a:solidFill>
                  <a:srgbClr val="C00000"/>
                </a:solidFill>
                <a:latin typeface="Times New Roman" panose="02020503050405090304" pitchFamily="18" charset="0"/>
                <a:cs typeface="Times New Roman" panose="02020503050405090304" pitchFamily="18" charset="0"/>
              </a:rPr>
              <a:t>R</a:t>
            </a:r>
            <a:r>
              <a:rPr kumimoji="1" lang="en-US" altLang="zh-CN" sz="2000" dirty="0">
                <a:solidFill>
                  <a:srgbClr val="002060"/>
                </a:solidFill>
                <a:latin typeface="Times New Roman" panose="02020503050405090304" pitchFamily="18" charset="0"/>
                <a:cs typeface="Times New Roman" panose="02020503050405090304" pitchFamily="18" charset="0"/>
              </a:rPr>
              <a:t>esult(s)</a:t>
            </a:r>
            <a:endParaRPr kumimoji="1" lang="en-US" altLang="zh-CN" sz="2000" dirty="0">
              <a:solidFill>
                <a:srgbClr val="002060"/>
              </a:solidFill>
              <a:latin typeface="Times New Roman" panose="02020503050405090304" pitchFamily="18" charset="0"/>
              <a:cs typeface="Times New Roman" panose="02020503050405090304" pitchFamily="18" charset="0"/>
            </a:endParaRPr>
          </a:p>
        </p:txBody>
      </p:sp>
      <p:sp>
        <p:nvSpPr>
          <p:cNvPr id="53" name="圆角矩形 52"/>
          <p:cNvSpPr/>
          <p:nvPr/>
        </p:nvSpPr>
        <p:spPr>
          <a:xfrm>
            <a:off x="71755" y="5661025"/>
            <a:ext cx="1778000" cy="38862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buClrTx/>
              <a:buSzTx/>
              <a:buFontTx/>
            </a:pPr>
            <a:r>
              <a:rPr kumimoji="1" lang="en-US" altLang="zh-CN" sz="3200" dirty="0">
                <a:solidFill>
                  <a:srgbClr val="C00000"/>
                </a:solidFill>
                <a:latin typeface="Times New Roman" panose="02020503050405090304" pitchFamily="18" charset="0"/>
                <a:cs typeface="Times New Roman" panose="02020503050405090304" pitchFamily="18" charset="0"/>
              </a:rPr>
              <a:t>D</a:t>
            </a:r>
            <a:r>
              <a:rPr kumimoji="1" lang="en-US" altLang="zh-CN" sz="2000" dirty="0">
                <a:solidFill>
                  <a:srgbClr val="002060"/>
                </a:solidFill>
                <a:latin typeface="Times New Roman" panose="02020503050405090304" pitchFamily="18" charset="0"/>
                <a:cs typeface="Times New Roman" panose="02020503050405090304" pitchFamily="18" charset="0"/>
              </a:rPr>
              <a:t>iscussion</a:t>
            </a:r>
            <a:endParaRPr kumimoji="1" lang="en-US" altLang="zh-CN" sz="2000" dirty="0">
              <a:solidFill>
                <a:srgbClr val="002060"/>
              </a:solidFill>
              <a:latin typeface="Times New Roman" panose="02020503050405090304" pitchFamily="18" charset="0"/>
              <a:cs typeface="Times New Roman" panose="02020503050405090304" pitchFamily="18" charset="0"/>
            </a:endParaRPr>
          </a:p>
        </p:txBody>
      </p:sp>
      <p:sp>
        <p:nvSpPr>
          <p:cNvPr id="54" name="圆角矩形 53"/>
          <p:cNvSpPr/>
          <p:nvPr/>
        </p:nvSpPr>
        <p:spPr>
          <a:xfrm>
            <a:off x="30480" y="6185535"/>
            <a:ext cx="1778000" cy="67246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kumimoji="1" lang="en-US" altLang="zh-CN" sz="3200" dirty="0">
                <a:solidFill>
                  <a:srgbClr val="C00000"/>
                </a:solidFill>
                <a:latin typeface="Times New Roman" panose="02020503050405090304" pitchFamily="18" charset="0"/>
                <a:cs typeface="Times New Roman" panose="02020503050405090304" pitchFamily="18" charset="0"/>
              </a:rPr>
              <a:t>IMaRD</a:t>
            </a:r>
            <a:endParaRPr kumimoji="1" lang="en-US" altLang="zh-CN" sz="2000" dirty="0">
              <a:solidFill>
                <a:srgbClr val="002060"/>
              </a:solidFill>
              <a:latin typeface="Times New Roman" panose="02020503050405090304" pitchFamily="18" charset="0"/>
              <a:cs typeface="Times New Roman" panose="0202050305040509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par>
                                <p:cTn id="13" presetID="9"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par>
                                <p:cTn id="16" presetID="9"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par>
                                <p:cTn id="32" presetID="9"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par>
                                <p:cTn id="35" presetID="9"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dissolve">
                                      <p:cBhvr>
                                        <p:cTn id="52" dur="500"/>
                                        <p:tgtEl>
                                          <p:spTgt spid="15"/>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dissolv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dissolve">
                                      <p:cBhvr>
                                        <p:cTn id="65" dur="500"/>
                                        <p:tgtEl>
                                          <p:spTgt spid="38"/>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dissolve">
                                      <p:cBhvr>
                                        <p:cTn id="68" dur="500"/>
                                        <p:tgtEl>
                                          <p:spTgt spid="39"/>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dissolve">
                                      <p:cBhvr>
                                        <p:cTn id="71" dur="500"/>
                                        <p:tgtEl>
                                          <p:spTgt spid="40"/>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dissolve">
                                      <p:cBhvr>
                                        <p:cTn id="74" dur="500"/>
                                        <p:tgtEl>
                                          <p:spTgt spid="41"/>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dissolve">
                                      <p:cBhvr>
                                        <p:cTn id="77" dur="500"/>
                                        <p:tgtEl>
                                          <p:spTgt spid="42"/>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dissolve">
                                      <p:cBhvr>
                                        <p:cTn id="80" dur="500"/>
                                        <p:tgtEl>
                                          <p:spTgt spid="44"/>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dissolve">
                                      <p:cBhvr>
                                        <p:cTn id="85" dur="500"/>
                                        <p:tgtEl>
                                          <p:spTgt spid="21"/>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dissolve">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dissolve">
                                      <p:cBhvr>
                                        <p:cTn id="93" dur="500"/>
                                        <p:tgtEl>
                                          <p:spTgt spid="45"/>
                                        </p:tgtEl>
                                      </p:cBhvr>
                                    </p:animEffect>
                                  </p:childTnLst>
                                </p:cTn>
                              </p:par>
                              <p:par>
                                <p:cTn id="94" presetID="9" presetClass="entr" presetSubtype="0" fill="hold" nodeType="withEffect">
                                  <p:stCondLst>
                                    <p:cond delay="0"/>
                                  </p:stCondLst>
                                  <p:childTnLst>
                                    <p:set>
                                      <p:cBhvr>
                                        <p:cTn id="95" dur="1" fill="hold">
                                          <p:stCondLst>
                                            <p:cond delay="0"/>
                                          </p:stCondLst>
                                        </p:cTn>
                                        <p:tgtEl>
                                          <p:spTgt spid="47"/>
                                        </p:tgtEl>
                                        <p:attrNameLst>
                                          <p:attrName>style.visibility</p:attrName>
                                        </p:attrNameLst>
                                      </p:cBhvr>
                                      <p:to>
                                        <p:strVal val="visible"/>
                                      </p:to>
                                    </p:set>
                                    <p:animEffect transition="in" filter="dissolve">
                                      <p:cBhvr>
                                        <p:cTn id="96" dur="500"/>
                                        <p:tgtEl>
                                          <p:spTgt spid="47"/>
                                        </p:tgtEl>
                                      </p:cBhvr>
                                    </p:animEffect>
                                  </p:childTnLst>
                                </p:cTn>
                              </p:par>
                            </p:childTnLst>
                          </p:cTn>
                        </p:par>
                      </p:childTnLst>
                    </p:cTn>
                  </p:par>
                  <p:par>
                    <p:cTn id="97" fill="hold">
                      <p:stCondLst>
                        <p:cond delay="indefinite"/>
                      </p:stCondLst>
                      <p:childTnLst>
                        <p:par>
                          <p:cTn id="98" fill="hold">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46"/>
                                        </p:tgtEl>
                                        <p:attrNameLst>
                                          <p:attrName>style.visibility</p:attrName>
                                        </p:attrNameLst>
                                      </p:cBhvr>
                                      <p:to>
                                        <p:strVal val="visible"/>
                                      </p:to>
                                    </p:set>
                                    <p:animEffect transition="in" filter="dissolve">
                                      <p:cBhvr>
                                        <p:cTn id="101" dur="500"/>
                                        <p:tgtEl>
                                          <p:spTgt spid="46"/>
                                        </p:tgtEl>
                                      </p:cBhvr>
                                    </p:animEffect>
                                  </p:childTnLst>
                                </p:cTn>
                              </p:par>
                              <p:par>
                                <p:cTn id="102" presetID="9" presetClass="entr" presetSubtype="0" fill="hold" nodeType="withEffect">
                                  <p:stCondLst>
                                    <p:cond delay="0"/>
                                  </p:stCondLst>
                                  <p:childTnLst>
                                    <p:set>
                                      <p:cBhvr>
                                        <p:cTn id="103" dur="1" fill="hold">
                                          <p:stCondLst>
                                            <p:cond delay="0"/>
                                          </p:stCondLst>
                                        </p:cTn>
                                        <p:tgtEl>
                                          <p:spTgt spid="48"/>
                                        </p:tgtEl>
                                        <p:attrNameLst>
                                          <p:attrName>style.visibility</p:attrName>
                                        </p:attrNameLst>
                                      </p:cBhvr>
                                      <p:to>
                                        <p:strVal val="visible"/>
                                      </p:to>
                                    </p:set>
                                    <p:animEffect transition="in" filter="dissolve">
                                      <p:cBhvr>
                                        <p:cTn id="104" dur="500"/>
                                        <p:tgtEl>
                                          <p:spTgt spid="48"/>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dissolve">
                                      <p:cBhvr>
                                        <p:cTn id="109" dur="500"/>
                                        <p:tgtEl>
                                          <p:spTgt spid="37"/>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ntr" presetSubtype="0" fill="hold" nodeType="clickEffect">
                                  <p:stCondLst>
                                    <p:cond delay="0"/>
                                  </p:stCondLst>
                                  <p:childTnLst>
                                    <p:set>
                                      <p:cBhvr>
                                        <p:cTn id="113" dur="1" fill="hold">
                                          <p:stCondLst>
                                            <p:cond delay="0"/>
                                          </p:stCondLst>
                                        </p:cTn>
                                        <p:tgtEl>
                                          <p:spTgt spid="51"/>
                                        </p:tgtEl>
                                        <p:attrNameLst>
                                          <p:attrName>style.visibility</p:attrName>
                                        </p:attrNameLst>
                                      </p:cBhvr>
                                      <p:to>
                                        <p:strVal val="visible"/>
                                      </p:to>
                                    </p:set>
                                    <p:animEffect transition="in" filter="dissolve">
                                      <p:cBhvr>
                                        <p:cTn id="114" dur="500"/>
                                        <p:tgtEl>
                                          <p:spTgt spid="51"/>
                                        </p:tgtEl>
                                      </p:cBhvr>
                                    </p:animEffect>
                                  </p:childTnLst>
                                </p:cTn>
                              </p:par>
                              <p:par>
                                <p:cTn id="115" presetID="9" presetClass="entr" presetSubtype="0" fill="hold" nodeType="with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dissolve">
                                      <p:cBhvr>
                                        <p:cTn id="117" dur="500"/>
                                        <p:tgtEl>
                                          <p:spTgt spid="50"/>
                                        </p:tgtEl>
                                      </p:cBhvr>
                                    </p:animEffect>
                                  </p:childTnLst>
                                </p:cTn>
                              </p:par>
                              <p:par>
                                <p:cTn id="118" presetID="9" presetClass="entr" presetSubtype="0" fill="hold" nodeType="with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dissolve">
                                      <p:cBhvr>
                                        <p:cTn id="120" dur="500"/>
                                        <p:tgtEl>
                                          <p:spTgt spid="49"/>
                                        </p:tgtEl>
                                      </p:cBhvr>
                                    </p:animEffect>
                                  </p:childTnLst>
                                </p:cTn>
                              </p:par>
                              <p:par>
                                <p:cTn id="121" presetID="9" presetClass="entr" presetSubtype="0" fill="hold" grpId="0" nodeType="withEffect">
                                  <p:stCondLst>
                                    <p:cond delay="0"/>
                                  </p:stCondLst>
                                  <p:childTnLst>
                                    <p:set>
                                      <p:cBhvr>
                                        <p:cTn id="122" dur="1" fill="hold">
                                          <p:stCondLst>
                                            <p:cond delay="0"/>
                                          </p:stCondLst>
                                        </p:cTn>
                                        <p:tgtEl>
                                          <p:spTgt spid="23"/>
                                        </p:tgtEl>
                                        <p:attrNameLst>
                                          <p:attrName>style.visibility</p:attrName>
                                        </p:attrNameLst>
                                      </p:cBhvr>
                                      <p:to>
                                        <p:strVal val="visible"/>
                                      </p:to>
                                    </p:set>
                                    <p:animEffect transition="in" filter="dissolve">
                                      <p:cBhvr>
                                        <p:cTn id="123" dur="500"/>
                                        <p:tgtEl>
                                          <p:spTgt spid="23"/>
                                        </p:tgtEl>
                                      </p:cBhvr>
                                    </p:animEffect>
                                  </p:childTnLst>
                                </p:cTn>
                              </p:par>
                            </p:childTnLst>
                          </p:cTn>
                        </p:par>
                      </p:childTnLst>
                    </p:cTn>
                  </p:par>
                  <p:par>
                    <p:cTn id="124" fill="hold">
                      <p:stCondLst>
                        <p:cond delay="indefinite"/>
                      </p:stCondLst>
                      <p:childTnLst>
                        <p:par>
                          <p:cTn id="125" fill="hold">
                            <p:stCondLst>
                              <p:cond delay="0"/>
                            </p:stCondLst>
                            <p:childTnLst>
                              <p:par>
                                <p:cTn id="126" presetID="9" presetClass="entr" presetSubtype="0" fill="hold" grpId="0" nodeType="clickEffect">
                                  <p:stCondLst>
                                    <p:cond delay="0"/>
                                  </p:stCondLst>
                                  <p:childTnLst>
                                    <p:set>
                                      <p:cBhvr>
                                        <p:cTn id="127" dur="1" fill="hold">
                                          <p:stCondLst>
                                            <p:cond delay="0"/>
                                          </p:stCondLst>
                                        </p:cTn>
                                        <p:tgtEl>
                                          <p:spTgt spid="24"/>
                                        </p:tgtEl>
                                        <p:attrNameLst>
                                          <p:attrName>style.visibility</p:attrName>
                                        </p:attrNameLst>
                                      </p:cBhvr>
                                      <p:to>
                                        <p:strVal val="visible"/>
                                      </p:to>
                                    </p:set>
                                    <p:animEffect transition="in" filter="dissolve">
                                      <p:cBhvr>
                                        <p:cTn id="128" dur="500"/>
                                        <p:tgtEl>
                                          <p:spTgt spid="24"/>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1" fill="hold" grpId="0" nodeType="click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wipe(up)">
                                      <p:cBhvr>
                                        <p:cTn id="133" dur="500"/>
                                        <p:tgtEl>
                                          <p:spTgt spid="28"/>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wipe(up)">
                                      <p:cBhvr>
                                        <p:cTn id="138" dur="500"/>
                                        <p:tgtEl>
                                          <p:spTgt spid="29"/>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1" fill="hold" grpId="0" nodeType="clickEffect">
                                  <p:stCondLst>
                                    <p:cond delay="0"/>
                                  </p:stCondLst>
                                  <p:childTnLst>
                                    <p:set>
                                      <p:cBhvr>
                                        <p:cTn id="142" dur="1" fill="hold">
                                          <p:stCondLst>
                                            <p:cond delay="0"/>
                                          </p:stCondLst>
                                        </p:cTn>
                                        <p:tgtEl>
                                          <p:spTgt spid="30"/>
                                        </p:tgtEl>
                                        <p:attrNameLst>
                                          <p:attrName>style.visibility</p:attrName>
                                        </p:attrNameLst>
                                      </p:cBhvr>
                                      <p:to>
                                        <p:strVal val="visible"/>
                                      </p:to>
                                    </p:set>
                                    <p:animEffect transition="in" filter="wipe(up)">
                                      <p:cBhvr>
                                        <p:cTn id="143" dur="500"/>
                                        <p:tgtEl>
                                          <p:spTgt spid="30"/>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52"/>
                                        </p:tgtEl>
                                        <p:attrNameLst>
                                          <p:attrName>style.visibility</p:attrName>
                                        </p:attrNameLst>
                                      </p:cBhvr>
                                      <p:to>
                                        <p:strVal val="visible"/>
                                      </p:to>
                                    </p:set>
                                    <p:animEffect transition="in" filter="wipe(up)">
                                      <p:cBhvr>
                                        <p:cTn id="148" dur="500"/>
                                        <p:tgtEl>
                                          <p:spTgt spid="52"/>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1" fill="hold" grpId="0" nodeType="clickEffect">
                                  <p:stCondLst>
                                    <p:cond delay="0"/>
                                  </p:stCondLst>
                                  <p:childTnLst>
                                    <p:set>
                                      <p:cBhvr>
                                        <p:cTn id="152" dur="1" fill="hold">
                                          <p:stCondLst>
                                            <p:cond delay="0"/>
                                          </p:stCondLst>
                                        </p:cTn>
                                        <p:tgtEl>
                                          <p:spTgt spid="53"/>
                                        </p:tgtEl>
                                        <p:attrNameLst>
                                          <p:attrName>style.visibility</p:attrName>
                                        </p:attrNameLst>
                                      </p:cBhvr>
                                      <p:to>
                                        <p:strVal val="visible"/>
                                      </p:to>
                                    </p:set>
                                    <p:animEffect transition="in" filter="wipe(up)">
                                      <p:cBhvr>
                                        <p:cTn id="153" dur="500"/>
                                        <p:tgtEl>
                                          <p:spTgt spid="53"/>
                                        </p:tgtEl>
                                      </p:cBhvr>
                                    </p:animEffect>
                                  </p:childTnLst>
                                </p:cTn>
                              </p:par>
                            </p:childTnLst>
                          </p:cTn>
                        </p:par>
                      </p:childTnLst>
                    </p:cTn>
                  </p:par>
                  <p:par>
                    <p:cTn id="154" fill="hold">
                      <p:stCondLst>
                        <p:cond delay="indefinite"/>
                      </p:stCondLst>
                      <p:childTnLst>
                        <p:par>
                          <p:cTn id="155" fill="hold">
                            <p:stCondLst>
                              <p:cond delay="0"/>
                            </p:stCondLst>
                            <p:childTnLst>
                              <p:par>
                                <p:cTn id="156" presetID="9" presetClass="entr" presetSubtype="0" fill="hold" grpId="0" nodeType="clickEffect">
                                  <p:stCondLst>
                                    <p:cond delay="0"/>
                                  </p:stCondLst>
                                  <p:childTnLst>
                                    <p:set>
                                      <p:cBhvr>
                                        <p:cTn id="157" dur="1" fill="hold">
                                          <p:stCondLst>
                                            <p:cond delay="0"/>
                                          </p:stCondLst>
                                        </p:cTn>
                                        <p:tgtEl>
                                          <p:spTgt spid="54"/>
                                        </p:tgtEl>
                                        <p:attrNameLst>
                                          <p:attrName>style.visibility</p:attrName>
                                        </p:attrNameLst>
                                      </p:cBhvr>
                                      <p:to>
                                        <p:strVal val="visible"/>
                                      </p:to>
                                    </p:set>
                                    <p:animEffect transition="in" filter="dissolve">
                                      <p:cBhvr>
                                        <p:cTn id="15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0" grpId="0" animBg="1"/>
      <p:bldP spid="20" grpId="1" animBg="1"/>
      <p:bldP spid="5" grpId="0" animBg="1"/>
      <p:bldP spid="5" grpId="1" animBg="1"/>
      <p:bldP spid="12" grpId="0" animBg="1"/>
      <p:bldP spid="12" grpId="1" animBg="1"/>
      <p:bldP spid="9" grpId="0" animBg="1"/>
      <p:bldP spid="9" grpId="1" animBg="1"/>
      <p:bldP spid="15" grpId="0"/>
      <p:bldP spid="17" grpId="0" animBg="1"/>
      <p:bldP spid="15" grpId="1"/>
      <p:bldP spid="17" grpId="1" animBg="1"/>
      <p:bldP spid="38" grpId="0" animBg="1"/>
      <p:bldP spid="39" grpId="0" animBg="1"/>
      <p:bldP spid="40" grpId="0" animBg="1"/>
      <p:bldP spid="41" grpId="0" animBg="1"/>
      <p:bldP spid="42" grpId="0" animBg="1"/>
      <p:bldP spid="44" grpId="0" animBg="1"/>
      <p:bldP spid="38" grpId="1" animBg="1"/>
      <p:bldP spid="39" grpId="1" animBg="1"/>
      <p:bldP spid="40" grpId="1" animBg="1"/>
      <p:bldP spid="41" grpId="1" animBg="1"/>
      <p:bldP spid="42" grpId="1" animBg="1"/>
      <p:bldP spid="44" grpId="1" animBg="1"/>
      <p:bldP spid="45" grpId="0" animBg="1"/>
      <p:bldP spid="45" grpId="1" animBg="1"/>
      <p:bldP spid="46" grpId="0" animBg="1"/>
      <p:bldP spid="46" grpId="1" animBg="1"/>
      <p:bldP spid="19" grpId="0" animBg="1"/>
      <p:bldP spid="19" grpId="1" animBg="1"/>
      <p:bldP spid="21" grpId="0" animBg="1"/>
      <p:bldP spid="22" grpId="0" animBg="1"/>
      <p:bldP spid="21" grpId="1" animBg="1"/>
      <p:bldP spid="22" grpId="1" animBg="1"/>
      <p:bldP spid="37" grpId="0" animBg="1"/>
      <p:bldP spid="37" grpId="1" animBg="1"/>
      <p:bldP spid="23" grpId="0" animBg="1"/>
      <p:bldP spid="23" grpId="1" animBg="1"/>
      <p:bldP spid="24" grpId="0" animBg="1"/>
      <p:bldP spid="24" grpId="1" animBg="1"/>
      <p:bldP spid="28" grpId="0" animBg="1"/>
      <p:bldP spid="28" grpId="1" animBg="1"/>
      <p:bldP spid="29" grpId="0" animBg="1"/>
      <p:bldP spid="29" grpId="1" animBg="1"/>
      <p:bldP spid="30" grpId="0" animBg="1"/>
      <p:bldP spid="30" grpId="1" animBg="1"/>
      <p:bldP spid="52" grpId="0" animBg="1"/>
      <p:bldP spid="52" grpId="1" animBg="1"/>
      <p:bldP spid="53" grpId="0" animBg="1"/>
      <p:bldP spid="53" grpId="1" animBg="1"/>
      <p:bldP spid="54" grpId="0" animBg="1"/>
      <p:bldP spid="5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7625" y="1196340"/>
            <a:ext cx="5053965" cy="484505"/>
          </a:xfrm>
        </p:spPr>
        <p:txBody>
          <a:bodyPr>
            <a:noAutofit/>
          </a:bodyPr>
          <a:p>
            <a:r>
              <a:rPr lang="en-US" altLang="zh-CN" sz="3200" b="1">
                <a:latin typeface="Times New Roman Regular" panose="02020503050405090304" charset="0"/>
                <a:cs typeface="Times New Roman Regular" panose="02020503050405090304" charset="0"/>
              </a:rPr>
              <a:t>Internalize the Pattern</a:t>
            </a:r>
            <a:endParaRPr lang="en-US" altLang="zh-CN" sz="3200" b="1">
              <a:latin typeface="Times New Roman Regular" panose="02020503050405090304" charset="0"/>
              <a:cs typeface="Times New Roman Regular" panose="02020503050405090304" charset="0"/>
            </a:endParaRPr>
          </a:p>
        </p:txBody>
      </p:sp>
      <p:sp>
        <p:nvSpPr>
          <p:cNvPr id="3" name="内容占位符 2"/>
          <p:cNvSpPr>
            <a:spLocks noGrp="1"/>
          </p:cNvSpPr>
          <p:nvPr>
            <p:ph idx="1"/>
          </p:nvPr>
        </p:nvSpPr>
        <p:spPr>
          <a:xfrm>
            <a:off x="47625" y="1772920"/>
            <a:ext cx="5111750" cy="4136390"/>
          </a:xfrm>
        </p:spPr>
        <p:txBody>
          <a:bodyPr>
            <a:noAutofit/>
          </a:bodyPr>
          <a:p>
            <a:pPr marL="0" indent="457200">
              <a:buNone/>
            </a:pPr>
            <a:r>
              <a:rPr lang="en-US" altLang="zh-CN" sz="3200">
                <a:latin typeface="Times New Roman Regular" panose="02020503050405090304" charset="0"/>
                <a:cs typeface="Times New Roman Regular" panose="02020503050405090304" charset="0"/>
              </a:rPr>
              <a:t>IMRaD, which stands for, Introduction &amp; Importance, Methods, Results, and Discussion, is the format that scientists use when they write papers and/or articles. It is often used in healthcare and the natural sciences.</a:t>
            </a:r>
            <a:endParaRPr lang="en-US" altLang="zh-CN" sz="3200">
              <a:latin typeface="Times New Roman Regular" panose="02020503050405090304" charset="0"/>
              <a:cs typeface="Times New Roman Regular" panose="02020503050405090304" charset="0"/>
            </a:endParaRPr>
          </a:p>
        </p:txBody>
      </p:sp>
      <p:pic>
        <p:nvPicPr>
          <p:cNvPr id="5" name="图片 4" descr="截屏2026-01-14 16.40.02"/>
          <p:cNvPicPr>
            <a:picLocks noChangeAspect="1"/>
          </p:cNvPicPr>
          <p:nvPr/>
        </p:nvPicPr>
        <p:blipFill>
          <a:blip r:embed="rId1"/>
          <a:stretch>
            <a:fillRect/>
          </a:stretch>
        </p:blipFill>
        <p:spPr>
          <a:xfrm>
            <a:off x="5101590" y="1196340"/>
            <a:ext cx="6843395" cy="47167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split orient="vert" dir="in"/>
      </p:transition>
    </mc:Choice>
    <mc:Fallback>
      <p:transition spd="slow">
        <p:split orient="vert" dir="in"/>
      </p:transition>
    </mc:Fallback>
  </mc:AlternateContent>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TABLE_ENDDRAG_ORIGIN_RECT" val="752*344"/>
  <p:tag name="TABLE_ENDDRAG_RECT" val="42*134*752*344"/>
</p:tagLst>
</file>

<file path=ppt/tags/tag3.xml><?xml version="1.0" encoding="utf-8"?>
<p:tagLst xmlns:p="http://schemas.openxmlformats.org/presentationml/2006/main">
  <p:tag name="TABLE_ENDDRAG_ORIGIN_RECT" val="531*346"/>
  <p:tag name="TABLE_ENDDRAG_RECT" val="15*128*531*346"/>
</p:tagLst>
</file>

<file path=ppt/tags/tag4.xml><?xml version="1.0" encoding="utf-8"?>
<p:tagLst xmlns:p="http://schemas.openxmlformats.org/presentationml/2006/main">
  <p:tag name="TABLE_ENDDRAG_ORIGIN_RECT" val="925*475"/>
  <p:tag name="TABLE_ENDDRAG_RECT" val="15*54*925*475"/>
  <p:tag name="KSO_WM_UNIT_TABLE_BEAUTIFY" val="smartTable{1ba6f77f-7df8-413f-9daa-e53f747375f1}"/>
</p:tagLst>
</file>

<file path=ppt/tags/tag5.xml><?xml version="1.0" encoding="utf-8"?>
<p:tagLst xmlns:p="http://schemas.openxmlformats.org/presentationml/2006/main">
  <p:tag name="TABLE_ENDDRAG_ORIGIN_RECT" val="712*292"/>
  <p:tag name="TABLE_ENDDRAG_RECT" val="78*149*712*29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22407</Words>
  <Application>WPS 演示</Application>
  <PresentationFormat>宽屏</PresentationFormat>
  <Paragraphs>572</Paragraphs>
  <Slides>47</Slides>
  <Notes>9</Notes>
  <HiddenSlides>0</HiddenSlides>
  <MMClips>0</MMClips>
  <ScaleCrop>false</ScaleCrop>
  <HeadingPairs>
    <vt:vector size="6" baseType="variant">
      <vt:variant>
        <vt:lpstr>已用的字体</vt:lpstr>
      </vt:variant>
      <vt:variant>
        <vt:i4>38</vt:i4>
      </vt:variant>
      <vt:variant>
        <vt:lpstr>主题</vt:lpstr>
      </vt:variant>
      <vt:variant>
        <vt:i4>2</vt:i4>
      </vt:variant>
      <vt:variant>
        <vt:lpstr>幻灯片标题</vt:lpstr>
      </vt:variant>
      <vt:variant>
        <vt:i4>47</vt:i4>
      </vt:variant>
    </vt:vector>
  </HeadingPairs>
  <TitlesOfParts>
    <vt:vector size="87" baseType="lpstr">
      <vt:lpstr>Arial</vt:lpstr>
      <vt:lpstr>宋体</vt:lpstr>
      <vt:lpstr>Wingdings</vt:lpstr>
      <vt:lpstr>微软雅黑</vt:lpstr>
      <vt:lpstr>汉仪旗黑</vt:lpstr>
      <vt:lpstr>黑体</vt:lpstr>
      <vt:lpstr>汉仪中黑KW</vt:lpstr>
      <vt:lpstr>方正启体简体</vt:lpstr>
      <vt:lpstr>苹方-简</vt:lpstr>
      <vt:lpstr>Calibri</vt:lpstr>
      <vt:lpstr>迷你简启体</vt:lpstr>
      <vt:lpstr>字魂59号-创粗黑</vt:lpstr>
      <vt:lpstr>华文黑体</vt:lpstr>
      <vt:lpstr>Calibri</vt:lpstr>
      <vt:lpstr>Times New Roman</vt:lpstr>
      <vt:lpstr>Times New Roman Regular</vt:lpstr>
      <vt:lpstr>Helvetica Neue</vt:lpstr>
      <vt:lpstr>宋体</vt:lpstr>
      <vt:lpstr>Arial Unicode MS</vt:lpstr>
      <vt:lpstr>汉仪书宋二KW</vt:lpstr>
      <vt:lpstr>Calibri Light</vt:lpstr>
      <vt:lpstr>quote-cjk-patch</vt:lpstr>
      <vt:lpstr>Thonburi</vt:lpstr>
      <vt:lpstr>Times New Roman</vt:lpstr>
      <vt:lpstr>Times New Roman Bold</vt:lpstr>
      <vt:lpstr>quote-cjk-patch</vt:lpstr>
      <vt:lpstr>字魂59号-创粗黑</vt:lpstr>
      <vt:lpstr>微软雅黑</vt:lpstr>
      <vt:lpstr>方正启体简体</vt:lpstr>
      <vt:lpstr>黑体</vt:lpstr>
      <vt:lpstr>Georgia Regular</vt:lpstr>
      <vt:lpstr>Georgia Italic</vt:lpstr>
      <vt:lpstr>Gill Sans Regular</vt:lpstr>
      <vt:lpstr>Kaiti SC Regular</vt:lpstr>
      <vt:lpstr>Times New Roman Italic</vt:lpstr>
      <vt:lpstr>Songti TC Regular</vt:lpstr>
      <vt:lpstr>Songti SC Regular</vt:lpstr>
      <vt:lpstr>Times New Roman Bold Italic</vt:lpstr>
      <vt:lpstr>Office 主题​​</vt:lpstr>
      <vt:lpstr>Office 主题</vt:lpstr>
      <vt:lpstr>PowerPoint 演示文稿</vt:lpstr>
      <vt:lpstr>PowerPoint 演示文稿</vt:lpstr>
      <vt:lpstr>PowerPoint 演示文稿</vt:lpstr>
      <vt:lpstr>PowerPoint 演示文稿</vt:lpstr>
      <vt:lpstr>1.篇目字数与话题</vt:lpstr>
      <vt:lpstr>PowerPoint 演示文稿</vt:lpstr>
      <vt:lpstr>PowerPoint 演示文稿</vt:lpstr>
      <vt:lpstr>PowerPoint 演示文稿</vt:lpstr>
      <vt:lpstr>Internalize the Pattern</vt:lpstr>
      <vt:lpstr>PowerPoint 演示文稿</vt:lpstr>
      <vt:lpstr>PowerPoint 演示文稿</vt:lpstr>
      <vt:lpstr>28. What can we know about the design of Aatsinki’s research?    A. Behaviors of three groups of rats were compared. B. The rats underwent a temperament assessment.  C. It involved cross-species organ transplant. D. The toddlers were grouped by gender.</vt:lpstr>
      <vt:lpstr>28. What can we know about the design of Aatsinki’s research?    A. Behaviors of three groups of rats were compared. B. The rats underwent a temperament assessment.  C. It involved cross-species organ transplant. D. The toddlers were grouped by gender.</vt:lpstr>
      <vt:lpstr>29.What can we learn from Aatsinki’s research? A. It is the first research to have linked gut microbes with emotions. B. Introverted kids’ gut microbes reduce rats’ adventurousness.  C. Faecal treatments ease patients’ depressive symptoms.  D. Our personalities are strongly linked to our diet.  </vt:lpstr>
      <vt:lpstr>30. Which would be the best title for the passage?    A. Rat Study Reveals Personality Secret  B. Rat Tests Uncover Behavioural Difference  C. Gut Microbiomes May Impact Our Personality  D. Gut Microbiome Transplant Might Cure Depression</vt:lpstr>
      <vt:lpstr>高考真题链接</vt:lpstr>
      <vt:lpstr>PowerPoint 演示文稿</vt:lpstr>
      <vt:lpstr>PowerPoint 演示文稿</vt:lpstr>
      <vt:lpstr>PowerPoint 演示文稿</vt:lpstr>
      <vt:lpstr>	James Webb Space Telescope, launched in 2021, is NASA's premier infrared space observatory. It cost approximately $10 billion in total. 	詹姆斯·韦伯空间望远镜于2021年发射升空，是美国国家航空航天局最先进的红外空间观测平台，其造价约100亿美元。</vt:lpstr>
      <vt:lpstr>PowerPoint 演示文稿</vt:lpstr>
      <vt:lpstr>Hubble Deep Field, 1995</vt:lpstr>
      <vt:lpstr>PowerPoint 演示文稿</vt:lpstr>
      <vt:lpstr>PowerPoint 演示文稿</vt:lpstr>
      <vt:lpstr>31. What can be inferred about JWST? A. It functions from time to time.  B. It renews our knowledge of deep space. C. It surprises people more than Hubble does.  D. It confirms previous assumptions of the universe.</vt:lpstr>
      <vt:lpstr>32. What does the writer think of the Hubble Space Telescope’s proposal process?  A. It fails to leave much room for flexibility. 它未能为灵活性留出足够空间。  B. It favors proposals by renowned scientists. 它倾向于知名科学家的提案。 C. It leads to pessimistic views of the universe. 它导致了对宇宙的悲观看法。 D. It ensures the most promising ideas get through. 它确保了最有前景的想法得以通过。</vt:lpstr>
      <vt:lpstr>32. What does the writer think of the Hubble Space Telescope’s proposal process?  A. It fails to leave much room for flexibility.   B. It favors proposals by renowned scientists. 它倾向于知名科学家的提案。 C. It leads to pessimistic views of the universe. D. It ensures the most promising ideas get through. </vt:lpstr>
      <vt:lpstr>32. What does the writer think of the Hubble Space Telescope’s proposal process?  A. It fails to leave much room for flexibility.   B. It favors proposals by renowned scientists.  C. It leads to pessimistic views of the universe. 它导致了对宇宙的悲观看法。 D. It ensures the most promising ideas get through. 它确保了最有前景的想法得以通过。</vt:lpstr>
      <vt:lpstr>32. What does the writer think of the Hubble Space Telescope’s proposal process?  A. It fails to leave much room for flexibility.   B. It favors proposals by renowned scientists.  C. It leads to pessimistic views of the universe.  D. It ensures the most promising ideas get through.  它确保了最有前景的想法得以通过。</vt:lpstr>
      <vt:lpstr>32. What does the writer think of the Hubble Space Telescope’s proposal process?  A. It fails to leave much room for flexibility. B. It favors proposals by renowned scientists.  C. It leads to pessimistic views of the universe. D. It ensures the most promising ideas get through. </vt:lpstr>
      <vt:lpstr>33. What does the underlined word “fortuitous” in paragraph 5 probably mean? A. Groundbreaking.(强干扰)	 B. Effortless.	  	C. Chance.		D. Plain. </vt:lpstr>
      <vt:lpstr>33. What does the underlined word “fortuitous” in paragraph 5 probably mean? A. Groundbreaking.	 B. Effortless.	  	C. Chance.		D. Plain. </vt:lpstr>
      <vt:lpstr>34. What does the author mainly do in this passage?   A. Introduce space history.     		 B. Examine a discovery. C. Balance opposing views.         	 D. Encourage a mindset. </vt:lpstr>
      <vt:lpstr>教学活动建议--Can you suggest a possible title for passage D?</vt:lpstr>
      <vt:lpstr>教学活动建议 Can you suggest a possible title for passage D?  What message do you want to convey?</vt:lpstr>
      <vt:lpstr>Title Story: Surprise! It’s a Pulsar </vt:lpstr>
      <vt:lpstr>Title Story: Surprise! It’s a Pulsar </vt:lpstr>
      <vt:lpstr>2025东城一模D</vt:lpstr>
      <vt:lpstr> Example: To introduce space history 介绍太空历史</vt:lpstr>
      <vt:lpstr>Example: To examine a discovery 审视一项发现</vt:lpstr>
      <vt:lpstr>Example: To balance opposing views 平衡对立观点</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lulu</cp:lastModifiedBy>
  <cp:revision>1846</cp:revision>
  <dcterms:created xsi:type="dcterms:W3CDTF">2026-01-23T05:51:53Z</dcterms:created>
  <dcterms:modified xsi:type="dcterms:W3CDTF">2026-01-23T05:51:53Z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2052-12.1.23540.23540</vt:lpwstr>
  </property>
  <property fmtid="{D5CDD505-2E9C-101B-9397-08002B2CF9AE}" pid="3" name="ICV">
    <vt:lpwstr>5F5A1E09B3109802174B6769FD0507B4_43</vt:lpwstr>
  </property>
</Properties>
</file>