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1"/>
  </p:notesMasterIdLst>
  <p:sldIdLst>
    <p:sldId id="270" r:id="rId3"/>
    <p:sldId id="267" r:id="rId4"/>
    <p:sldId id="1332" r:id="rId5"/>
    <p:sldId id="268" r:id="rId6"/>
    <p:sldId id="277" r:id="rId7"/>
    <p:sldId id="1292" r:id="rId8"/>
    <p:sldId id="1297" r:id="rId9"/>
    <p:sldId id="1194" r:id="rId10"/>
    <p:sldId id="1275" r:id="rId11"/>
    <p:sldId id="1300" r:id="rId12"/>
    <p:sldId id="1301" r:id="rId13"/>
    <p:sldId id="1299" r:id="rId14"/>
    <p:sldId id="1312" r:id="rId15"/>
    <p:sldId id="1308" r:id="rId16"/>
    <p:sldId id="1293" r:id="rId17"/>
    <p:sldId id="1302" r:id="rId18"/>
    <p:sldId id="1294" r:id="rId19"/>
    <p:sldId id="1309" r:id="rId20"/>
    <p:sldId id="1310" r:id="rId21"/>
    <p:sldId id="279" r:id="rId22"/>
    <p:sldId id="281" r:id="rId23"/>
    <p:sldId id="1303" r:id="rId24"/>
    <p:sldId id="1304" r:id="rId25"/>
    <p:sldId id="1329" r:id="rId26"/>
    <p:sldId id="1288" r:id="rId27"/>
    <p:sldId id="1195" r:id="rId28"/>
    <p:sldId id="706" r:id="rId29"/>
    <p:sldId id="1209" r:id="rId30"/>
    <p:sldId id="1305" r:id="rId31"/>
    <p:sldId id="1281" r:id="rId32"/>
    <p:sldId id="1316" r:id="rId33"/>
    <p:sldId id="1318" r:id="rId34"/>
    <p:sldId id="1319" r:id="rId35"/>
    <p:sldId id="1324" r:id="rId36"/>
    <p:sldId id="1321" r:id="rId37"/>
    <p:sldId id="1320" r:id="rId38"/>
    <p:sldId id="1315" r:id="rId39"/>
    <p:sldId id="1317" r:id="rId40"/>
    <p:sldId id="1322" r:id="rId41"/>
    <p:sldId id="1323" r:id="rId42"/>
    <p:sldId id="1330" r:id="rId43"/>
    <p:sldId id="1325" r:id="rId44"/>
    <p:sldId id="1326" r:id="rId45"/>
    <p:sldId id="1327" r:id="rId46"/>
    <p:sldId id="1314" r:id="rId47"/>
    <p:sldId id="1196" r:id="rId48"/>
    <p:sldId id="1328" r:id="rId49"/>
    <p:sldId id="1333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0BDD7-BD55-47B4-89C9-2D932AF8B3FF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2FD18-BD8F-4517-8D68-10598C40EF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72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 everyone, I'm Lu from Tsinghua high school. Today I feel honored to give you some tips on how to prepare for and take the coming oral exam.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057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93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759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8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04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242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49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81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491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8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this short video, I'm going to cover three parts.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07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945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5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76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4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84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7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6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87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强调话题语块对于内容呈现的重要意义。</a:t>
            </a:r>
            <a:r>
              <a:rPr lang="en-US" altLang="zh-CN" dirty="0"/>
              <a:t>    </a:t>
            </a:r>
            <a:r>
              <a:rPr lang="zh-CN" altLang="en-US" dirty="0"/>
              <a:t>段间逻辑的衔接和自洽。</a:t>
            </a:r>
            <a:r>
              <a:rPr lang="en-US" altLang="zh-CN" dirty="0"/>
              <a:t> </a:t>
            </a:r>
            <a:r>
              <a:rPr lang="zh-CN" altLang="en-US" dirty="0"/>
              <a:t>一档高分。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75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DAC93-9F69-5CB0-69A1-86357157E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1F9BAEF-957F-3DF8-2A7C-E5F131602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311609-BC7A-6028-8A46-1DD498441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8052C-DFD0-5476-3F36-828E5721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8DFB67-E176-8A6F-B2A0-10AFEC5D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9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F5EE0A-8729-AFA8-EFA1-56AA8AE0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8FDE8A-1C9F-142D-E0A1-58D9D11DA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B8BBDC-2B32-AEFA-0E5F-8AF6B566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7B64F9-C57B-3B95-F6E3-95FA4088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F80D9E-C179-E4F1-6A59-6B67F78E4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22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E8D127-A2F8-1296-4355-389CA614F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1C7DDF8-2B8B-1A15-1FD1-379CA707B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C4E624-0E83-6106-3090-77965E70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D732A8-B5A8-33FB-B6AF-42967D5C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49ADCF-9DCE-43FB-C1DF-45177E6C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6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-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6731540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91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157" y="0"/>
            <a:ext cx="12192000" cy="3645024"/>
          </a:xfrm>
          <a:prstGeom prst="rect">
            <a:avLst/>
          </a:prstGeom>
          <a:solidFill>
            <a:srgbClr val="3F6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348544" y="3903073"/>
            <a:ext cx="7827128" cy="125867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0" y="3801958"/>
            <a:ext cx="8219677" cy="7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8973721" y="3801958"/>
            <a:ext cx="3218279" cy="72000"/>
          </a:xfrm>
          <a:prstGeom prst="rect">
            <a:avLst/>
          </a:prstGeom>
          <a:solidFill>
            <a:srgbClr val="3F6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21" name="副标题 2"/>
          <p:cNvSpPr>
            <a:spLocks noGrp="1"/>
          </p:cNvSpPr>
          <p:nvPr>
            <p:ph type="subTitle" idx="1"/>
          </p:nvPr>
        </p:nvSpPr>
        <p:spPr>
          <a:xfrm>
            <a:off x="4348544" y="5202864"/>
            <a:ext cx="7826405" cy="962754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796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" y="6731540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157" y="0"/>
            <a:ext cx="12192000" cy="11967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9158" y="1300962"/>
            <a:ext cx="8219677" cy="7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8964563" y="1300962"/>
            <a:ext cx="3218279" cy="7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0" y="1372962"/>
            <a:ext cx="12182841" cy="635598"/>
          </a:xfrm>
        </p:spPr>
        <p:txBody>
          <a:bodyPr>
            <a:normAutofit/>
          </a:bodyPr>
          <a:lstStyle>
            <a:lvl1pPr algn="ctr"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idx="1"/>
          </p:nvPr>
        </p:nvSpPr>
        <p:spPr>
          <a:xfrm>
            <a:off x="275549" y="2173830"/>
            <a:ext cx="11640900" cy="4381500"/>
          </a:xfrm>
        </p:spPr>
        <p:txBody>
          <a:bodyPr>
            <a:normAutofit/>
          </a:bodyPr>
          <a:lstStyle>
            <a:lvl1pPr marL="342900" indent="-342900" algn="ctr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6147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" y="6731540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157" y="0"/>
            <a:ext cx="12192000" cy="11967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9158" y="1300962"/>
            <a:ext cx="8219677" cy="7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8964563" y="1300962"/>
            <a:ext cx="3218279" cy="7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301471" y="1393398"/>
            <a:ext cx="11589055" cy="701870"/>
          </a:xfrm>
        </p:spPr>
        <p:txBody>
          <a:bodyPr>
            <a:normAutofit/>
          </a:bodyPr>
          <a:lstStyle>
            <a:lvl1pPr algn="l"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1" name="内容占位符 2"/>
          <p:cNvSpPr>
            <a:spLocks noGrp="1"/>
          </p:cNvSpPr>
          <p:nvPr>
            <p:ph sz="half" idx="1"/>
          </p:nvPr>
        </p:nvSpPr>
        <p:spPr>
          <a:xfrm>
            <a:off x="301471" y="2291914"/>
            <a:ext cx="11589055" cy="4263416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429427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1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1" y="6381328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-1" y="98072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99576" y="1072056"/>
            <a:ext cx="11912209" cy="484736"/>
          </a:xfrm>
        </p:spPr>
        <p:txBody>
          <a:bodyPr>
            <a:normAutofit/>
          </a:bodyPr>
          <a:lstStyle>
            <a:lvl1pPr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8" name="内容占位符 2"/>
          <p:cNvSpPr>
            <a:spLocks noGrp="1"/>
          </p:cNvSpPr>
          <p:nvPr>
            <p:ph idx="1"/>
          </p:nvPr>
        </p:nvSpPr>
        <p:spPr>
          <a:xfrm>
            <a:off x="275549" y="1736820"/>
            <a:ext cx="11640901" cy="2077591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内容占位符 2"/>
          <p:cNvSpPr>
            <a:spLocks noGrp="1"/>
          </p:cNvSpPr>
          <p:nvPr>
            <p:ph idx="13"/>
          </p:nvPr>
        </p:nvSpPr>
        <p:spPr>
          <a:xfrm>
            <a:off x="275549" y="3936658"/>
            <a:ext cx="11640901" cy="239689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31821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竖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1" y="1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-1" y="6381328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-1" y="98072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1"/>
          <p:cNvSpPr>
            <a:spLocks noGrp="1"/>
          </p:cNvSpPr>
          <p:nvPr>
            <p:ph type="title"/>
          </p:nvPr>
        </p:nvSpPr>
        <p:spPr>
          <a:xfrm>
            <a:off x="0" y="1011498"/>
            <a:ext cx="12191999" cy="679280"/>
          </a:xfrm>
        </p:spPr>
        <p:txBody>
          <a:bodyPr>
            <a:normAutofit/>
          </a:bodyPr>
          <a:lstStyle>
            <a:lvl1pPr algn="ctr"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25" name="内容占位符 2"/>
          <p:cNvSpPr>
            <a:spLocks noGrp="1"/>
          </p:cNvSpPr>
          <p:nvPr>
            <p:ph sz="half" idx="1"/>
          </p:nvPr>
        </p:nvSpPr>
        <p:spPr>
          <a:xfrm>
            <a:off x="275550" y="1845303"/>
            <a:ext cx="5680018" cy="43815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6" name="内容占位符 3"/>
          <p:cNvSpPr>
            <a:spLocks noGrp="1"/>
          </p:cNvSpPr>
          <p:nvPr>
            <p:ph sz="half" idx="2"/>
          </p:nvPr>
        </p:nvSpPr>
        <p:spPr>
          <a:xfrm>
            <a:off x="6253309" y="1839325"/>
            <a:ext cx="5680018" cy="43815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2062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本和图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1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1" y="6381328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-1" y="98072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图片占位符 2"/>
          <p:cNvSpPr>
            <a:spLocks noGrp="1"/>
          </p:cNvSpPr>
          <p:nvPr>
            <p:ph type="pic" idx="1"/>
          </p:nvPr>
        </p:nvSpPr>
        <p:spPr>
          <a:xfrm>
            <a:off x="196894" y="3757044"/>
            <a:ext cx="5687589" cy="255372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20" name="图片占位符 2"/>
          <p:cNvSpPr>
            <a:spLocks noGrp="1"/>
          </p:cNvSpPr>
          <p:nvPr>
            <p:ph type="pic" idx="13"/>
          </p:nvPr>
        </p:nvSpPr>
        <p:spPr>
          <a:xfrm>
            <a:off x="6410619" y="3757046"/>
            <a:ext cx="5568812" cy="255372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5611" y="1009154"/>
            <a:ext cx="12186389" cy="547638"/>
          </a:xfrm>
        </p:spPr>
        <p:txBody>
          <a:bodyPr>
            <a:normAutofit/>
          </a:bodyPr>
          <a:lstStyle>
            <a:lvl1pPr algn="ctr"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2" name="内容占位符 2"/>
          <p:cNvSpPr>
            <a:spLocks noGrp="1"/>
          </p:cNvSpPr>
          <p:nvPr>
            <p:ph idx="14"/>
          </p:nvPr>
        </p:nvSpPr>
        <p:spPr>
          <a:xfrm>
            <a:off x="196895" y="1700808"/>
            <a:ext cx="11782536" cy="1985676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Ø"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3544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和文本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1" y="1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-1" y="6381328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cxnSp>
        <p:nvCxnSpPr>
          <p:cNvPr id="42" name="直接连接符 41"/>
          <p:cNvCxnSpPr/>
          <p:nvPr userDrawn="1"/>
        </p:nvCxnSpPr>
        <p:spPr>
          <a:xfrm>
            <a:off x="-1" y="980728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图片占位符 2"/>
          <p:cNvSpPr>
            <a:spLocks noGrp="1"/>
          </p:cNvSpPr>
          <p:nvPr>
            <p:ph type="pic" idx="1"/>
          </p:nvPr>
        </p:nvSpPr>
        <p:spPr>
          <a:xfrm>
            <a:off x="275549" y="1065188"/>
            <a:ext cx="4989125" cy="3570808"/>
          </a:xfrm>
        </p:spPr>
        <p:txBody>
          <a:bodyPr/>
          <a:lstStyle>
            <a:lvl1pPr marL="0" indent="0">
              <a:buNone/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8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75911" y="4760177"/>
            <a:ext cx="4989125" cy="159179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             </a:t>
            </a:r>
          </a:p>
        </p:txBody>
      </p:sp>
      <p:sp>
        <p:nvSpPr>
          <p:cNvPr id="49" name="图片占位符 2"/>
          <p:cNvSpPr>
            <a:spLocks noGrp="1"/>
          </p:cNvSpPr>
          <p:nvPr>
            <p:ph type="pic" idx="13"/>
          </p:nvPr>
        </p:nvSpPr>
        <p:spPr>
          <a:xfrm>
            <a:off x="6342489" y="1015736"/>
            <a:ext cx="5419307" cy="3570808"/>
          </a:xfrm>
        </p:spPr>
        <p:txBody>
          <a:bodyPr/>
          <a:lstStyle>
            <a:lvl1pPr marL="0" indent="0">
              <a:buNone/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</a:p>
        </p:txBody>
      </p:sp>
      <p:sp>
        <p:nvSpPr>
          <p:cNvPr id="50" name="文本占位符 3"/>
          <p:cNvSpPr>
            <a:spLocks noGrp="1"/>
          </p:cNvSpPr>
          <p:nvPr>
            <p:ph type="body" sz="half" idx="14" hasCustomPrompt="1"/>
          </p:nvPr>
        </p:nvSpPr>
        <p:spPr>
          <a:xfrm>
            <a:off x="6342489" y="4773434"/>
            <a:ext cx="5419307" cy="159179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5269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5EB4B-5665-85E7-7238-E13C26F1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DC5DC0-9380-C2E0-765C-C2186CC6A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B3648C-3795-7928-ABBC-7E716E4C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1D999F-4D5B-57B6-18F8-E63BB357C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4A09CA-A79D-2915-C3D3-7486B32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56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9" y="0"/>
            <a:ext cx="12192000" cy="364502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5301216"/>
            <a:ext cx="8219677" cy="7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8973721" y="5301216"/>
            <a:ext cx="3218279" cy="7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9227" y="4239758"/>
            <a:ext cx="676274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3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634001-B2C0-E443-A776-5507F09B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99BDE0-C383-4AFE-B68E-0E8060B9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44A6D8-B7DA-9C2C-6F6A-B71D5E17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176430-4D95-A19B-38DD-AD26DE02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7ECF58-78A2-093C-0667-B3FFD9E8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0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D9EB7-AB80-0BB3-DEBB-CD4906C1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A3F1E4-E59C-2B0F-8ADA-50F3DC68D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001B13-6928-6A1D-E52F-7C10A0137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0F4F09-7990-D4B4-A431-FFE03CE7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C37715-8CEE-F620-4309-21C72302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DD0540-F173-94A3-47D2-F6FDBE0F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24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A6623-2F3F-9AB2-C4F6-75BB9156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C1E316-F3BB-8FD7-00A8-206D3E7B0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7A5E5C-A299-AE4D-7444-BC770EB2F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21D7DF-EB6F-DCE7-9A5A-748335352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CF1164-12C8-D275-675E-1ADDE8E98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1863AD-0A77-07F7-241E-8ACB938F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C0596-E09F-025E-78C4-7ED9E7CE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2C30F5-A0D8-6B31-D596-1A6F2050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8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3A1E5-CF84-BAC1-0BC4-FC40A44B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C12E754-6BA7-5411-0E68-90BA1F61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163C62-D7A4-7C3B-0A37-B29B64F7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52E679E-8A8E-A47F-0AD9-23C9010E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10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92CBC4C-F5F3-2BEE-703C-A5089625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6F3E7A1-D156-064B-34E7-BCA6D136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EAC8EA-3D6F-90F2-18D3-078694A7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6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50F05-EE04-1081-19D4-85A47CEA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334B26-B4E3-FC80-F265-0471B8CEA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54BB8A-4415-93C8-7A50-1F98EA089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5B2472-6769-7228-DF9D-446D0078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25A18B-5834-EABC-B319-3429E416F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F64A36-68E8-0CAA-E0BC-D277B229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70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836C4-ED68-D6BB-73D9-764F6D2A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601986-8D2D-2DD9-3518-A6E1C9877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7C09B3-7C95-1632-ED37-DA5533FD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18D2BB-A09A-BD62-2FF1-2C0F7B56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1E3029-5675-45B5-237E-189B2343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372B97-8E6C-C58C-AF05-5BBCDC3C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49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58B27-9628-50A0-4D7B-4ADEEE4B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60BE9A-207B-790E-8A8C-0348C246A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640F-A4D4-182A-44F6-A0B4CC7E9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BACF8D-8E19-4966-9A2B-E0631F91469B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6B6-47BF-0749-2EEB-93C89C5B6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166AC4-67A0-41F5-0CDB-3D7E91598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5201C7-1392-4DFD-A602-007C98C71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5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986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钟表, 画, 标志&#10;&#10;描述已自动生成">
            <a:extLst>
              <a:ext uri="{FF2B5EF4-FFF2-40B4-BE49-F238E27FC236}">
                <a16:creationId xmlns:a16="http://schemas.microsoft.com/office/drawing/2014/main" id="{675B098E-C0C5-4A7F-8136-D784AADEE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18400B5-95CD-8E76-79F5-FC79B85C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F42F7C80-8648-5ED8-8AFC-5C438D495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55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442"/>
    </mc:Choice>
    <mc:Fallback xmlns="">
      <p:transition advTm="1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B99ACCF-BB05-4B54-94BC-3FF4307195C0}"/>
              </a:ext>
            </a:extLst>
          </p:cNvPr>
          <p:cNvSpPr txBox="1">
            <a:spLocks/>
          </p:cNvSpPr>
          <p:nvPr/>
        </p:nvSpPr>
        <p:spPr>
          <a:xfrm>
            <a:off x="265262" y="615312"/>
            <a:ext cx="4176621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 Narrow" panose="020B0606020202030204" pitchFamily="34" charset="0"/>
                <a:ea typeface="黑体" panose="02010609060101010101" pitchFamily="49" charset="-122"/>
              </a:rPr>
              <a:t>I: Task Analysis</a:t>
            </a:r>
            <a:endParaRPr lang="zh-CN" altLang="en-US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F98C0D-466E-A33C-4841-95D89B22E900}"/>
              </a:ext>
            </a:extLst>
          </p:cNvPr>
          <p:cNvSpPr txBox="1"/>
          <p:nvPr/>
        </p:nvSpPr>
        <p:spPr>
          <a:xfrm>
            <a:off x="265262" y="2808700"/>
            <a:ext cx="116614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262626"/>
                </a:solidFill>
                <a:effectLst/>
                <a:latin typeface="PingFang SC"/>
              </a:rPr>
              <a:t>何为感悟？</a:t>
            </a:r>
            <a:endParaRPr lang="en-US" altLang="zh-CN" sz="2800" b="1" i="0" dirty="0">
              <a:solidFill>
                <a:srgbClr val="262626"/>
              </a:solidFill>
              <a:effectLst/>
              <a:latin typeface="PingFang SC"/>
            </a:endParaRPr>
          </a:p>
          <a:p>
            <a:r>
              <a:rPr lang="zh-CN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（动词）“有所感触而领悟”。</a:t>
            </a:r>
            <a:r>
              <a:rPr lang="en-US" altLang="zh-C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——《</a:t>
            </a:r>
            <a:r>
              <a:rPr lang="zh-CN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现代汉语词典</a:t>
            </a:r>
            <a:r>
              <a:rPr lang="en-US" altLang="zh-C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》</a:t>
            </a:r>
            <a:r>
              <a:rPr lang="zh-CN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</a:t>
            </a:r>
            <a:r>
              <a:rPr lang="en-US" altLang="zh-C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zh-CN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版</a:t>
            </a:r>
            <a:endParaRPr lang="en-US" altLang="zh-CN" sz="2800" i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ingFang SC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亲身经历、观察事物或体验情感后，结合自身认知与思考，从表象中提炼出的</a:t>
            </a:r>
            <a:r>
              <a:rPr lang="zh-CN" altLang="en-US" sz="2800" b="1" dirty="0">
                <a:solidFill>
                  <a:srgbClr val="1F2329"/>
                </a:solidFill>
                <a:effectLst/>
                <a:highlight>
                  <a:srgbClr val="FFFF00"/>
                </a:highlight>
                <a:latin typeface="ui-sans-serif"/>
              </a:rPr>
              <a:t>深层领悟</a:t>
            </a:r>
            <a:r>
              <a:rPr lang="en-US" altLang="zh-CN" sz="2800" b="1" dirty="0">
                <a:solidFill>
                  <a:srgbClr val="1F2329"/>
                </a:solidFill>
                <a:highlight>
                  <a:srgbClr val="FFFF00"/>
                </a:highlight>
                <a:latin typeface="ui-sans-serif"/>
              </a:rPr>
              <a:t>——</a:t>
            </a:r>
            <a:r>
              <a:rPr lang="zh-CN" altLang="en-US" sz="2800" b="1" dirty="0">
                <a:solidFill>
                  <a:srgbClr val="1F2329"/>
                </a:solidFill>
                <a:highlight>
                  <a:srgbClr val="FFFF00"/>
                </a:highlight>
                <a:latin typeface="ui-sans-serif"/>
              </a:rPr>
              <a:t>哲理或道理。</a:t>
            </a: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不是单纯的感官感受，也不是理性的逻辑判断，而是</a:t>
            </a:r>
            <a:r>
              <a:rPr lang="zh-CN" altLang="en-US" sz="2800" b="1" dirty="0"/>
              <a:t>主观体验</a:t>
            </a:r>
            <a:r>
              <a:rPr lang="zh-CN" altLang="en-US" sz="2800" dirty="0"/>
              <a:t>和</a:t>
            </a:r>
            <a:r>
              <a:rPr lang="zh-CN" altLang="en-US" sz="2800" b="1" dirty="0"/>
              <a:t>理性思考</a:t>
            </a:r>
            <a:r>
              <a:rPr lang="zh-CN" altLang="en-US" sz="2800" dirty="0"/>
              <a:t>碰撞的产物。</a:t>
            </a:r>
            <a:endParaRPr lang="en-US" altLang="zh-CN" sz="2800" b="0" i="0" dirty="0">
              <a:solidFill>
                <a:srgbClr val="333333"/>
              </a:solidFill>
              <a:effectLst/>
              <a:latin typeface="fzbiaoysk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9A3337-EC90-8428-2F7A-EAF5FA3D469B}"/>
              </a:ext>
            </a:extLst>
          </p:cNvPr>
          <p:cNvSpPr txBox="1"/>
          <p:nvPr/>
        </p:nvSpPr>
        <p:spPr>
          <a:xfrm>
            <a:off x="2353572" y="1504461"/>
            <a:ext cx="567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以小见大</a:t>
            </a:r>
            <a:r>
              <a:rPr lang="zh-CN" altLang="en-US" sz="2800" dirty="0"/>
              <a:t>，从“感悟”</a:t>
            </a:r>
            <a:r>
              <a:rPr lang="zh-CN" altLang="en-US" sz="2800" dirty="0">
                <a:solidFill>
                  <a:srgbClr val="FF0000"/>
                </a:solidFill>
              </a:rPr>
              <a:t>倒推</a:t>
            </a:r>
            <a:r>
              <a:rPr lang="zh-CN" altLang="en-US" sz="2800" dirty="0"/>
              <a:t>“经历”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7F5CAB-D868-73A3-F25C-2C7ACD1F3BAD}"/>
              </a:ext>
            </a:extLst>
          </p:cNvPr>
          <p:cNvSpPr txBox="1"/>
          <p:nvPr/>
        </p:nvSpPr>
        <p:spPr>
          <a:xfrm>
            <a:off x="3053751" y="2114377"/>
            <a:ext cx="1495244" cy="5232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</a:rPr>
              <a:t>abstract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F9C629-7113-934E-AEAC-224C843CD73C}"/>
              </a:ext>
            </a:extLst>
          </p:cNvPr>
          <p:cNvSpPr txBox="1"/>
          <p:nvPr/>
        </p:nvSpPr>
        <p:spPr>
          <a:xfrm>
            <a:off x="5549661" y="2131177"/>
            <a:ext cx="1636141" cy="5232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</a:rPr>
              <a:t>concrete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箭头: 上弧形 7">
            <a:extLst>
              <a:ext uri="{FF2B5EF4-FFF2-40B4-BE49-F238E27FC236}">
                <a16:creationId xmlns:a16="http://schemas.microsoft.com/office/drawing/2014/main" id="{662BF4C3-4EFD-D047-E8C2-4A47DFBA15B0}"/>
              </a:ext>
            </a:extLst>
          </p:cNvPr>
          <p:cNvSpPr/>
          <p:nvPr/>
        </p:nvSpPr>
        <p:spPr>
          <a:xfrm>
            <a:off x="4132053" y="917391"/>
            <a:ext cx="1837426" cy="523220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 w="0">
                <a:solidFill>
                  <a:schemeClr val="accent5">
                    <a:lumMod val="40000"/>
                    <a:lumOff val="6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F01825-0BD1-3F44-827B-4AA18CA9E795}"/>
              </a:ext>
            </a:extLst>
          </p:cNvPr>
          <p:cNvSpPr txBox="1"/>
          <p:nvPr/>
        </p:nvSpPr>
        <p:spPr>
          <a:xfrm>
            <a:off x="3811436" y="5224746"/>
            <a:ext cx="3896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感悟 ＞</a:t>
            </a:r>
            <a:r>
              <a:rPr lang="en-US" altLang="zh-CN" sz="2800" b="1" dirty="0"/>
              <a:t> </a:t>
            </a:r>
            <a:r>
              <a:rPr lang="zh-CN" altLang="en-US" sz="2800" b="1" dirty="0"/>
              <a:t>感受，感想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D74993-5F66-9E5A-511B-CDE75E250459}"/>
              </a:ext>
            </a:extLst>
          </p:cNvPr>
          <p:cNvSpPr txBox="1"/>
          <p:nvPr/>
        </p:nvSpPr>
        <p:spPr>
          <a:xfrm>
            <a:off x="675377" y="5774064"/>
            <a:ext cx="97485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感受：（名词）接触外界事物得到的影响；体会。</a:t>
            </a:r>
            <a:endParaRPr lang="en-US" altLang="zh-CN" sz="2800" b="1" dirty="0"/>
          </a:p>
          <a:p>
            <a:r>
              <a:rPr lang="zh-CN" altLang="en-US" sz="2800" b="1" dirty="0"/>
              <a:t>感想</a:t>
            </a:r>
            <a:r>
              <a:rPr lang="zh-CN" altLang="en-US" sz="2800" b="1" dirty="0">
                <a:sym typeface="Wingdings" panose="05000000000000000000" pitchFamily="2" charset="2"/>
              </a:rPr>
              <a:t>：（名词）</a:t>
            </a:r>
            <a:r>
              <a:rPr lang="zh-CN" altLang="en-US" sz="2800" b="1" dirty="0"/>
              <a:t>由接触外界事物而引起的思想反应。</a:t>
            </a:r>
          </a:p>
        </p:txBody>
      </p:sp>
    </p:spTree>
    <p:extLst>
      <p:ext uri="{BB962C8B-B14F-4D97-AF65-F5344CB8AC3E}">
        <p14:creationId xmlns:p14="http://schemas.microsoft.com/office/powerpoint/2010/main" val="35199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8F98C0D-466E-A33C-4841-95D89B22E900}"/>
              </a:ext>
            </a:extLst>
          </p:cNvPr>
          <p:cNvSpPr txBox="1"/>
          <p:nvPr/>
        </p:nvSpPr>
        <p:spPr>
          <a:xfrm>
            <a:off x="2555575" y="2204851"/>
            <a:ext cx="80728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262626"/>
                </a:solidFill>
                <a:effectLst/>
                <a:latin typeface="PingFang SC"/>
              </a:rPr>
              <a:t>“北京精神”</a:t>
            </a:r>
            <a:r>
              <a:rPr lang="zh-CN" altLang="en-US" sz="2800" b="1" dirty="0">
                <a:solidFill>
                  <a:srgbClr val="262626"/>
                </a:solidFill>
                <a:latin typeface="PingFang SC"/>
              </a:rPr>
              <a:t>：</a:t>
            </a:r>
            <a:r>
              <a:rPr lang="zh-CN" altLang="en-US" sz="2800" b="1" i="0" dirty="0">
                <a:solidFill>
                  <a:srgbClr val="262626"/>
                </a:solidFill>
                <a:effectLst/>
                <a:latin typeface="PingFang SC"/>
              </a:rPr>
              <a:t>“</a:t>
            </a:r>
            <a:r>
              <a:rPr lang="zh-CN" alt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PingFang SC"/>
              </a:rPr>
              <a:t>爱国、创新、包容、厚德</a:t>
            </a:r>
            <a:r>
              <a:rPr lang="zh-CN" altLang="en-US" sz="2800" b="1" i="0" dirty="0">
                <a:solidFill>
                  <a:srgbClr val="262626"/>
                </a:solidFill>
                <a:effectLst/>
                <a:latin typeface="PingFang SC"/>
              </a:rPr>
              <a:t>”；</a:t>
            </a:r>
            <a:endParaRPr lang="en-US" altLang="zh-CN" sz="2800" b="1" i="0" dirty="0">
              <a:solidFill>
                <a:srgbClr val="262626"/>
              </a:solidFill>
              <a:effectLst/>
              <a:latin typeface="PingFang SC"/>
            </a:endParaRPr>
          </a:p>
          <a:p>
            <a:endParaRPr lang="en-US" altLang="zh-CN" sz="2800" b="1" i="0" dirty="0">
              <a:solidFill>
                <a:srgbClr val="333333"/>
              </a:solidFill>
              <a:effectLst/>
              <a:latin typeface="fzbiaoysk"/>
            </a:endParaRPr>
          </a:p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fzbiaoysk"/>
              </a:rPr>
              <a:t>北京的城市性格：</a:t>
            </a:r>
            <a:r>
              <a:rPr lang="zh-CN" alt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fzbiaoysk"/>
              </a:rPr>
              <a:t>融合性、地域性、创新性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fzbiaoysk"/>
              </a:rPr>
              <a:t>。</a:t>
            </a:r>
            <a:endParaRPr lang="zh-CN" altLang="en-US" sz="2800" b="1" dirty="0"/>
          </a:p>
          <a:p>
            <a:endParaRPr lang="en-US" altLang="zh-CN" sz="2800" b="1" i="0" dirty="0">
              <a:solidFill>
                <a:srgbClr val="333333"/>
              </a:solidFill>
              <a:effectLst/>
              <a:latin typeface="fzbiaoysk"/>
            </a:endParaRPr>
          </a:p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fzbiaoysk"/>
              </a:rPr>
              <a:t>北京人的个性：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fzbiaoysk"/>
              </a:rPr>
              <a:t>	</a:t>
            </a:r>
            <a:r>
              <a:rPr lang="zh-CN" alt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fzbiaoysk"/>
              </a:rPr>
              <a:t>侠肝义胆的正义心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；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  <a:latin typeface="fzbiaoysk"/>
            </a:endParaRPr>
          </a:p>
          <a:p>
            <a:r>
              <a:rPr lang="en-US" altLang="zh-CN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fzbiaoysk"/>
              </a:rPr>
              <a:t>	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              	</a:t>
            </a:r>
            <a:r>
              <a:rPr lang="zh-CN" alt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fzbiaoysk"/>
              </a:rPr>
              <a:t>乐知天命的从容心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；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  <a:latin typeface="fzbiaoysk"/>
            </a:endParaRPr>
          </a:p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			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海纳百川的主人心；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  <a:latin typeface="fzbiaoysk"/>
            </a:endParaRPr>
          </a:p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			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fzbiaoysk"/>
              </a:rPr>
              <a:t>首善之区的上进心。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zh-CN" sz="2800" b="1" i="0" dirty="0">
              <a:solidFill>
                <a:srgbClr val="333333"/>
              </a:solidFill>
              <a:effectLst/>
              <a:latin typeface="fzbiaoysk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26A04AC-8ABD-A595-83DB-676056F54EA7}"/>
              </a:ext>
            </a:extLst>
          </p:cNvPr>
          <p:cNvSpPr txBox="1">
            <a:spLocks/>
          </p:cNvSpPr>
          <p:nvPr/>
        </p:nvSpPr>
        <p:spPr>
          <a:xfrm>
            <a:off x="265262" y="615312"/>
            <a:ext cx="5695591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 Narrow" panose="020B0606020202030204" pitchFamily="34" charset="0"/>
                <a:ea typeface="黑体" panose="02010609060101010101" pitchFamily="49" charset="-122"/>
              </a:rPr>
              <a:t>I: Task Analysis—</a:t>
            </a:r>
            <a:r>
              <a:rPr lang="zh-CN" altLang="en-US" sz="3600" dirty="0">
                <a:latin typeface="Arial Narrow" panose="020B0606020202030204" pitchFamily="34" charset="0"/>
                <a:ea typeface="黑体" panose="02010609060101010101" pitchFamily="49" charset="-122"/>
              </a:rPr>
              <a:t>破题点</a:t>
            </a:r>
            <a:endParaRPr lang="zh-CN" altLang="en-US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9E79F3-71D7-118C-8A7D-B0863804CD82}"/>
              </a:ext>
            </a:extLst>
          </p:cNvPr>
          <p:cNvSpPr txBox="1"/>
          <p:nvPr/>
        </p:nvSpPr>
        <p:spPr>
          <a:xfrm>
            <a:off x="429164" y="3220191"/>
            <a:ext cx="1689339" cy="114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0" dirty="0">
                <a:solidFill>
                  <a:srgbClr val="262626"/>
                </a:solidFill>
                <a:effectLst/>
                <a:latin typeface="PingFang SC"/>
              </a:rPr>
              <a:t>对北京的“深层领悟”</a:t>
            </a:r>
            <a:endParaRPr lang="en-US" altLang="zh-CN" sz="2400" b="1" i="0" dirty="0">
              <a:solidFill>
                <a:srgbClr val="262626"/>
              </a:solidFill>
              <a:effectLst/>
              <a:latin typeface="PingFang SC"/>
            </a:endParaRPr>
          </a:p>
        </p:txBody>
      </p:sp>
      <p:sp>
        <p:nvSpPr>
          <p:cNvPr id="12" name="左中括号 11">
            <a:extLst>
              <a:ext uri="{FF2B5EF4-FFF2-40B4-BE49-F238E27FC236}">
                <a16:creationId xmlns:a16="http://schemas.microsoft.com/office/drawing/2014/main" id="{C38A75ED-6083-204A-A578-F50898D60421}"/>
              </a:ext>
            </a:extLst>
          </p:cNvPr>
          <p:cNvSpPr/>
          <p:nvPr/>
        </p:nvSpPr>
        <p:spPr>
          <a:xfrm>
            <a:off x="2268747" y="2204851"/>
            <a:ext cx="260949" cy="3174521"/>
          </a:xfrm>
          <a:prstGeom prst="leftBracket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E2A3618-6AE7-1E58-4725-A6964CD016B0}"/>
              </a:ext>
            </a:extLst>
          </p:cNvPr>
          <p:cNvSpPr txBox="1"/>
          <p:nvPr/>
        </p:nvSpPr>
        <p:spPr>
          <a:xfrm>
            <a:off x="7903594" y="6017248"/>
            <a:ext cx="3077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b="0" i="0" dirty="0">
                <a:solidFill>
                  <a:srgbClr val="000000"/>
                </a:solidFill>
                <a:effectLst/>
                <a:latin typeface="fzbiaoysk"/>
              </a:rPr>
              <a:t>志说北京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fzbiaoysk"/>
              </a:rPr>
              <a:t>|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fzbiaoysk"/>
              </a:rPr>
              <a:t>北京城市的性格</a:t>
            </a:r>
          </a:p>
          <a:p>
            <a:pPr algn="l"/>
            <a:r>
              <a:rPr lang="en-US" altLang="zh-CN" b="0" i="0" dirty="0">
                <a:solidFill>
                  <a:srgbClr val="808080"/>
                </a:solidFill>
                <a:effectLst/>
                <a:latin typeface="fzbiaoysk"/>
              </a:rPr>
              <a:t>2020-12-21 10:07</a:t>
            </a:r>
            <a:endParaRPr lang="zh-CN" altLang="en-US" b="0" i="0" dirty="0">
              <a:effectLst/>
              <a:latin typeface="fzbiaoysk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10B632-6251-CB19-064F-FBFAAD34D73B}"/>
              </a:ext>
            </a:extLst>
          </p:cNvPr>
          <p:cNvSpPr txBox="1"/>
          <p:nvPr/>
        </p:nvSpPr>
        <p:spPr>
          <a:xfrm>
            <a:off x="5240189" y="5694082"/>
            <a:ext cx="5629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https://xinwen.bjd.com.cn/content/s5fe0036fe4b036eda6c5ab7f.html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59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5EA0D347-933A-781F-85FE-0D96659B3418}"/>
              </a:ext>
            </a:extLst>
          </p:cNvPr>
          <p:cNvSpPr txBox="1"/>
          <p:nvPr/>
        </p:nvSpPr>
        <p:spPr>
          <a:xfrm>
            <a:off x="407957" y="1578723"/>
            <a:ext cx="115310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创新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&amp;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“十五五开局年”：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“我们依靠创新为高质量发展赋能。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科技与产业深度融合，创新成果竞相涌现，人工智能大模型你追我赶，芯片自主研发有了新突破，我国成为创新力上升最快的经济体之一。天问二号开启“追星”之旅，雅下水电工程开工建设，首艘电磁弹射型航母正式入列。人形机器人亮出“功夫模式”，无人机演绎绚丽“烟花”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创新创造催生了新质生产力，也让生活更加多姿多彩。”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2026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新年贺词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964544-3954-AE0C-CEE1-2A3487F4C8E1}"/>
              </a:ext>
            </a:extLst>
          </p:cNvPr>
          <p:cNvSpPr txBox="1">
            <a:spLocks/>
          </p:cNvSpPr>
          <p:nvPr/>
        </p:nvSpPr>
        <p:spPr>
          <a:xfrm>
            <a:off x="265262" y="615312"/>
            <a:ext cx="5695591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 Narrow" panose="020B0606020202030204" pitchFamily="34" charset="0"/>
                <a:ea typeface="黑体" panose="02010609060101010101" pitchFamily="49" charset="-122"/>
              </a:rPr>
              <a:t>I: Task Analysis—</a:t>
            </a:r>
            <a:r>
              <a:rPr lang="zh-CN" altLang="en-US" sz="3600" dirty="0">
                <a:latin typeface="Arial Narrow" panose="020B0606020202030204" pitchFamily="34" charset="0"/>
                <a:ea typeface="黑体" panose="02010609060101010101" pitchFamily="49" charset="-122"/>
              </a:rPr>
              <a:t>破题点</a:t>
            </a:r>
            <a:endParaRPr lang="zh-CN" altLang="en-US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0D31AD9-7F1A-AB6D-0F12-BF91F6CED2B6}"/>
              </a:ext>
            </a:extLst>
          </p:cNvPr>
          <p:cNvSpPr txBox="1">
            <a:spLocks/>
          </p:cNvSpPr>
          <p:nvPr/>
        </p:nvSpPr>
        <p:spPr>
          <a:xfrm>
            <a:off x="265262" y="615312"/>
            <a:ext cx="4176621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 Narrow" panose="020B0606020202030204" pitchFamily="34" charset="0"/>
                <a:ea typeface="黑体" panose="02010609060101010101" pitchFamily="49" charset="-122"/>
              </a:rPr>
              <a:t>I: Task Analysis</a:t>
            </a:r>
            <a:endParaRPr lang="zh-CN" altLang="en-US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CF5639-4660-2C38-5F9D-BA73EBAEF448}"/>
              </a:ext>
            </a:extLst>
          </p:cNvPr>
          <p:cNvSpPr txBox="1"/>
          <p:nvPr/>
        </p:nvSpPr>
        <p:spPr>
          <a:xfrm>
            <a:off x="629728" y="1469405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何为“驻足”</a:t>
            </a:r>
            <a:r>
              <a:rPr lang="en-US" altLang="zh-CN" sz="2800" dirty="0"/>
              <a:t>?</a:t>
            </a:r>
            <a:endParaRPr lang="zh-CN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1680E4-8F02-3CB8-4D2B-AA32EC83F330}"/>
              </a:ext>
            </a:extLst>
          </p:cNvPr>
          <p:cNvSpPr/>
          <p:nvPr/>
        </p:nvSpPr>
        <p:spPr>
          <a:xfrm>
            <a:off x="543016" y="2251599"/>
            <a:ext cx="11105967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释义：“停止脚步”；</a:t>
            </a:r>
            <a:endParaRPr lang="en-US" altLang="zh-CN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（例句）精美的工艺品吸引许多参观者驻足观看。</a:t>
            </a:r>
            <a:endParaRPr lang="en-US" altLang="zh-CN" sz="32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--《</a:t>
            </a: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现代汉语词典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》</a:t>
            </a: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版</a:t>
            </a:r>
            <a:endParaRPr lang="en-US" altLang="zh-CN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“驻足”可以是从动态到静态最后</a:t>
            </a:r>
            <a:r>
              <a:rPr lang="zh-CN" altLang="en-US" sz="32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相对静止</a:t>
            </a: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的过程；</a:t>
            </a:r>
            <a:endParaRPr lang="en-US" altLang="zh-CN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“驻足”是被外在事物、特殊场景吸引，做出的不自主行为；</a:t>
            </a:r>
            <a:endParaRPr lang="en-US" altLang="zh-CN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“驻足”的地方应该是小的，但</a:t>
            </a:r>
            <a:r>
              <a:rPr lang="zh-CN" altLang="en-US" sz="32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看到的可以是整体</a:t>
            </a: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；</a:t>
            </a:r>
            <a:endParaRPr lang="en-US" altLang="zh-CN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3D3AC-0406-E63D-0EFA-FF3664675DEB}"/>
              </a:ext>
            </a:extLst>
          </p:cNvPr>
          <p:cNvSpPr txBox="1"/>
          <p:nvPr/>
        </p:nvSpPr>
        <p:spPr>
          <a:xfrm>
            <a:off x="2927230" y="1452257"/>
            <a:ext cx="3413185" cy="5232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</a:rPr>
              <a:t>Pause/stop/linger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45BCFB2B-16AF-C29B-8484-EA97E203F8B9}"/>
              </a:ext>
            </a:extLst>
          </p:cNvPr>
          <p:cNvSpPr txBox="1"/>
          <p:nvPr/>
        </p:nvSpPr>
        <p:spPr>
          <a:xfrm>
            <a:off x="265261" y="1472222"/>
            <a:ext cx="12758281" cy="4245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30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 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physical </a:t>
            </a:r>
            <a:r>
              <a:rPr lang="en-US" altLang="zh-CN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corner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with unique 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charm</a:t>
            </a:r>
          </a:p>
          <a:p>
            <a:pPr marL="514350" indent="-514350">
              <a:lnSpc>
                <a:spcPct val="300000"/>
              </a:lnSpc>
              <a:buFont typeface="+mj-lt"/>
              <a:buAutoNum type="arabicPeriod"/>
            </a:pPr>
            <a:r>
              <a:rPr lang="en-US" altLang="zh-CN" sz="3200" b="1" dirty="0">
                <a:latin typeface="Arial Narrow" panose="020B0606020202030204" pitchFamily="34" charset="0"/>
              </a:rPr>
              <a:t>a </a:t>
            </a:r>
            <a:r>
              <a:rPr lang="en-US" altLang="zh-CN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scene</a:t>
            </a:r>
            <a:r>
              <a:rPr lang="en-US" altLang="zh-CN" sz="3200" b="1" dirty="0">
                <a:latin typeface="Arial Narrow" panose="020B0606020202030204" pitchFamily="34" charset="0"/>
              </a:rPr>
              <a:t> in ordinary</a:t>
            </a:r>
            <a:r>
              <a:rPr lang="en-US" altLang="zh-CN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 life </a:t>
            </a:r>
            <a:r>
              <a:rPr lang="en-US" altLang="zh-CN" sz="3200" b="1" dirty="0">
                <a:latin typeface="Arial Narrow" panose="020B0606020202030204" pitchFamily="34" charset="0"/>
              </a:rPr>
              <a:t>reflecting Beijing spirit</a:t>
            </a:r>
          </a:p>
          <a:p>
            <a:pPr marL="514350" indent="-514350">
              <a:lnSpc>
                <a:spcPct val="300000"/>
              </a:lnSpc>
              <a:buFont typeface="+mj-lt"/>
              <a:buAutoNum type="arabicPeriod"/>
            </a:pPr>
            <a:r>
              <a:rPr lang="en-US" altLang="zh-CN" sz="3200" b="1" dirty="0">
                <a:latin typeface="Arial Narrow" panose="020B0606020202030204" pitchFamily="34" charset="0"/>
              </a:rPr>
              <a:t>a </a:t>
            </a:r>
            <a:r>
              <a:rPr lang="en-US" altLang="zh-CN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spiritual "corner" </a:t>
            </a:r>
            <a:r>
              <a:rPr lang="en-US" altLang="zh-CN" sz="3200" b="1" dirty="0">
                <a:latin typeface="Arial Narrow" panose="020B0606020202030204" pitchFamily="34" charset="0"/>
              </a:rPr>
              <a:t>that serves as </a:t>
            </a:r>
            <a:r>
              <a:rPr lang="en-US" altLang="zh-CN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emotional </a:t>
            </a:r>
            <a:r>
              <a:rPr lang="en-US" altLang="zh-CN" sz="3200" b="1" dirty="0">
                <a:latin typeface="Arial Narrow" panose="020B0606020202030204" pitchFamily="34" charset="0"/>
              </a:rPr>
              <a:t>anchor </a:t>
            </a:r>
            <a:endParaRPr lang="zh-CN" alt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0D31AD9-7F1A-AB6D-0F12-BF91F6CED2B6}"/>
              </a:ext>
            </a:extLst>
          </p:cNvPr>
          <p:cNvSpPr txBox="1">
            <a:spLocks/>
          </p:cNvSpPr>
          <p:nvPr/>
        </p:nvSpPr>
        <p:spPr>
          <a:xfrm>
            <a:off x="265262" y="615312"/>
            <a:ext cx="4176621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 Narrow" panose="020B0606020202030204" pitchFamily="34" charset="0"/>
                <a:ea typeface="黑体" panose="02010609060101010101" pitchFamily="49" charset="-122"/>
              </a:rPr>
              <a:t>I: Task Analysis</a:t>
            </a:r>
            <a:endParaRPr lang="zh-CN" altLang="en-US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CF5639-4660-2C38-5F9D-BA73EBAEF448}"/>
              </a:ext>
            </a:extLst>
          </p:cNvPr>
          <p:cNvSpPr txBox="1"/>
          <p:nvPr/>
        </p:nvSpPr>
        <p:spPr>
          <a:xfrm>
            <a:off x="629728" y="1469405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何为“一角”</a:t>
            </a:r>
            <a:r>
              <a:rPr lang="en-US" altLang="zh-CN" sz="2800" dirty="0"/>
              <a:t>?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47FB7D-1008-8E57-2227-C5619BFA0FEC}"/>
              </a:ext>
            </a:extLst>
          </p:cNvPr>
          <p:cNvSpPr txBox="1"/>
          <p:nvPr/>
        </p:nvSpPr>
        <p:spPr>
          <a:xfrm>
            <a:off x="629728" y="2724406"/>
            <a:ext cx="1129701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/>
              <a:t>a park—a spot in the Summer Palace;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/>
              <a:t>a wall with mural/graffiti;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1EB760B-B494-8476-7577-F16ABB6616BC}"/>
              </a:ext>
            </a:extLst>
          </p:cNvPr>
          <p:cNvSpPr txBox="1"/>
          <p:nvPr/>
        </p:nvSpPr>
        <p:spPr>
          <a:xfrm>
            <a:off x="629727" y="4221138"/>
            <a:ext cx="1129700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/>
              <a:t>square dance—vigor and vitality;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/>
              <a:t>The morning scene in a hutong—inclusive spirit, carefree lifestyle;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DAD992-1169-1803-676A-220C60DFBA0B}"/>
              </a:ext>
            </a:extLst>
          </p:cNvPr>
          <p:cNvSpPr txBox="1"/>
          <p:nvPr/>
        </p:nvSpPr>
        <p:spPr>
          <a:xfrm>
            <a:off x="629727" y="5731643"/>
            <a:ext cx="1129700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/>
              <a:t>a bookstore/coffee shop/teahouse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DA7914-8444-921C-A653-9EDA13664554}"/>
              </a:ext>
            </a:extLst>
          </p:cNvPr>
          <p:cNvSpPr txBox="1"/>
          <p:nvPr/>
        </p:nvSpPr>
        <p:spPr>
          <a:xfrm>
            <a:off x="3214546" y="1530960"/>
            <a:ext cx="7403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不局限于“拐角”，可以是“一隅”、“一处”、“局部区域”；</a:t>
            </a:r>
            <a:endParaRPr lang="en-US" altLang="zh-CN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77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1F90A0-9FE1-FBE6-0FAE-C9DC6479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981739"/>
            <a:ext cx="4495800" cy="40576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294DBB-AB1E-FDE0-E551-9405AE009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746" y="3789154"/>
            <a:ext cx="3147923" cy="2841134"/>
          </a:xfrm>
          <a:prstGeom prst="rect">
            <a:avLst/>
          </a:prstGeom>
        </p:spPr>
      </p:pic>
      <p:pic>
        <p:nvPicPr>
          <p:cNvPr id="2052" name="Picture 4" descr="福禄珍宝葫芦香囊挂件">
            <a:extLst>
              <a:ext uri="{FF2B5EF4-FFF2-40B4-BE49-F238E27FC236}">
                <a16:creationId xmlns:a16="http://schemas.microsoft.com/office/drawing/2014/main" id="{11014B9F-5408-48A7-D91E-71F015849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8" y="3448489"/>
            <a:ext cx="44958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251231微博">
            <a:extLst>
              <a:ext uri="{FF2B5EF4-FFF2-40B4-BE49-F238E27FC236}">
                <a16:creationId xmlns:a16="http://schemas.microsoft.com/office/drawing/2014/main" id="{138338D5-B08B-2475-F82E-F9B86894B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EB39B8-8069-7C00-9992-735BBD0FD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C3B102A6-F8B5-C1CF-23CE-596DF2A0CCE8}"/>
              </a:ext>
            </a:extLst>
          </p:cNvPr>
          <p:cNvSpPr txBox="1">
            <a:spLocks/>
          </p:cNvSpPr>
          <p:nvPr/>
        </p:nvSpPr>
        <p:spPr>
          <a:xfrm>
            <a:off x="9605639" y="107740"/>
            <a:ext cx="2035888" cy="12239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a spot </a:t>
            </a:r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in The Forbidden City</a:t>
            </a:r>
            <a:endParaRPr lang="zh-CN" altLang="en-US" sz="2800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F23791ED-F722-F03C-0116-87F2F6D3E30A}"/>
              </a:ext>
            </a:extLst>
          </p:cNvPr>
          <p:cNvSpPr txBox="1">
            <a:spLocks/>
          </p:cNvSpPr>
          <p:nvPr/>
        </p:nvSpPr>
        <p:spPr>
          <a:xfrm>
            <a:off x="372374" y="718808"/>
            <a:ext cx="4803475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一角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8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3E00B-A58B-41C0-81DC-9FCA69153925}"/>
              </a:ext>
            </a:extLst>
          </p:cNvPr>
          <p:cNvSpPr txBox="1">
            <a:spLocks/>
          </p:cNvSpPr>
          <p:nvPr/>
        </p:nvSpPr>
        <p:spPr>
          <a:xfrm>
            <a:off x="372374" y="718808"/>
            <a:ext cx="4803475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一角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DF516ED-3EDC-E7A8-5E2D-D5529625365F}"/>
              </a:ext>
            </a:extLst>
          </p:cNvPr>
          <p:cNvSpPr txBox="1">
            <a:spLocks/>
          </p:cNvSpPr>
          <p:nvPr/>
        </p:nvSpPr>
        <p:spPr>
          <a:xfrm>
            <a:off x="8704053" y="107739"/>
            <a:ext cx="3226279" cy="8497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an exhibition </a:t>
            </a:r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at the Grand Canal Museum</a:t>
            </a:r>
            <a:endParaRPr lang="zh-CN" altLang="en-US" sz="2800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3D9BCF-B981-4430-18F8-D4C54A324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>
          <a:xfrm>
            <a:off x="38464" y="1440612"/>
            <a:ext cx="4108753" cy="50063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6FA249-8F6E-294A-EBA2-2878BEF0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383" r="11565" b="16100"/>
          <a:stretch/>
        </p:blipFill>
        <p:spPr>
          <a:xfrm>
            <a:off x="4256647" y="1630768"/>
            <a:ext cx="3678705" cy="23650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D0EA5E-DFC4-D984-CA36-A1F980BCC4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711" b="16981"/>
          <a:stretch/>
        </p:blipFill>
        <p:spPr>
          <a:xfrm>
            <a:off x="4256647" y="4154042"/>
            <a:ext cx="3678705" cy="21463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406A08-BEA6-7C17-DB33-7066536D29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07" b="8090"/>
          <a:stretch/>
        </p:blipFill>
        <p:spPr>
          <a:xfrm>
            <a:off x="8044784" y="1440611"/>
            <a:ext cx="4031912" cy="50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902059B-ED26-4BDB-B0C9-B8792E24E59D}"/>
              </a:ext>
            </a:extLst>
          </p:cNvPr>
          <p:cNvSpPr txBox="1">
            <a:spLocks/>
          </p:cNvSpPr>
          <p:nvPr/>
        </p:nvSpPr>
        <p:spPr>
          <a:xfrm>
            <a:off x="8586668" y="168168"/>
            <a:ext cx="3248774" cy="11550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a landmark 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structure</a:t>
            </a:r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 at </a:t>
            </a:r>
            <a:r>
              <a:rPr lang="en-US" altLang="zh-CN" sz="2800" dirty="0" err="1">
                <a:latin typeface="Arial Narrow" panose="020B0606020202030204" pitchFamily="34" charset="0"/>
                <a:ea typeface="黑体" panose="02010609060101010101" pitchFamily="49" charset="-122"/>
              </a:rPr>
              <a:t>Shougang</a:t>
            </a:r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 Industrial Park</a:t>
            </a:r>
            <a:endParaRPr lang="zh-CN" altLang="en-US" sz="2800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7755F6-ACC1-2CEA-9BC7-F2BAAEFF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067"/>
            <a:ext cx="6084511" cy="4001873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195D7C5E-CB79-97B4-F6A6-39E300E67871}"/>
              </a:ext>
            </a:extLst>
          </p:cNvPr>
          <p:cNvSpPr txBox="1">
            <a:spLocks/>
          </p:cNvSpPr>
          <p:nvPr/>
        </p:nvSpPr>
        <p:spPr>
          <a:xfrm>
            <a:off x="173966" y="411909"/>
            <a:ext cx="4803475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一角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谷爱凌赛后采访：自己设计金龙战袍，比赛期间一直和妈妈通话(含视频)_手机新浪网">
            <a:extLst>
              <a:ext uri="{FF2B5EF4-FFF2-40B4-BE49-F238E27FC236}">
                <a16:creationId xmlns:a16="http://schemas.microsoft.com/office/drawing/2014/main" id="{4559D495-5AE2-676B-0C0A-DDB3ADAD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36" y="1726067"/>
            <a:ext cx="6619764" cy="40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5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AF011-97BA-EF77-D319-3718156EE8FA}"/>
              </a:ext>
            </a:extLst>
          </p:cNvPr>
          <p:cNvSpPr txBox="1">
            <a:spLocks/>
          </p:cNvSpPr>
          <p:nvPr/>
        </p:nvSpPr>
        <p:spPr>
          <a:xfrm>
            <a:off x="8586668" y="168168"/>
            <a:ext cx="2981356" cy="9532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a 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scene</a:t>
            </a:r>
            <a:r>
              <a:rPr lang="en-US" altLang="zh-CN" sz="2800" dirty="0">
                <a:latin typeface="Arial Narrow" panose="020B0606020202030204" pitchFamily="34" charset="0"/>
                <a:ea typeface="黑体" panose="02010609060101010101" pitchFamily="49" charset="-122"/>
              </a:rPr>
              <a:t> in ordinary life</a:t>
            </a:r>
            <a:endParaRPr lang="zh-CN" altLang="en-US" sz="2800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1392588-AED7-4A59-AE4E-D315A07DACD5}"/>
              </a:ext>
            </a:extLst>
          </p:cNvPr>
          <p:cNvSpPr txBox="1">
            <a:spLocks/>
          </p:cNvSpPr>
          <p:nvPr/>
        </p:nvSpPr>
        <p:spPr>
          <a:xfrm>
            <a:off x="173966" y="411909"/>
            <a:ext cx="4803475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一角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30" name="Picture 6" descr="北京：年轻人钟爱沙河大集 感受生活的“烟火气”_魏晓昊_市民_美食">
            <a:extLst>
              <a:ext uri="{FF2B5EF4-FFF2-40B4-BE49-F238E27FC236}">
                <a16:creationId xmlns:a16="http://schemas.microsoft.com/office/drawing/2014/main" id="{79B4B6A6-DA91-70DD-B218-93FD8DFD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2" y="1141410"/>
            <a:ext cx="4744709" cy="316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身怀绝技的天坛大爷是这样健身的，个个都是王者级_北京时间">
            <a:extLst>
              <a:ext uri="{FF2B5EF4-FFF2-40B4-BE49-F238E27FC236}">
                <a16:creationId xmlns:a16="http://schemas.microsoft.com/office/drawing/2014/main" id="{8F868C50-32CC-7A0A-EEC0-754FC2D79B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40" name="Picture 16" descr="清华大学第三十届“全民健身杯”教职工冬季长跑活动举行-清华大学">
            <a:extLst>
              <a:ext uri="{FF2B5EF4-FFF2-40B4-BE49-F238E27FC236}">
                <a16:creationId xmlns:a16="http://schemas.microsoft.com/office/drawing/2014/main" id="{57206B3F-90AA-B7AF-4B2C-4967DC90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11" y="1121432"/>
            <a:ext cx="4823122" cy="321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冬泳爱好者 - xydmh - 富士胶片影赛- FUJIFILM">
            <a:extLst>
              <a:ext uri="{FF2B5EF4-FFF2-40B4-BE49-F238E27FC236}">
                <a16:creationId xmlns:a16="http://schemas.microsoft.com/office/drawing/2014/main" id="{5BB3F164-836D-17E6-2BE6-FD34CD9C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17" y="3581400"/>
            <a:ext cx="4830308" cy="321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北馆-清华大学图书馆">
            <a:extLst>
              <a:ext uri="{FF2B5EF4-FFF2-40B4-BE49-F238E27FC236}">
                <a16:creationId xmlns:a16="http://schemas.microsoft.com/office/drawing/2014/main" id="{72EF74EF-9535-0F27-B3E0-B064B9A87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" b="10577"/>
          <a:stretch/>
        </p:blipFill>
        <p:spPr bwMode="auto">
          <a:xfrm>
            <a:off x="379899" y="1685059"/>
            <a:ext cx="5359568" cy="3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CAD3C5C-EDA3-B058-B7B9-DBCD58A15763}"/>
              </a:ext>
            </a:extLst>
          </p:cNvPr>
          <p:cNvSpPr txBox="1">
            <a:spLocks/>
          </p:cNvSpPr>
          <p:nvPr/>
        </p:nvSpPr>
        <p:spPr>
          <a:xfrm>
            <a:off x="8440333" y="168168"/>
            <a:ext cx="3577701" cy="9655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Arial Narrow" panose="020B0606020202030204" pitchFamily="34" charset="0"/>
              </a:rPr>
              <a:t>a spiritual "corner”/</a:t>
            </a:r>
          </a:p>
          <a:p>
            <a:r>
              <a:rPr lang="en-US" altLang="zh-CN" sz="2800" b="1" dirty="0">
                <a:latin typeface="Arial Narrow" panose="020B0606020202030204" pitchFamily="34" charset="0"/>
              </a:rPr>
              <a:t>emotional anchor</a:t>
            </a:r>
            <a:endParaRPr lang="zh-CN" altLang="en-US" sz="2800" dirty="0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9F6DCE9-FC70-D71A-C68C-29977DD9BAC4}"/>
              </a:ext>
            </a:extLst>
          </p:cNvPr>
          <p:cNvSpPr txBox="1">
            <a:spLocks/>
          </p:cNvSpPr>
          <p:nvPr/>
        </p:nvSpPr>
        <p:spPr>
          <a:xfrm>
            <a:off x="173966" y="411909"/>
            <a:ext cx="4803475" cy="721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一角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54" name="Picture 6" descr="公园长椅摄影图__建筑摄影_建筑园林_摄影图库_昵图网nipic.com">
            <a:extLst>
              <a:ext uri="{FF2B5EF4-FFF2-40B4-BE49-F238E27FC236}">
                <a16:creationId xmlns:a16="http://schemas.microsoft.com/office/drawing/2014/main" id="{8DD11841-BE44-6503-3579-F51A0D3E9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12097"/>
          <a:stretch/>
        </p:blipFill>
        <p:spPr bwMode="auto">
          <a:xfrm>
            <a:off x="6389063" y="1687366"/>
            <a:ext cx="5359568" cy="32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320081"/>
            <a:ext cx="12192000" cy="3938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7594" y="1589739"/>
            <a:ext cx="12191999" cy="346657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0" name="主标题"/>
          <p:cNvSpPr>
            <a:spLocks noChangeArrowheads="1" noChangeShapeType="1" noTextEdit="1"/>
          </p:cNvSpPr>
          <p:nvPr/>
        </p:nvSpPr>
        <p:spPr bwMode="auto">
          <a:xfrm>
            <a:off x="2173453" y="2460142"/>
            <a:ext cx="7916809" cy="824842"/>
          </a:xfrm>
          <a:prstGeom prst="rect">
            <a:avLst/>
          </a:prstGeom>
        </p:spPr>
        <p:txBody>
          <a:bodyPr wrap="none" fromWordArt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4578" b="1" kern="10" spc="27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86353" y="3918325"/>
            <a:ext cx="8338756" cy="96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fontAlgn="base"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sym typeface="字魂59号-创粗黑" panose="00000500000000000000" pitchFamily="2" charset="-122"/>
              </a:rPr>
              <a:t>授课教师： 刘珏          学校：清华大学附属中学      </a:t>
            </a:r>
            <a:endParaRPr lang="en-US" altLang="zh-CN" sz="2000" b="1" dirty="0">
              <a:solidFill>
                <a:prstClr val="white"/>
              </a:solidFill>
              <a:sym typeface="字魂59号-创粗黑" panose="00000500000000000000" pitchFamily="2" charset="-122"/>
            </a:endParaRPr>
          </a:p>
          <a:p>
            <a:pPr algn="ctr" fontAlgn="base"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sym typeface="字魂59号-创粗黑" panose="00000500000000000000" pitchFamily="2" charset="-122"/>
              </a:rPr>
              <a:t>   指导教师：栗瑞莲        学校：海淀区教师进修学校</a:t>
            </a:r>
            <a:endParaRPr lang="en-US" altLang="zh-CN" sz="2000" b="1" dirty="0">
              <a:solidFill>
                <a:prstClr val="white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12" name="副标题"/>
          <p:cNvSpPr txBox="1">
            <a:spLocks noChangeArrowheads="1"/>
          </p:cNvSpPr>
          <p:nvPr/>
        </p:nvSpPr>
        <p:spPr bwMode="ltGray">
          <a:xfrm>
            <a:off x="4223793" y="1678477"/>
            <a:ext cx="3790081" cy="4448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4766" tIns="37382" rIns="74766" bIns="37382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27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59号-创粗黑" panose="00000500000000000000" pitchFamily="2" charset="-122"/>
              </a:rPr>
              <a:t>高三年级英语学科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216178" y="5635828"/>
            <a:ext cx="448457" cy="448457"/>
            <a:chOff x="6673651" y="1268760"/>
            <a:chExt cx="489852" cy="489852"/>
          </a:xfrm>
        </p:grpSpPr>
        <p:sp>
          <p:nvSpPr>
            <p:cNvPr id="14" name="椭圆 13"/>
            <p:cNvSpPr/>
            <p:nvPr/>
          </p:nvSpPr>
          <p:spPr>
            <a:xfrm>
              <a:off x="6673651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KSO_Shape"/>
            <p:cNvSpPr>
              <a:spLocks/>
            </p:cNvSpPr>
            <p:nvPr/>
          </p:nvSpPr>
          <p:spPr bwMode="auto">
            <a:xfrm>
              <a:off x="6759159" y="1412847"/>
              <a:ext cx="318836" cy="21893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48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086180" y="5635828"/>
            <a:ext cx="448457" cy="448457"/>
            <a:chOff x="7551951" y="1268760"/>
            <a:chExt cx="489852" cy="489852"/>
          </a:xfrm>
        </p:grpSpPr>
        <p:sp>
          <p:nvSpPr>
            <p:cNvPr id="17" name="椭圆 16"/>
            <p:cNvSpPr/>
            <p:nvPr/>
          </p:nvSpPr>
          <p:spPr>
            <a:xfrm>
              <a:off x="7551951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KSO_Shape"/>
            <p:cNvSpPr>
              <a:spLocks/>
            </p:cNvSpPr>
            <p:nvPr/>
          </p:nvSpPr>
          <p:spPr bwMode="auto">
            <a:xfrm>
              <a:off x="7664361" y="1409455"/>
              <a:ext cx="265031" cy="225716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48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83460" y="5635828"/>
            <a:ext cx="448457" cy="448457"/>
            <a:chOff x="8401843" y="1268760"/>
            <a:chExt cx="489852" cy="489852"/>
          </a:xfrm>
        </p:grpSpPr>
        <p:sp>
          <p:nvSpPr>
            <p:cNvPr id="20" name="椭圆 19"/>
            <p:cNvSpPr/>
            <p:nvPr/>
          </p:nvSpPr>
          <p:spPr>
            <a:xfrm>
              <a:off x="8401843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8517998" y="1388043"/>
              <a:ext cx="257542" cy="254966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48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820317" y="5643726"/>
            <a:ext cx="448457" cy="448457"/>
            <a:chOff x="9280143" y="1268760"/>
            <a:chExt cx="489852" cy="489852"/>
          </a:xfrm>
        </p:grpSpPr>
        <p:sp>
          <p:nvSpPr>
            <p:cNvPr id="23" name="椭圆 22"/>
            <p:cNvSpPr/>
            <p:nvPr/>
          </p:nvSpPr>
          <p:spPr>
            <a:xfrm>
              <a:off x="9280143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KSO_Shape"/>
            <p:cNvSpPr>
              <a:spLocks/>
            </p:cNvSpPr>
            <p:nvPr/>
          </p:nvSpPr>
          <p:spPr bwMode="auto">
            <a:xfrm>
              <a:off x="9406316" y="1402734"/>
              <a:ext cx="265395" cy="22558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48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57175" y="5635828"/>
            <a:ext cx="448457" cy="448457"/>
            <a:chOff x="10144239" y="1268760"/>
            <a:chExt cx="489852" cy="489852"/>
          </a:xfrm>
        </p:grpSpPr>
        <p:sp>
          <p:nvSpPr>
            <p:cNvPr id="26" name="椭圆 25"/>
            <p:cNvSpPr/>
            <p:nvPr/>
          </p:nvSpPr>
          <p:spPr>
            <a:xfrm>
              <a:off x="10144239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KSO_Shape"/>
            <p:cNvSpPr>
              <a:spLocks/>
            </p:cNvSpPr>
            <p:nvPr/>
          </p:nvSpPr>
          <p:spPr bwMode="auto">
            <a:xfrm>
              <a:off x="10268895" y="1400067"/>
              <a:ext cx="240540" cy="23091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48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200456" y="5635828"/>
            <a:ext cx="1638893" cy="808531"/>
            <a:chOff x="9000284" y="103163"/>
            <a:chExt cx="2118405" cy="1045094"/>
          </a:xfrm>
        </p:grpSpPr>
        <p:pic>
          <p:nvPicPr>
            <p:cNvPr id="30" name="图片 2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595" y="103163"/>
              <a:ext cx="1045094" cy="1045094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 userDrawn="1"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6" r="14252" b="39132"/>
            <a:stretch/>
          </p:blipFill>
          <p:spPr>
            <a:xfrm>
              <a:off x="9000284" y="146522"/>
              <a:ext cx="1073311" cy="958377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92C6CEB-71AC-0013-9A69-24BDAB47646D}"/>
              </a:ext>
            </a:extLst>
          </p:cNvPr>
          <p:cNvSpPr/>
          <p:nvPr/>
        </p:nvSpPr>
        <p:spPr>
          <a:xfrm>
            <a:off x="1465326" y="2243514"/>
            <a:ext cx="98876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kern="10" spc="27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59号-创粗黑" panose="00000500000000000000" pitchFamily="2" charset="-122"/>
              </a:rPr>
              <a:t>2025~2026</a:t>
            </a:r>
            <a:r>
              <a:rPr lang="zh-CN" altLang="en-US" sz="5400" b="1" kern="10" spc="27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59号-创粗黑" panose="00000500000000000000" pitchFamily="2" charset="-122"/>
              </a:rPr>
              <a:t>学年高三英语</a:t>
            </a:r>
            <a:endParaRPr lang="en-US" altLang="zh-CN" sz="5400" b="1" kern="10" spc="27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59号-创粗黑" panose="00000500000000000000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5400" b="1" kern="10" spc="27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59号-创粗黑" panose="00000500000000000000" pitchFamily="2" charset="-122"/>
              </a:rPr>
              <a:t>第一学期期末考试 应用文讲评</a:t>
            </a:r>
            <a:endParaRPr lang="en-US" altLang="zh-CN" sz="5400" b="1" kern="10" spc="27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2C2AE8-BA1F-44C4-3ADF-6218A610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34" name="音频 33">
            <a:hlinkClick r:id="" action="ppaction://media"/>
            <a:extLst>
              <a:ext uri="{FF2B5EF4-FFF2-40B4-BE49-F238E27FC236}">
                <a16:creationId xmlns:a16="http://schemas.microsoft.com/office/drawing/2014/main" id="{F4AACE70-C1F6-2E91-53B0-FDE6B4E089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42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74"/>
    </mc:Choice>
    <mc:Fallback xmlns="">
      <p:transition advTm="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5119CD-80DB-4306-BB25-67AED4B0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II. Layout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D754426-D0CB-4D4A-9AD6-578D52CDD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1601"/>
              </p:ext>
            </p:extLst>
          </p:nvPr>
        </p:nvGraphicFramePr>
        <p:xfrm>
          <a:off x="379562" y="2161014"/>
          <a:ext cx="11510964" cy="3832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6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62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theme: share your visit to a “corner” of Beijing, and your reflections/insights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54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altLang="zh-CN" sz="2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information+</a:t>
                      </a:r>
                      <a:r>
                        <a:rPr lang="en-US" altLang="zh-CN" sz="2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speaking</a:t>
                      </a:r>
                      <a:r>
                        <a:rPr lang="en-US" altLang="zh-CN" sz="2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purpose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 row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main body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CN" sz="2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(1-2 paragraphs)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altLang="zh-CN" sz="2800" b="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you saw during your visit </a:t>
                      </a:r>
                      <a:endParaRPr lang="en-US" altLang="zh-CN" sz="2800" b="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0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your feelings, reflections/ insights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8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ending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conclusion+ encourage more sharing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5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5119CD-80DB-4306-BB25-67AED4B0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III. How to write each part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3BA445-83D6-4280-BB28-3A5BFD97D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471" y="2095268"/>
            <a:ext cx="11589055" cy="1803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Opening </a:t>
            </a: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Start an informative speech with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an overview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of what you are going to say. </a:t>
            </a:r>
            <a:r>
              <a:rPr lang="en-US" altLang="zh-C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sure the introduction is </a:t>
            </a:r>
            <a:r>
              <a:rPr lang="en-US" altLang="zh-CN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more than one paragraph</a:t>
            </a:r>
            <a:r>
              <a:rPr lang="en-US" altLang="zh-C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6FAEE8-EA1D-179D-B062-96053A92C3FD}"/>
              </a:ext>
            </a:extLst>
          </p:cNvPr>
          <p:cNvSpPr txBox="1"/>
          <p:nvPr/>
        </p:nvSpPr>
        <p:spPr>
          <a:xfrm>
            <a:off x="556404" y="3735239"/>
            <a:ext cx="10804584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zh-CN" sz="2800" i="1" dirty="0"/>
              <a:t>Dear teachers and fellow students, I’m Li Hua.</a:t>
            </a:r>
            <a:r>
              <a:rPr lang="en-US" altLang="zh-CN" sz="2800" i="1" dirty="0">
                <a:solidFill>
                  <a:srgbClr val="1F2329"/>
                </a:solidFill>
                <a:latin typeface="ui-sans-serif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i="1" dirty="0"/>
              <a:t>The theme reminds me of an old alley corner I once passed by.</a:t>
            </a:r>
            <a:r>
              <a:rPr lang="en-US" altLang="zh-CN" sz="2800" i="1" dirty="0">
                <a:solidFill>
                  <a:srgbClr val="1F2329"/>
                </a:solidFill>
                <a:latin typeface="ui-sans-serif"/>
              </a:rPr>
              <a:t> </a:t>
            </a:r>
            <a:r>
              <a:rPr lang="en-US" altLang="zh-CN" sz="2800" i="1" dirty="0"/>
              <a:t>Let me tell you the insights it gave me about Beijing.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dirty="0"/>
              <a:t>Today I want to share how a tiny hutong corner showed me Beijing’s true warmth.</a:t>
            </a:r>
            <a:endParaRPr lang="zh-CN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8856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5119CD-80DB-4306-BB25-67AED4B0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III. How to write each part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3BA445-83D6-4280-BB28-3A5BFD97D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470" y="2009005"/>
            <a:ext cx="11589055" cy="2770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main body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visiting experience: </a:t>
            </a:r>
          </a:p>
          <a:p>
            <a:pPr lvl="1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narrated in past tense; </a:t>
            </a:r>
          </a:p>
          <a:p>
            <a:pPr lvl="1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arranged in order;</a:t>
            </a:r>
          </a:p>
          <a:p>
            <a:pPr lvl="1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engaging five senses;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5">
            <a:extLst>
              <a:ext uri="{FF2B5EF4-FFF2-40B4-BE49-F238E27FC236}">
                <a16:creationId xmlns:a16="http://schemas.microsoft.com/office/drawing/2014/main" id="{A709859A-37E1-CC56-9D16-29283517F65D}"/>
              </a:ext>
            </a:extLst>
          </p:cNvPr>
          <p:cNvSpPr txBox="1">
            <a:spLocks/>
          </p:cNvSpPr>
          <p:nvPr/>
        </p:nvSpPr>
        <p:spPr>
          <a:xfrm>
            <a:off x="301470" y="4347714"/>
            <a:ext cx="11589055" cy="2587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your feelings, reflections/insights:</a:t>
            </a:r>
          </a:p>
          <a:p>
            <a:pPr lvl="1">
              <a:lnSpc>
                <a:spcPct val="120000"/>
              </a:lnSpc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based on your experience;</a:t>
            </a:r>
          </a:p>
          <a:p>
            <a:pPr lvl="1">
              <a:lnSpc>
                <a:spcPct val="120000"/>
              </a:lnSpc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related to but beyond feelings;</a:t>
            </a:r>
          </a:p>
          <a:p>
            <a:pPr lvl="1">
              <a:lnSpc>
                <a:spcPct val="120000"/>
              </a:lnSpc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relevant to the city’s spirit/core values/characteristics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5119CD-80DB-4306-BB25-67AED4B0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III. How to write each part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3BA445-83D6-4280-BB28-3A5BFD97D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471" y="2095268"/>
            <a:ext cx="11589055" cy="231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Closing </a:t>
            </a:r>
          </a:p>
          <a:p>
            <a:r>
              <a:rPr lang="en-US" altLang="zh-C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 your speech in an interactive manner: </a:t>
            </a:r>
          </a:p>
          <a:p>
            <a:pPr lvl="1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encourage more sharing;</a:t>
            </a:r>
          </a:p>
          <a:p>
            <a:pPr lvl="1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provoke thoughts;	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3C4D7F-0AED-873B-93B0-647AE4C9C626}"/>
              </a:ext>
            </a:extLst>
          </p:cNvPr>
          <p:cNvSpPr txBox="1"/>
          <p:nvPr/>
        </p:nvSpPr>
        <p:spPr>
          <a:xfrm>
            <a:off x="599536" y="4510495"/>
            <a:ext cx="1080458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i="1" dirty="0"/>
              <a:t>That’s how a tiny hutong corner taught me Beijing’s true charm, and I hope you’ll share your own stories, too.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i="1" dirty="0"/>
              <a:t>Every little corner in Beijing has its own story, and I wish all of you could share yours with us.</a:t>
            </a:r>
            <a:endParaRPr lang="zh-CN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024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93807A1-E8E4-6151-9CDB-C46E49167085}"/>
              </a:ext>
            </a:extLst>
          </p:cNvPr>
          <p:cNvSpPr txBox="1"/>
          <p:nvPr/>
        </p:nvSpPr>
        <p:spPr>
          <a:xfrm>
            <a:off x="2838091" y="0"/>
            <a:ext cx="9187131" cy="6535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altLang="zh-CN" sz="2800" i="1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Dear all,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8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Recently, I visited the </a:t>
            </a:r>
            <a:r>
              <a:rPr lang="en-US" altLang="zh-CN" sz="2800" kern="100" dirty="0" err="1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Shougang</a:t>
            </a:r>
            <a:r>
              <a:rPr lang="en-US" altLang="zh-CN" sz="28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Cultural Industry Park. Walking around the park, I stopped at </a:t>
            </a:r>
            <a:r>
              <a:rPr lang="en-US" altLang="zh-CN" sz="2800" kern="1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Shougang</a:t>
            </a:r>
            <a:r>
              <a:rPr lang="en-US" altLang="zh-CN" sz="2800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Big Air—a relic of the 2022 Winter Olympics. 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8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With the impressive industrial structures behind it, Big Air’s ribbon-like curves looked eye-catching in the winter sun. As I stood there admiring the skiers, I heard kids laughing and shouting loudly. Turning around, I found some children skating and sledding on the frozen lake nearby, their faces red with excitement.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8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What impressed me the most was </a:t>
            </a:r>
            <a:r>
              <a:rPr lang="en-US" altLang="zh-CN" sz="2800" kern="100" dirty="0" err="1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Shougang’s</a:t>
            </a:r>
            <a:r>
              <a:rPr lang="en-US" altLang="zh-CN" sz="28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transformation—from an old steel factory to an Olympic venue, and now an energetic park. This change fully illustrates the Beijing spirit—always moving forward and open to challenges, a spirit we should all have in this era.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800" i="1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Thanks for listening. </a:t>
            </a:r>
            <a:r>
              <a:rPr lang="en-US" altLang="zh-CN" sz="2800" i="1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kern="100" dirty="0">
              <a:effectLst/>
              <a:latin typeface="Arial Narrow" panose="020B0606020202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F22069-C5C7-99F5-3949-4AD153AC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" b="8176"/>
          <a:stretch/>
        </p:blipFill>
        <p:spPr bwMode="auto">
          <a:xfrm>
            <a:off x="0" y="1725282"/>
            <a:ext cx="2573323" cy="42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B28B4DB-7FC9-5FC6-7F26-A19353787E52}"/>
              </a:ext>
            </a:extLst>
          </p:cNvPr>
          <p:cNvSpPr txBox="1"/>
          <p:nvPr/>
        </p:nvSpPr>
        <p:spPr>
          <a:xfrm>
            <a:off x="0" y="49330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</a:pPr>
            <a:r>
              <a:rPr lang="en-US" altLang="zh-CN" sz="1800" kern="100" dirty="0">
                <a:highlight>
                  <a:srgbClr val="FFFF00"/>
                </a:highlight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One possible version</a:t>
            </a:r>
            <a:endParaRPr lang="en-US" altLang="zh-CN" sz="1800" kern="100" dirty="0">
              <a:effectLst/>
              <a:highlight>
                <a:srgbClr val="FFFF00"/>
              </a:highlight>
              <a:latin typeface="Arial Narrow" panose="020B0606020202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93807A1-E8E4-6151-9CDB-C46E49167085}"/>
              </a:ext>
            </a:extLst>
          </p:cNvPr>
          <p:cNvSpPr txBox="1"/>
          <p:nvPr/>
        </p:nvSpPr>
        <p:spPr>
          <a:xfrm>
            <a:off x="109268" y="0"/>
            <a:ext cx="1197346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</a:pPr>
            <a:r>
              <a:rPr lang="en-US" altLang="zh-CN" sz="2400" kern="100" dirty="0">
                <a:highlight>
                  <a:srgbClr val="FFFF00"/>
                </a:highlight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One possible version 2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400" i="1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Dear all,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Today I’d like to share my insights from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my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recent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trip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zh-CN" sz="2400" kern="100" dirty="0" err="1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Shougang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Cultural Industry Park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, where I was overwhelmed by its 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historical weight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and youthful vibe. 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Strolling around the park,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 paused </a:t>
            </a:r>
            <a:r>
              <a:rPr lang="en-US" altLang="zh-CN" sz="2400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at Big Air </a:t>
            </a:r>
            <a:r>
              <a:rPr lang="en-US" altLang="zh-CN" sz="2400" kern="1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Shougang</a:t>
            </a:r>
            <a:r>
              <a:rPr lang="en-US" altLang="zh-CN" sz="2400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 to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admire this majestic heritage of the 2022 Winter Olympics.</a:t>
            </a:r>
            <a:r>
              <a:rPr lang="en-US" altLang="zh-CN" sz="2400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 Against the backdrop of the striking industrial cooling towers and blast furnace,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its elegant curves like a flowing ribbon seemed particularly magnificent in winter sunlight. Just as I marveled at</a:t>
            </a:r>
            <a:r>
              <a:rPr lang="en-US" altLang="zh-CN" sz="2400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 the skills of the skiers who swooshed down the track, I heard screams and laughter of little children. I turned to look and saw </a:t>
            </a:r>
            <a:r>
              <a:rPr lang="en-US" altLang="zh-CN" sz="2400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some children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skating and ice-sledding on the nearby frozen lake. Red with excitement, their faces glowed like ripe apples in the crisp winter air.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From a roaring old steel mill to a world-class Winter Olympic venue, and now a vibrant modern industrial park—</a:t>
            </a:r>
            <a:r>
              <a:rPr lang="en-US" altLang="zh-CN" sz="2400" kern="100" dirty="0" err="1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Shougang</a:t>
            </a:r>
            <a:r>
              <a:rPr lang="en-US" altLang="zh-CN" sz="2400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has shouldered its unique mission in every era. This place, much like the city it belongs to, bears a profound history and brims with youthful vitality. It struck me then that to thrive and flourish—be a place, a city, or an individual—one must have a sense of mission and answer the call of the times. </a:t>
            </a:r>
          </a:p>
          <a:p>
            <a:pPr indent="457200" algn="just">
              <a:spcAft>
                <a:spcPts val="800"/>
              </a:spcAft>
            </a:pPr>
            <a:r>
              <a:rPr lang="en-US" altLang="zh-CN" sz="2400" i="1" kern="100" dirty="0"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Thanks for listening. </a:t>
            </a:r>
            <a:r>
              <a:rPr lang="en-US" altLang="zh-CN" sz="2400" i="1" kern="100" dirty="0">
                <a:effectLst/>
                <a:latin typeface="Arial Narrow" panose="020B0606020202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>
              <a:effectLst/>
              <a:latin typeface="Arial Narrow" panose="020B0606020202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>
              <a:spcAft>
                <a:spcPts val="800"/>
              </a:spcAft>
            </a:pPr>
            <a:endParaRPr lang="en-US" altLang="zh-CN" sz="2400" kern="100" dirty="0">
              <a:effectLst/>
              <a:latin typeface="Arial Narrow" panose="020B0606020202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711625" y="2327632"/>
            <a:ext cx="6912767" cy="1965464"/>
            <a:chOff x="4425387" y="2262581"/>
            <a:chExt cx="6768752" cy="1620772"/>
          </a:xfrm>
        </p:grpSpPr>
        <p:sp>
          <p:nvSpPr>
            <p:cNvPr id="12" name="圆角矩形 11"/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评分标准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83632" y="263813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03</a:t>
            </a:r>
            <a:endParaRPr lang="zh-CN" altLang="en-US" sz="6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3713" tIns="41856" rIns="83713" bIns="41856" numCol="1" anchor="t" anchorCtr="0" compatLnSpc="1">
            <a:prstTxWarp prst="textNoShape">
              <a:avLst/>
            </a:prstTxWarp>
          </a:bodyPr>
          <a:lstStyle/>
          <a:p>
            <a:endParaRPr lang="zh-CN" altLang="en-US" sz="1648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48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DC470C-5F9A-4E4F-EFA4-20A5882D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1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8"/>
    </mc:Choice>
    <mc:Fallback xmlns="">
      <p:transition advTm="222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96862" y="1156893"/>
          <a:ext cx="11598275" cy="4124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0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71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089">
                <a:tc>
                  <a:txBody>
                    <a:bodyPr/>
                    <a:lstStyle/>
                    <a:p>
                      <a:pPr indent="200025" algn="l"/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维度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       </a:t>
                      </a: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分档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内容（</a:t>
                      </a: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8</a:t>
                      </a:r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分）</a:t>
                      </a:r>
                      <a:endParaRPr lang="zh-C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语言（</a:t>
                      </a: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8</a:t>
                      </a:r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分）</a:t>
                      </a:r>
                      <a:endParaRPr lang="zh-C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结构（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4</a:t>
                      </a: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分）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992">
                <a:tc>
                  <a:txBody>
                    <a:bodyPr/>
                    <a:lstStyle/>
                    <a:p>
                      <a:pPr algn="ctr"/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一档</a:t>
                      </a:r>
                    </a:p>
                    <a:p>
                      <a:pPr algn="ctr"/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（</a:t>
                      </a:r>
                      <a:r>
                        <a:rPr lang="en-US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6-8</a:t>
                      </a: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）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内容完整，详略得当。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表述与主题相关。</a:t>
                      </a:r>
                      <a:b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</a:b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紧扣主题</a:t>
                      </a:r>
                      <a:r>
                        <a:rPr lang="zh-CN" altLang="en-US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语言准确，基本无语言错误；句式多样。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语言表达基本得体。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条理清晰，结构合理。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衔接自然，行文连贯。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992">
                <a:tc>
                  <a:txBody>
                    <a:bodyPr/>
                    <a:lstStyle/>
                    <a:p>
                      <a:pPr algn="ctr"/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二档</a:t>
                      </a:r>
                    </a:p>
                    <a:p>
                      <a:pPr algn="ctr"/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（</a:t>
                      </a: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3-5</a:t>
                      </a:r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）</a:t>
                      </a:r>
                      <a:endParaRPr lang="zh-C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内容基本完整。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表述与主题基本相关。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语言有一些错误，但不影响理解；句式有一定变化。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语言表达不太得体。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条理基本清晰，结构基本合理。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有一定衔接手段，行文基本连贯。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588">
                <a:tc>
                  <a:txBody>
                    <a:bodyPr/>
                    <a:lstStyle/>
                    <a:p>
                      <a:pPr algn="ctr"/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三档</a:t>
                      </a:r>
                    </a:p>
                    <a:p>
                      <a:pPr algn="ctr"/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（</a:t>
                      </a: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0-2</a:t>
                      </a:r>
                      <a:r>
                        <a:rPr lang="zh-CN" sz="2000" b="1" kern="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）</a:t>
                      </a:r>
                      <a:endParaRPr lang="zh-C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内容不完整。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表述与主题不太相关或完全无关。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语言有大量错误，影响理解。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语言表达不得体。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条理不清晰。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sz="2000" b="1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仿宋" panose="02010609060101010101" charset="-122"/>
                        </a:rPr>
                        <a:t>支离破碎。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70" marR="6657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2314869"/>
              </p:ext>
            </p:extLst>
          </p:nvPr>
        </p:nvGraphicFramePr>
        <p:xfrm>
          <a:off x="0" y="301925"/>
          <a:ext cx="12063862" cy="633586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18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1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762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内容</a:t>
                      </a:r>
                      <a:r>
                        <a:rPr lang="en-US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</a:t>
                      </a:r>
                      <a:endParaRPr lang="en-US" altLang="en-US" sz="2000" dirty="0">
                        <a:solidFill>
                          <a:srgbClr val="FF0000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超过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11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满</a:t>
                      </a:r>
                      <a:r>
                        <a:rPr lang="zh-CN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行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（折算），</a:t>
                      </a:r>
                      <a:r>
                        <a:rPr lang="zh-CN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扣</a:t>
                      </a:r>
                      <a:r>
                        <a:rPr lang="en-US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1</a:t>
                      </a:r>
                      <a:r>
                        <a:rPr lang="zh-CN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分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；</a:t>
                      </a:r>
                      <a:endParaRPr lang="en-US" altLang="zh-CN" sz="2000" dirty="0">
                        <a:solidFill>
                          <a:srgbClr val="FF0000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13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满行，扣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2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分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语言 </a:t>
                      </a: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语法准确性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&gt; 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句式多样性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&gt; 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词汇丰富度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结构</a:t>
                      </a: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段落比例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+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段间对应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+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段内衔接（参考内容档位）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5145">
                <a:tc>
                  <a:txBody>
                    <a:bodyPr/>
                    <a:lstStyle/>
                    <a:p>
                      <a:pPr lv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6-7-8分：要点齐全，论述详实，详略得当</a:t>
                      </a:r>
                    </a:p>
                    <a:p>
                      <a:pPr marL="50609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  <a:defRPr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写清楚“一角”的名称地点和性质；</a:t>
                      </a:r>
                      <a:endParaRPr lang="en-US" altLang="zh-CN" sz="2000" kern="1200" dirty="0">
                        <a:latin typeface="+mn-ea"/>
                        <a:cs typeface="+mn-ea"/>
                      </a:endParaRPr>
                    </a:p>
                    <a:p>
                      <a:pPr marL="50609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  <a:defRPr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写经历较为具体，能结合不同感官；</a:t>
                      </a:r>
                      <a:endParaRPr lang="en-US" altLang="zh-CN" sz="2000" kern="1200" dirty="0">
                        <a:latin typeface="+mn-ea"/>
                        <a:cs typeface="+mn-ea"/>
                      </a:endParaRPr>
                    </a:p>
                    <a:p>
                      <a:pPr marL="50609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  <a:defRPr/>
                      </a:pPr>
                      <a:r>
                        <a:rPr lang="zh-CN" altLang="en-US" sz="2000" u="sng" dirty="0">
                          <a:latin typeface="+mn-ea"/>
                          <a:cs typeface="+mn-ea"/>
                        </a:rPr>
                        <a:t>感悟有深度有高度，与经历紧密契合，链接北京历史、精神与内核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506095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比例合适，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详略得当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（六四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/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五五）；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506095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演讲稿格式正确；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48895" lvl="0" indent="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None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3-4-5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分：</a:t>
                      </a: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marL="50609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  <a:defRPr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感悟较浅，写成感受或感想，与北京有关，但提炼不足；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50609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  <a:defRPr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要点一和要点二逻辑关联不紧密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（脱离经历谈感悟，或者只有经历和感受，没有提炼上位概念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506095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比例不合适，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详略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不太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得当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；</a:t>
                      </a: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marL="48895" lvl="0" indent="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None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2000" kern="12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1-2分：</a:t>
                      </a:r>
                    </a:p>
                    <a:p>
                      <a:pPr marL="506095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2000" kern="1200" dirty="0" err="1">
                          <a:latin typeface="+mn-ea"/>
                          <a:cs typeface="+mn-ea"/>
                        </a:rPr>
                        <a:t>要点缺失</a:t>
                      </a:r>
                      <a:endParaRPr lang="en-US" altLang="zh-CN" sz="2000" kern="1200" dirty="0">
                        <a:latin typeface="+mn-ea"/>
                        <a:cs typeface="+mn-ea"/>
                      </a:endParaRPr>
                    </a:p>
                    <a:p>
                      <a:pPr marL="506095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2000" kern="1200" dirty="0" err="1">
                          <a:latin typeface="+mn-ea"/>
                          <a:cs typeface="+mn-ea"/>
                        </a:rPr>
                        <a:t>内容空洞</a:t>
                      </a:r>
                      <a:endParaRPr lang="en-US" altLang="zh-CN" sz="2000" kern="1200" dirty="0">
                        <a:latin typeface="+mn-ea"/>
                        <a:cs typeface="+mn-ea"/>
                      </a:endParaRPr>
                    </a:p>
                    <a:p>
                      <a:pPr lv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None/>
                      </a:pPr>
                      <a:endParaRPr lang="en-US" altLang="zh-CN" sz="1800" kern="1200" dirty="0">
                        <a:latin typeface="+mn-ea"/>
                        <a:cs typeface="+mn-ea"/>
                      </a:endParaRP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6-7-8分：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8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分容</a:t>
                      </a: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2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处小错）</a:t>
                      </a:r>
                    </a:p>
                    <a:p>
                      <a:pPr marL="457200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语言准确，基本无语法错误（尤其注意时态、主谓一致、非谓语动词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457200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句式多样（含定语从句、状语从句、分词结构等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457200" lvl="0" indent="-45720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词汇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丰富且不过分口语化；</a:t>
                      </a: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marL="0" lvl="0" indent="0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3-4-5分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：</a:t>
                      </a: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marL="457200" indent="-4572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少量语法错误，不影响理解；</a:t>
                      </a:r>
                    </a:p>
                    <a:p>
                      <a:pPr marL="457200" indent="-4572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句式较简单（以简单句为主，偶有复合句）；</a:t>
                      </a:r>
                    </a:p>
                    <a:p>
                      <a:pPr marL="457200" indent="-4572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词汇较基础；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0"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1-2分：</a:t>
                      </a:r>
                    </a:p>
                    <a:p>
                      <a:pPr marL="457200" indent="-4572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语法错误较多，影响理解</a:t>
                      </a:r>
                    </a:p>
                    <a:p>
                      <a:pPr marL="457200" indent="-4572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句式单一</a:t>
                      </a:r>
                    </a:p>
                    <a:p>
                      <a:pPr marL="457200" indent="-4572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词汇贫乏</a:t>
                      </a:r>
                    </a:p>
                    <a:p>
                      <a:pPr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仿宋" panose="02010609060101010101" charset="-122"/>
                        <a:buNone/>
                      </a:pPr>
                      <a:endParaRPr lang="zh-CN" altLang="en-US" sz="2000" kern="1200" dirty="0">
                        <a:latin typeface="+mn-ea"/>
                        <a:cs typeface="+mn-ea"/>
                      </a:endParaRP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3-4分：</a:t>
                      </a:r>
                    </a:p>
                    <a:p>
                      <a:pPr marL="95885" indent="-95885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分段清晰；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95885" indent="-95885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两个要点段之间有衔接，既感悟是基于经历的阐发；</a:t>
                      </a:r>
                    </a:p>
                    <a:p>
                      <a:pPr marL="95885" indent="-95885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两个要点段内部有层次、有主次；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95885" indent="-95885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详略得当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：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经历和感悟比例恰当；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95885" indent="-95885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作为演讲稿有一定的交际性；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1.5-2.5分:</a:t>
                      </a:r>
                    </a:p>
                    <a:p>
                      <a:pPr marL="61595" indent="-61595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</a:tabLst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段落划分基本合理，但衔接生硬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，无交际性；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61595" indent="-61595" algn="l" defTabSz="9144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</a:tabLst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比例失衡</a:t>
                      </a:r>
                      <a:endParaRPr lang="zh-CN" altLang="en-US" sz="2000" dirty="0">
                        <a:latin typeface="+mn-ea"/>
                        <a:cs typeface="+mn-ea"/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1.5分及以下:</a:t>
                      </a:r>
                    </a:p>
                    <a:p>
                      <a:pPr marL="143510" indent="-14351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结构混乱（如未分段，或段落内容交叉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711625" y="2327632"/>
            <a:ext cx="6912767" cy="1965464"/>
            <a:chOff x="4425387" y="2262581"/>
            <a:chExt cx="6768752" cy="1620772"/>
          </a:xfrm>
        </p:grpSpPr>
        <p:sp>
          <p:nvSpPr>
            <p:cNvPr id="12" name="圆角矩形 11"/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样卷赏析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83632" y="263813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04</a:t>
            </a:r>
            <a:endParaRPr lang="zh-CN" altLang="en-US" sz="6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3713" tIns="41856" rIns="83713" bIns="41856" numCol="1" anchor="t" anchorCtr="0" compatLnSpc="1">
            <a:prstTxWarp prst="textNoShape">
              <a:avLst/>
            </a:prstTxWarp>
          </a:bodyPr>
          <a:lstStyle/>
          <a:p>
            <a:endParaRPr lang="zh-CN" altLang="en-US" sz="1648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48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DC470C-5F9A-4E4F-EFA4-20A5882D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7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8"/>
    </mc:Choice>
    <mc:Fallback xmlns="">
      <p:transition advTm="22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71549-3E49-59EB-BA2A-32714C5BA419}"/>
              </a:ext>
            </a:extLst>
          </p:cNvPr>
          <p:cNvSpPr txBox="1">
            <a:spLocks/>
          </p:cNvSpPr>
          <p:nvPr/>
        </p:nvSpPr>
        <p:spPr>
          <a:xfrm>
            <a:off x="3098321" y="589412"/>
            <a:ext cx="717314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+mn-ea"/>
                <a:ea typeface="+mn-ea"/>
              </a:rPr>
              <a:t>写作命题和定标组成员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E09CE-E770-416B-215C-710D858DFBBC}"/>
              </a:ext>
            </a:extLst>
          </p:cNvPr>
          <p:cNvSpPr txBox="1">
            <a:spLocks/>
          </p:cNvSpPr>
          <p:nvPr/>
        </p:nvSpPr>
        <p:spPr>
          <a:xfrm>
            <a:off x="838200" y="1854080"/>
            <a:ext cx="1913626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李晓立</a:t>
            </a:r>
            <a:endParaRPr lang="en-US" altLang="zh-CN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廖春华</a:t>
            </a:r>
            <a:endParaRPr lang="en-US" altLang="zh-CN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刘璇</a:t>
            </a:r>
            <a:endParaRPr lang="en-US" altLang="zh-CN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马悦</a:t>
            </a: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/>
              <a:t>王曌君茹</a:t>
            </a:r>
            <a:endParaRPr lang="en-US" altLang="zh-CN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徐静</a:t>
            </a:r>
            <a:endParaRPr lang="en-US" altLang="zh-CN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张垚</a:t>
            </a:r>
            <a:endParaRPr lang="en-US" altLang="zh-CN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郑灿</a:t>
            </a:r>
            <a:endParaRPr lang="en-US" altLang="zh-CN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6FDC40C-D530-EED7-4BCA-EA6F998C91C4}"/>
              </a:ext>
            </a:extLst>
          </p:cNvPr>
          <p:cNvSpPr txBox="1">
            <a:spLocks/>
          </p:cNvSpPr>
          <p:nvPr/>
        </p:nvSpPr>
        <p:spPr>
          <a:xfrm>
            <a:off x="6977332" y="1854080"/>
            <a:ext cx="19136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/>
              <a:t>刘璐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刘威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鲁碧珍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谭松柏</a:t>
            </a:r>
          </a:p>
          <a:p>
            <a:pPr marL="0" indent="0">
              <a:buNone/>
            </a:pPr>
            <a:r>
              <a:rPr lang="zh-CN" altLang="en-US" dirty="0"/>
              <a:t>吴盼盼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张爱英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张欢 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/>
              <a:t>朱建邦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72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AI 生成的内容可能不正确。">
            <a:extLst>
              <a:ext uri="{FF2B5EF4-FFF2-40B4-BE49-F238E27FC236}">
                <a16:creationId xmlns:a16="http://schemas.microsoft.com/office/drawing/2014/main" id="{BCC4F5B2-9B5E-7E20-29A5-D335AC43B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/>
          <a:stretch/>
        </p:blipFill>
        <p:spPr>
          <a:xfrm>
            <a:off x="525145" y="500333"/>
            <a:ext cx="8001693" cy="62584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BB0BFD-FD11-8031-C3BA-CA82E835A69D}"/>
              </a:ext>
            </a:extLst>
          </p:cNvPr>
          <p:cNvSpPr/>
          <p:nvPr/>
        </p:nvSpPr>
        <p:spPr>
          <a:xfrm>
            <a:off x="8526838" y="672861"/>
            <a:ext cx="377368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7-7-4</a:t>
            </a:r>
          </a:p>
          <a:p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从驻足一家传统手工店入手，以小见大，内容切题；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感悟和</a:t>
            </a:r>
            <a:r>
              <a:rPr lang="zh-CN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经历高度</a:t>
            </a:r>
            <a:r>
              <a:rPr lang="zh-CN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契合，深度关联；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语言能力出色，偶有小错误，某些部分不够精炼；</a:t>
            </a:r>
            <a:endParaRPr lang="en-US" altLang="zh-CN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5D92D74-D590-24CB-57DC-561DE079ED3B}"/>
              </a:ext>
            </a:extLst>
          </p:cNvPr>
          <p:cNvCxnSpPr>
            <a:cxnSpLocks/>
          </p:cNvCxnSpPr>
          <p:nvPr/>
        </p:nvCxnSpPr>
        <p:spPr>
          <a:xfrm>
            <a:off x="5865962" y="2096219"/>
            <a:ext cx="197544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7E2A076-5A1A-23D8-D1D3-C07D67528814}"/>
              </a:ext>
            </a:extLst>
          </p:cNvPr>
          <p:cNvCxnSpPr>
            <a:cxnSpLocks/>
          </p:cNvCxnSpPr>
          <p:nvPr/>
        </p:nvCxnSpPr>
        <p:spPr>
          <a:xfrm>
            <a:off x="1204822" y="3033623"/>
            <a:ext cx="24182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4DB4980-3392-AD53-031A-9B0C522B3779}"/>
              </a:ext>
            </a:extLst>
          </p:cNvPr>
          <p:cNvCxnSpPr>
            <a:cxnSpLocks/>
          </p:cNvCxnSpPr>
          <p:nvPr/>
        </p:nvCxnSpPr>
        <p:spPr>
          <a:xfrm flipV="1">
            <a:off x="1676400" y="3907766"/>
            <a:ext cx="6751608" cy="805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D3A725F-34CA-DD03-D870-6E9DAA335764}"/>
              </a:ext>
            </a:extLst>
          </p:cNvPr>
          <p:cNvCxnSpPr>
            <a:cxnSpLocks/>
          </p:cNvCxnSpPr>
          <p:nvPr/>
        </p:nvCxnSpPr>
        <p:spPr>
          <a:xfrm flipV="1">
            <a:off x="3122762" y="4804913"/>
            <a:ext cx="5198854" cy="5750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6777BAB-B616-4BDD-EAC9-0C28F7E36F9A}"/>
              </a:ext>
            </a:extLst>
          </p:cNvPr>
          <p:cNvCxnSpPr>
            <a:cxnSpLocks/>
          </p:cNvCxnSpPr>
          <p:nvPr/>
        </p:nvCxnSpPr>
        <p:spPr>
          <a:xfrm>
            <a:off x="738996" y="5344787"/>
            <a:ext cx="431320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3DE7C8A-2A2D-4C93-282B-C8AAD0E2D3A8}"/>
              </a:ext>
            </a:extLst>
          </p:cNvPr>
          <p:cNvCxnSpPr>
            <a:cxnSpLocks/>
          </p:cNvCxnSpPr>
          <p:nvPr/>
        </p:nvCxnSpPr>
        <p:spPr>
          <a:xfrm>
            <a:off x="738996" y="5807738"/>
            <a:ext cx="33326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1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2D93BCC7-B7DC-434C-CEDA-E909A31F0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7" y="-103517"/>
            <a:ext cx="8194378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562755-6F77-A69E-78D6-9FDBF611A54D}"/>
              </a:ext>
            </a:extLst>
          </p:cNvPr>
          <p:cNvSpPr/>
          <p:nvPr/>
        </p:nvSpPr>
        <p:spPr>
          <a:xfrm>
            <a:off x="8850702" y="332832"/>
            <a:ext cx="3183136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7-7-3</a:t>
            </a:r>
          </a:p>
          <a:p>
            <a:pPr algn="ctr"/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突出繁华</a:t>
            </a:r>
            <a:r>
              <a:rPr lang="en-US" altLang="zh-CN" sz="28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CBD</a:t>
            </a:r>
            <a:r>
              <a:rPr lang="zh-CN" altLang="en-US" sz="28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中的一角书店，切入点新颖有趣；</a:t>
            </a:r>
            <a:endParaRPr lang="en-US" altLang="zh-CN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经历和感悟深度契合；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语言能力较强，但</a:t>
            </a:r>
            <a:r>
              <a:rPr lang="en-US" altLang="zh-CN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驻足的经历</a:t>
            </a:r>
            <a:r>
              <a:rPr lang="en-US" altLang="zh-CN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逻辑比较乱，结尾段不符合演讲稿体裁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</a:p>
          <a:p>
            <a:pPr algn="ctr"/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15159E7-9462-3BC7-6732-D64A74E47A1F}"/>
              </a:ext>
            </a:extLst>
          </p:cNvPr>
          <p:cNvCxnSpPr>
            <a:cxnSpLocks/>
          </p:cNvCxnSpPr>
          <p:nvPr/>
        </p:nvCxnSpPr>
        <p:spPr>
          <a:xfrm>
            <a:off x="5063706" y="1644055"/>
            <a:ext cx="230325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6E2D507-4DF6-9D12-C388-49BBE1ADC020}"/>
              </a:ext>
            </a:extLst>
          </p:cNvPr>
          <p:cNvCxnSpPr>
            <a:cxnSpLocks/>
          </p:cNvCxnSpPr>
          <p:nvPr/>
        </p:nvCxnSpPr>
        <p:spPr>
          <a:xfrm>
            <a:off x="5063706" y="2115632"/>
            <a:ext cx="342468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B962EBF-784A-7589-54DC-1DC93201737D}"/>
              </a:ext>
            </a:extLst>
          </p:cNvPr>
          <p:cNvCxnSpPr>
            <a:cxnSpLocks/>
          </p:cNvCxnSpPr>
          <p:nvPr/>
        </p:nvCxnSpPr>
        <p:spPr>
          <a:xfrm>
            <a:off x="894272" y="2656220"/>
            <a:ext cx="133134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4A49822-4820-3654-FDA4-085E971D9DD0}"/>
              </a:ext>
            </a:extLst>
          </p:cNvPr>
          <p:cNvCxnSpPr>
            <a:cxnSpLocks/>
          </p:cNvCxnSpPr>
          <p:nvPr/>
        </p:nvCxnSpPr>
        <p:spPr>
          <a:xfrm>
            <a:off x="4816773" y="5848709"/>
            <a:ext cx="3585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97AA69A-4A05-5DE8-C447-564B76F85056}"/>
              </a:ext>
            </a:extLst>
          </p:cNvPr>
          <p:cNvCxnSpPr>
            <a:cxnSpLocks/>
          </p:cNvCxnSpPr>
          <p:nvPr/>
        </p:nvCxnSpPr>
        <p:spPr>
          <a:xfrm>
            <a:off x="3985404" y="3059501"/>
            <a:ext cx="42380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6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DC983-77D6-8DC6-EEAD-2190C7048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6" y="516855"/>
            <a:ext cx="8217906" cy="55554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929D9E1-B10D-C62B-B07D-29E2C2CAA1B1}"/>
              </a:ext>
            </a:extLst>
          </p:cNvPr>
          <p:cNvSpPr/>
          <p:nvPr/>
        </p:nvSpPr>
        <p:spPr>
          <a:xfrm>
            <a:off x="8158578" y="516855"/>
            <a:ext cx="403342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7-7-3</a:t>
            </a:r>
          </a:p>
          <a:p>
            <a:pPr algn="ctr"/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经历切题，观察细微，感想有深度；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感悟部分能链接自我；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要点一、二衔接紧密，</a:t>
            </a:r>
            <a:b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逻辑连贯；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语言丰富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且</a:t>
            </a:r>
            <a:r>
              <a:rPr lang="zh-CN" alt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较为准确；</a:t>
            </a:r>
            <a:endParaRPr lang="en-US" altLang="zh-CN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D5E1B35-A15A-DE70-5714-E952A768EF9E}"/>
              </a:ext>
            </a:extLst>
          </p:cNvPr>
          <p:cNvCxnSpPr>
            <a:cxnSpLocks/>
          </p:cNvCxnSpPr>
          <p:nvPr/>
        </p:nvCxnSpPr>
        <p:spPr>
          <a:xfrm>
            <a:off x="5516467" y="1217926"/>
            <a:ext cx="230325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5AD615F-A0E3-581A-685D-1F1F0D770A40}"/>
              </a:ext>
            </a:extLst>
          </p:cNvPr>
          <p:cNvCxnSpPr>
            <a:cxnSpLocks/>
          </p:cNvCxnSpPr>
          <p:nvPr/>
        </p:nvCxnSpPr>
        <p:spPr>
          <a:xfrm>
            <a:off x="6096000" y="1685082"/>
            <a:ext cx="2386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E93BCAA-37D5-B563-91F8-D019F4A20DF4}"/>
              </a:ext>
            </a:extLst>
          </p:cNvPr>
          <p:cNvCxnSpPr>
            <a:cxnSpLocks/>
          </p:cNvCxnSpPr>
          <p:nvPr/>
        </p:nvCxnSpPr>
        <p:spPr>
          <a:xfrm>
            <a:off x="353627" y="2192588"/>
            <a:ext cx="58429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C6C9C6B3-A144-E29E-2CE9-701033819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30063"/>
          <a:stretch/>
        </p:blipFill>
        <p:spPr>
          <a:xfrm>
            <a:off x="524381" y="836761"/>
            <a:ext cx="8869786" cy="53667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304C4C7-67F0-0B11-1C64-45F71485C9F4}"/>
              </a:ext>
            </a:extLst>
          </p:cNvPr>
          <p:cNvSpPr/>
          <p:nvPr/>
        </p:nvSpPr>
        <p:spPr>
          <a:xfrm>
            <a:off x="9230263" y="432875"/>
            <a:ext cx="2961737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</a:t>
            </a: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6-</a:t>
            </a:r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内容丰富准确，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结尾交际不太符合演讲稿体裁；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语言能力较强，</a:t>
            </a:r>
            <a:r>
              <a:rPr lang="zh-CN" alt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但个别用词不太精准</a:t>
            </a:r>
            <a:b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2E57409-1832-BACF-4537-0CA3D764D06B}"/>
              </a:ext>
            </a:extLst>
          </p:cNvPr>
          <p:cNvCxnSpPr>
            <a:cxnSpLocks/>
          </p:cNvCxnSpPr>
          <p:nvPr/>
        </p:nvCxnSpPr>
        <p:spPr>
          <a:xfrm>
            <a:off x="1155884" y="6083101"/>
            <a:ext cx="58429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40E1B3C-39F4-6EFD-AE47-F72A260D1642}"/>
              </a:ext>
            </a:extLst>
          </p:cNvPr>
          <p:cNvCxnSpPr>
            <a:cxnSpLocks/>
          </p:cNvCxnSpPr>
          <p:nvPr/>
        </p:nvCxnSpPr>
        <p:spPr>
          <a:xfrm>
            <a:off x="7520180" y="5066745"/>
            <a:ext cx="1558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C0B113F-6A5D-FECE-EA76-6BD3C49CD4E7}"/>
              </a:ext>
            </a:extLst>
          </p:cNvPr>
          <p:cNvCxnSpPr>
            <a:cxnSpLocks/>
          </p:cNvCxnSpPr>
          <p:nvPr/>
        </p:nvCxnSpPr>
        <p:spPr>
          <a:xfrm>
            <a:off x="1155884" y="5611524"/>
            <a:ext cx="7849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4217850-8B76-4351-B905-49C978A422B9}"/>
              </a:ext>
            </a:extLst>
          </p:cNvPr>
          <p:cNvCxnSpPr>
            <a:cxnSpLocks/>
          </p:cNvCxnSpPr>
          <p:nvPr/>
        </p:nvCxnSpPr>
        <p:spPr>
          <a:xfrm>
            <a:off x="6213894" y="2204089"/>
            <a:ext cx="7849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42A6E29-4264-555D-7FA7-17481AC8DC43}"/>
              </a:ext>
            </a:extLst>
          </p:cNvPr>
          <p:cNvCxnSpPr>
            <a:cxnSpLocks/>
          </p:cNvCxnSpPr>
          <p:nvPr/>
        </p:nvCxnSpPr>
        <p:spPr>
          <a:xfrm>
            <a:off x="1155884" y="4670505"/>
            <a:ext cx="109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68F42AA-9BD4-8FBF-EFA1-3FFBFE474858}"/>
              </a:ext>
            </a:extLst>
          </p:cNvPr>
          <p:cNvCxnSpPr>
            <a:cxnSpLocks/>
          </p:cNvCxnSpPr>
          <p:nvPr/>
        </p:nvCxnSpPr>
        <p:spPr>
          <a:xfrm>
            <a:off x="4772954" y="4670505"/>
            <a:ext cx="8963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5C27043-0A1A-BF68-1D53-134F7B1D024E}"/>
              </a:ext>
            </a:extLst>
          </p:cNvPr>
          <p:cNvCxnSpPr>
            <a:cxnSpLocks/>
          </p:cNvCxnSpPr>
          <p:nvPr/>
        </p:nvCxnSpPr>
        <p:spPr>
          <a:xfrm>
            <a:off x="8646543" y="3640511"/>
            <a:ext cx="4321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8FFB8DB6-6D60-4EDD-DC6E-F1EF50226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" b="13208"/>
          <a:stretch/>
        </p:blipFill>
        <p:spPr>
          <a:xfrm>
            <a:off x="610644" y="365269"/>
            <a:ext cx="7239393" cy="612746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45F0F6E-4AF3-406F-4211-86A12D8C303D}"/>
              </a:ext>
            </a:extLst>
          </p:cNvPr>
          <p:cNvSpPr/>
          <p:nvPr/>
        </p:nvSpPr>
        <p:spPr>
          <a:xfrm>
            <a:off x="10134454" y="148203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35AC22-8062-7103-292F-D5943809EFD0}"/>
              </a:ext>
            </a:extLst>
          </p:cNvPr>
          <p:cNvSpPr/>
          <p:nvPr/>
        </p:nvSpPr>
        <p:spPr>
          <a:xfrm>
            <a:off x="7979729" y="671423"/>
            <a:ext cx="3601627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6-6-3</a:t>
            </a:r>
            <a:endParaRPr lang="zh-CN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审题准确，贴合主题；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结构完整，衔接自然；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开头略生硬，个别地方表述不准确；</a:t>
            </a:r>
          </a:p>
        </p:txBody>
      </p:sp>
    </p:spTree>
    <p:extLst>
      <p:ext uri="{BB962C8B-B14F-4D97-AF65-F5344CB8AC3E}">
        <p14:creationId xmlns:p14="http://schemas.microsoft.com/office/powerpoint/2010/main" val="19963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54882C43-81D7-3426-8C27-BC5029840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" b="29182"/>
          <a:stretch/>
        </p:blipFill>
        <p:spPr>
          <a:xfrm>
            <a:off x="507127" y="698738"/>
            <a:ext cx="8351849" cy="575381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B581EF8-B9CA-38BA-EE9D-BBB0ABE25C90}"/>
              </a:ext>
            </a:extLst>
          </p:cNvPr>
          <p:cNvSpPr/>
          <p:nvPr/>
        </p:nvSpPr>
        <p:spPr>
          <a:xfrm>
            <a:off x="9067480" y="369661"/>
            <a:ext cx="277668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5-5-3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科技的话题添加显得生硬；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感悟与经历契合度较弱；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语言质量一般；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1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063E1329-1A02-BD58-E9BD-875FABEA4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26163"/>
          <a:stretch/>
        </p:blipFill>
        <p:spPr>
          <a:xfrm>
            <a:off x="308720" y="413349"/>
            <a:ext cx="8355586" cy="603130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A0DA661-B088-D3CD-F6DB-87567D1B0BCA}"/>
              </a:ext>
            </a:extLst>
          </p:cNvPr>
          <p:cNvSpPr/>
          <p:nvPr/>
        </p:nvSpPr>
        <p:spPr>
          <a:xfrm>
            <a:off x="9010912" y="802146"/>
            <a:ext cx="318108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5-6-3</a:t>
            </a:r>
            <a:endParaRPr lang="en-US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审题问题：驻足了</a:t>
            </a: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多地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而非</a:t>
            </a: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一角。内容分降为二档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语言质量中等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9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638EFA-13C3-AD14-0845-6069F252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34" b="35434"/>
          <a:stretch/>
        </p:blipFill>
        <p:spPr>
          <a:xfrm>
            <a:off x="2758880" y="0"/>
            <a:ext cx="9433120" cy="314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17D452A-8521-C859-843C-8075677D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50" b="35220"/>
          <a:stretch/>
        </p:blipFill>
        <p:spPr>
          <a:xfrm>
            <a:off x="0" y="3234907"/>
            <a:ext cx="10144665" cy="362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DA774B7-4555-D0C5-346C-643262FA0B54}"/>
              </a:ext>
            </a:extLst>
          </p:cNvPr>
          <p:cNvSpPr/>
          <p:nvPr/>
        </p:nvSpPr>
        <p:spPr>
          <a:xfrm>
            <a:off x="190006" y="877510"/>
            <a:ext cx="198002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同写故宫：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随处走动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驻足一处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8BB1F4-6714-44FE-D7CC-91F5FF6CEA3A}"/>
              </a:ext>
            </a:extLst>
          </p:cNvPr>
          <p:cNvSpPr txBox="1"/>
          <p:nvPr/>
        </p:nvSpPr>
        <p:spPr>
          <a:xfrm>
            <a:off x="11244532" y="298412"/>
            <a:ext cx="84107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CN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5-6-3</a:t>
            </a: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21DBE7-9859-635C-19BB-6C7815802C80}"/>
              </a:ext>
            </a:extLst>
          </p:cNvPr>
          <p:cNvSpPr txBox="1"/>
          <p:nvPr/>
        </p:nvSpPr>
        <p:spPr>
          <a:xfrm>
            <a:off x="9041921" y="6256389"/>
            <a:ext cx="84107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CN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7-7-3</a:t>
            </a: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4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一些文字和图片的手机截图&#10;&#10;AI 生成的内容可能不正确。">
            <a:extLst>
              <a:ext uri="{FF2B5EF4-FFF2-40B4-BE49-F238E27FC236}">
                <a16:creationId xmlns:a16="http://schemas.microsoft.com/office/drawing/2014/main" id="{7AF54845-CB9B-B77B-7D62-7DCDA296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688676"/>
            <a:ext cx="8147854" cy="570349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3A2389B-E5F5-0C82-4D27-00C57E88A4F6}"/>
              </a:ext>
            </a:extLst>
          </p:cNvPr>
          <p:cNvSpPr/>
          <p:nvPr/>
        </p:nvSpPr>
        <p:spPr>
          <a:xfrm>
            <a:off x="8304930" y="342239"/>
            <a:ext cx="39704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5-5-2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A155942-6915-FDA3-158B-B7BF2160D14D}"/>
              </a:ext>
            </a:extLst>
          </p:cNvPr>
          <p:cNvSpPr/>
          <p:nvPr/>
        </p:nvSpPr>
        <p:spPr>
          <a:xfrm>
            <a:off x="8304930" y="1318724"/>
            <a:ext cx="300899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审题错误导致时态不准确；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语言错误较多，但不影响整体理解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EB251C4-65DE-F39B-6428-8B462AD83C7F}"/>
              </a:ext>
            </a:extLst>
          </p:cNvPr>
          <p:cNvCxnSpPr>
            <a:cxnSpLocks/>
          </p:cNvCxnSpPr>
          <p:nvPr/>
        </p:nvCxnSpPr>
        <p:spPr>
          <a:xfrm>
            <a:off x="819454" y="2020060"/>
            <a:ext cx="65647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AF5916F-A08A-B4E2-A3E3-64E976897BFE}"/>
              </a:ext>
            </a:extLst>
          </p:cNvPr>
          <p:cNvCxnSpPr>
            <a:cxnSpLocks/>
          </p:cNvCxnSpPr>
          <p:nvPr/>
        </p:nvCxnSpPr>
        <p:spPr>
          <a:xfrm>
            <a:off x="2314426" y="2462143"/>
            <a:ext cx="8963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1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06ABC82C-ED4B-B01E-16A2-5B40B9B39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" r="1383" b="19483"/>
          <a:stretch/>
        </p:blipFill>
        <p:spPr>
          <a:xfrm>
            <a:off x="317348" y="508958"/>
            <a:ext cx="7092012" cy="627140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94172C8-3136-D4EC-F214-3048B4D6B141}"/>
              </a:ext>
            </a:extLst>
          </p:cNvPr>
          <p:cNvSpPr/>
          <p:nvPr/>
        </p:nvSpPr>
        <p:spPr>
          <a:xfrm>
            <a:off x="9714351" y="132384"/>
            <a:ext cx="1111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5-5-2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7590F0-55C9-F2FC-D8E5-6FE8D60D2F94}"/>
              </a:ext>
            </a:extLst>
          </p:cNvPr>
          <p:cNvSpPr txBox="1"/>
          <p:nvPr/>
        </p:nvSpPr>
        <p:spPr>
          <a:xfrm>
            <a:off x="7502525" y="1111885"/>
            <a:ext cx="4502150" cy="3046988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charset="-122"/>
              </a:rPr>
              <a:t>speech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写成了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charset="-122"/>
              </a:rPr>
              <a:t>presentation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；</a:t>
            </a:r>
            <a:endParaRPr lang="en-US" altLang="zh-CN" sz="24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感悟较浅，只有经历和感受，没有上位提炼；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要点一和要点二逻辑联系不紧密；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句式较为简单，词汇较为基础；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段落划分基本合理，但是衔接生硬。</a:t>
            </a:r>
          </a:p>
        </p:txBody>
      </p:sp>
    </p:spTree>
    <p:extLst>
      <p:ext uri="{BB962C8B-B14F-4D97-AF65-F5344CB8AC3E}">
        <p14:creationId xmlns:p14="http://schemas.microsoft.com/office/powerpoint/2010/main" val="2865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5144" y="1459062"/>
            <a:ext cx="610618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215680" y="1412776"/>
            <a:ext cx="5124788" cy="3016530"/>
            <a:chOff x="3647100" y="1814498"/>
            <a:chExt cx="7020009" cy="3294972"/>
          </a:xfrm>
        </p:grpSpPr>
        <p:sp>
          <p:nvSpPr>
            <p:cNvPr id="6" name="矩形 5"/>
            <p:cNvSpPr/>
            <p:nvPr/>
          </p:nvSpPr>
          <p:spPr>
            <a:xfrm>
              <a:off x="3647100" y="1814499"/>
              <a:ext cx="936001" cy="6550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字魂59号-创粗黑" panose="00000500000000000000" pitchFamily="2" charset="-122"/>
                </a:rPr>
                <a:t>1</a:t>
              </a:r>
              <a:endPara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683474" y="1814498"/>
              <a:ext cx="5983635" cy="6550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华文黑体" pitchFamily="2" charset="-122"/>
                  <a:sym typeface="字魂59号-创粗黑" panose="00000500000000000000" pitchFamily="2" charset="-122"/>
                </a:rPr>
                <a:t>命题思路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3647100" y="2694479"/>
              <a:ext cx="936001" cy="655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字魂59号-创粗黑" panose="00000500000000000000" pitchFamily="2" charset="-122"/>
                </a:rPr>
                <a:t>2</a:t>
              </a:r>
              <a:endPara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83474" y="2694479"/>
              <a:ext cx="5983635" cy="655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华文黑体" pitchFamily="2" charset="-122"/>
                  <a:sym typeface="字魂59号-创粗黑" panose="00000500000000000000" pitchFamily="2" charset="-122"/>
                </a:rPr>
                <a:t>试题分析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647100" y="3574459"/>
              <a:ext cx="936001" cy="655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字魂59号-创粗黑" panose="00000500000000000000" pitchFamily="2" charset="-122"/>
                </a:rPr>
                <a:t>3</a:t>
              </a:r>
              <a:endPara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683474" y="3574459"/>
              <a:ext cx="5983635" cy="655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华文黑体" pitchFamily="2" charset="-122"/>
                  <a:sym typeface="字魂59号-创粗黑" panose="00000500000000000000" pitchFamily="2" charset="-122"/>
                </a:rPr>
                <a:t>评分标准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647100" y="4454438"/>
              <a:ext cx="936001" cy="655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字魂59号-创粗黑" panose="00000500000000000000" pitchFamily="2" charset="-122"/>
                </a:rPr>
                <a:t>4</a:t>
              </a:r>
              <a:endPara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683474" y="4454438"/>
              <a:ext cx="5983635" cy="655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华文黑体" pitchFamily="2" charset="-122"/>
                  <a:sym typeface="字魂59号-创粗黑" panose="00000500000000000000" pitchFamily="2" charset="-122"/>
                </a:rPr>
                <a:t>样卷赏析</a:t>
              </a:r>
            </a:p>
          </p:txBody>
        </p:sp>
      </p:grpSp>
      <p:sp>
        <p:nvSpPr>
          <p:cNvPr id="21" name="Freeform 5"/>
          <p:cNvSpPr>
            <a:spLocks/>
          </p:cNvSpPr>
          <p:nvPr/>
        </p:nvSpPr>
        <p:spPr bwMode="auto">
          <a:xfrm>
            <a:off x="1299021" y="2543756"/>
            <a:ext cx="1700635" cy="1533316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3713" tIns="41856" rIns="83713" bIns="41856" numCol="1" anchor="t" anchorCtr="0" compatLnSpc="1">
            <a:prstTxWarp prst="textNoShape">
              <a:avLst/>
            </a:prstTxWarp>
          </a:bodyPr>
          <a:lstStyle/>
          <a:p>
            <a:endParaRPr lang="zh-CN" altLang="en-US" sz="1648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2" name="TextBox 78"/>
          <p:cNvSpPr txBox="1"/>
          <p:nvPr/>
        </p:nvSpPr>
        <p:spPr>
          <a:xfrm>
            <a:off x="1560220" y="3335844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CONTENTS</a:t>
            </a:r>
            <a:endParaRPr lang="zh-CN" altLang="en-US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19" name="TextBox 79"/>
          <p:cNvSpPr txBox="1"/>
          <p:nvPr/>
        </p:nvSpPr>
        <p:spPr>
          <a:xfrm>
            <a:off x="1638170" y="2854677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目 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D3976E-BB49-4EB7-B266-0360AE10F43E}"/>
              </a:ext>
            </a:extLst>
          </p:cNvPr>
          <p:cNvSpPr/>
          <p:nvPr/>
        </p:nvSpPr>
        <p:spPr>
          <a:xfrm>
            <a:off x="3224064" y="4656077"/>
            <a:ext cx="683305" cy="5996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5</a:t>
            </a:r>
            <a:endParaRPr lang="zh-CN" altLang="en-US" sz="28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B1F1B5B-C1BD-4DFE-8A24-B6DB27987F39}"/>
              </a:ext>
            </a:extLst>
          </p:cNvPr>
          <p:cNvSpPr/>
          <p:nvPr/>
        </p:nvSpPr>
        <p:spPr>
          <a:xfrm>
            <a:off x="3980644" y="4656077"/>
            <a:ext cx="4368208" cy="5996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黑体" pitchFamily="2" charset="-122"/>
                <a:sym typeface="字魂59号-创粗黑" panose="00000500000000000000" pitchFamily="2" charset="-122"/>
              </a:rPr>
              <a:t>教学建议</a:t>
            </a:r>
          </a:p>
        </p:txBody>
      </p:sp>
    </p:spTree>
    <p:extLst>
      <p:ext uri="{BB962C8B-B14F-4D97-AF65-F5344CB8AC3E}">
        <p14:creationId xmlns:p14="http://schemas.microsoft.com/office/powerpoint/2010/main" val="1539141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4DF4670E-BEC9-95CB-DD7E-047C21E34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" b="12453"/>
          <a:stretch/>
        </p:blipFill>
        <p:spPr>
          <a:xfrm>
            <a:off x="196577" y="491706"/>
            <a:ext cx="7032360" cy="600398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FC9223-BD91-C918-7500-C7EF6DD05615}"/>
              </a:ext>
            </a:extLst>
          </p:cNvPr>
          <p:cNvSpPr/>
          <p:nvPr/>
        </p:nvSpPr>
        <p:spPr>
          <a:xfrm>
            <a:off x="9714351" y="132384"/>
            <a:ext cx="1111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4-5-2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804C4D-113C-9A3B-9B91-85F4B7D03043}"/>
              </a:ext>
            </a:extLst>
          </p:cNvPr>
          <p:cNvSpPr txBox="1"/>
          <p:nvPr/>
        </p:nvSpPr>
        <p:spPr>
          <a:xfrm>
            <a:off x="7358180" y="1102881"/>
            <a:ext cx="471234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内容与题目相关，但未能聚焦驻足特点，叙事散乱。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感悟能联系北京文化传承，深度可进一步挖掘北京历史与精神内核；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语言准确性上有较大提升空间。</a:t>
            </a:r>
          </a:p>
        </p:txBody>
      </p:sp>
    </p:spTree>
    <p:extLst>
      <p:ext uri="{BB962C8B-B14F-4D97-AF65-F5344CB8AC3E}">
        <p14:creationId xmlns:p14="http://schemas.microsoft.com/office/powerpoint/2010/main" val="33355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D6AE8C25-6C12-B922-9CCF-5C582A1EA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7" y="690058"/>
            <a:ext cx="7019568" cy="52017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5ED5535-8ACC-754F-6C42-DC9E8BF874A9}"/>
              </a:ext>
            </a:extLst>
          </p:cNvPr>
          <p:cNvSpPr/>
          <p:nvPr/>
        </p:nvSpPr>
        <p:spPr>
          <a:xfrm>
            <a:off x="9714351" y="132384"/>
            <a:ext cx="1111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4-4-2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194695-DFDE-A346-28ED-A55DEBBCC1BF}"/>
              </a:ext>
            </a:extLst>
          </p:cNvPr>
          <p:cNvSpPr txBox="1"/>
          <p:nvPr/>
        </p:nvSpPr>
        <p:spPr>
          <a:xfrm>
            <a:off x="7502525" y="1111885"/>
            <a:ext cx="4502150" cy="34163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对要点一理解不够准确，没有体现驻足的经历，而是在整体介绍；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要点一和要点二逻辑关联不紧密，脱离经历谈感悟；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句式简单，词汇基础，少量语法错误；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charset="-122"/>
              </a:rPr>
              <a:t>段落划分基本合理，但衔接生硬。</a:t>
            </a:r>
          </a:p>
        </p:txBody>
      </p:sp>
    </p:spTree>
    <p:extLst>
      <p:ext uri="{BB962C8B-B14F-4D97-AF65-F5344CB8AC3E}">
        <p14:creationId xmlns:p14="http://schemas.microsoft.com/office/powerpoint/2010/main" val="11487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79948A34-00D8-3E20-38CC-4C4E7812C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" b="606"/>
          <a:stretch/>
        </p:blipFill>
        <p:spPr>
          <a:xfrm>
            <a:off x="446743" y="474453"/>
            <a:ext cx="6575159" cy="64205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03DCA7D-502B-9FEE-E369-448188FC5403}"/>
              </a:ext>
            </a:extLst>
          </p:cNvPr>
          <p:cNvSpPr/>
          <p:nvPr/>
        </p:nvSpPr>
        <p:spPr>
          <a:xfrm>
            <a:off x="9714351" y="132384"/>
            <a:ext cx="1111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3-3-1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97C010-EEA4-F59F-BE99-D0B175EF7F40}"/>
              </a:ext>
            </a:extLst>
          </p:cNvPr>
          <p:cNvSpPr txBox="1"/>
          <p:nvPr/>
        </p:nvSpPr>
        <p:spPr>
          <a:xfrm>
            <a:off x="7400550" y="1077673"/>
            <a:ext cx="470231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内容宽泛，未能体现驻足特点，经历描写缺乏细节，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感悟部分浅显且与经历关联不大。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语言基本达意但存较多语法与用词错误，句式简单；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84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AI 生成的内容可能不正确。">
            <a:extLst>
              <a:ext uri="{FF2B5EF4-FFF2-40B4-BE49-F238E27FC236}">
                <a16:creationId xmlns:a16="http://schemas.microsoft.com/office/drawing/2014/main" id="{F1CEC542-AD43-5C2B-4AF3-8334AFF6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56" b="1510"/>
          <a:stretch/>
        </p:blipFill>
        <p:spPr>
          <a:xfrm>
            <a:off x="558885" y="577970"/>
            <a:ext cx="6411258" cy="612038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562C959-A8E7-FE8D-4FCB-6EB1888290CC}"/>
              </a:ext>
            </a:extLst>
          </p:cNvPr>
          <p:cNvSpPr/>
          <p:nvPr/>
        </p:nvSpPr>
        <p:spPr>
          <a:xfrm>
            <a:off x="7217211" y="332688"/>
            <a:ext cx="414162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2-2-1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要点内容表述不清，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两个要点缺乏关联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语言错误多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2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A88D5E56-7BA8-77D3-261B-C679C3C8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22893"/>
          <a:stretch/>
        </p:blipFill>
        <p:spPr>
          <a:xfrm>
            <a:off x="498500" y="577969"/>
            <a:ext cx="7071571" cy="50119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65C8C20-C4E4-8E98-79B5-D44B48714865}"/>
              </a:ext>
            </a:extLst>
          </p:cNvPr>
          <p:cNvSpPr/>
          <p:nvPr/>
        </p:nvSpPr>
        <p:spPr>
          <a:xfrm>
            <a:off x="7669503" y="577969"/>
            <a:ext cx="322093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分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跑题，所写内容与任务无关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7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F948A32-B936-00E3-7418-861FD1023796}"/>
              </a:ext>
            </a:extLst>
          </p:cNvPr>
          <p:cNvSpPr txBox="1"/>
          <p:nvPr/>
        </p:nvSpPr>
        <p:spPr>
          <a:xfrm>
            <a:off x="424851" y="985122"/>
            <a:ext cx="1093613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>
                <a:highlight>
                  <a:srgbClr val="00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关于</a:t>
            </a:r>
            <a:r>
              <a:rPr lang="en-US" altLang="en-US" sz="2800" dirty="0" err="1">
                <a:highlight>
                  <a:srgbClr val="00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内容</a:t>
            </a:r>
            <a:r>
              <a:rPr lang="zh-CN" altLang="en-US" sz="2800" dirty="0">
                <a:highlight>
                  <a:srgbClr val="00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的重点提醒：</a:t>
            </a:r>
            <a:endParaRPr lang="en-US" altLang="zh-CN" sz="2800" dirty="0">
              <a:highlight>
                <a:srgbClr val="00FF00"/>
              </a:highligh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注意是否是“驻足”一角：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写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the Forbidden City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时，写得“走马观花”，例如用大量篇幅介绍它的历史、在不同的地方看到不同的东西，没有体现“驻足”在其中一个点，</a:t>
            </a:r>
            <a:r>
              <a:rPr lang="en-US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如果语言水平较高，最高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15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分（参考第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36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页）；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用一般现在时，描述的某个地点的一般特点，属于审题错误，内容分最高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5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分（参考第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38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页） ；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写成书信、通知等其他文体，属于审题错误，在内容部分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-1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；</a:t>
            </a: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</a:pPr>
            <a:endParaRPr lang="en-US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50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711625" y="2327632"/>
            <a:ext cx="6912767" cy="1965464"/>
            <a:chOff x="4425387" y="2262581"/>
            <a:chExt cx="6768752" cy="1620772"/>
          </a:xfrm>
        </p:grpSpPr>
        <p:sp>
          <p:nvSpPr>
            <p:cNvPr id="12" name="圆角矩形 11"/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复习建议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88228" y="263813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06</a:t>
            </a:r>
            <a:endParaRPr lang="zh-CN" altLang="en-US" sz="6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3713" tIns="41856" rIns="83713" bIns="41856" numCol="1" anchor="t" anchorCtr="0" compatLnSpc="1">
            <a:prstTxWarp prst="textNoShape">
              <a:avLst/>
            </a:prstTxWarp>
          </a:bodyPr>
          <a:lstStyle/>
          <a:p>
            <a:endParaRPr lang="zh-CN" altLang="en-US" sz="1648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48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DC470C-5F9A-4E4F-EFA4-20A5882D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8"/>
    </mc:Choice>
    <mc:Fallback xmlns="">
      <p:transition advTm="222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684F87-0D2E-6FA8-C3BB-C8450655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复习建议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E41F7F-B193-71C8-0D3E-E3469888E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在积累语料和素材的同时，关注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灵活运用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；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深度学习、准确掌握课标词汇和表达，辅以高级词汇；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培养对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不同体裁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的驾驭能力，特别关注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相似文体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之间的区别；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提醒关注时事和身边事，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多总结、多沉淀、多思考、多提炼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；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0782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FC877F6-521F-A0A7-D91E-56AB931328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365125"/>
            <a:ext cx="12192000" cy="636953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A8F100-3CEB-5B37-7832-2993966F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3" y="365126"/>
            <a:ext cx="11727710" cy="23888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b="1" dirty="0"/>
              <a:t>阅卷提示：</a:t>
            </a:r>
            <a:br>
              <a:rPr lang="en-US" altLang="zh-CN" dirty="0"/>
            </a:br>
            <a:r>
              <a:rPr lang="zh-CN" altLang="en-US" dirty="0"/>
              <a:t>每位老师平均阅卷量约为</a:t>
            </a:r>
            <a:r>
              <a:rPr lang="en-US" altLang="zh-CN" b="1" dirty="0"/>
              <a:t>360</a:t>
            </a:r>
            <a:r>
              <a:rPr lang="zh-CN" altLang="en-US" dirty="0"/>
              <a:t>份，明天早晨</a:t>
            </a:r>
            <a:r>
              <a:rPr lang="en-US" altLang="zh-CN" dirty="0"/>
              <a:t>10</a:t>
            </a:r>
            <a:r>
              <a:rPr lang="zh-CN" altLang="en-US" dirty="0"/>
              <a:t>点前完成。</a:t>
            </a:r>
          </a:p>
        </p:txBody>
      </p:sp>
    </p:spTree>
    <p:extLst>
      <p:ext uri="{BB962C8B-B14F-4D97-AF65-F5344CB8AC3E}">
        <p14:creationId xmlns:p14="http://schemas.microsoft.com/office/powerpoint/2010/main" val="97635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711625" y="2327632"/>
            <a:ext cx="6912767" cy="1965464"/>
            <a:chOff x="4425387" y="2262581"/>
            <a:chExt cx="6768752" cy="1620772"/>
          </a:xfrm>
        </p:grpSpPr>
        <p:sp>
          <p:nvSpPr>
            <p:cNvPr id="12" name="圆角矩形 11"/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命题思路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83632" y="2638137"/>
            <a:ext cx="960519" cy="1022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01</a:t>
            </a:r>
            <a:endParaRPr lang="zh-CN" altLang="en-US" sz="6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3713" tIns="41856" rIns="83713" bIns="41856" numCol="1" anchor="t" anchorCtr="0" compatLnSpc="1">
            <a:prstTxWarp prst="textNoShape">
              <a:avLst/>
            </a:prstTxWarp>
          </a:bodyPr>
          <a:lstStyle/>
          <a:p>
            <a:endParaRPr lang="zh-CN" altLang="en-US" sz="1648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48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DC470C-5F9A-4E4F-EFA4-20A5882D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8"/>
    </mc:Choice>
    <mc:Fallback xmlns="">
      <p:transition advTm="222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773AFD8-56D3-572C-5672-768EEDA6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443" y="0"/>
            <a:ext cx="2941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35BDFEA-3BF8-87DF-336D-4514B32FA00C}"/>
              </a:ext>
            </a:extLst>
          </p:cNvPr>
          <p:cNvSpPr txBox="1"/>
          <p:nvPr/>
        </p:nvSpPr>
        <p:spPr>
          <a:xfrm>
            <a:off x="286110" y="1536174"/>
            <a:ext cx="79944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	</a:t>
            </a:r>
            <a:r>
              <a:rPr lang="zh-CN" altLang="en-US" sz="2400" dirty="0"/>
              <a:t>普通高中英语课程全面培养学生的语言能力、文化意识、思维品质和学习能力等学科核心素养，帮助学生通过学习和运用英语，</a:t>
            </a:r>
            <a:r>
              <a:rPr lang="zh-CN" altLang="en-US" sz="2400" b="1" dirty="0"/>
              <a:t>加深对中华文化的理解和认同，厚植家国情怀，坚定文化自信，</a:t>
            </a:r>
            <a:r>
              <a:rPr lang="zh-CN" altLang="en-US" sz="2400" dirty="0"/>
              <a:t>拓宽国际视野，提升跨文化沟通与交流的意识和能力，</a:t>
            </a:r>
            <a:r>
              <a:rPr lang="zh-CN" altLang="en-US" sz="2400" b="1" dirty="0"/>
              <a:t>形成讲好中国故事和传播中华文化的能力，</a:t>
            </a:r>
            <a:r>
              <a:rPr lang="zh-CN" altLang="en-US" sz="2400" dirty="0"/>
              <a:t>树立正确的世界观、人生观和价值观，为学生未来参与知识创新、科技创新、中国式现代化建设和人类命运共同体构建打下良好的基础。</a:t>
            </a:r>
            <a:endParaRPr lang="en-US" altLang="zh-CN" sz="2400" dirty="0"/>
          </a:p>
          <a:p>
            <a:pPr algn="r"/>
            <a:r>
              <a:rPr lang="en-US" altLang="zh-CN" sz="2400" i="1" dirty="0"/>
              <a:t>——《</a:t>
            </a:r>
            <a:r>
              <a:rPr lang="zh-CN" altLang="en-US" sz="2400" i="1" dirty="0"/>
              <a:t>普通高中英语课程标准</a:t>
            </a:r>
            <a:r>
              <a:rPr lang="en-US" altLang="zh-CN" sz="2400" i="1" dirty="0"/>
              <a:t>》</a:t>
            </a:r>
            <a:r>
              <a:rPr lang="zh-CN" altLang="en-US" sz="2400" dirty="0"/>
              <a:t>（</a:t>
            </a:r>
            <a:r>
              <a:rPr lang="en-US" altLang="zh-CN" sz="2400" dirty="0"/>
              <a:t>2017</a:t>
            </a:r>
            <a:r>
              <a:rPr lang="zh-CN" altLang="en-US" sz="2400" dirty="0"/>
              <a:t>年版</a:t>
            </a:r>
            <a:r>
              <a:rPr lang="en-US" altLang="zh-CN" sz="2400" dirty="0"/>
              <a:t>2025</a:t>
            </a:r>
            <a:r>
              <a:rPr lang="zh-CN" altLang="en-US" sz="2400" dirty="0"/>
              <a:t>年修订）</a:t>
            </a:r>
            <a:endParaRPr lang="en-US" altLang="zh-CN" sz="2400" dirty="0"/>
          </a:p>
          <a:p>
            <a:endParaRPr lang="en-US" altLang="zh-CN" sz="2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C2C980A-0739-E5C5-7A55-F476E3EEACC8}"/>
              </a:ext>
            </a:extLst>
          </p:cNvPr>
          <p:cNvSpPr txBox="1">
            <a:spLocks/>
          </p:cNvSpPr>
          <p:nvPr/>
        </p:nvSpPr>
        <p:spPr>
          <a:xfrm>
            <a:off x="286110" y="77056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指导思想</a:t>
            </a:r>
          </a:p>
        </p:txBody>
      </p:sp>
    </p:spTree>
    <p:extLst>
      <p:ext uri="{BB962C8B-B14F-4D97-AF65-F5344CB8AC3E}">
        <p14:creationId xmlns:p14="http://schemas.microsoft.com/office/powerpoint/2010/main" val="42630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B99ACCF-BB05-4B54-94BC-3FF4307195C0}"/>
              </a:ext>
            </a:extLst>
          </p:cNvPr>
          <p:cNvSpPr txBox="1">
            <a:spLocks/>
          </p:cNvSpPr>
          <p:nvPr/>
        </p:nvSpPr>
        <p:spPr>
          <a:xfrm>
            <a:off x="372374" y="71880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命题思路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81475E2-FEA0-4825-AFC6-EA38E0FC63E3}"/>
              </a:ext>
            </a:extLst>
          </p:cNvPr>
          <p:cNvSpPr txBox="1">
            <a:spLocks/>
          </p:cNvSpPr>
          <p:nvPr/>
        </p:nvSpPr>
        <p:spPr>
          <a:xfrm>
            <a:off x="372373" y="1606699"/>
            <a:ext cx="11447253" cy="31464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指导思想：培养核心素养、突出育人价值、落实“立德树人”的根本任务；</a:t>
            </a:r>
          </a:p>
          <a:p>
            <a:pPr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命题目标：在开放情境中考查整体写作能力和思想深度；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		 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培养学生的审题能力，体现写作测试对教学的反拨；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主题语境：“人与社会”；时事热点：“十五五”；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12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711625" y="2327632"/>
            <a:ext cx="6912767" cy="1965464"/>
            <a:chOff x="4425387" y="2262581"/>
            <a:chExt cx="6768752" cy="1620772"/>
          </a:xfrm>
        </p:grpSpPr>
        <p:sp>
          <p:nvSpPr>
            <p:cNvPr id="12" name="圆角矩形 11"/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48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试题分析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83632" y="263813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字魂59号-创粗黑" panose="00000500000000000000" pitchFamily="2" charset="-122"/>
              </a:rPr>
              <a:t>02</a:t>
            </a:r>
            <a:endParaRPr lang="zh-CN" altLang="en-US" sz="6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48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3713" tIns="41856" rIns="83713" bIns="41856" numCol="1" anchor="t" anchorCtr="0" compatLnSpc="1">
            <a:prstTxWarp prst="textNoShape">
              <a:avLst/>
            </a:prstTxWarp>
          </a:bodyPr>
          <a:lstStyle/>
          <a:p>
            <a:endParaRPr lang="zh-CN" altLang="en-US" sz="1648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48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DC470C-5F9A-4E4F-EFA4-20A5882D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AA4-C796-4EB1-AB56-F7B5612639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3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8"/>
    </mc:Choice>
    <mc:Fallback xmlns="">
      <p:transition advTm="22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ADB7874-58B2-4F83-0744-1D0FA17D664A}"/>
              </a:ext>
            </a:extLst>
          </p:cNvPr>
          <p:cNvSpPr txBox="1"/>
          <p:nvPr/>
        </p:nvSpPr>
        <p:spPr>
          <a:xfrm>
            <a:off x="448124" y="874843"/>
            <a:ext cx="11295752" cy="4515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假设你是红星中学高三学生李华。你班即将举行主题为“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驻足一角，感悟北京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”的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英语演讲活动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，你打算参加。现在你需要准备一份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演讲稿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，分享自己的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相关经历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，内容包括：</a:t>
            </a:r>
          </a:p>
          <a:p>
            <a:pPr indent="266700" algn="just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你的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经历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</a:p>
          <a:p>
            <a:pPr indent="266700" algn="just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你的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感悟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注意：</a:t>
            </a:r>
            <a:r>
              <a:rPr lang="en-US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词数</a:t>
            </a:r>
            <a:r>
              <a:rPr lang="en-US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左右；</a:t>
            </a:r>
          </a:p>
          <a:p>
            <a:pPr indent="400050" algn="just">
              <a:lnSpc>
                <a:spcPct val="150000"/>
              </a:lnSpc>
            </a:pPr>
            <a:r>
              <a:rPr lang="en-US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开头和结尾已给出，不计入总词数。</a:t>
            </a:r>
          </a:p>
        </p:txBody>
      </p:sp>
    </p:spTree>
    <p:extLst>
      <p:ext uri="{BB962C8B-B14F-4D97-AF65-F5344CB8AC3E}">
        <p14:creationId xmlns:p14="http://schemas.microsoft.com/office/powerpoint/2010/main" val="28250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8a8a53-1808-41bd-9027-c18a17dfe241}"/>
  <p:tag name="TABLE_ENDDRAG_ORIGIN_RECT" val="933*495"/>
  <p:tag name="TABLE_ENDDRAG_RECT" val="3*3*933*49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3081</Words>
  <Application>Microsoft Office PowerPoint</Application>
  <PresentationFormat>宽屏</PresentationFormat>
  <Paragraphs>355</Paragraphs>
  <Slides>48</Slides>
  <Notes>23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65" baseType="lpstr">
      <vt:lpstr>fzbiaoysk</vt:lpstr>
      <vt:lpstr>PingFang SC</vt:lpstr>
      <vt:lpstr>ui-sans-serif</vt:lpstr>
      <vt:lpstr>等线</vt:lpstr>
      <vt:lpstr>等线 Light</vt:lpstr>
      <vt:lpstr>仿宋</vt:lpstr>
      <vt:lpstr>黑体</vt:lpstr>
      <vt:lpstr>华文楷体</vt:lpstr>
      <vt:lpstr>楷体</vt:lpstr>
      <vt:lpstr>微软雅黑</vt:lpstr>
      <vt:lpstr>字魂59号-创粗黑</vt:lpstr>
      <vt:lpstr>Arial</vt:lpstr>
      <vt:lpstr>Arial Narrow</vt:lpstr>
      <vt:lpstr>Calibri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II. Layout</vt:lpstr>
      <vt:lpstr>III. How to write each part</vt:lpstr>
      <vt:lpstr>III. How to write each part</vt:lpstr>
      <vt:lpstr>III. How to write each part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复习建议</vt:lpstr>
      <vt:lpstr>阅卷提示： 每位老师平均阅卷量约为360份，明天早晨10点前完成。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珏 刘</dc:creator>
  <cp:lastModifiedBy>珏 刘</cp:lastModifiedBy>
  <cp:revision>132</cp:revision>
  <dcterms:created xsi:type="dcterms:W3CDTF">2026-01-14T12:08:42Z</dcterms:created>
  <dcterms:modified xsi:type="dcterms:W3CDTF">2026-01-22T01:47:46Z</dcterms:modified>
</cp:coreProperties>
</file>