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62" r:id="rId3"/>
    <p:sldId id="290" r:id="rId4"/>
    <p:sldId id="261" r:id="rId5"/>
    <p:sldId id="308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94" r:id="rId14"/>
    <p:sldId id="271" r:id="rId15"/>
    <p:sldId id="273" r:id="rId16"/>
    <p:sldId id="257" r:id="rId17"/>
    <p:sldId id="286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287" r:id="rId28"/>
    <p:sldId id="288" r:id="rId29"/>
    <p:sldId id="311" r:id="rId30"/>
    <p:sldId id="274" r:id="rId31"/>
    <p:sldId id="291" r:id="rId32"/>
    <p:sldId id="292" r:id="rId33"/>
    <p:sldId id="309" r:id="rId34"/>
    <p:sldId id="310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反思、调整、提升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/>
              <a:t>少</a:t>
            </a:r>
            <a:r>
              <a:rPr lang="en-US" altLang="zh-CN"/>
              <a:t>28A</a:t>
            </a:r>
            <a:r>
              <a:rPr lang="zh-CN" altLang="en-US"/>
              <a:t>期末总结</a:t>
            </a:r>
          </a:p>
          <a:p>
            <a:endParaRPr lang="zh-CN" altLang="en-US"/>
          </a:p>
          <a:p>
            <a:r>
              <a:rPr lang="en-US" altLang="zh-CN"/>
              <a:t>2026.2.8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问题二</a:t>
            </a:r>
            <a:r>
              <a:rPr lang="en-US" altLang="zh-CN">
                <a:sym typeface="+mn-ea"/>
              </a:rPr>
              <a:t> —— </a:t>
            </a:r>
            <a:r>
              <a:rPr lang="zh-CN" altLang="en-US">
                <a:sym typeface="+mn-ea"/>
              </a:rPr>
              <a:t>翘尾巴（对于数据的愚昧）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1005"/>
            <a:ext cx="10515600" cy="4486275"/>
          </a:xfrm>
        </p:spPr>
        <p:txBody>
          <a:bodyPr>
            <a:normAutofit/>
          </a:bodyPr>
          <a:lstStyle/>
          <a:p>
            <a:r>
              <a:rPr lang="zh-CN" altLang="en-US"/>
              <a:t>成绩有所进步是好事</a:t>
            </a:r>
          </a:p>
          <a:p>
            <a:r>
              <a:rPr lang="zh-CN" altLang="en-US"/>
              <a:t>但一次的进步代表达到了对应的水平吗？</a:t>
            </a:r>
          </a:p>
          <a:p>
            <a:endParaRPr lang="en-US" altLang="zh-CN"/>
          </a:p>
          <a:p>
            <a:r>
              <a:rPr lang="zh-CN" altLang="en-US"/>
              <a:t>单一数据不能代表什么</a:t>
            </a:r>
          </a:p>
          <a:p>
            <a:r>
              <a:rPr lang="zh-CN" altLang="en-US"/>
              <a:t>提升期望，缩小方差，是我们一直要努力的方向</a:t>
            </a:r>
          </a:p>
          <a:p>
            <a:endParaRPr lang="zh-CN" altLang="en-US"/>
          </a:p>
          <a:p>
            <a:endParaRPr lang="zh-CN" altLang="en-US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455"/>
          </a:xfrm>
        </p:spPr>
        <p:txBody>
          <a:bodyPr/>
          <a:lstStyle/>
          <a:p>
            <a:r>
              <a:rPr lang="zh-CN" altLang="en-US"/>
              <a:t>策略</a:t>
            </a:r>
            <a:r>
              <a:rPr lang="en-US" altLang="zh-CN"/>
              <a:t>——</a:t>
            </a:r>
            <a:r>
              <a:rPr lang="zh-CN" altLang="en-US"/>
              <a:t>回到学习的本质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56690"/>
            <a:ext cx="10515600" cy="4720590"/>
          </a:xfrm>
        </p:spPr>
        <p:txBody>
          <a:bodyPr/>
          <a:lstStyle/>
          <a:p>
            <a:pPr fontAlgn="auto">
              <a:lnSpc>
                <a:spcPct val="150000"/>
              </a:lnSpc>
            </a:pPr>
            <a:r>
              <a:rPr lang="zh-CN" altLang="en-US"/>
              <a:t>知识的漏洞补足了吗？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懂</a:t>
            </a:r>
            <a:r>
              <a:rPr lang="en-US" altLang="zh-CN"/>
              <a:t>——</a:t>
            </a:r>
            <a:r>
              <a:rPr lang="zh-CN" altLang="en-US"/>
              <a:t>会</a:t>
            </a:r>
            <a:r>
              <a:rPr lang="en-US" altLang="zh-CN"/>
              <a:t>——</a:t>
            </a:r>
            <a:r>
              <a:rPr lang="zh-CN" altLang="en-US"/>
              <a:t>对</a:t>
            </a:r>
            <a:r>
              <a:rPr lang="en-US" altLang="zh-CN"/>
              <a:t>——</a:t>
            </a:r>
            <a:r>
              <a:rPr lang="zh-CN" altLang="en-US"/>
              <a:t>快</a:t>
            </a:r>
            <a:r>
              <a:rPr lang="en-US" altLang="zh-CN"/>
              <a:t>——</a:t>
            </a:r>
            <a:r>
              <a:rPr lang="zh-CN" altLang="en-US"/>
              <a:t>好，五个层次，你做到了哪一层？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你对问题的变化、本质有没有深入的思考？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切忌浅层次思维，切忌轻易自满</a:t>
            </a: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415"/>
          </a:xfrm>
        </p:spPr>
        <p:txBody>
          <a:bodyPr/>
          <a:lstStyle/>
          <a:p>
            <a:r>
              <a:rPr lang="zh-CN" altLang="en-US"/>
              <a:t>问题三</a:t>
            </a:r>
            <a:r>
              <a:rPr lang="en-US" altLang="zh-CN"/>
              <a:t>——</a:t>
            </a:r>
            <a:r>
              <a:rPr lang="zh-CN" altLang="en-US"/>
              <a:t>焦虑感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99540"/>
            <a:ext cx="10515600" cy="4777740"/>
          </a:xfrm>
        </p:spPr>
        <p:txBody>
          <a:bodyPr/>
          <a:lstStyle/>
          <a:p>
            <a:r>
              <a:rPr lang="zh-CN" altLang="en-US"/>
              <a:t>成绩无法稳定</a:t>
            </a:r>
          </a:p>
          <a:p>
            <a:r>
              <a:rPr lang="zh-CN" altLang="en-US"/>
              <a:t>努力后仍无法进步</a:t>
            </a:r>
          </a:p>
          <a:p>
            <a:r>
              <a:rPr lang="zh-CN" altLang="en-US"/>
              <a:t>考试有压力不易克服</a:t>
            </a:r>
          </a:p>
          <a:p>
            <a:r>
              <a:rPr lang="en-US" altLang="zh-CN"/>
              <a:t>“</a:t>
            </a:r>
            <a:r>
              <a:rPr lang="zh-CN" altLang="en-US"/>
              <a:t>偶像</a:t>
            </a:r>
            <a:r>
              <a:rPr lang="en-US" altLang="zh-CN"/>
              <a:t>”</a:t>
            </a:r>
            <a:r>
              <a:rPr lang="zh-CN" altLang="en-US"/>
              <a:t>包袱</a:t>
            </a:r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真正的强大里，没有沾沾自喜的优越感，也没有惴惴不安的得失心</a:t>
            </a:r>
            <a:endParaRPr lang="zh-CN" altLang="en-US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b="1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只有沉静的自信，以及壮阔的谦卑</a:t>
            </a:r>
            <a:endParaRPr lang="zh-CN" altLang="en-US" b="1">
              <a:solidFill>
                <a:srgbClr val="0070C0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455"/>
          </a:xfrm>
        </p:spPr>
        <p:txBody>
          <a:bodyPr/>
          <a:lstStyle/>
          <a:p>
            <a:r>
              <a:rPr lang="zh-CN" altLang="en-US"/>
              <a:t>策略</a:t>
            </a:r>
            <a:r>
              <a:rPr lang="en-US" altLang="zh-CN"/>
              <a:t>——</a:t>
            </a:r>
            <a:r>
              <a:rPr lang="zh-CN" altLang="en-US"/>
              <a:t>回到学习的本质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56690"/>
            <a:ext cx="10515600" cy="4720590"/>
          </a:xfrm>
        </p:spPr>
        <p:txBody>
          <a:bodyPr/>
          <a:lstStyle/>
          <a:p>
            <a:pPr fontAlgn="auto">
              <a:lnSpc>
                <a:spcPct val="150000"/>
              </a:lnSpc>
            </a:pPr>
            <a:r>
              <a:rPr lang="zh-CN" altLang="en-US"/>
              <a:t>知识的漏洞补足了吗？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懂</a:t>
            </a:r>
            <a:r>
              <a:rPr lang="en-US" altLang="zh-CN"/>
              <a:t>——</a:t>
            </a:r>
            <a:r>
              <a:rPr lang="zh-CN" altLang="en-US"/>
              <a:t>会</a:t>
            </a:r>
            <a:r>
              <a:rPr lang="en-US" altLang="zh-CN"/>
              <a:t>——</a:t>
            </a:r>
            <a:r>
              <a:rPr lang="zh-CN" altLang="en-US"/>
              <a:t>对</a:t>
            </a:r>
            <a:r>
              <a:rPr lang="en-US" altLang="zh-CN"/>
              <a:t>——</a:t>
            </a:r>
            <a:r>
              <a:rPr lang="zh-CN" altLang="en-US"/>
              <a:t>快</a:t>
            </a:r>
            <a:r>
              <a:rPr lang="en-US" altLang="zh-CN"/>
              <a:t>——</a:t>
            </a:r>
            <a:r>
              <a:rPr lang="zh-CN" altLang="en-US"/>
              <a:t>好，五个层次，你做到了哪一层？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你对问题的变化、本质有没有深入的思考？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切忌浅层次思维，切忌轻易自满</a:t>
            </a:r>
          </a:p>
          <a:p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3455"/>
          </a:xfrm>
        </p:spPr>
        <p:txBody>
          <a:bodyPr/>
          <a:lstStyle/>
          <a:p>
            <a:r>
              <a:rPr lang="zh-CN" altLang="en-US"/>
              <a:t>措施</a:t>
            </a:r>
            <a:r>
              <a:rPr lang="en-US" altLang="zh-CN"/>
              <a:t>——</a:t>
            </a:r>
            <a:r>
              <a:rPr lang="zh-CN" altLang="en-US"/>
              <a:t>珍惜每次考试的经历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26820"/>
            <a:ext cx="11112500" cy="5226685"/>
          </a:xfrm>
        </p:spPr>
        <p:txBody>
          <a:bodyPr>
            <a:normAutofit fontScale="90000" lnSpcReduction="10000"/>
          </a:bodyPr>
          <a:lstStyle/>
          <a:p>
            <a:r>
              <a:rPr lang="zh-CN" altLang="en-US" sz="4000" dirty="0">
                <a:sym typeface="+mn-ea"/>
              </a:rPr>
              <a:t>“</a:t>
            </a:r>
            <a:r>
              <a:rPr lang="zh-CN" altLang="en-US" sz="4000" dirty="0"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高三怎么能稳定成绩？</a:t>
            </a:r>
            <a:r>
              <a:rPr lang="zh-CN" altLang="en-US" sz="4000" dirty="0">
                <a:sym typeface="+mn-ea"/>
              </a:rPr>
              <a:t>”</a:t>
            </a:r>
            <a:endParaRPr lang="en-US" altLang="zh-CN" sz="4000" dirty="0"/>
          </a:p>
          <a:p>
            <a:r>
              <a:rPr lang="zh-CN" altLang="en-US" sz="3110" dirty="0">
                <a:sym typeface="+mn-ea"/>
              </a:rPr>
              <a:t>把知识放在首位</a:t>
            </a:r>
          </a:p>
          <a:p>
            <a:r>
              <a:rPr lang="zh-CN" altLang="en-US" sz="3110" dirty="0"/>
              <a:t>心态上模拟高考</a:t>
            </a:r>
            <a:endParaRPr lang="en-US" altLang="zh-CN" sz="3110" dirty="0"/>
          </a:p>
          <a:p>
            <a:r>
              <a:rPr lang="zh-CN" altLang="en-US" sz="3110" dirty="0">
                <a:sym typeface="+mn-ea"/>
              </a:rPr>
              <a:t>冷静面对任何“倒霉的事</a:t>
            </a:r>
            <a:r>
              <a:rPr lang="zh-CN" altLang="en-US" sz="3500" dirty="0">
                <a:sym typeface="+mn-ea"/>
              </a:rPr>
              <a:t>”</a:t>
            </a:r>
            <a:endParaRPr lang="en-US" altLang="zh-CN" sz="3500" dirty="0"/>
          </a:p>
          <a:p>
            <a:pPr lvl="1"/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试卷晚发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10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分钟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lvl="1"/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</a:rPr>
              <a:t>第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</a:rPr>
              <a:t>5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</a:rPr>
              <a:t>题就卡住了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lvl="1"/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填错答题卡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lvl="1"/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考试前失眠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lvl="1"/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……</a:t>
            </a:r>
            <a:endParaRPr lang="zh-CN" altLang="en-US" sz="2800" b="1" dirty="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lvl="1"/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有些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“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倒霉</a:t>
            </a:r>
            <a:r>
              <a:rPr lang="en-US" altLang="zh-CN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”</a:t>
            </a: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的经历无法选择和避免，我们要在每次经历后告诉自己，即使这样，似乎也不会有太大影响，从容淡定应对突发事件</a:t>
            </a:r>
            <a:endParaRPr lang="en-US" altLang="zh-CN" sz="28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3500" b="1" dirty="0">
                <a:latin typeface="方正舒体" panose="02010601030101010101" pitchFamily="2" charset="-122"/>
                <a:ea typeface="方正舒体" panose="02010601030101010101" pitchFamily="2" charset="-122"/>
                <a:sym typeface="+mn-ea"/>
              </a:rPr>
              <a:t>不要期待高三稳定成绩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705"/>
          </a:xfrm>
        </p:spPr>
        <p:txBody>
          <a:bodyPr/>
          <a:lstStyle/>
          <a:p>
            <a:r>
              <a:rPr lang="zh-CN" altLang="en-US"/>
              <a:t>是压力，还是机会？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42085"/>
            <a:ext cx="10515600" cy="4735195"/>
          </a:xfrm>
        </p:spPr>
        <p:txBody>
          <a:bodyPr/>
          <a:lstStyle/>
          <a:p>
            <a:r>
              <a:rPr lang="zh-CN" altLang="zh-CN" dirty="0">
                <a:sym typeface="+mn-ea"/>
              </a:rPr>
              <a:t>做好持久战的准备，考试不停站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zh-CN" dirty="0">
                <a:solidFill>
                  <a:srgbClr val="002060"/>
                </a:solidFill>
                <a:sym typeface="+mn-ea"/>
              </a:rPr>
              <a:t>（</a:t>
            </a:r>
            <a:r>
              <a:rPr lang="en-US" altLang="zh-CN" dirty="0">
                <a:solidFill>
                  <a:srgbClr val="002060"/>
                </a:solidFill>
                <a:sym typeface="+mn-ea"/>
              </a:rPr>
              <a:t>1</a:t>
            </a:r>
            <a:r>
              <a:rPr lang="zh-CN" altLang="zh-CN" dirty="0">
                <a:solidFill>
                  <a:srgbClr val="002060"/>
                </a:solidFill>
                <a:sym typeface="+mn-ea"/>
              </a:rPr>
              <a:t>）高三考试安排（</a:t>
            </a:r>
            <a:r>
              <a:rPr lang="en-US" altLang="zh-CN" dirty="0">
                <a:solidFill>
                  <a:srgbClr val="002060"/>
                </a:solidFill>
                <a:sym typeface="+mn-ea"/>
              </a:rPr>
              <a:t>7+1</a:t>
            </a:r>
            <a:r>
              <a:rPr lang="zh-CN" altLang="zh-CN" dirty="0">
                <a:solidFill>
                  <a:srgbClr val="002060"/>
                </a:solidFill>
                <a:sym typeface="+mn-ea"/>
              </a:rPr>
              <a:t>）：</a:t>
            </a:r>
            <a:endParaRPr lang="en-US" altLang="zh-CN" dirty="0">
              <a:solidFill>
                <a:srgbClr val="002060"/>
              </a:solidFill>
            </a:endParaRPr>
          </a:p>
          <a:p>
            <a:r>
              <a:rPr lang="en-US" altLang="zh-CN" b="1" dirty="0">
                <a:solidFill>
                  <a:schemeClr val="tx1"/>
                </a:solidFill>
                <a:sym typeface="+mn-ea"/>
              </a:rPr>
              <a:t>1</a:t>
            </a:r>
            <a:r>
              <a:rPr lang="zh-CN" altLang="zh-CN" b="1" dirty="0">
                <a:solidFill>
                  <a:schemeClr val="tx1"/>
                </a:solidFill>
                <a:sym typeface="+mn-ea"/>
              </a:rPr>
              <a:t>月西城期末</a:t>
            </a:r>
            <a:r>
              <a:rPr lang="en-US" altLang="zh-CN" b="1" dirty="0">
                <a:solidFill>
                  <a:schemeClr val="tx1"/>
                </a:solidFill>
                <a:sym typeface="+mn-ea"/>
              </a:rPr>
              <a:t>          </a:t>
            </a:r>
            <a:r>
              <a:rPr lang="zh-CN" altLang="en-US" b="1" dirty="0">
                <a:solidFill>
                  <a:schemeClr val="tx1"/>
                </a:solidFill>
                <a:sym typeface="+mn-ea"/>
              </a:rPr>
              <a:t>海淀期末</a:t>
            </a:r>
            <a:endParaRPr lang="en-US" altLang="zh-CN" b="1" dirty="0">
              <a:solidFill>
                <a:schemeClr val="tx1"/>
              </a:solidFill>
            </a:endParaRPr>
          </a:p>
          <a:p>
            <a:r>
              <a:rPr lang="en-US" altLang="zh-CN" b="1" dirty="0">
                <a:solidFill>
                  <a:srgbClr val="7030A0"/>
                </a:solidFill>
                <a:sym typeface="+mn-ea"/>
              </a:rPr>
              <a:t>3</a:t>
            </a:r>
            <a:r>
              <a:rPr lang="zh-CN" altLang="zh-CN" b="1" dirty="0">
                <a:solidFill>
                  <a:srgbClr val="7030A0"/>
                </a:solidFill>
                <a:sym typeface="+mn-ea"/>
              </a:rPr>
              <a:t>月月考</a:t>
            </a:r>
            <a:r>
              <a:rPr lang="en-US" altLang="zh-CN" b="1" dirty="0">
                <a:solidFill>
                  <a:srgbClr val="7030A0"/>
                </a:solidFill>
                <a:sym typeface="+mn-ea"/>
              </a:rPr>
              <a:t>                  4</a:t>
            </a:r>
            <a:r>
              <a:rPr lang="zh-CN" altLang="zh-CN" b="1" dirty="0">
                <a:solidFill>
                  <a:srgbClr val="7030A0"/>
                </a:solidFill>
                <a:sym typeface="+mn-ea"/>
              </a:rPr>
              <a:t>月初西城一模</a:t>
            </a:r>
            <a:endParaRPr lang="en-US" altLang="zh-CN" b="1" dirty="0">
              <a:solidFill>
                <a:srgbClr val="7030A0"/>
              </a:solidFill>
            </a:endParaRPr>
          </a:p>
          <a:p>
            <a:r>
              <a:rPr lang="zh-CN" altLang="zh-CN" b="1" dirty="0">
                <a:solidFill>
                  <a:srgbClr val="7030A0"/>
                </a:solidFill>
                <a:sym typeface="+mn-ea"/>
              </a:rPr>
              <a:t>海淀一模</a:t>
            </a:r>
            <a:r>
              <a:rPr lang="en-US" altLang="zh-CN" b="1" dirty="0">
                <a:solidFill>
                  <a:srgbClr val="7030A0"/>
                </a:solidFill>
                <a:sym typeface="+mn-ea"/>
              </a:rPr>
              <a:t>                5</a:t>
            </a:r>
            <a:r>
              <a:rPr lang="zh-CN" altLang="zh-CN" b="1" dirty="0">
                <a:solidFill>
                  <a:srgbClr val="7030A0"/>
                </a:solidFill>
                <a:sym typeface="+mn-ea"/>
              </a:rPr>
              <a:t>月</a:t>
            </a:r>
            <a:r>
              <a:rPr lang="zh-CN" altLang="zh-CN" b="1" u="sng" dirty="0">
                <a:solidFill>
                  <a:srgbClr val="7030A0"/>
                </a:solidFill>
                <a:sym typeface="+mn-ea"/>
              </a:rPr>
              <a:t>初西城</a:t>
            </a:r>
            <a:r>
              <a:rPr lang="zh-CN" altLang="en-US" b="1" dirty="0">
                <a:solidFill>
                  <a:srgbClr val="7030A0"/>
                </a:solidFill>
                <a:sym typeface="+mn-ea"/>
              </a:rPr>
              <a:t>二模</a:t>
            </a:r>
            <a:endParaRPr lang="en-US" altLang="zh-CN" b="1" dirty="0">
              <a:solidFill>
                <a:srgbClr val="7030A0"/>
              </a:solidFill>
            </a:endParaRPr>
          </a:p>
          <a:p>
            <a:r>
              <a:rPr lang="zh-CN" altLang="zh-CN" b="1" dirty="0">
                <a:solidFill>
                  <a:srgbClr val="7030A0"/>
                </a:solidFill>
                <a:sym typeface="+mn-ea"/>
              </a:rPr>
              <a:t>海淀二模</a:t>
            </a:r>
            <a:r>
              <a:rPr lang="en-US" altLang="zh-CN" b="1" dirty="0">
                <a:solidFill>
                  <a:srgbClr val="7030A0"/>
                </a:solidFill>
                <a:sym typeface="+mn-ea"/>
              </a:rPr>
              <a:t>              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  6</a:t>
            </a:r>
            <a:r>
              <a:rPr lang="zh-CN" altLang="zh-CN" b="1" dirty="0">
                <a:solidFill>
                  <a:srgbClr val="FF0000"/>
                </a:solidFill>
                <a:sym typeface="+mn-ea"/>
              </a:rPr>
              <a:t>月</a:t>
            </a:r>
            <a:r>
              <a:rPr lang="en-US" altLang="zh-CN" b="1" dirty="0">
                <a:solidFill>
                  <a:srgbClr val="FF0000"/>
                </a:solidFill>
                <a:sym typeface="+mn-ea"/>
              </a:rPr>
              <a:t>7</a:t>
            </a:r>
            <a:r>
              <a:rPr lang="zh-CN" altLang="en-US" b="1" dirty="0">
                <a:solidFill>
                  <a:srgbClr val="FF0000"/>
                </a:solidFill>
                <a:sym typeface="+mn-ea"/>
              </a:rPr>
              <a:t>日</a:t>
            </a:r>
            <a:r>
              <a:rPr lang="zh-CN" altLang="zh-CN" b="1" dirty="0">
                <a:solidFill>
                  <a:srgbClr val="FF0000"/>
                </a:solidFill>
                <a:sym typeface="+mn-ea"/>
              </a:rPr>
              <a:t>高考</a:t>
            </a:r>
          </a:p>
          <a:p>
            <a:endParaRPr lang="zh-CN" altLang="en-US" b="1" dirty="0">
              <a:solidFill>
                <a:srgbClr val="FF0000"/>
              </a:solidFill>
              <a:sym typeface="+mn-ea"/>
            </a:endParaRPr>
          </a:p>
          <a:p>
            <a:endParaRPr lang="zh-CN" altLang="zh-CN" b="1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/>
          <a:lstStyle/>
          <a:p>
            <a:r>
              <a:rPr lang="zh-CN" altLang="en-US"/>
              <a:t>高三的最后四个月，到底该怎么过？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49070"/>
            <a:ext cx="10515600" cy="4728210"/>
          </a:xfrm>
        </p:spPr>
        <p:txBody>
          <a:bodyPr/>
          <a:lstStyle/>
          <a:p>
            <a:pPr marL="0" indent="0"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805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zh-CN" altLang="zh-CN"/>
              <a:t>班级整体数据</a:t>
            </a:r>
            <a:r>
              <a:rPr lang="en-US" altLang="zh-CN"/>
              <a:t>——</a:t>
            </a:r>
            <a:r>
              <a:rPr lang="zh-CN" altLang="en-US"/>
              <a:t>均分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48640" y="1691005"/>
            <a:ext cx="3027045" cy="4265930"/>
          </a:xfrm>
        </p:spPr>
        <p:txBody>
          <a:bodyPr/>
          <a:lstStyle/>
          <a:p>
            <a:r>
              <a:rPr lang="zh-CN" altLang="en-US" b="1"/>
              <a:t>开学考：</a:t>
            </a:r>
          </a:p>
          <a:p>
            <a:r>
              <a:rPr lang="zh-CN" altLang="en-US" b="1"/>
              <a:t>语文：</a:t>
            </a:r>
            <a:r>
              <a:rPr lang="en-US" altLang="zh-CN" b="1"/>
              <a:t>7</a:t>
            </a:r>
          </a:p>
          <a:p>
            <a:r>
              <a:rPr lang="zh-CN" altLang="en-US" b="1">
                <a:sym typeface="+mn-ea"/>
              </a:rPr>
              <a:t>数学：</a:t>
            </a:r>
            <a:r>
              <a:rPr lang="en-US" altLang="zh-CN" b="1">
                <a:sym typeface="+mn-ea"/>
              </a:rPr>
              <a:t>4</a:t>
            </a:r>
            <a:endParaRPr lang="en-US" altLang="zh-CN" b="1"/>
          </a:p>
          <a:p>
            <a:r>
              <a:rPr lang="zh-CN" altLang="en-US" b="1">
                <a:sym typeface="+mn-ea"/>
              </a:rPr>
              <a:t>英语：</a:t>
            </a:r>
            <a:r>
              <a:rPr lang="en-US" altLang="zh-CN" b="1">
                <a:sym typeface="+mn-ea"/>
              </a:rPr>
              <a:t>6</a:t>
            </a:r>
          </a:p>
          <a:p>
            <a:r>
              <a:rPr lang="zh-CN" altLang="en-US" b="1"/>
              <a:t>物理：</a:t>
            </a:r>
            <a:r>
              <a:rPr lang="en-US" altLang="zh-CN" b="1"/>
              <a:t>4</a:t>
            </a:r>
          </a:p>
          <a:p>
            <a:r>
              <a:rPr lang="zh-CN" altLang="en-US" b="1"/>
              <a:t>化学：</a:t>
            </a:r>
            <a:r>
              <a:rPr lang="en-US" altLang="zh-CN" b="1"/>
              <a:t>7</a:t>
            </a:r>
          </a:p>
          <a:p>
            <a:r>
              <a:rPr lang="zh-CN" altLang="en-US" b="1"/>
              <a:t>生物：</a:t>
            </a:r>
            <a:r>
              <a:rPr lang="en-US" altLang="zh-CN" b="1"/>
              <a:t>4</a:t>
            </a:r>
          </a:p>
          <a:p>
            <a:r>
              <a:rPr lang="zh-CN" altLang="en-US" b="1"/>
              <a:t>总分：</a:t>
            </a:r>
            <a:r>
              <a:rPr lang="en-US" altLang="zh-CN" b="1"/>
              <a:t>5</a:t>
            </a:r>
          </a:p>
        </p:txBody>
      </p:sp>
      <p:sp>
        <p:nvSpPr>
          <p:cNvPr id="8" name="内容占位符 5"/>
          <p:cNvSpPr>
            <a:spLocks noGrp="1"/>
          </p:cNvSpPr>
          <p:nvPr/>
        </p:nvSpPr>
        <p:spPr>
          <a:xfrm>
            <a:off x="2396490" y="1691005"/>
            <a:ext cx="2604135" cy="426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/>
              <a:t>10</a:t>
            </a:r>
            <a:r>
              <a:rPr lang="zh-CN" altLang="zh-CN" b="1"/>
              <a:t>月月</a:t>
            </a:r>
            <a:r>
              <a:rPr lang="zh-CN" altLang="en-US" b="1"/>
              <a:t>考：</a:t>
            </a:r>
          </a:p>
          <a:p>
            <a:r>
              <a:rPr lang="zh-CN" altLang="en-US" b="1"/>
              <a:t>语文：</a:t>
            </a:r>
            <a:r>
              <a:rPr lang="en-US" altLang="zh-CN" b="1">
                <a:solidFill>
                  <a:schemeClr val="tx1"/>
                </a:solidFill>
              </a:rPr>
              <a:t>8</a:t>
            </a:r>
            <a:endParaRPr lang="en-US" altLang="zh-CN" b="1"/>
          </a:p>
          <a:p>
            <a:r>
              <a:rPr lang="zh-CN" altLang="en-US" b="1">
                <a:sym typeface="+mn-ea"/>
              </a:rPr>
              <a:t>数学：</a:t>
            </a:r>
            <a:r>
              <a:rPr lang="en-US" altLang="zh-CN" b="1">
                <a:sym typeface="+mn-ea"/>
              </a:rPr>
              <a:t>2</a:t>
            </a:r>
            <a:endParaRPr lang="en-US" altLang="zh-CN" b="1"/>
          </a:p>
          <a:p>
            <a:r>
              <a:rPr lang="zh-CN" altLang="en-US" b="1">
                <a:sym typeface="+mn-ea"/>
              </a:rPr>
              <a:t>英语：</a:t>
            </a:r>
            <a:r>
              <a:rPr lang="en-US" altLang="zh-CN" b="1">
                <a:solidFill>
                  <a:schemeClr val="tx1"/>
                </a:solidFill>
                <a:sym typeface="+mn-ea"/>
              </a:rPr>
              <a:t>6</a:t>
            </a:r>
          </a:p>
          <a:p>
            <a:r>
              <a:rPr lang="zh-CN" altLang="en-US" b="1">
                <a:solidFill>
                  <a:schemeClr val="tx1"/>
                </a:solidFill>
              </a:rPr>
              <a:t>物理：</a:t>
            </a:r>
            <a:r>
              <a:rPr lang="en-US" altLang="zh-CN" b="1">
                <a:solidFill>
                  <a:schemeClr val="tx1"/>
                </a:solidFill>
              </a:rPr>
              <a:t>3</a:t>
            </a:r>
          </a:p>
          <a:p>
            <a:r>
              <a:rPr lang="zh-CN" altLang="en-US" b="1">
                <a:solidFill>
                  <a:schemeClr val="tx1"/>
                </a:solidFill>
              </a:rPr>
              <a:t>化学：</a:t>
            </a:r>
            <a:r>
              <a:rPr lang="en-US" altLang="zh-CN" b="1">
                <a:solidFill>
                  <a:schemeClr val="tx1"/>
                </a:solidFill>
              </a:rPr>
              <a:t>3</a:t>
            </a:r>
          </a:p>
          <a:p>
            <a:r>
              <a:rPr lang="zh-CN" altLang="en-US" b="1">
                <a:solidFill>
                  <a:schemeClr val="tx1"/>
                </a:solidFill>
              </a:rPr>
              <a:t>生物：</a:t>
            </a:r>
            <a:r>
              <a:rPr lang="en-US" altLang="zh-CN" b="1">
                <a:solidFill>
                  <a:schemeClr val="tx1"/>
                </a:solidFill>
              </a:rPr>
              <a:t>5</a:t>
            </a:r>
            <a:endParaRPr lang="zh-CN" altLang="en-US" b="1">
              <a:solidFill>
                <a:schemeClr val="tx1"/>
              </a:solidFill>
            </a:endParaRPr>
          </a:p>
          <a:p>
            <a:r>
              <a:rPr lang="zh-CN" altLang="en-US" b="1">
                <a:solidFill>
                  <a:schemeClr val="tx1"/>
                </a:solidFill>
              </a:rPr>
              <a:t>总分：</a:t>
            </a:r>
            <a:r>
              <a:rPr lang="en-US" altLang="zh-CN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内容占位符 5"/>
          <p:cNvSpPr>
            <a:spLocks noGrp="1"/>
          </p:cNvSpPr>
          <p:nvPr/>
        </p:nvSpPr>
        <p:spPr>
          <a:xfrm>
            <a:off x="4406900" y="1691005"/>
            <a:ext cx="2604135" cy="4265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期中考试：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语文：6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数学：5</a:t>
            </a:r>
            <a:endParaRPr lang="zh-CN" altLang="en-US" sz="2800" b="1">
              <a:solidFill>
                <a:schemeClr val="tx1"/>
              </a:solidFill>
            </a:endParaRP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英语：7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物理：7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化学：5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生物：3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总分：5</a:t>
            </a:r>
          </a:p>
        </p:txBody>
      </p:sp>
      <p:sp>
        <p:nvSpPr>
          <p:cNvPr id="10" name="内容占位符 5"/>
          <p:cNvSpPr>
            <a:spLocks noGrp="1"/>
          </p:cNvSpPr>
          <p:nvPr/>
        </p:nvSpPr>
        <p:spPr>
          <a:xfrm>
            <a:off x="6612255" y="1691005"/>
            <a:ext cx="2604135" cy="4265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12月月考：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语文：6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数学：1</a:t>
            </a:r>
            <a:endParaRPr lang="zh-CN" altLang="en-US" sz="2800" b="1">
              <a:solidFill>
                <a:schemeClr val="tx1"/>
              </a:solidFill>
            </a:endParaRP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英语：8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物理：4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化学：4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生物：6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总分：4</a:t>
            </a:r>
          </a:p>
        </p:txBody>
      </p:sp>
      <p:sp>
        <p:nvSpPr>
          <p:cNvPr id="3" name="内容占位符 5"/>
          <p:cNvSpPr>
            <a:spLocks noGrp="1"/>
          </p:cNvSpPr>
          <p:nvPr/>
        </p:nvSpPr>
        <p:spPr>
          <a:xfrm>
            <a:off x="9017635" y="1691005"/>
            <a:ext cx="2604135" cy="4265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期末考试：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语文：</a:t>
            </a:r>
            <a:r>
              <a:rPr lang="en-US" altLang="zh-CN" sz="2800" b="1">
                <a:solidFill>
                  <a:schemeClr val="tx1"/>
                </a:solidFill>
              </a:rPr>
              <a:t>8</a:t>
            </a:r>
            <a:endParaRPr lang="zh-CN" altLang="en-US" sz="2800" b="1">
              <a:solidFill>
                <a:schemeClr val="tx1"/>
              </a:solidFill>
            </a:endParaRP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数学：1</a:t>
            </a:r>
            <a:endParaRPr lang="zh-CN" altLang="en-US" sz="2800" b="1">
              <a:solidFill>
                <a:schemeClr val="tx1"/>
              </a:solidFill>
            </a:endParaRP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  <a:sym typeface="+mn-ea"/>
              </a:rPr>
              <a:t>英语：</a:t>
            </a:r>
            <a:r>
              <a:rPr lang="en-US" altLang="zh-CN" sz="2800" b="1">
                <a:solidFill>
                  <a:schemeClr val="tx1"/>
                </a:solidFill>
                <a:sym typeface="+mn-ea"/>
              </a:rPr>
              <a:t>6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物理：4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化学：4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生物：</a:t>
            </a:r>
            <a:r>
              <a:rPr lang="en-US" altLang="zh-CN" sz="2800" b="1">
                <a:solidFill>
                  <a:schemeClr val="tx1"/>
                </a:solidFill>
              </a:rPr>
              <a:t>4</a:t>
            </a:r>
          </a:p>
          <a:p>
            <a:pPr algn="l" fontAlgn="auto">
              <a:lnSpc>
                <a:spcPct val="90000"/>
              </a:lnSpc>
              <a:buClrTx/>
              <a:buSzTx/>
            </a:pPr>
            <a:r>
              <a:rPr lang="zh-CN" altLang="en-US" sz="2800" b="1">
                <a:solidFill>
                  <a:schemeClr val="tx1"/>
                </a:solidFill>
              </a:rPr>
              <a:t>总分：4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3F05D-4967-4DE6-84E0-48FA217D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826F73-3781-4057-8C27-C91402ED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C62F5-705B-4078-B83D-8D453532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DE9B12-F1CA-4FA4-B7B6-12696E367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03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175"/>
          </a:xfrm>
        </p:spPr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高三上期末小结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有条不紊，充满秩序感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97305"/>
            <a:ext cx="10515600" cy="5038090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150000"/>
              </a:lnSpc>
            </a:pPr>
            <a:r>
              <a:rPr lang="zh-CN" altLang="en-US"/>
              <a:t>教室环境：</a:t>
            </a:r>
          </a:p>
          <a:p>
            <a:pPr lvl="1" fontAlgn="auto">
              <a:lnSpc>
                <a:spcPct val="150000"/>
              </a:lnSpc>
            </a:pPr>
            <a:r>
              <a:rPr lang="zh-CN" altLang="en-US"/>
              <a:t>总体状况不错，但</a:t>
            </a:r>
            <a:r>
              <a:rPr lang="zh-CN" altLang="en-US">
                <a:solidFill>
                  <a:srgbClr val="FF0000"/>
                </a:solidFill>
              </a:rPr>
              <a:t>仍需要每位同学的保持，和值日生的责任感</a:t>
            </a:r>
            <a:endParaRPr lang="zh-CN" altLang="en-US"/>
          </a:p>
          <a:p>
            <a:pPr lvl="1" fontAlgn="auto">
              <a:lnSpc>
                <a:spcPct val="150000"/>
              </a:lnSpc>
            </a:pPr>
            <a:r>
              <a:rPr lang="zh-CN" altLang="en-US"/>
              <a:t>眼保健操、课间操大部分同学都能认真对待</a:t>
            </a:r>
          </a:p>
          <a:p>
            <a:pPr lvl="1"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整洁度不足：</a:t>
            </a:r>
          </a:p>
          <a:p>
            <a:pPr lvl="1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羽绒外套、后面的杂物不放回原位</a:t>
            </a:r>
          </a:p>
          <a:p>
            <a:pPr lvl="1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黑板的洁净度有待提升</a:t>
            </a:r>
            <a:endParaRPr lang="zh-CN" altLang="en-US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/>
              <a:t>高三的学习，重要，但不是全部。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生活有条不紊，系统性的整体调整，发挥大脑的潜能。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6FE8EF-AD9F-4D59-A003-E0BD46DD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FC33EC-A6D6-4CA3-B0BB-129070B4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59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E8FFB-FFD2-4177-9B74-7A290C3C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B8471A-59C9-4573-8367-A02C72DA3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585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2C621-D638-451F-8C4F-618852E9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9E126-88B7-47A5-81EA-CDF264FC4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31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9F7489-D85E-482F-A2EA-12FD92D7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FA3E4F-91B9-4859-9669-01D898736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35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8806EC-7FBC-4B87-A18B-5BCA91F5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1ABF05-FD0B-488C-B9DB-26CB1BD1F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585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7758B4-DA8D-4386-9E54-43A6B8298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2F27DC-C485-45C0-8AF0-EE46B4A9D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925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179A4D-78B0-4411-8DB8-3E33DDF16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17BE95-3AFC-4897-8156-3B321CB1A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32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9650"/>
          </a:xfrm>
        </p:spPr>
        <p:txBody>
          <a:bodyPr/>
          <a:lstStyle/>
          <a:p>
            <a:r>
              <a:rPr lang="zh-CN" altLang="zh-CN">
                <a:sym typeface="+mn-ea"/>
              </a:rPr>
              <a:t>班级整体数据</a:t>
            </a:r>
            <a:r>
              <a:rPr lang="en-US" altLang="zh-CN">
                <a:sym typeface="+mn-ea"/>
              </a:rPr>
              <a:t>——</a:t>
            </a:r>
            <a:r>
              <a:rPr lang="zh-CN" altLang="en-US">
                <a:sym typeface="+mn-ea"/>
              </a:rPr>
              <a:t>名次分布</a:t>
            </a: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287655" y="1456055"/>
            <a:ext cx="3234690" cy="475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</a:pPr>
            <a:r>
              <a:rPr lang="en-US" altLang="zh-CN" sz="2400"/>
              <a:t>开学考</a:t>
            </a:r>
          </a:p>
          <a:p>
            <a:pPr algn="l">
              <a:buClrTx/>
              <a:buSzTx/>
            </a:pPr>
            <a:r>
              <a:rPr lang="en-US" altLang="zh-CN" sz="2400"/>
              <a:t>1-30: 1人</a:t>
            </a:r>
          </a:p>
          <a:p>
            <a:pPr algn="l">
              <a:buClrTx/>
              <a:buSzTx/>
            </a:pPr>
            <a:r>
              <a:rPr lang="en-US" altLang="zh-CN" sz="2400"/>
              <a:t>30-50:1人</a:t>
            </a:r>
          </a:p>
          <a:p>
            <a:pPr algn="l">
              <a:buClrTx/>
              <a:buSzTx/>
            </a:pPr>
            <a:r>
              <a:rPr lang="en-US" altLang="zh-CN" sz="2400"/>
              <a:t>50-100: 2人</a:t>
            </a:r>
          </a:p>
          <a:p>
            <a:pPr algn="l">
              <a:buClrTx/>
              <a:buSzTx/>
            </a:pPr>
            <a:r>
              <a:rPr lang="en-US" altLang="zh-CN" sz="2400"/>
              <a:t>100-200：6人</a:t>
            </a:r>
          </a:p>
          <a:p>
            <a:pPr algn="l">
              <a:buClrTx/>
              <a:buSzTx/>
            </a:pPr>
            <a:r>
              <a:rPr lang="en-US" altLang="zh-CN" sz="2400"/>
              <a:t>200-300：3人</a:t>
            </a:r>
          </a:p>
          <a:p>
            <a:pPr algn="l">
              <a:buClrTx/>
              <a:buSzTx/>
            </a:pPr>
            <a:r>
              <a:rPr lang="en-US" altLang="zh-CN" sz="2400"/>
              <a:t>300-400：2人</a:t>
            </a:r>
          </a:p>
          <a:p>
            <a:pPr algn="l">
              <a:buClrTx/>
              <a:buSzTx/>
            </a:pPr>
            <a:r>
              <a:rPr lang="en-US" altLang="zh-CN" sz="2400"/>
              <a:t>400+：2人</a:t>
            </a: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3452495" y="1534795"/>
            <a:ext cx="3785870" cy="4742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b="1"/>
          </a:p>
        </p:txBody>
      </p:sp>
      <p:sp>
        <p:nvSpPr>
          <p:cNvPr id="9" name="内容占位符 2"/>
          <p:cNvSpPr>
            <a:spLocks noGrp="1"/>
          </p:cNvSpPr>
          <p:nvPr/>
        </p:nvSpPr>
        <p:spPr>
          <a:xfrm>
            <a:off x="2472055" y="1520190"/>
            <a:ext cx="2744470" cy="475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solidFill>
                  <a:schemeClr val="tx1"/>
                </a:solidFill>
              </a:rPr>
              <a:t>10</a:t>
            </a:r>
            <a:r>
              <a:rPr lang="zh-CN" altLang="en-US" sz="2400" b="1">
                <a:solidFill>
                  <a:schemeClr val="tx1"/>
                </a:solidFill>
              </a:rPr>
              <a:t>月月考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1-30: 2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30-50:1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50-100: 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100-200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7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200-300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5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300-400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1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400+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2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0" name="内容占位符 2"/>
          <p:cNvSpPr>
            <a:spLocks noGrp="1"/>
          </p:cNvSpPr>
          <p:nvPr/>
        </p:nvSpPr>
        <p:spPr>
          <a:xfrm>
            <a:off x="4723765" y="1534795"/>
            <a:ext cx="2744470" cy="475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>
                <a:solidFill>
                  <a:schemeClr val="tx1"/>
                </a:solidFill>
              </a:rPr>
              <a:t>期中考试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1-30: 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30-50:</a:t>
            </a:r>
            <a:r>
              <a:rPr lang="en-US" sz="2400" b="1">
                <a:solidFill>
                  <a:schemeClr val="tx1"/>
                </a:solidFill>
              </a:rPr>
              <a:t>0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50-100: 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100-200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7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200-300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300-400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400+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2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1" name="内容占位符 2"/>
          <p:cNvSpPr>
            <a:spLocks noGrp="1"/>
          </p:cNvSpPr>
          <p:nvPr/>
        </p:nvSpPr>
        <p:spPr>
          <a:xfrm>
            <a:off x="7025005" y="1534795"/>
            <a:ext cx="2744470" cy="475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>
                <a:solidFill>
                  <a:schemeClr val="tx1"/>
                </a:solidFill>
              </a:rPr>
              <a:t>12</a:t>
            </a:r>
            <a:r>
              <a:rPr lang="zh-CN" altLang="en-US" sz="2400" b="1">
                <a:solidFill>
                  <a:schemeClr val="tx1"/>
                </a:solidFill>
              </a:rPr>
              <a:t>月月考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1-30: 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30-50:</a:t>
            </a:r>
            <a:r>
              <a:rPr lang="en-US" sz="2400" b="1">
                <a:solidFill>
                  <a:schemeClr val="tx1"/>
                </a:solidFill>
              </a:rPr>
              <a:t>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50-100: 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100-200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1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200-300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7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300-400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3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400+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2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9390380" y="1506855"/>
            <a:ext cx="2744470" cy="475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>
                <a:solidFill>
                  <a:schemeClr val="tx1"/>
                </a:solidFill>
              </a:rPr>
              <a:t>期末考试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1-30: 2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30-50:</a:t>
            </a:r>
            <a:r>
              <a:rPr lang="en-US" sz="2400" b="1">
                <a:solidFill>
                  <a:schemeClr val="tx1"/>
                </a:solidFill>
              </a:rPr>
              <a:t>1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50-100: 4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100-200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6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200-300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5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300-400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1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r>
              <a:rPr lang="en-US" altLang="zh-CN" sz="2400" b="1">
                <a:solidFill>
                  <a:schemeClr val="tx1"/>
                </a:solidFill>
              </a:rPr>
              <a:t>400+</a:t>
            </a:r>
            <a:r>
              <a:rPr lang="zh-CN" altLang="en-US" sz="2400" b="1">
                <a:solidFill>
                  <a:schemeClr val="tx1"/>
                </a:solidFill>
              </a:rPr>
              <a:t>：</a:t>
            </a:r>
            <a:r>
              <a:rPr lang="en-US" altLang="zh-CN" sz="2400" b="1">
                <a:solidFill>
                  <a:schemeClr val="tx1"/>
                </a:solidFill>
              </a:rPr>
              <a:t>2</a:t>
            </a:r>
            <a:r>
              <a:rPr lang="zh-CN" altLang="en-US" sz="2400" b="1">
                <a:solidFill>
                  <a:schemeClr val="tx1"/>
                </a:solidFill>
              </a:rPr>
              <a:t>人</a:t>
            </a:r>
          </a:p>
          <a:p>
            <a:pPr marL="0" indent="0">
              <a:buNone/>
            </a:pPr>
            <a:endParaRPr lang="zh-CN" altLang="en-US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00355"/>
            <a:ext cx="4832350" cy="29438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25" y="1688465"/>
            <a:ext cx="7844155" cy="4784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91115" cy="725805"/>
          </a:xfrm>
        </p:spPr>
        <p:txBody>
          <a:bodyPr>
            <a:normAutofit/>
          </a:bodyPr>
          <a:lstStyle/>
          <a:p>
            <a:r>
              <a:rPr lang="zh-CN" altLang="en-US"/>
              <a:t>西城排名（原始分，无英语听口）</a:t>
            </a: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075" y="1181735"/>
            <a:ext cx="2835910" cy="5492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355"/>
          </a:xfrm>
        </p:spPr>
        <p:txBody>
          <a:bodyPr>
            <a:normAutofit/>
          </a:bodyPr>
          <a:lstStyle/>
          <a:p>
            <a:r>
              <a:rPr lang="zh-CN" altLang="en-US"/>
              <a:t>高三上期末小结</a:t>
            </a:r>
            <a:r>
              <a:rPr lang="en-US" altLang="zh-CN"/>
              <a:t>——</a:t>
            </a:r>
            <a:r>
              <a:rPr lang="zh-CN" altLang="en-US"/>
              <a:t>自我成长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35405"/>
            <a:ext cx="10515600" cy="5318125"/>
          </a:xfrm>
        </p:spPr>
        <p:txBody>
          <a:bodyPr>
            <a:normAutofit fontScale="92500"/>
          </a:bodyPr>
          <a:lstStyle/>
          <a:p>
            <a:r>
              <a:rPr lang="zh-CN" altLang="en-US"/>
              <a:t>每个人都在自己原来的基础上有所进步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杨建韬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中午的安静专注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张若琪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对自己学习的规划及执行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贺子腾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几年如一日的努力与踏实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匡恒毅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对学习非功利的认知</a:t>
            </a:r>
            <a:endParaRPr lang="zh-CN" altLang="en-US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滕昊林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对</a:t>
            </a:r>
            <a:r>
              <a:rPr lang="en-US" altLang="zh-CN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“guandan”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的取舍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尹钲桀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在数学上对知识梳理的坚持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李沛珊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学习态度的转变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秦子谦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课堂的全神贯注和情绪的自我调整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刘宣柘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在做题速度上的提升和改进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李泽筱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在学习上的热情与投入</a:t>
            </a:r>
          </a:p>
          <a:p>
            <a:pPr lvl="1" fontAlgn="auto">
              <a:lnSpc>
                <a:spcPct val="120000"/>
              </a:lnSpc>
            </a:pPr>
            <a:r>
              <a:rPr lang="zh-CN" altLang="en-US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卫博鸿</a:t>
            </a:r>
            <a:r>
              <a:rPr lang="zh-CN" altLang="en-US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不断反思总结及针对性的练习</a:t>
            </a:r>
          </a:p>
          <a:p>
            <a:pPr lvl="1" fontAlgn="auto">
              <a:lnSpc>
                <a:spcPct val="120000"/>
              </a:lnSpc>
            </a:pPr>
            <a:endParaRPr lang="en-US" altLang="zh-CN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646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数据的意义，在于它不言不语，又千言万语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19555"/>
            <a:ext cx="10515600" cy="4657725"/>
          </a:xfrm>
        </p:spPr>
        <p:txBody>
          <a:bodyPr>
            <a:normAutofit lnSpcReduction="10000"/>
          </a:bodyPr>
          <a:lstStyle/>
          <a:p>
            <a:r>
              <a:rPr lang="zh-CN" altLang="en-US"/>
              <a:t>个中意义，相信由你自己来体会，效果更好</a:t>
            </a:r>
          </a:p>
          <a:p>
            <a:endParaRPr lang="zh-CN" altLang="en-US"/>
          </a:p>
          <a:p>
            <a:r>
              <a:rPr lang="zh-CN" altLang="en-US"/>
              <a:t>你们聪明、可爱、心态放松，这是优点</a:t>
            </a:r>
          </a:p>
          <a:p>
            <a:r>
              <a:rPr lang="zh-CN" altLang="en-US"/>
              <a:t>但佛系、自负、懒惰，也是事实</a:t>
            </a:r>
          </a:p>
          <a:p>
            <a:endParaRPr lang="zh-CN" altLang="en-US"/>
          </a:p>
          <a:p>
            <a:r>
              <a:rPr lang="zh-CN" altLang="en-US"/>
              <a:t>高三的收获，远不止成绩和大学本身</a:t>
            </a:r>
          </a:p>
          <a:p>
            <a:r>
              <a:rPr lang="zh-CN" altLang="en-US"/>
              <a:t>心志未苦、筋骨未劳、体肤未饿，磨炼尚未结束，真谛自然尚未获得</a:t>
            </a:r>
          </a:p>
          <a:p>
            <a:r>
              <a:rPr lang="zh-CN" altLang="en-US"/>
              <a:t>希望下学期，不要逃避辛苦甚至痛苦。人的成长与蜕变，谈何容易。</a:t>
            </a: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1565"/>
          </a:xfrm>
        </p:spPr>
        <p:txBody>
          <a:bodyPr/>
          <a:lstStyle/>
          <a:p>
            <a:r>
              <a:rPr lang="zh-CN" altLang="en-US"/>
              <a:t>颁奖</a:t>
            </a:r>
            <a:r>
              <a:rPr lang="en-US" altLang="zh-CN"/>
              <a:t>——“</a:t>
            </a:r>
            <a:r>
              <a:rPr lang="zh-CN" altLang="en-US"/>
              <a:t>胡智浩奖</a:t>
            </a:r>
            <a:r>
              <a:rPr lang="en-US" altLang="zh-CN"/>
              <a:t>”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7020"/>
            <a:ext cx="10515600" cy="4620260"/>
          </a:xfrm>
        </p:spPr>
        <p:txBody>
          <a:bodyPr>
            <a:normAutofit fontScale="95000" lnSpcReduction="100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比起唯分数论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</a:t>
            </a:r>
            <a:r>
              <a:rPr lang="en-US" altLang="zh-CN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</a:t>
            </a: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去奖励那些期末发挥得好的人</a:t>
            </a:r>
          </a:p>
          <a:p>
            <a:pPr fontAlgn="auto">
              <a:lnSpc>
                <a:spcPct val="150000"/>
              </a:lnSpc>
            </a:pPr>
            <a:r>
              <a:rPr lang="en-US" altLang="zh-CN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我更想让这些糕点，</a:t>
            </a:r>
          </a:p>
          <a:p>
            <a:pPr fontAlgn="auto">
              <a:lnSpc>
                <a:spcPct val="150000"/>
              </a:lnSpc>
            </a:pPr>
            <a:r>
              <a:rPr lang="en-US" altLang="zh-CN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给那些成绩可能不称心如意</a:t>
            </a:r>
          </a:p>
          <a:p>
            <a:pPr fontAlgn="auto">
              <a:lnSpc>
                <a:spcPct val="150000"/>
              </a:lnSpc>
            </a:pPr>
            <a:r>
              <a:rPr lang="en-US" altLang="zh-CN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但一直踏踏实实努力的人</a:t>
            </a:r>
          </a:p>
          <a:p>
            <a:pPr fontAlgn="auto">
              <a:lnSpc>
                <a:spcPct val="150000"/>
              </a:lnSpc>
            </a:pPr>
            <a:r>
              <a:rPr lang="en-US" altLang="zh-CN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</a:t>
            </a: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一点温暖与勉励</a:t>
            </a:r>
            <a:r>
              <a:rPr lang="en-US" altLang="zh-CN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”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015" y="1098550"/>
            <a:ext cx="4065270" cy="4688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075"/>
          </a:xfrm>
        </p:spPr>
        <p:txBody>
          <a:bodyPr/>
          <a:lstStyle/>
          <a:p>
            <a:r>
              <a:rPr lang="zh-CN" altLang="en-US"/>
              <a:t>获奖名单：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64840" y="1448435"/>
            <a:ext cx="2362835" cy="4758055"/>
          </a:xfrm>
        </p:spPr>
        <p:txBody>
          <a:bodyPr>
            <a:normAutofit fontScale="92500"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贺子腾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刘宣柘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滕昊林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杨建韬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尹钲桀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张若琪</a:t>
            </a:r>
          </a:p>
          <a:p>
            <a:endParaRPr lang="zh-CN" altLang="en-US" sz="3200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6563995" y="1569720"/>
            <a:ext cx="2362835" cy="4758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卫博鸿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秦子谦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李沛珊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李泽筱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匡恒毅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未来可期奖</a:t>
            </a:r>
            <a:r>
              <a:rPr lang="en-US" altLang="zh-CN"/>
              <a:t>——“</a:t>
            </a:r>
            <a:r>
              <a:rPr lang="zh-CN" altLang="en-US"/>
              <a:t>李昀翰奖</a:t>
            </a:r>
            <a:r>
              <a:rPr lang="en-US" altLang="zh-CN"/>
              <a:t>”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20670" y="1885950"/>
            <a:ext cx="3225800" cy="4351655"/>
          </a:xfrm>
        </p:spPr>
        <p:txBody>
          <a:bodyPr/>
          <a:lstStyle/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王祎泽</a:t>
            </a: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张一弛</a:t>
            </a: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盛德仁</a:t>
            </a: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李睿琦</a:t>
            </a: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秦子涵</a:t>
            </a:r>
          </a:p>
          <a:p>
            <a:endParaRPr lang="zh-CN" altLang="en-US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内容占位符 2"/>
          <p:cNvSpPr>
            <a:spLocks noGrp="1"/>
          </p:cNvSpPr>
          <p:nvPr/>
        </p:nvSpPr>
        <p:spPr>
          <a:xfrm>
            <a:off x="5963285" y="1916430"/>
            <a:ext cx="322580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刘皓梁</a:t>
            </a:r>
            <a:endParaRPr lang="zh-CN" altLang="en-US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魏可</a:t>
            </a:r>
            <a:endParaRPr lang="zh-CN" altLang="en-US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王泽萱</a:t>
            </a: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王汝萱</a:t>
            </a:r>
            <a:endParaRPr lang="zh-CN" altLang="en-US">
              <a:solidFill>
                <a:srgbClr val="7030A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rgbClr val="7030A0"/>
                </a:solidFill>
                <a:latin typeface="华文行楷" panose="02010800040101010101" charset="-122"/>
                <a:ea typeface="华文行楷" panose="02010800040101010101" charset="-122"/>
              </a:rPr>
              <a:t>池浩正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祝愿大家新的一年里</a:t>
            </a:r>
          </a:p>
          <a:p>
            <a:r>
              <a:rPr lang="zh-CN" altLang="en-US" sz="32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尽情挥洒汗水</a:t>
            </a:r>
          </a:p>
          <a:p>
            <a:r>
              <a:rPr lang="zh-CN" altLang="en-US" sz="32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让梦想的轮廓更加清晰</a:t>
            </a:r>
          </a:p>
          <a:p>
            <a:r>
              <a:rPr lang="zh-CN" altLang="en-US" sz="32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既有冲锋的锐气</a:t>
            </a:r>
          </a:p>
          <a:p>
            <a:r>
              <a:rPr lang="zh-CN" altLang="en-US" sz="32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也有回望来时路的从容笑意</a:t>
            </a:r>
          </a:p>
          <a:p>
            <a:r>
              <a:rPr lang="zh-CN" altLang="en-US" sz="32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骏马扬蹄，</a:t>
            </a:r>
          </a:p>
          <a:p>
            <a:r>
              <a:rPr lang="zh-CN" altLang="en-US" sz="3200">
                <a:solidFill>
                  <a:srgbClr val="FF0000"/>
                </a:solidFill>
                <a:latin typeface="华文行楷" panose="02010800040101010101" charset="-122"/>
                <a:ea typeface="华文行楷" panose="02010800040101010101" charset="-122"/>
              </a:rPr>
              <a:t>马到成功！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580"/>
          </a:xfrm>
        </p:spPr>
        <p:txBody>
          <a:bodyPr/>
          <a:lstStyle/>
          <a:p>
            <a:r>
              <a:rPr lang="zh-CN" altLang="en-US"/>
              <a:t>高三上期末小结</a:t>
            </a:r>
            <a:r>
              <a:rPr lang="en-US" altLang="zh-CN"/>
              <a:t>——</a:t>
            </a:r>
            <a:r>
              <a:rPr lang="zh-CN" altLang="en-US">
                <a:sym typeface="+mn-ea"/>
              </a:rPr>
              <a:t>晚自习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57325"/>
            <a:ext cx="10515600" cy="4719955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基本情况与不足</a:t>
            </a:r>
            <a:endParaRPr lang="en-US" altLang="zh-CN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 lvl="1"/>
            <a:r>
              <a:rPr lang="en-US" altLang="zh-CN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1. </a:t>
            </a:r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自觉安静、充实高效</a:t>
            </a:r>
          </a:p>
          <a:p>
            <a:pPr lvl="1" algn="l">
              <a:buClrTx/>
              <a:buSzTx/>
            </a:pPr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2. 独立思考时间延长，学习强度增大</a:t>
            </a:r>
          </a:p>
          <a:p>
            <a:pPr lvl="1" algn="l">
              <a:buClrTx/>
              <a:buSzTx/>
            </a:pPr>
            <a:r>
              <a:rPr lang="en-US" altLang="zh-CN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3. </a:t>
            </a:r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晚自习睡觉情况有所好转</a:t>
            </a:r>
          </a:p>
          <a:p>
            <a:pPr algn="l">
              <a:buClrTx/>
              <a:buSzTx/>
            </a:pPr>
            <a:endParaRPr lang="zh-CN" altLang="en-US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 lvl="1" algn="l">
              <a:buClrTx/>
              <a:buSzTx/>
            </a:pPr>
            <a:r>
              <a:rPr lang="en-US" altLang="zh-CN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4. </a:t>
            </a:r>
            <a:r>
              <a:rPr lang="zh-CN" altLang="en-US" b="1" dirty="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不能提前到位，影响自己和他人</a:t>
            </a:r>
            <a:r>
              <a:rPr lang="en-US" altLang="zh-CN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——</a:t>
            </a:r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要做受欢迎的人</a:t>
            </a:r>
          </a:p>
          <a:p>
            <a:pPr lvl="1"/>
            <a:r>
              <a:rPr lang="en-US" altLang="zh-CN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5</a:t>
            </a:r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.</a:t>
            </a:r>
            <a:r>
              <a:rPr lang="en-US" altLang="zh-CN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回家后的低效</a:t>
            </a:r>
            <a:r>
              <a:rPr lang="zh-CN" altLang="en-US" b="1" dirty="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：晚自习的开设不应该成为你其余时间可以懒惰的理由</a:t>
            </a:r>
            <a:endParaRPr lang="zh-CN" altLang="en-US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endParaRPr lang="zh-CN" altLang="en-US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r>
              <a:rPr lang="zh-CN" altLang="en-US">
                <a:sym typeface="+mn-ea"/>
              </a:rPr>
              <a:t>理解父母、老师、后勤工作人员，感知到他人的付出</a:t>
            </a:r>
          </a:p>
          <a:p>
            <a:endParaRPr lang="en-US" altLang="zh-CN" b="1" dirty="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endParaRPr lang="zh-CN" altLang="en-US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960" y="106680"/>
            <a:ext cx="4954270" cy="6606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565" y="106680"/>
            <a:ext cx="4970145" cy="6628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0" y="106680"/>
            <a:ext cx="4979670" cy="6641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8575" y="2393315"/>
            <a:ext cx="10055225" cy="3783965"/>
          </a:xfrm>
        </p:spPr>
        <p:txBody>
          <a:bodyPr/>
          <a:lstStyle/>
          <a:p>
            <a:r>
              <a:rPr lang="zh-CN" altLang="en-US" sz="4800">
                <a:sym typeface="+mn-ea"/>
              </a:rPr>
              <a:t>顽固的问题</a:t>
            </a:r>
            <a:endParaRPr lang="zh-CN" altLang="en-US" sz="4800"/>
          </a:p>
          <a:p>
            <a:endParaRPr lang="zh-CN" altLang="en-US" sz="4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问题一</a:t>
            </a:r>
            <a:r>
              <a:rPr lang="en-US" altLang="zh-CN"/>
              <a:t> —— </a:t>
            </a:r>
            <a:r>
              <a:rPr lang="zh-CN" altLang="en-US"/>
              <a:t>放松（纵）感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42085"/>
            <a:ext cx="10515600" cy="4949825"/>
          </a:xfrm>
        </p:spPr>
        <p:txBody>
          <a:bodyPr>
            <a:normAutofit lnSpcReduction="10000"/>
          </a:bodyPr>
          <a:lstStyle/>
          <a:p>
            <a:pPr lvl="1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上课犯困、发呆，吃东西</a:t>
            </a:r>
          </a:p>
          <a:p>
            <a:pPr lvl="1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中午在教室玩电脑</a:t>
            </a:r>
            <a:endParaRPr lang="zh-CN" altLang="en-US" sz="2600"/>
          </a:p>
          <a:p>
            <a:pPr lvl="1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每天中午都去闲逛</a:t>
            </a:r>
          </a:p>
          <a:p>
            <a:pPr lvl="1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每个课间都疯狂玩乐</a:t>
            </a:r>
            <a:endParaRPr lang="zh-CN" altLang="en-US" sz="2600"/>
          </a:p>
          <a:p>
            <a:pPr lvl="1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每天晚自习前的狂躁时间</a:t>
            </a:r>
            <a:endParaRPr lang="zh-CN" altLang="en-US" sz="2600"/>
          </a:p>
          <a:p>
            <a:pPr lvl="1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办公室无人光顾</a:t>
            </a:r>
            <a:endParaRPr lang="zh-CN" altLang="en-US" sz="2600"/>
          </a:p>
          <a:p>
            <a:pPr lvl="1" fontAlgn="auto">
              <a:lnSpc>
                <a:spcPct val="150000"/>
              </a:lnSpc>
            </a:pPr>
            <a:r>
              <a:rPr lang="zh-CN" altLang="en-US" sz="2600">
                <a:sym typeface="+mn-ea"/>
              </a:rPr>
              <a:t>教室内中午少有人自习</a:t>
            </a:r>
            <a:endParaRPr lang="zh-CN" altLang="en-US" sz="2600"/>
          </a:p>
          <a:p>
            <a:pPr lvl="1" fontAlgn="auto">
              <a:lnSpc>
                <a:spcPct val="150000"/>
              </a:lnSpc>
            </a:pPr>
            <a:r>
              <a:rPr lang="en-US" altLang="zh-CN" sz="2600"/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705"/>
          </a:xfrm>
        </p:spPr>
        <p:txBody>
          <a:bodyPr>
            <a:normAutofit/>
          </a:bodyPr>
          <a:lstStyle/>
          <a:p>
            <a:r>
              <a:rPr lang="zh-CN" altLang="en-US"/>
              <a:t>策略</a:t>
            </a:r>
            <a:r>
              <a:rPr lang="en-US" altLang="zh-CN"/>
              <a:t>——</a:t>
            </a:r>
            <a:r>
              <a:rPr lang="zh-CN" altLang="en-US">
                <a:sym typeface="+mn-ea"/>
              </a:rPr>
              <a:t>认清目标、</a:t>
            </a:r>
            <a:r>
              <a:rPr lang="zh-CN" altLang="en-US"/>
              <a:t>认清自己、认清现实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26845"/>
            <a:ext cx="10515600" cy="475043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/>
              <a:t>你还敢不敢说出你的目标？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你距离目标还有多远？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目前你所做的是不是在向着目标一步一步前进？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你能够始终保持进步吗？</a:t>
            </a:r>
            <a:r>
              <a:rPr lang="en-US" altLang="zh-CN"/>
              <a:t>——</a:t>
            </a:r>
            <a:r>
              <a:rPr lang="zh-CN" altLang="en-US"/>
              <a:t>进一步、退两步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你是否接收现有行为所将带来的结果？</a:t>
            </a:r>
          </a:p>
          <a:p>
            <a:pPr fontAlgn="auto">
              <a:lnSpc>
                <a:spcPct val="150000"/>
              </a:lnSpc>
            </a:pPr>
            <a:r>
              <a:rPr lang="zh-CN" altLang="en-US"/>
              <a:t>复读的价值有多大？</a:t>
            </a:r>
          </a:p>
          <a:p>
            <a:pPr fontAlgn="auto">
              <a:lnSpc>
                <a:spcPct val="150000"/>
              </a:lnSpc>
            </a:pP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14257"/>
          <a:stretch>
            <a:fillRect/>
          </a:stretch>
        </p:blipFill>
        <p:spPr>
          <a:xfrm>
            <a:off x="6017895" y="4796155"/>
            <a:ext cx="5151755" cy="1794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85701"/>
          <a:stretch>
            <a:fillRect/>
          </a:stretch>
        </p:blipFill>
        <p:spPr>
          <a:xfrm>
            <a:off x="11169650" y="4796155"/>
            <a:ext cx="859155" cy="1794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05"/>
          </a:xfrm>
        </p:spPr>
        <p:txBody>
          <a:bodyPr/>
          <a:lstStyle/>
          <a:p>
            <a:r>
              <a:rPr lang="zh-CN" altLang="en-US"/>
              <a:t>策略</a:t>
            </a:r>
            <a:r>
              <a:rPr lang="en-US" altLang="zh-CN"/>
              <a:t>——</a:t>
            </a:r>
            <a:r>
              <a:rPr lang="zh-CN" altLang="en-US"/>
              <a:t>走出舒适区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50975"/>
            <a:ext cx="10515600" cy="4726305"/>
          </a:xfrm>
        </p:spPr>
        <p:txBody>
          <a:bodyPr>
            <a:normAutofit/>
          </a:bodyPr>
          <a:lstStyle/>
          <a:p>
            <a:r>
              <a:rPr lang="zh-CN" altLang="en-US">
                <a:latin typeface="华文楷体" panose="02010600040101010101" charset="-122"/>
                <a:ea typeface="华文楷体" panose="02010600040101010101" charset="-122"/>
              </a:rPr>
              <a:t>孔老师对作业的谆谆教诲</a:t>
            </a:r>
          </a:p>
          <a:p>
            <a:r>
              <a:rPr lang="zh-CN" altLang="en-US"/>
              <a:t>如果连老师都对你的学习状态不满，又何谈突破？</a:t>
            </a:r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我可吃不了苦</a:t>
            </a:r>
          </a:p>
          <a:p>
            <a:r>
              <a:rPr lang="zh-CN" altLang="en-US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周末就要睡到中午，再把这一周欠下的手机使用时间都补回来</a:t>
            </a:r>
          </a:p>
          <a:p>
            <a:r>
              <a:rPr lang="zh-CN" altLang="en-US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游戏不能停</a:t>
            </a:r>
          </a:p>
          <a:p>
            <a:r>
              <a:rPr lang="zh-CN" altLang="en-US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课外班多，课内作业就不写了吧</a:t>
            </a:r>
          </a:p>
          <a:p>
            <a:endParaRPr lang="zh-CN" altLang="en-US"/>
          </a:p>
          <a:p>
            <a:r>
              <a:rPr lang="zh-CN" altLang="en-US"/>
              <a:t>只有改良式的调整，如何能够有质的飞跃？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mU4YjI4ZTgxYTYzYTI2MGM0ZDg2Y2ZhMGZmMmMyZmU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1361</Words>
  <Application>Microsoft Office PowerPoint</Application>
  <PresentationFormat>宽屏</PresentationFormat>
  <Paragraphs>238</Paragraphs>
  <Slides>34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方正舒体</vt:lpstr>
      <vt:lpstr>华文楷体</vt:lpstr>
      <vt:lpstr>华文宋体</vt:lpstr>
      <vt:lpstr>华文行楷</vt:lpstr>
      <vt:lpstr>宋体</vt:lpstr>
      <vt:lpstr>微软雅黑</vt:lpstr>
      <vt:lpstr>Arial</vt:lpstr>
      <vt:lpstr>Calibri</vt:lpstr>
      <vt:lpstr>WPS</vt:lpstr>
      <vt:lpstr>反思、调整、提升</vt:lpstr>
      <vt:lpstr>高三上期末小结——有条不紊，充满秩序感</vt:lpstr>
      <vt:lpstr>高三上期末小结——自我成长</vt:lpstr>
      <vt:lpstr>高三上期末小结——晚自习</vt:lpstr>
      <vt:lpstr>PowerPoint 演示文稿</vt:lpstr>
      <vt:lpstr>PowerPoint 演示文稿</vt:lpstr>
      <vt:lpstr>问题一 —— 放松（纵）感</vt:lpstr>
      <vt:lpstr>策略——认清目标、认清自己、认清现实</vt:lpstr>
      <vt:lpstr>策略——走出舒适区</vt:lpstr>
      <vt:lpstr>问题二 —— 翘尾巴（对于数据的愚昧）</vt:lpstr>
      <vt:lpstr>策略——回到学习的本质</vt:lpstr>
      <vt:lpstr>问题三——焦虑感</vt:lpstr>
      <vt:lpstr>策略——回到学习的本质</vt:lpstr>
      <vt:lpstr>措施——珍惜每次考试的经历</vt:lpstr>
      <vt:lpstr>是压力，还是机会？</vt:lpstr>
      <vt:lpstr>高三的最后四个月，到底该怎么过？</vt:lpstr>
      <vt:lpstr>班级整体数据——均分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班级整体数据——名次分布</vt:lpstr>
      <vt:lpstr>PowerPoint 演示文稿</vt:lpstr>
      <vt:lpstr>西城排名（原始分，无英语听口）</vt:lpstr>
      <vt:lpstr>数据的意义，在于它不言不语，又千言万语</vt:lpstr>
      <vt:lpstr>颁奖——“胡智浩奖”</vt:lpstr>
      <vt:lpstr>获奖名单：</vt:lpstr>
      <vt:lpstr>未来可期奖——“李昀翰奖”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反思、调整、提升</dc:title>
  <dc:creator>HP</dc:creator>
  <cp:lastModifiedBy>HiteVision</cp:lastModifiedBy>
  <cp:revision>91</cp:revision>
  <dcterms:created xsi:type="dcterms:W3CDTF">2023-08-09T12:44:00Z</dcterms:created>
  <dcterms:modified xsi:type="dcterms:W3CDTF">2026-02-09T08:07:56Z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2052-12.1.0.17468</vt:lpwstr>
  </property>
</Properties>
</file>