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67" r:id="rId3"/>
    <p:sldId id="268" r:id="rId4"/>
    <p:sldId id="269" r:id="rId5"/>
    <p:sldId id="257" r:id="rId6"/>
    <p:sldId id="258" r:id="rId7"/>
    <p:sldId id="259" r:id="rId8"/>
    <p:sldId id="266" r:id="rId9"/>
    <p:sldId id="265" r:id="rId10"/>
    <p:sldId id="277" r:id="rId11"/>
    <p:sldId id="276" r:id="rId12"/>
  </p:sldIdLst>
  <p:sldSz cx="12192000" cy="6858000"/>
  <p:notesSz cx="6858000" cy="9144000"/>
  <p:custDataLst>
    <p:tags r:id="rId13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20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gs" Target="tags/tag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2026/1/16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2026/1/16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2026/1/16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2026/1/16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2026/1/16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2026/1/16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2026/1/16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2026/1/16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2026/1/16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2026/1/16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2026/1/16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97B5FA-0921-464F-AAE1-844C04324D75}" type="datetimeFigureOut">
              <a:rPr lang="zh-CN" altLang="en-US" smtClean="0"/>
              <a:t>2026/1/16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&#20026;&#20160;&#20040;&#35201;&#35802;&#20449;.mp4" TargetMode="External"/><Relationship Id="rId2" Type="http://schemas.openxmlformats.org/officeDocument/2006/relationships/hyperlink" Target="&#20160;&#20040;&#26159;&#35802;&#20449;.mp4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&#23545;&#20110;&#35802;&#20449;&#30340;&#36777;&#35777;&#24605;&#32771;.mp4" TargetMode="Externa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CN" altLang="zh-CN">
                <a:sym typeface="+mn-ea"/>
              </a:rPr>
              <a:t>诚实、诚意、</a:t>
            </a:r>
            <a:r>
              <a:rPr lang="zh-CN" altLang="zh-CN"/>
              <a:t>诚信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zh-CN"/>
              <a:t>2026.1.16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转达年级通知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/>
              <a:t>假期的自习填报，务必跟家长商量好报名还是放弃，本周日</a:t>
            </a:r>
            <a:r>
              <a:rPr lang="en-US" altLang="zh-CN"/>
              <a:t>20</a:t>
            </a:r>
            <a:r>
              <a:rPr lang="zh-CN" altLang="en-US"/>
              <a:t>：</a:t>
            </a:r>
            <a:r>
              <a:rPr lang="en-US" altLang="zh-CN"/>
              <a:t>00</a:t>
            </a:r>
            <a:r>
              <a:rPr lang="zh-CN" altLang="en-US"/>
              <a:t>截止报名，如果家长和孩子都各自报名了，我们以最后的提交时间为准；</a:t>
            </a:r>
          </a:p>
          <a:p>
            <a:endParaRPr lang="zh-CN" altLang="en-US"/>
          </a:p>
          <a:p>
            <a:r>
              <a:rPr lang="zh-CN" altLang="en-US"/>
              <a:t>本来报名，又因为期末排名出来如果考得好，又不来了的同学，我们会取消下学期第一个月该同学的上自习资格；</a:t>
            </a:r>
          </a:p>
          <a:p>
            <a:endParaRPr lang="zh-CN" altLang="en-US"/>
          </a:p>
          <a:p>
            <a:r>
              <a:rPr lang="zh-CN" altLang="en-US"/>
              <a:t>务必想清楚了再报名！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sz="3600">
                <a:sym typeface="+mn-ea"/>
              </a:rPr>
              <a:t>真正的强大里</a:t>
            </a:r>
          </a:p>
          <a:p>
            <a:endParaRPr lang="zh-CN" altLang="en-US" sz="3600"/>
          </a:p>
          <a:p>
            <a:r>
              <a:rPr lang="zh-CN" altLang="en-US" sz="3600">
                <a:sym typeface="+mn-ea"/>
              </a:rPr>
              <a:t>没有沾沾自喜的优越感，也没有惴惴不安的得失心</a:t>
            </a:r>
          </a:p>
          <a:p>
            <a:endParaRPr lang="zh-CN" altLang="en-US" sz="3600"/>
          </a:p>
          <a:p>
            <a:r>
              <a:rPr lang="zh-CN" altLang="en-US" sz="3600">
                <a:sym typeface="+mn-ea"/>
              </a:rPr>
              <a:t>只有沉静的自信，以及壮阔的谦卑</a:t>
            </a:r>
            <a:endParaRPr lang="zh-CN" altLang="en-US" sz="3600"/>
          </a:p>
          <a:p>
            <a:endParaRPr lang="zh-CN" altLang="en-US" sz="36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069975"/>
          </a:xfrm>
        </p:spPr>
        <p:txBody>
          <a:bodyPr/>
          <a:lstStyle/>
          <a:p>
            <a:r>
              <a:rPr lang="zh-CN" altLang="en-US"/>
              <a:t>积极应考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1554480"/>
            <a:ext cx="10515600" cy="4622800"/>
          </a:xfrm>
        </p:spPr>
        <p:txBody>
          <a:bodyPr/>
          <a:lstStyle/>
          <a:p>
            <a:r>
              <a:rPr lang="zh-CN" altLang="en-US" b="1"/>
              <a:t>一次成功的考试</a:t>
            </a:r>
            <a:r>
              <a:rPr lang="en-US" altLang="zh-CN" b="1"/>
              <a:t>=</a:t>
            </a:r>
          </a:p>
          <a:p>
            <a:pPr lvl="1"/>
            <a:r>
              <a:rPr lang="zh-CN" altLang="en-US" b="1">
                <a:solidFill>
                  <a:srgbClr val="FF0000"/>
                </a:solidFill>
              </a:rPr>
              <a:t>前期的充分准备</a:t>
            </a:r>
            <a:endParaRPr lang="en-US" altLang="zh-CN" b="1">
              <a:solidFill>
                <a:srgbClr val="FF0000"/>
              </a:solidFill>
            </a:endParaRPr>
          </a:p>
          <a:p>
            <a:pPr lvl="1"/>
            <a:r>
              <a:rPr lang="en-US" altLang="zh-CN" b="1">
                <a:solidFill>
                  <a:srgbClr val="FF0000"/>
                </a:solidFill>
              </a:rPr>
              <a:t>+</a:t>
            </a:r>
            <a:r>
              <a:rPr lang="zh-CN" altLang="en-US" b="1">
                <a:solidFill>
                  <a:srgbClr val="FF0000"/>
                </a:solidFill>
              </a:rPr>
              <a:t>一段时间专注稳定的状态</a:t>
            </a:r>
          </a:p>
          <a:p>
            <a:pPr lvl="1"/>
            <a:r>
              <a:rPr lang="en-US" altLang="zh-CN" b="1">
                <a:solidFill>
                  <a:srgbClr val="FF0000"/>
                </a:solidFill>
              </a:rPr>
              <a:t>+</a:t>
            </a:r>
            <a:r>
              <a:rPr lang="zh-CN" altLang="en-US" b="1">
                <a:solidFill>
                  <a:srgbClr val="FF0000"/>
                </a:solidFill>
              </a:rPr>
              <a:t>考试的发挥：取舍、时间分配、心态调整</a:t>
            </a:r>
          </a:p>
          <a:p>
            <a:pPr lvl="0"/>
            <a:r>
              <a:rPr lang="zh-CN" altLang="en-US" b="1">
                <a:solidFill>
                  <a:schemeClr val="tx1"/>
                </a:solidFill>
              </a:rPr>
              <a:t>如果无法做到</a:t>
            </a:r>
          </a:p>
          <a:p>
            <a:pPr lvl="0"/>
            <a:r>
              <a:rPr lang="zh-CN" altLang="en-US" b="1">
                <a:solidFill>
                  <a:schemeClr val="tx1"/>
                </a:solidFill>
              </a:rPr>
              <a:t>就要接受成绩的起伏</a:t>
            </a:r>
          </a:p>
          <a:p>
            <a:pPr lvl="0"/>
            <a:r>
              <a:rPr lang="zh-CN" altLang="en-US" b="1">
                <a:solidFill>
                  <a:schemeClr val="tx1"/>
                </a:solidFill>
              </a:rPr>
              <a:t>很大的不确定性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024255"/>
          </a:xfrm>
        </p:spPr>
        <p:txBody>
          <a:bodyPr/>
          <a:lstStyle/>
          <a:p>
            <a:r>
              <a:rPr lang="zh-CN" altLang="en-US"/>
              <a:t>做好当下，积极应对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1613535"/>
            <a:ext cx="10515600" cy="4563745"/>
          </a:xfrm>
        </p:spPr>
        <p:txBody>
          <a:bodyPr/>
          <a:lstStyle/>
          <a:p>
            <a:pPr lvl="0"/>
            <a:r>
              <a:rPr lang="zh-CN" altLang="en-US" sz="3265" b="1">
                <a:sym typeface="+mn-ea"/>
              </a:rPr>
              <a:t>备考时不放弃：</a:t>
            </a:r>
            <a:endParaRPr lang="zh-CN" altLang="en-US" sz="3265" b="1"/>
          </a:p>
          <a:p>
            <a:pPr lvl="1"/>
            <a:r>
              <a:rPr lang="zh-CN" altLang="en-US" b="1"/>
              <a:t>不会的很多：六科的知识一团乱麻，什么都不想干了，怎么办？</a:t>
            </a:r>
          </a:p>
          <a:p>
            <a:pPr lvl="1"/>
            <a:r>
              <a:rPr lang="zh-CN" altLang="en-US" b="1"/>
              <a:t>要做的很多：做知识梳理？看错题？做新题？怎么选？</a:t>
            </a:r>
          </a:p>
          <a:p>
            <a:endParaRPr lang="zh-CN" altLang="en-US" b="1"/>
          </a:p>
          <a:p>
            <a:r>
              <a:rPr lang="zh-CN" altLang="en-US" b="1"/>
              <a:t>认清高三考试的本质</a:t>
            </a:r>
          </a:p>
          <a:p>
            <a:pPr lvl="1"/>
            <a:r>
              <a:rPr lang="zh-CN" altLang="en-US" b="1"/>
              <a:t>高三的考试不是阶段总结</a:t>
            </a:r>
          </a:p>
          <a:p>
            <a:pPr lvl="1"/>
            <a:r>
              <a:rPr lang="zh-CN" altLang="en-US" b="1"/>
              <a:t>高三的每一天考试，都只是高三生活中的一天而已</a:t>
            </a:r>
          </a:p>
          <a:p>
            <a:pPr lvl="1"/>
            <a:r>
              <a:rPr lang="zh-CN" altLang="en-US" b="1"/>
              <a:t>用好自习课，做长期计划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039495"/>
          </a:xfrm>
        </p:spPr>
        <p:txBody>
          <a:bodyPr/>
          <a:lstStyle/>
          <a:p>
            <a:r>
              <a:rPr lang="zh-CN" altLang="en-US"/>
              <a:t>期末考试前的调整：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1584960"/>
            <a:ext cx="10515600" cy="4592320"/>
          </a:xfrm>
        </p:spPr>
        <p:txBody>
          <a:bodyPr/>
          <a:lstStyle/>
          <a:p>
            <a:pPr fontAlgn="auto">
              <a:lnSpc>
                <a:spcPct val="150000"/>
              </a:lnSpc>
            </a:pPr>
            <a:r>
              <a:rPr lang="zh-CN" altLang="en-US" b="1"/>
              <a:t>将考试常态化：</a:t>
            </a:r>
          </a:p>
          <a:p>
            <a:pPr lvl="1" fontAlgn="auto">
              <a:lnSpc>
                <a:spcPct val="150000"/>
              </a:lnSpc>
            </a:pPr>
            <a:r>
              <a:rPr lang="zh-CN" altLang="en-US" b="1"/>
              <a:t>作息常态化：不睡懒觉、不熬夜</a:t>
            </a:r>
          </a:p>
          <a:p>
            <a:pPr lvl="1" fontAlgn="auto">
              <a:lnSpc>
                <a:spcPct val="150000"/>
              </a:lnSpc>
            </a:pPr>
            <a:r>
              <a:rPr lang="zh-CN" altLang="en-US" b="1"/>
              <a:t>自习常态化：不睡觉、不看课外书</a:t>
            </a:r>
          </a:p>
          <a:p>
            <a:pPr lvl="1" fontAlgn="auto">
              <a:lnSpc>
                <a:spcPct val="150000"/>
              </a:lnSpc>
            </a:pPr>
            <a:r>
              <a:rPr lang="zh-CN" altLang="en-US" b="1"/>
              <a:t>复习常态化：做好平时的复习，不搞突击</a:t>
            </a:r>
          </a:p>
          <a:p>
            <a:pPr lvl="1" fontAlgn="auto">
              <a:lnSpc>
                <a:spcPct val="150000"/>
              </a:lnSpc>
            </a:pPr>
            <a:r>
              <a:rPr lang="zh-CN" altLang="en-US" b="1"/>
              <a:t>心态常态化：重视考试的反馈作用，锻炼自己的考场应变力</a:t>
            </a:r>
          </a:p>
          <a:p>
            <a:pPr marL="0" indent="0" fontAlgn="auto">
              <a:lnSpc>
                <a:spcPct val="150000"/>
              </a:lnSpc>
              <a:buNone/>
            </a:pPr>
            <a:endParaRPr lang="zh-CN" altLang="en-US" b="1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009650"/>
          </a:xfrm>
        </p:spPr>
        <p:txBody>
          <a:bodyPr/>
          <a:lstStyle/>
          <a:p>
            <a:r>
              <a:rPr lang="zh-CN" altLang="en-US"/>
              <a:t>诚实</a:t>
            </a:r>
            <a:r>
              <a:rPr lang="en-US" altLang="zh-CN"/>
              <a:t>——</a:t>
            </a:r>
            <a:r>
              <a:rPr lang="zh-CN" altLang="en-US"/>
              <a:t>面对自我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1524635"/>
            <a:ext cx="10515600" cy="4652645"/>
          </a:xfrm>
        </p:spPr>
        <p:txBody>
          <a:bodyPr/>
          <a:lstStyle/>
          <a:p>
            <a:r>
              <a:rPr lang="zh-CN" altLang="en-US"/>
              <a:t>认清自己的优势</a:t>
            </a:r>
          </a:p>
          <a:p>
            <a:r>
              <a:rPr lang="zh-CN" altLang="en-US"/>
              <a:t>接纳自己的尚不完美</a:t>
            </a:r>
          </a:p>
          <a:p>
            <a:r>
              <a:rPr lang="zh-CN" altLang="en-US"/>
              <a:t>客观评价自己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诚意</a:t>
            </a:r>
            <a:r>
              <a:rPr lang="en-US" altLang="zh-CN"/>
              <a:t>——</a:t>
            </a:r>
            <a:r>
              <a:rPr lang="zh-CN" altLang="en-US"/>
              <a:t>面对知识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/>
              <a:t>不逃避，不畏惧，不盲目</a:t>
            </a:r>
          </a:p>
          <a:p>
            <a:r>
              <a:rPr lang="zh-CN" altLang="en-US"/>
              <a:t>积极、彻底的解决问题</a:t>
            </a:r>
          </a:p>
          <a:p>
            <a:r>
              <a:rPr lang="zh-CN" altLang="en-US"/>
              <a:t>善于借力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085215"/>
          </a:xfrm>
        </p:spPr>
        <p:txBody>
          <a:bodyPr/>
          <a:lstStyle/>
          <a:p>
            <a:r>
              <a:rPr lang="zh-CN" altLang="en-US"/>
              <a:t>诚信</a:t>
            </a:r>
            <a:r>
              <a:rPr lang="en-US" altLang="zh-CN"/>
              <a:t>——</a:t>
            </a:r>
            <a:r>
              <a:rPr lang="zh-CN" altLang="en-US"/>
              <a:t>面对考试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1683385"/>
            <a:ext cx="10515600" cy="4493895"/>
          </a:xfrm>
        </p:spPr>
        <p:txBody>
          <a:bodyPr/>
          <a:lstStyle/>
          <a:p>
            <a:r>
              <a:rPr lang="zh-CN" altLang="en-US">
                <a:hlinkClick r:id="rId2" action="ppaction://hlinkfile"/>
              </a:rPr>
              <a:t>什么是诚信？</a:t>
            </a:r>
            <a:endParaRPr lang="zh-CN" altLang="en-US"/>
          </a:p>
          <a:p>
            <a:endParaRPr lang="zh-CN" altLang="en-US"/>
          </a:p>
          <a:p>
            <a:r>
              <a:rPr lang="zh-CN" altLang="en-US">
                <a:hlinkClick r:id="rId3" action="ppaction://hlinkfile"/>
              </a:rPr>
              <a:t>我们为什么要诚信？</a:t>
            </a:r>
            <a:endParaRPr lang="zh-CN" altLang="en-US"/>
          </a:p>
          <a:p>
            <a:endParaRPr lang="zh-CN" altLang="en-US"/>
          </a:p>
          <a:p>
            <a:r>
              <a:rPr lang="zh-CN" altLang="en-US">
                <a:hlinkClick r:id="rId4" action="ppaction://hlinkfile"/>
              </a:rPr>
              <a:t>关于诚信的辩证思考</a:t>
            </a:r>
            <a:endParaRPr lang="zh-CN" alt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96315"/>
          </a:xfrm>
        </p:spPr>
        <p:txBody>
          <a:bodyPr/>
          <a:lstStyle/>
          <a:p>
            <a:r>
              <a:rPr lang="zh-CN" altLang="en-US"/>
              <a:t>不让群体失智打破道德底线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1617345"/>
            <a:ext cx="10515600" cy="4559935"/>
          </a:xfrm>
        </p:spPr>
        <p:txBody>
          <a:bodyPr/>
          <a:lstStyle/>
          <a:p>
            <a:r>
              <a:rPr lang="zh-CN" altLang="en-US"/>
              <a:t>面对小利的失信</a:t>
            </a:r>
            <a:r>
              <a:rPr lang="en-US" altLang="zh-CN"/>
              <a:t>——</a:t>
            </a:r>
            <a:r>
              <a:rPr lang="zh-CN" altLang="en-US"/>
              <a:t>无奈与感慨</a:t>
            </a:r>
          </a:p>
          <a:p>
            <a:endParaRPr lang="zh-CN" altLang="en-US"/>
          </a:p>
          <a:p>
            <a:r>
              <a:rPr lang="zh-CN" altLang="en-US"/>
              <a:t>希望你们能够成为未来道德与诚信的守护者</a:t>
            </a:r>
          </a:p>
          <a:p>
            <a:r>
              <a:rPr lang="zh-CN" altLang="en-US">
                <a:sym typeface="+mn-ea"/>
              </a:rPr>
              <a:t>做守住底线的人</a:t>
            </a:r>
            <a:endParaRPr lang="zh-CN" altLang="en-US"/>
          </a:p>
          <a:p>
            <a:r>
              <a:rPr lang="zh-CN" altLang="en-US">
                <a:sym typeface="+mn-ea"/>
              </a:rPr>
              <a:t>做独立清醒的人</a:t>
            </a:r>
            <a:endParaRPr lang="zh-CN" altLang="en-US"/>
          </a:p>
          <a:p>
            <a:r>
              <a:rPr lang="zh-CN" altLang="en-US">
                <a:sym typeface="+mn-ea"/>
              </a:rPr>
              <a:t>做推动进步的人</a:t>
            </a:r>
            <a:endParaRPr lang="zh-CN" altLang="en-US"/>
          </a:p>
          <a:p>
            <a:r>
              <a:rPr lang="zh-CN" altLang="en-US">
                <a:sym typeface="+mn-ea"/>
              </a:rPr>
              <a:t>做温暖世界的人</a:t>
            </a:r>
            <a:endParaRPr lang="zh-CN" altLang="en-US"/>
          </a:p>
          <a:p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43915"/>
          </a:xfrm>
        </p:spPr>
        <p:txBody>
          <a:bodyPr/>
          <a:lstStyle/>
          <a:p>
            <a:r>
              <a:rPr lang="zh-CN" altLang="zh-CN"/>
              <a:t>后期安排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1298575"/>
            <a:ext cx="10515600" cy="5330190"/>
          </a:xfrm>
        </p:spPr>
        <p:txBody>
          <a:bodyPr>
            <a:normAutofit lnSpcReduction="10000"/>
          </a:bodyPr>
          <a:lstStyle/>
          <a:p>
            <a:r>
              <a:rPr lang="zh-CN" altLang="en-US"/>
              <a:t>今天：</a:t>
            </a:r>
            <a:r>
              <a:rPr lang="en-US" altLang="zh-CN"/>
              <a:t>5</a:t>
            </a:r>
            <a:r>
              <a:rPr lang="zh-CN" altLang="en-US"/>
              <a:t>：</a:t>
            </a:r>
            <a:r>
              <a:rPr lang="en-US" altLang="zh-CN"/>
              <a:t>05</a:t>
            </a:r>
            <a:r>
              <a:rPr lang="zh-CN" altLang="en-US"/>
              <a:t>放学，做好值日；回家调整作息，备考</a:t>
            </a:r>
          </a:p>
          <a:p>
            <a:r>
              <a:rPr lang="en-US" altLang="zh-CN"/>
              <a:t>19-21</a:t>
            </a:r>
            <a:r>
              <a:rPr lang="zh-CN" altLang="en-US"/>
              <a:t>日：西城期末</a:t>
            </a:r>
          </a:p>
          <a:p>
            <a:r>
              <a:rPr lang="en-US" altLang="zh-CN"/>
              <a:t>22-24</a:t>
            </a:r>
            <a:r>
              <a:rPr lang="zh-CN" altLang="en-US"/>
              <a:t>日：西城期末试卷讲评</a:t>
            </a:r>
          </a:p>
          <a:p>
            <a:r>
              <a:rPr lang="en-US" altLang="zh-CN"/>
              <a:t>26-28</a:t>
            </a:r>
            <a:r>
              <a:rPr lang="zh-CN" altLang="en-US"/>
              <a:t>日：海淀期末</a:t>
            </a:r>
          </a:p>
          <a:p>
            <a:r>
              <a:rPr lang="en-US" altLang="zh-CN"/>
              <a:t>29-31</a:t>
            </a:r>
            <a:r>
              <a:rPr lang="zh-CN" altLang="en-US"/>
              <a:t>日：海淀期末试卷讲评</a:t>
            </a:r>
          </a:p>
          <a:p>
            <a:r>
              <a:rPr lang="en-US" altLang="zh-CN"/>
              <a:t>2</a:t>
            </a:r>
            <a:r>
              <a:rPr lang="zh-CN" altLang="en-US"/>
              <a:t>月</a:t>
            </a:r>
            <a:r>
              <a:rPr lang="en-US" altLang="zh-CN"/>
              <a:t>2</a:t>
            </a:r>
            <a:r>
              <a:rPr lang="zh-CN" altLang="en-US"/>
              <a:t>日</a:t>
            </a:r>
            <a:r>
              <a:rPr lang="en-US" altLang="zh-CN"/>
              <a:t>-2</a:t>
            </a:r>
            <a:r>
              <a:rPr lang="zh-CN" altLang="en-US"/>
              <a:t>月</a:t>
            </a:r>
            <a:r>
              <a:rPr lang="en-US" altLang="zh-CN"/>
              <a:t>9</a:t>
            </a:r>
            <a:r>
              <a:rPr lang="zh-CN" altLang="en-US"/>
              <a:t>日：寒假补课（每天按周六课表）</a:t>
            </a:r>
            <a:r>
              <a:rPr lang="en-US" altLang="zh-CN"/>
              <a:t>+</a:t>
            </a:r>
            <a:r>
              <a:rPr lang="zh-CN" altLang="en-US"/>
              <a:t>自愿晚自习</a:t>
            </a:r>
          </a:p>
          <a:p>
            <a:r>
              <a:rPr lang="en-US" altLang="zh-CN"/>
              <a:t>2</a:t>
            </a:r>
            <a:r>
              <a:rPr lang="zh-CN" altLang="en-US"/>
              <a:t>月</a:t>
            </a:r>
            <a:r>
              <a:rPr lang="en-US" altLang="zh-CN"/>
              <a:t>10-13</a:t>
            </a:r>
            <a:r>
              <a:rPr lang="zh-CN" altLang="en-US"/>
              <a:t>日：自愿到校自习</a:t>
            </a:r>
            <a:r>
              <a:rPr lang="en-US" altLang="zh-CN"/>
              <a:t>+</a:t>
            </a:r>
            <a:r>
              <a:rPr lang="zh-CN" altLang="en-US"/>
              <a:t>部分同学寒假</a:t>
            </a:r>
          </a:p>
          <a:p>
            <a:r>
              <a:rPr lang="en-US" altLang="zh-CN"/>
              <a:t>2</a:t>
            </a:r>
            <a:r>
              <a:rPr lang="zh-CN" altLang="en-US"/>
              <a:t>月</a:t>
            </a:r>
            <a:r>
              <a:rPr lang="en-US" altLang="zh-CN"/>
              <a:t>14-21</a:t>
            </a:r>
            <a:r>
              <a:rPr lang="zh-CN" altLang="en-US"/>
              <a:t>日：全体寒假</a:t>
            </a:r>
          </a:p>
          <a:p>
            <a:r>
              <a:rPr lang="en-US" altLang="zh-CN"/>
              <a:t>2</a:t>
            </a:r>
            <a:r>
              <a:rPr lang="zh-CN" altLang="en-US"/>
              <a:t>月</a:t>
            </a:r>
            <a:r>
              <a:rPr lang="en-US" altLang="zh-CN"/>
              <a:t>22-24</a:t>
            </a:r>
            <a:r>
              <a:rPr lang="zh-CN" altLang="en-US"/>
              <a:t>日：开学考（两天半）</a:t>
            </a:r>
          </a:p>
          <a:p>
            <a:r>
              <a:rPr lang="en-US" altLang="zh-CN"/>
              <a:t>2</a:t>
            </a:r>
            <a:r>
              <a:rPr lang="zh-CN" altLang="en-US"/>
              <a:t>月</a:t>
            </a:r>
            <a:r>
              <a:rPr lang="en-US" altLang="zh-CN"/>
              <a:t>25-28</a:t>
            </a:r>
            <a:r>
              <a:rPr lang="zh-CN" altLang="en-US"/>
              <a:t>日：讲评</a:t>
            </a:r>
            <a:r>
              <a:rPr lang="en-US" altLang="zh-CN"/>
              <a:t>+</a:t>
            </a:r>
            <a:r>
              <a:rPr lang="zh-CN" altLang="en-US"/>
              <a:t>上课</a:t>
            </a:r>
          </a:p>
          <a:p>
            <a:r>
              <a:rPr lang="en-US" altLang="zh-CN"/>
              <a:t>3</a:t>
            </a:r>
            <a:r>
              <a:rPr lang="zh-CN" altLang="en-US"/>
              <a:t>月</a:t>
            </a:r>
            <a:r>
              <a:rPr lang="en-US" altLang="zh-CN"/>
              <a:t>1</a:t>
            </a:r>
            <a:r>
              <a:rPr lang="zh-CN" altLang="en-US"/>
              <a:t>日：休息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OMMONDATA" val="eyJoZGlkIjoiZmU4YjI4ZTgxYTYzYTI2MGM0ZDg2Y2ZhMGZmMmMyZmUifQ=="/>
</p:tagLst>
</file>

<file path=ppt/theme/theme1.xml><?xml version="1.0" encoding="utf-8"?>
<a:theme xmlns:a="http://schemas.openxmlformats.org/drawingml/2006/main" name="WPS">
  <a:themeElements>
    <a:clrScheme name="WPS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874CB"/>
      </a:accent1>
      <a:accent2>
        <a:srgbClr val="EE822F"/>
      </a:accent2>
      <a:accent3>
        <a:srgbClr val="F2BA02"/>
      </a:accent3>
      <a:accent4>
        <a:srgbClr val="75BD42"/>
      </a:accent4>
      <a:accent5>
        <a:srgbClr val="30C0B4"/>
      </a:accent5>
      <a:accent6>
        <a:srgbClr val="E54C5E"/>
      </a:accent6>
      <a:hlink>
        <a:srgbClr val="0026E5"/>
      </a:hlink>
      <a:folHlink>
        <a:srgbClr val="7E1FAD"/>
      </a:folHlink>
    </a:clrScheme>
    <a:fontScheme name="WP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WPS">
      <a:fillStyleLst>
        <a:solidFill>
          <a:schemeClr val="phClr"/>
        </a:solidFill>
        <a:gradFill>
          <a:gsLst>
            <a:gs pos="0">
              <a:schemeClr val="phClr">
                <a:lumOff val="17500"/>
              </a:schemeClr>
            </a:gs>
            <a:gs pos="100000">
              <a:schemeClr val="phClr"/>
            </a:gs>
          </a:gsLst>
          <a:lin ang="2700000" scaled="0"/>
        </a:gradFill>
        <a:gradFill>
          <a:gsLst>
            <a:gs pos="0">
              <a:schemeClr val="phClr">
                <a:hueOff val="-2520000"/>
              </a:schemeClr>
            </a:gs>
            <a:gs pos="100000">
              <a:schemeClr val="phClr"/>
            </a:gs>
          </a:gsLst>
          <a:lin ang="27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gradFill>
            <a:gsLst>
              <a:gs pos="0">
                <a:schemeClr val="phClr">
                  <a:hueOff val="-4200000"/>
                </a:schemeClr>
              </a:gs>
              <a:gs pos="100000">
                <a:schemeClr val="phClr"/>
              </a:gs>
            </a:gsLst>
            <a:lin ang="2700000" scaled="1"/>
          </a:gradFill>
          <a:prstDash val="solid"/>
          <a:miter lim="800000"/>
        </a:ln>
      </a:lnStyleLst>
      <a:effectStyleLst>
        <a:effectStyle>
          <a:effectLst>
            <a:outerShdw blurRad="101600" dist="50800" dir="5400000" algn="ctr" rotWithShape="0">
              <a:schemeClr val="phClr">
                <a:alpha val="60000"/>
              </a:schemeClr>
            </a:outerShdw>
          </a:effectLst>
        </a:effectStyle>
        <a:effectStyle>
          <a:effectLst>
            <a:reflection stA="50000" endA="300" endPos="40000" dist="25400" dir="5400000" sy="-100000" algn="bl" rotWithShape="0"/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39</TotalTime>
  <Words>506</Words>
  <Application>Microsoft Office PowerPoint</Application>
  <PresentationFormat>宽屏</PresentationFormat>
  <Paragraphs>70</Paragraphs>
  <Slides>11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11</vt:i4>
      </vt:variant>
    </vt:vector>
  </HeadingPairs>
  <TitlesOfParts>
    <vt:vector size="15" baseType="lpstr">
      <vt:lpstr>微软雅黑</vt:lpstr>
      <vt:lpstr>Arial</vt:lpstr>
      <vt:lpstr>Calibri</vt:lpstr>
      <vt:lpstr>WPS</vt:lpstr>
      <vt:lpstr>诚实、诚意、诚信</vt:lpstr>
      <vt:lpstr>积极应考</vt:lpstr>
      <vt:lpstr>做好当下，积极应对</vt:lpstr>
      <vt:lpstr>期末考试前的调整：</vt:lpstr>
      <vt:lpstr>诚实——面对自我</vt:lpstr>
      <vt:lpstr>诚意——面对知识</vt:lpstr>
      <vt:lpstr>诚信——面对考试</vt:lpstr>
      <vt:lpstr>不让群体失智打破道德底线</vt:lpstr>
      <vt:lpstr>后期安排</vt:lpstr>
      <vt:lpstr>转达年级通知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诚实、诚意、诚信</dc:title>
  <dc:creator>HP</dc:creator>
  <cp:lastModifiedBy>HiteVision</cp:lastModifiedBy>
  <cp:revision>29</cp:revision>
  <dcterms:created xsi:type="dcterms:W3CDTF">2023-08-09T12:44:00Z</dcterms:created>
  <dcterms:modified xsi:type="dcterms:W3CDTF">2026-01-16T08:14:08Z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993BDD313A1D430598C56074EF53EF03_13</vt:lpwstr>
  </property>
  <property fmtid="{D5CDD505-2E9C-101B-9397-08002B2CF9AE}" pid="3" name="KSOProductBuildVer">
    <vt:lpwstr>2052-12.1.0.17468</vt:lpwstr>
  </property>
</Properties>
</file>