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59" r:id="rId6"/>
    <p:sldId id="260" r:id="rId7"/>
    <p:sldId id="268" r:id="rId8"/>
    <p:sldId id="269" r:id="rId9"/>
    <p:sldId id="261" r:id="rId10"/>
    <p:sldId id="262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9" y="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22B29-0745-42CB-B2D4-05F39876AD28}" type="doc">
      <dgm:prSet loTypeId="urn:microsoft.com/office/officeart/2005/8/layout/process4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6C6F498-0ACB-49EB-8402-EDC8935309D3}">
      <dgm:prSet phldrT="[文本]" custT="1"/>
      <dgm:spPr/>
      <dgm:t>
        <a:bodyPr/>
        <a:lstStyle/>
        <a:p>
          <a:r>
            <a:rPr lang="zh-CN" altLang="en-US" sz="3600" b="1">
              <a:solidFill>
                <a:schemeClr val="tx1"/>
              </a:solidFill>
            </a:rPr>
            <a:t>空气被电离</a:t>
          </a:r>
          <a:endParaRPr lang="zh-CN" altLang="en-US" sz="3600" dirty="0">
            <a:solidFill>
              <a:schemeClr val="tx1"/>
            </a:solidFill>
          </a:endParaRPr>
        </a:p>
      </dgm:t>
    </dgm:pt>
    <dgm:pt modelId="{BCDA66A7-17BA-48CD-A582-1ED4A480F98D}" type="parTrans" cxnId="{6F349238-5D4A-4176-9454-771D806272EC}">
      <dgm:prSet/>
      <dgm:spPr/>
      <dgm:t>
        <a:bodyPr/>
        <a:lstStyle/>
        <a:p>
          <a:endParaRPr lang="zh-CN" altLang="en-US"/>
        </a:p>
      </dgm:t>
    </dgm:pt>
    <dgm:pt modelId="{C2A01BC3-22B2-4AED-867F-1D4730F9B8E5}" type="sibTrans" cxnId="{6F349238-5D4A-4176-9454-771D806272EC}">
      <dgm:prSet/>
      <dgm:spPr/>
      <dgm:t>
        <a:bodyPr/>
        <a:lstStyle/>
        <a:p>
          <a:endParaRPr lang="zh-CN" altLang="en-US"/>
        </a:p>
      </dgm:t>
    </dgm:pt>
    <dgm:pt modelId="{5ED240E7-D2D0-471A-824C-3E0B2810000E}">
      <dgm:prSet phldrT="[文本]" custT="1"/>
      <dgm:spPr/>
      <dgm:t>
        <a:bodyPr/>
        <a:lstStyle/>
        <a:p>
          <a:r>
            <a: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粉尘更多的与负电荷接触带负电</a:t>
          </a:r>
          <a:endParaRPr lang="zh-CN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59A3E-0A77-4772-A666-BD05B4B83ACE}" type="parTrans" cxnId="{6B77723F-B300-4ECD-A116-4CC8E26E5C33}">
      <dgm:prSet/>
      <dgm:spPr/>
      <dgm:t>
        <a:bodyPr/>
        <a:lstStyle/>
        <a:p>
          <a:endParaRPr lang="zh-CN" altLang="en-US"/>
        </a:p>
      </dgm:t>
    </dgm:pt>
    <dgm:pt modelId="{317EB5EA-4CB3-4F19-B835-1B3DE551E96A}" type="sibTrans" cxnId="{6B77723F-B300-4ECD-A116-4CC8E26E5C33}">
      <dgm:prSet/>
      <dgm:spPr/>
      <dgm:t>
        <a:bodyPr/>
        <a:lstStyle/>
        <a:p>
          <a:endParaRPr lang="zh-CN" altLang="en-US"/>
        </a:p>
      </dgm:t>
    </dgm:pt>
    <dgm:pt modelId="{54FF7185-0208-4C07-AC9A-EA258B7E4246}">
      <dgm:prSet phldrT="[文本]" custT="1"/>
      <dgm:spPr/>
      <dgm:t>
        <a:bodyPr/>
        <a:lstStyle/>
        <a:p>
          <a:r>
            <a:rPr lang="zh-CN" altLang="en-US" sz="2000" b="1">
              <a:solidFill>
                <a:schemeClr val="tx1"/>
              </a:solidFill>
            </a:rPr>
            <a:t>带负电的粉尘向</a:t>
          </a:r>
          <a:r>
            <a:rPr lang="en-US" altLang="zh-CN" sz="2000" b="1">
              <a:solidFill>
                <a:schemeClr val="tx1"/>
              </a:solidFill>
            </a:rPr>
            <a:t>A</a:t>
          </a:r>
          <a:r>
            <a:rPr lang="zh-CN" altLang="en-US" sz="2000" b="1">
              <a:solidFill>
                <a:schemeClr val="tx1"/>
              </a:solidFill>
            </a:rPr>
            <a:t>极移动，吸附在</a:t>
          </a:r>
          <a:r>
            <a:rPr lang="en-US" altLang="zh-CN" sz="2000" b="1">
              <a:solidFill>
                <a:schemeClr val="tx1"/>
              </a:solidFill>
            </a:rPr>
            <a:t>A</a:t>
          </a:r>
          <a:r>
            <a:rPr lang="zh-CN" altLang="en-US" sz="2000" b="1">
              <a:solidFill>
                <a:schemeClr val="tx1"/>
              </a:solidFill>
            </a:rPr>
            <a:t>极板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C58553D0-9D08-4338-B98D-4C1C14AE3E02}" type="parTrans" cxnId="{69568EDE-6B07-4B1A-8C82-243A5A81F6F3}">
      <dgm:prSet/>
      <dgm:spPr/>
      <dgm:t>
        <a:bodyPr/>
        <a:lstStyle/>
        <a:p>
          <a:endParaRPr lang="zh-CN" altLang="en-US"/>
        </a:p>
      </dgm:t>
    </dgm:pt>
    <dgm:pt modelId="{60F6EEB6-0296-4F25-BD11-5AA13B259989}" type="sibTrans" cxnId="{69568EDE-6B07-4B1A-8C82-243A5A81F6F3}">
      <dgm:prSet/>
      <dgm:spPr/>
      <dgm:t>
        <a:bodyPr/>
        <a:lstStyle/>
        <a:p>
          <a:endParaRPr lang="zh-CN" altLang="en-US"/>
        </a:p>
      </dgm:t>
    </dgm:pt>
    <dgm:pt modelId="{2793F478-B6E1-4EEA-AC1B-25D575BD3786}">
      <dgm:prSet custT="1"/>
      <dgm:spPr/>
      <dgm:t>
        <a:bodyPr/>
        <a:lstStyle/>
        <a:p>
          <a:r>
            <a:rPr lang="zh-CN" altLang="en-US" sz="2400" b="1">
              <a:solidFill>
                <a:srgbClr val="FF0000"/>
              </a:solidFill>
            </a:rPr>
            <a:t>负电荷向</a:t>
          </a:r>
          <a:r>
            <a:rPr lang="en-US" altLang="zh-CN" sz="2400" b="1">
              <a:solidFill>
                <a:srgbClr val="FF0000"/>
              </a:solidFill>
            </a:rPr>
            <a:t>A</a:t>
          </a:r>
          <a:r>
            <a:rPr lang="zh-CN" altLang="en-US" sz="2400" b="1">
              <a:solidFill>
                <a:srgbClr val="FF0000"/>
              </a:solidFill>
            </a:rPr>
            <a:t>极移动</a:t>
          </a:r>
          <a:endParaRPr lang="zh-CN" altLang="en-US" sz="2400" dirty="0">
            <a:solidFill>
              <a:srgbClr val="FF0000"/>
            </a:solidFill>
          </a:endParaRPr>
        </a:p>
      </dgm:t>
    </dgm:pt>
    <dgm:pt modelId="{6C846C45-DAD6-42E8-A508-41EFEFDA2240}" type="parTrans" cxnId="{E3CDA7D6-E662-4F5E-8D4E-11CDC45A664F}">
      <dgm:prSet/>
      <dgm:spPr/>
      <dgm:t>
        <a:bodyPr/>
        <a:lstStyle/>
        <a:p>
          <a:endParaRPr lang="zh-CN" altLang="en-US"/>
        </a:p>
      </dgm:t>
    </dgm:pt>
    <dgm:pt modelId="{29B51253-FDA0-412B-A358-F50549353D0A}" type="sibTrans" cxnId="{E3CDA7D6-E662-4F5E-8D4E-11CDC45A664F}">
      <dgm:prSet/>
      <dgm:spPr/>
      <dgm:t>
        <a:bodyPr/>
        <a:lstStyle/>
        <a:p>
          <a:endParaRPr lang="zh-CN" altLang="en-US"/>
        </a:p>
      </dgm:t>
    </dgm:pt>
    <dgm:pt modelId="{869CABB4-C820-443A-88A7-F408D28CF9A1}">
      <dgm:prSet custT="1"/>
      <dgm:spPr/>
      <dgm:t>
        <a:bodyPr/>
        <a:lstStyle/>
        <a:p>
          <a:endParaRPr lang="zh-CN" altLang="en-US" sz="1600" dirty="0">
            <a:solidFill>
              <a:srgbClr val="FF0000"/>
            </a:solidFill>
          </a:endParaRPr>
        </a:p>
      </dgm:t>
    </dgm:pt>
    <dgm:pt modelId="{B1ADEB4A-07F6-4C58-B91C-C0A357E73ECB}" type="sibTrans" cxnId="{2CE0815F-B25F-4ECB-ACD6-4E29FD03D539}">
      <dgm:prSet/>
      <dgm:spPr/>
      <dgm:t>
        <a:bodyPr/>
        <a:lstStyle/>
        <a:p>
          <a:endParaRPr lang="zh-CN" altLang="en-US"/>
        </a:p>
      </dgm:t>
    </dgm:pt>
    <dgm:pt modelId="{A56C00D5-1DB2-4C5A-B5F7-BAE80F9A7B5A}" type="parTrans" cxnId="{2CE0815F-B25F-4ECB-ACD6-4E29FD03D539}">
      <dgm:prSet/>
      <dgm:spPr/>
      <dgm:t>
        <a:bodyPr/>
        <a:lstStyle/>
        <a:p>
          <a:endParaRPr lang="zh-CN" altLang="en-US"/>
        </a:p>
      </dgm:t>
    </dgm:pt>
    <dgm:pt modelId="{7C7E6593-349B-40D3-B4E0-6619629BE01F}">
      <dgm:prSet custT="1"/>
      <dgm:spPr/>
      <dgm:t>
        <a:bodyPr/>
        <a:lstStyle/>
        <a:p>
          <a:r>
            <a:rPr lang="zh-CN" altLang="en-US" sz="1600" b="1">
              <a:solidFill>
                <a:schemeClr val="tx1"/>
              </a:solidFill>
            </a:rPr>
            <a:t>正电荷向</a:t>
          </a:r>
          <a:r>
            <a:rPr lang="en-US" altLang="zh-CN" sz="1600" b="1">
              <a:solidFill>
                <a:schemeClr val="tx1"/>
              </a:solidFill>
            </a:rPr>
            <a:t>B</a:t>
          </a:r>
          <a:r>
            <a:rPr lang="zh-CN" altLang="en-US" sz="1600" b="1">
              <a:solidFill>
                <a:schemeClr val="tx1"/>
              </a:solidFill>
            </a:rPr>
            <a:t>极移动</a:t>
          </a:r>
          <a:r>
            <a:rPr lang="en-US" altLang="zh-CN" sz="1600" b="1">
              <a:solidFill>
                <a:schemeClr val="tx1"/>
              </a:solidFill>
            </a:rPr>
            <a:t>,</a:t>
          </a:r>
          <a:r>
            <a:rPr lang="zh-CN" altLang="en-US" sz="1600" b="1">
              <a:solidFill>
                <a:schemeClr val="tx1"/>
              </a:solidFill>
            </a:rPr>
            <a:t>吸附在</a:t>
          </a:r>
          <a:r>
            <a:rPr lang="en-US" altLang="zh-CN" sz="1600" b="1">
              <a:solidFill>
                <a:schemeClr val="tx1"/>
              </a:solidFill>
            </a:rPr>
            <a:t>B</a:t>
          </a:r>
          <a:r>
            <a:rPr lang="zh-CN" altLang="en-US" sz="1600" b="1">
              <a:solidFill>
                <a:schemeClr val="tx1"/>
              </a:solidFill>
            </a:rPr>
            <a:t>极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C776D8D3-C27B-4904-B621-61BDEF7B8202}" type="parTrans" cxnId="{66DF8777-ADF1-4A02-A11C-4E60B4771D5C}">
      <dgm:prSet/>
      <dgm:spPr/>
      <dgm:t>
        <a:bodyPr/>
        <a:lstStyle/>
        <a:p>
          <a:endParaRPr lang="zh-CN" altLang="en-US"/>
        </a:p>
      </dgm:t>
    </dgm:pt>
    <dgm:pt modelId="{9B4ECDC7-FD04-4B09-85D9-16952794F272}" type="sibTrans" cxnId="{66DF8777-ADF1-4A02-A11C-4E60B4771D5C}">
      <dgm:prSet/>
      <dgm:spPr/>
      <dgm:t>
        <a:bodyPr/>
        <a:lstStyle/>
        <a:p>
          <a:endParaRPr lang="zh-CN" altLang="en-US"/>
        </a:p>
      </dgm:t>
    </dgm:pt>
    <dgm:pt modelId="{B3073CDC-8F96-4B67-BF0D-CF0586DEDF9F}">
      <dgm:prSet/>
      <dgm:spPr/>
      <dgm:t>
        <a:bodyPr/>
        <a:lstStyle/>
        <a:p>
          <a:r>
            <a:rPr lang="en-US" altLang="zh-CN" b="1" dirty="0">
              <a:solidFill>
                <a:srgbClr val="FF0000"/>
              </a:solidFill>
            </a:rPr>
            <a:t>A</a:t>
          </a:r>
          <a:r>
            <a:rPr lang="zh-CN" altLang="en-US" b="1" dirty="0">
              <a:solidFill>
                <a:srgbClr val="FF0000"/>
              </a:solidFill>
            </a:rPr>
            <a:t>极板上粉尘在重力作用下落入下面烟灰缸</a:t>
          </a:r>
        </a:p>
      </dgm:t>
    </dgm:pt>
    <dgm:pt modelId="{4FBD5D69-0121-484D-A370-4731A7D980DD}" type="parTrans" cxnId="{326C279D-CD73-46C2-BB61-50C66A714695}">
      <dgm:prSet/>
      <dgm:spPr/>
      <dgm:t>
        <a:bodyPr/>
        <a:lstStyle/>
        <a:p>
          <a:endParaRPr lang="zh-CN" altLang="en-US"/>
        </a:p>
      </dgm:t>
    </dgm:pt>
    <dgm:pt modelId="{CBDC57D9-0F5B-4D68-9232-8116407E88F8}" type="sibTrans" cxnId="{326C279D-CD73-46C2-BB61-50C66A714695}">
      <dgm:prSet/>
      <dgm:spPr/>
      <dgm:t>
        <a:bodyPr/>
        <a:lstStyle/>
        <a:p>
          <a:endParaRPr lang="zh-CN" altLang="en-US"/>
        </a:p>
      </dgm:t>
    </dgm:pt>
    <dgm:pt modelId="{BD9DB173-8064-4E8B-A12E-245A52E66DDB}" type="pres">
      <dgm:prSet presAssocID="{ECC22B29-0745-42CB-B2D4-05F39876AD28}" presName="Name0" presStyleCnt="0">
        <dgm:presLayoutVars>
          <dgm:dir/>
          <dgm:animLvl val="lvl"/>
          <dgm:resizeHandles val="exact"/>
        </dgm:presLayoutVars>
      </dgm:prSet>
      <dgm:spPr/>
    </dgm:pt>
    <dgm:pt modelId="{A2FC0F6C-A25C-4A9C-87E4-382F977A2C2F}" type="pres">
      <dgm:prSet presAssocID="{B3073CDC-8F96-4B67-BF0D-CF0586DEDF9F}" presName="boxAndChildren" presStyleCnt="0"/>
      <dgm:spPr/>
    </dgm:pt>
    <dgm:pt modelId="{42BEBD87-F179-464D-A0A7-B9EFA2278F30}" type="pres">
      <dgm:prSet presAssocID="{B3073CDC-8F96-4B67-BF0D-CF0586DEDF9F}" presName="parentTextBox" presStyleLbl="node1" presStyleIdx="0" presStyleCnt="4"/>
      <dgm:spPr/>
    </dgm:pt>
    <dgm:pt modelId="{646A1687-5C9A-489F-AD96-DE657C27DCD1}" type="pres">
      <dgm:prSet presAssocID="{317EB5EA-4CB3-4F19-B835-1B3DE551E96A}" presName="sp" presStyleCnt="0"/>
      <dgm:spPr/>
    </dgm:pt>
    <dgm:pt modelId="{9323BB01-7999-4E33-A6F8-49C52685EDC7}" type="pres">
      <dgm:prSet presAssocID="{5ED240E7-D2D0-471A-824C-3E0B2810000E}" presName="arrowAndChildren" presStyleCnt="0"/>
      <dgm:spPr/>
    </dgm:pt>
    <dgm:pt modelId="{3483423C-E293-42CF-9438-DF54F7F00FCE}" type="pres">
      <dgm:prSet presAssocID="{5ED240E7-D2D0-471A-824C-3E0B2810000E}" presName="parentTextArrow" presStyleLbl="node1" presStyleIdx="0" presStyleCnt="4"/>
      <dgm:spPr/>
    </dgm:pt>
    <dgm:pt modelId="{7625FB48-867F-49D9-84EC-23F5CE8AD68E}" type="pres">
      <dgm:prSet presAssocID="{5ED240E7-D2D0-471A-824C-3E0B2810000E}" presName="arrow" presStyleLbl="node1" presStyleIdx="1" presStyleCnt="4"/>
      <dgm:spPr/>
    </dgm:pt>
    <dgm:pt modelId="{F42DC04F-419C-4F4B-8A0D-26BC65B6518A}" type="pres">
      <dgm:prSet presAssocID="{5ED240E7-D2D0-471A-824C-3E0B2810000E}" presName="descendantArrow" presStyleCnt="0"/>
      <dgm:spPr/>
    </dgm:pt>
    <dgm:pt modelId="{6FACAA95-9F26-460E-BB26-EFED32548C96}" type="pres">
      <dgm:prSet presAssocID="{54FF7185-0208-4C07-AC9A-EA258B7E4246}" presName="childTextArrow" presStyleLbl="fgAccFollowNode1" presStyleIdx="0" presStyleCnt="3">
        <dgm:presLayoutVars>
          <dgm:bulletEnabled val="1"/>
        </dgm:presLayoutVars>
      </dgm:prSet>
      <dgm:spPr/>
    </dgm:pt>
    <dgm:pt modelId="{9804D3B8-D4B3-4921-BEB0-24DE2D2D03AF}" type="pres">
      <dgm:prSet presAssocID="{B1ADEB4A-07F6-4C58-B91C-C0A357E73ECB}" presName="sp" presStyleCnt="0"/>
      <dgm:spPr/>
    </dgm:pt>
    <dgm:pt modelId="{8B74C666-FD0B-4F1E-8939-B4649DCCEE73}" type="pres">
      <dgm:prSet presAssocID="{869CABB4-C820-443A-88A7-F408D28CF9A1}" presName="arrowAndChildren" presStyleCnt="0"/>
      <dgm:spPr/>
    </dgm:pt>
    <dgm:pt modelId="{877A0FD8-49F0-4287-ABA6-FC44B56DE17C}" type="pres">
      <dgm:prSet presAssocID="{869CABB4-C820-443A-88A7-F408D28CF9A1}" presName="parentTextArrow" presStyleLbl="node1" presStyleIdx="1" presStyleCnt="4"/>
      <dgm:spPr/>
    </dgm:pt>
    <dgm:pt modelId="{E13AD022-A400-47DC-AA58-1DC37C21CA1C}" type="pres">
      <dgm:prSet presAssocID="{869CABB4-C820-443A-88A7-F408D28CF9A1}" presName="arrow" presStyleLbl="node1" presStyleIdx="2" presStyleCnt="4"/>
      <dgm:spPr/>
    </dgm:pt>
    <dgm:pt modelId="{6B41E040-9943-4830-912C-4E7303EB0C0E}" type="pres">
      <dgm:prSet presAssocID="{869CABB4-C820-443A-88A7-F408D28CF9A1}" presName="descendantArrow" presStyleCnt="0"/>
      <dgm:spPr/>
    </dgm:pt>
    <dgm:pt modelId="{24A3D293-0D1B-4A7E-B843-22C56404B7ED}" type="pres">
      <dgm:prSet presAssocID="{7C7E6593-349B-40D3-B4E0-6619629BE01F}" presName="childTextArrow" presStyleLbl="fgAccFollowNode1" presStyleIdx="1" presStyleCnt="3" custLinFactNeighborX="-1586" custLinFactNeighborY="-8663">
        <dgm:presLayoutVars>
          <dgm:bulletEnabled val="1"/>
        </dgm:presLayoutVars>
      </dgm:prSet>
      <dgm:spPr/>
    </dgm:pt>
    <dgm:pt modelId="{1606D729-9D27-4FDE-A2E5-DCFC9160E916}" type="pres">
      <dgm:prSet presAssocID="{2793F478-B6E1-4EEA-AC1B-25D575BD3786}" presName="childTextArrow" presStyleLbl="fgAccFollowNode1" presStyleIdx="2" presStyleCnt="3" custLinFactNeighborX="2362" custLinFactNeighborY="-8663">
        <dgm:presLayoutVars>
          <dgm:bulletEnabled val="1"/>
        </dgm:presLayoutVars>
      </dgm:prSet>
      <dgm:spPr/>
    </dgm:pt>
    <dgm:pt modelId="{991076E5-5B64-4CC4-A209-D8002126EEAE}" type="pres">
      <dgm:prSet presAssocID="{C2A01BC3-22B2-4AED-867F-1D4730F9B8E5}" presName="sp" presStyleCnt="0"/>
      <dgm:spPr/>
    </dgm:pt>
    <dgm:pt modelId="{BBE129F4-A8A9-4B20-9CEC-F7257D2B2364}" type="pres">
      <dgm:prSet presAssocID="{A6C6F498-0ACB-49EB-8402-EDC8935309D3}" presName="arrowAndChildren" presStyleCnt="0"/>
      <dgm:spPr/>
    </dgm:pt>
    <dgm:pt modelId="{FBFF3EE0-EAAF-424E-A7D9-B484AE601C97}" type="pres">
      <dgm:prSet presAssocID="{A6C6F498-0ACB-49EB-8402-EDC8935309D3}" presName="parentTextArrow" presStyleLbl="node1" presStyleIdx="3" presStyleCnt="4"/>
      <dgm:spPr/>
    </dgm:pt>
  </dgm:ptLst>
  <dgm:cxnLst>
    <dgm:cxn modelId="{2D130C1C-905B-4176-A192-53F5BD268DE5}" type="presOf" srcId="{869CABB4-C820-443A-88A7-F408D28CF9A1}" destId="{E13AD022-A400-47DC-AA58-1DC37C21CA1C}" srcOrd="1" destOrd="0" presId="urn:microsoft.com/office/officeart/2005/8/layout/process4"/>
    <dgm:cxn modelId="{6F349238-5D4A-4176-9454-771D806272EC}" srcId="{ECC22B29-0745-42CB-B2D4-05F39876AD28}" destId="{A6C6F498-0ACB-49EB-8402-EDC8935309D3}" srcOrd="0" destOrd="0" parTransId="{BCDA66A7-17BA-48CD-A582-1ED4A480F98D}" sibTransId="{C2A01BC3-22B2-4AED-867F-1D4730F9B8E5}"/>
    <dgm:cxn modelId="{6B77723F-B300-4ECD-A116-4CC8E26E5C33}" srcId="{ECC22B29-0745-42CB-B2D4-05F39876AD28}" destId="{5ED240E7-D2D0-471A-824C-3E0B2810000E}" srcOrd="2" destOrd="0" parTransId="{51B59A3E-0A77-4772-A666-BD05B4B83ACE}" sibTransId="{317EB5EA-4CB3-4F19-B835-1B3DE551E96A}"/>
    <dgm:cxn modelId="{2CE0815F-B25F-4ECB-ACD6-4E29FD03D539}" srcId="{ECC22B29-0745-42CB-B2D4-05F39876AD28}" destId="{869CABB4-C820-443A-88A7-F408D28CF9A1}" srcOrd="1" destOrd="0" parTransId="{A56C00D5-1DB2-4C5A-B5F7-BAE80F9A7B5A}" sibTransId="{B1ADEB4A-07F6-4C58-B91C-C0A357E73ECB}"/>
    <dgm:cxn modelId="{0175334A-D98E-41A4-BFC6-997D14431338}" type="presOf" srcId="{ECC22B29-0745-42CB-B2D4-05F39876AD28}" destId="{BD9DB173-8064-4E8B-A12E-245A52E66DDB}" srcOrd="0" destOrd="0" presId="urn:microsoft.com/office/officeart/2005/8/layout/process4"/>
    <dgm:cxn modelId="{C304746F-B96C-461B-8503-EFAF6BDF9FEC}" type="presOf" srcId="{5ED240E7-D2D0-471A-824C-3E0B2810000E}" destId="{7625FB48-867F-49D9-84EC-23F5CE8AD68E}" srcOrd="1" destOrd="0" presId="urn:microsoft.com/office/officeart/2005/8/layout/process4"/>
    <dgm:cxn modelId="{66DF8777-ADF1-4A02-A11C-4E60B4771D5C}" srcId="{869CABB4-C820-443A-88A7-F408D28CF9A1}" destId="{7C7E6593-349B-40D3-B4E0-6619629BE01F}" srcOrd="0" destOrd="0" parTransId="{C776D8D3-C27B-4904-B621-61BDEF7B8202}" sibTransId="{9B4ECDC7-FD04-4B09-85D9-16952794F272}"/>
    <dgm:cxn modelId="{7EF22E7A-C77B-4164-B9AF-64C6DDCD5058}" type="presOf" srcId="{B3073CDC-8F96-4B67-BF0D-CF0586DEDF9F}" destId="{42BEBD87-F179-464D-A0A7-B9EFA2278F30}" srcOrd="0" destOrd="0" presId="urn:microsoft.com/office/officeart/2005/8/layout/process4"/>
    <dgm:cxn modelId="{326C279D-CD73-46C2-BB61-50C66A714695}" srcId="{ECC22B29-0745-42CB-B2D4-05F39876AD28}" destId="{B3073CDC-8F96-4B67-BF0D-CF0586DEDF9F}" srcOrd="3" destOrd="0" parTransId="{4FBD5D69-0121-484D-A370-4731A7D980DD}" sibTransId="{CBDC57D9-0F5B-4D68-9232-8116407E88F8}"/>
    <dgm:cxn modelId="{9B7B67A3-C9B9-4250-8B70-802ABFCF1E7F}" type="presOf" srcId="{2793F478-B6E1-4EEA-AC1B-25D575BD3786}" destId="{1606D729-9D27-4FDE-A2E5-DCFC9160E916}" srcOrd="0" destOrd="0" presId="urn:microsoft.com/office/officeart/2005/8/layout/process4"/>
    <dgm:cxn modelId="{ADEC38AA-9D17-4BFA-B2D1-44C1B79957D0}" type="presOf" srcId="{7C7E6593-349B-40D3-B4E0-6619629BE01F}" destId="{24A3D293-0D1B-4A7E-B843-22C56404B7ED}" srcOrd="0" destOrd="0" presId="urn:microsoft.com/office/officeart/2005/8/layout/process4"/>
    <dgm:cxn modelId="{7F81B0B5-6B4F-4E77-953E-33773EB189B8}" type="presOf" srcId="{869CABB4-C820-443A-88A7-F408D28CF9A1}" destId="{877A0FD8-49F0-4287-ABA6-FC44B56DE17C}" srcOrd="0" destOrd="0" presId="urn:microsoft.com/office/officeart/2005/8/layout/process4"/>
    <dgm:cxn modelId="{E7F3F1BC-3B17-4CC8-88E0-CF107BA85DD5}" type="presOf" srcId="{5ED240E7-D2D0-471A-824C-3E0B2810000E}" destId="{3483423C-E293-42CF-9438-DF54F7F00FCE}" srcOrd="0" destOrd="0" presId="urn:microsoft.com/office/officeart/2005/8/layout/process4"/>
    <dgm:cxn modelId="{E3CDA7D6-E662-4F5E-8D4E-11CDC45A664F}" srcId="{869CABB4-C820-443A-88A7-F408D28CF9A1}" destId="{2793F478-B6E1-4EEA-AC1B-25D575BD3786}" srcOrd="1" destOrd="0" parTransId="{6C846C45-DAD6-42E8-A508-41EFEFDA2240}" sibTransId="{29B51253-FDA0-412B-A358-F50549353D0A}"/>
    <dgm:cxn modelId="{69568EDE-6B07-4B1A-8C82-243A5A81F6F3}" srcId="{5ED240E7-D2D0-471A-824C-3E0B2810000E}" destId="{54FF7185-0208-4C07-AC9A-EA258B7E4246}" srcOrd="0" destOrd="0" parTransId="{C58553D0-9D08-4338-B98D-4C1C14AE3E02}" sibTransId="{60F6EEB6-0296-4F25-BD11-5AA13B259989}"/>
    <dgm:cxn modelId="{864055E3-2B45-4DBF-A2EC-794DB6861827}" type="presOf" srcId="{A6C6F498-0ACB-49EB-8402-EDC8935309D3}" destId="{FBFF3EE0-EAAF-424E-A7D9-B484AE601C97}" srcOrd="0" destOrd="0" presId="urn:microsoft.com/office/officeart/2005/8/layout/process4"/>
    <dgm:cxn modelId="{DF8A35E4-F5AA-4F54-B7F9-D82BD7E85906}" type="presOf" srcId="{54FF7185-0208-4C07-AC9A-EA258B7E4246}" destId="{6FACAA95-9F26-460E-BB26-EFED32548C96}" srcOrd="0" destOrd="0" presId="urn:microsoft.com/office/officeart/2005/8/layout/process4"/>
    <dgm:cxn modelId="{9C00F70A-4AE2-4FAE-95A6-2229E4548864}" type="presParOf" srcId="{BD9DB173-8064-4E8B-A12E-245A52E66DDB}" destId="{A2FC0F6C-A25C-4A9C-87E4-382F977A2C2F}" srcOrd="0" destOrd="0" presId="urn:microsoft.com/office/officeart/2005/8/layout/process4"/>
    <dgm:cxn modelId="{F46BB01F-4FBC-49C1-AB55-0CB0F979C579}" type="presParOf" srcId="{A2FC0F6C-A25C-4A9C-87E4-382F977A2C2F}" destId="{42BEBD87-F179-464D-A0A7-B9EFA2278F30}" srcOrd="0" destOrd="0" presId="urn:microsoft.com/office/officeart/2005/8/layout/process4"/>
    <dgm:cxn modelId="{415EBFC4-8E37-40DD-8426-F06C2A5B25BE}" type="presParOf" srcId="{BD9DB173-8064-4E8B-A12E-245A52E66DDB}" destId="{646A1687-5C9A-489F-AD96-DE657C27DCD1}" srcOrd="1" destOrd="0" presId="urn:microsoft.com/office/officeart/2005/8/layout/process4"/>
    <dgm:cxn modelId="{4595D130-BCE7-4609-B4C5-8C4740AEE7C0}" type="presParOf" srcId="{BD9DB173-8064-4E8B-A12E-245A52E66DDB}" destId="{9323BB01-7999-4E33-A6F8-49C52685EDC7}" srcOrd="2" destOrd="0" presId="urn:microsoft.com/office/officeart/2005/8/layout/process4"/>
    <dgm:cxn modelId="{C54340F2-9474-4C9B-B072-52340D861B40}" type="presParOf" srcId="{9323BB01-7999-4E33-A6F8-49C52685EDC7}" destId="{3483423C-E293-42CF-9438-DF54F7F00FCE}" srcOrd="0" destOrd="0" presId="urn:microsoft.com/office/officeart/2005/8/layout/process4"/>
    <dgm:cxn modelId="{F30BA121-9569-4D49-BC92-F51C3130ECB9}" type="presParOf" srcId="{9323BB01-7999-4E33-A6F8-49C52685EDC7}" destId="{7625FB48-867F-49D9-84EC-23F5CE8AD68E}" srcOrd="1" destOrd="0" presId="urn:microsoft.com/office/officeart/2005/8/layout/process4"/>
    <dgm:cxn modelId="{1DADE0A1-C19B-4D8C-ADCB-CCC975A435E5}" type="presParOf" srcId="{9323BB01-7999-4E33-A6F8-49C52685EDC7}" destId="{F42DC04F-419C-4F4B-8A0D-26BC65B6518A}" srcOrd="2" destOrd="0" presId="urn:microsoft.com/office/officeart/2005/8/layout/process4"/>
    <dgm:cxn modelId="{782F12BB-E71C-4A57-878D-CC41FD7F7A58}" type="presParOf" srcId="{F42DC04F-419C-4F4B-8A0D-26BC65B6518A}" destId="{6FACAA95-9F26-460E-BB26-EFED32548C96}" srcOrd="0" destOrd="0" presId="urn:microsoft.com/office/officeart/2005/8/layout/process4"/>
    <dgm:cxn modelId="{4AD7209D-069D-4E5B-8E92-8A3DDC7ECD11}" type="presParOf" srcId="{BD9DB173-8064-4E8B-A12E-245A52E66DDB}" destId="{9804D3B8-D4B3-4921-BEB0-24DE2D2D03AF}" srcOrd="3" destOrd="0" presId="urn:microsoft.com/office/officeart/2005/8/layout/process4"/>
    <dgm:cxn modelId="{EFFDB240-6239-4923-A1B8-994EDBC0A209}" type="presParOf" srcId="{BD9DB173-8064-4E8B-A12E-245A52E66DDB}" destId="{8B74C666-FD0B-4F1E-8939-B4649DCCEE73}" srcOrd="4" destOrd="0" presId="urn:microsoft.com/office/officeart/2005/8/layout/process4"/>
    <dgm:cxn modelId="{A2BCC775-36B8-4195-A6E5-297AC4E13688}" type="presParOf" srcId="{8B74C666-FD0B-4F1E-8939-B4649DCCEE73}" destId="{877A0FD8-49F0-4287-ABA6-FC44B56DE17C}" srcOrd="0" destOrd="0" presId="urn:microsoft.com/office/officeart/2005/8/layout/process4"/>
    <dgm:cxn modelId="{CD1F4A74-84B2-4314-ADED-8DCEBED8DD83}" type="presParOf" srcId="{8B74C666-FD0B-4F1E-8939-B4649DCCEE73}" destId="{E13AD022-A400-47DC-AA58-1DC37C21CA1C}" srcOrd="1" destOrd="0" presId="urn:microsoft.com/office/officeart/2005/8/layout/process4"/>
    <dgm:cxn modelId="{DE0784CF-7DE7-4A97-AAD3-3BABCBC78801}" type="presParOf" srcId="{8B74C666-FD0B-4F1E-8939-B4649DCCEE73}" destId="{6B41E040-9943-4830-912C-4E7303EB0C0E}" srcOrd="2" destOrd="0" presId="urn:microsoft.com/office/officeart/2005/8/layout/process4"/>
    <dgm:cxn modelId="{6D8DEA1B-FF1B-4345-91EE-8D5246E93794}" type="presParOf" srcId="{6B41E040-9943-4830-912C-4E7303EB0C0E}" destId="{24A3D293-0D1B-4A7E-B843-22C56404B7ED}" srcOrd="0" destOrd="0" presId="urn:microsoft.com/office/officeart/2005/8/layout/process4"/>
    <dgm:cxn modelId="{EEB0EAEA-BE9A-4710-ABDC-2326057346A8}" type="presParOf" srcId="{6B41E040-9943-4830-912C-4E7303EB0C0E}" destId="{1606D729-9D27-4FDE-A2E5-DCFC9160E916}" srcOrd="1" destOrd="0" presId="urn:microsoft.com/office/officeart/2005/8/layout/process4"/>
    <dgm:cxn modelId="{9F8D0619-B594-4C2C-B13D-E58AD0CD7403}" type="presParOf" srcId="{BD9DB173-8064-4E8B-A12E-245A52E66DDB}" destId="{991076E5-5B64-4CC4-A209-D8002126EEAE}" srcOrd="5" destOrd="0" presId="urn:microsoft.com/office/officeart/2005/8/layout/process4"/>
    <dgm:cxn modelId="{FAF7FEC4-D523-4E06-8719-CBE6BBA8EB35}" type="presParOf" srcId="{BD9DB173-8064-4E8B-A12E-245A52E66DDB}" destId="{BBE129F4-A8A9-4B20-9CEC-F7257D2B2364}" srcOrd="6" destOrd="0" presId="urn:microsoft.com/office/officeart/2005/8/layout/process4"/>
    <dgm:cxn modelId="{B1AAA95B-BB17-4FDA-9853-D16BCD3010C4}" type="presParOf" srcId="{BBE129F4-A8A9-4B20-9CEC-F7257D2B2364}" destId="{FBFF3EE0-EAAF-424E-A7D9-B484AE601C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EBD87-F179-464D-A0A7-B9EFA2278F30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solidFill>
                <a:srgbClr val="FF0000"/>
              </a:solidFill>
            </a:rPr>
            <a:t>A</a:t>
          </a:r>
          <a:r>
            <a:rPr lang="zh-CN" altLang="en-US" sz="2400" b="1" kern="1200" dirty="0">
              <a:solidFill>
                <a:srgbClr val="FF0000"/>
              </a:solidFill>
            </a:rPr>
            <a:t>极板上粉尘在重力作用下落入下面烟灰缸</a:t>
          </a:r>
        </a:p>
      </dsp:txBody>
      <dsp:txXfrm>
        <a:off x="0" y="3333360"/>
        <a:ext cx="6096000" cy="729257"/>
      </dsp:txXfrm>
    </dsp:sp>
    <dsp:sp modelId="{7625FB48-867F-49D9-84EC-23F5CE8AD68E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粉尘更多的与负电荷接触带负电</a:t>
          </a:r>
          <a:endParaRPr lang="zh-CN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222700"/>
        <a:ext cx="6096000" cy="393681"/>
      </dsp:txXfrm>
    </dsp:sp>
    <dsp:sp modelId="{6FACAA95-9F26-460E-BB26-EFED32548C96}">
      <dsp:nvSpPr>
        <dsp:cNvPr id="0" name=""/>
        <dsp:cNvSpPr/>
      </dsp:nvSpPr>
      <dsp:spPr>
        <a:xfrm>
          <a:off x="0" y="2616381"/>
          <a:ext cx="6096000" cy="33535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>
              <a:solidFill>
                <a:schemeClr val="tx1"/>
              </a:solidFill>
            </a:rPr>
            <a:t>带负电的粉尘向</a:t>
          </a:r>
          <a:r>
            <a:rPr lang="en-US" altLang="zh-CN" sz="2000" b="1" kern="1200">
              <a:solidFill>
                <a:schemeClr val="tx1"/>
              </a:solidFill>
            </a:rPr>
            <a:t>A</a:t>
          </a:r>
          <a:r>
            <a:rPr lang="zh-CN" altLang="en-US" sz="2000" b="1" kern="1200">
              <a:solidFill>
                <a:schemeClr val="tx1"/>
              </a:solidFill>
            </a:rPr>
            <a:t>极移动，吸附在</a:t>
          </a:r>
          <a:r>
            <a:rPr lang="en-US" altLang="zh-CN" sz="2000" b="1" kern="1200">
              <a:solidFill>
                <a:schemeClr val="tx1"/>
              </a:solidFill>
            </a:rPr>
            <a:t>A</a:t>
          </a:r>
          <a:r>
            <a:rPr lang="zh-CN" altLang="en-US" sz="2000" b="1" kern="1200">
              <a:solidFill>
                <a:schemeClr val="tx1"/>
              </a:solidFill>
            </a:rPr>
            <a:t>极板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>
        <a:off x="0" y="2616381"/>
        <a:ext cx="6096000" cy="335357"/>
      </dsp:txXfrm>
    </dsp:sp>
    <dsp:sp modelId="{E13AD022-A400-47DC-AA58-1DC37C21CA1C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  <a:sp3d extrusionH="28000" prstMaterial="matte"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kern="1200" dirty="0">
            <a:solidFill>
              <a:srgbClr val="FF0000"/>
            </a:solidFill>
          </a:endParaRPr>
        </a:p>
      </dsp:txBody>
      <dsp:txXfrm rot="-10800000">
        <a:off x="0" y="1112041"/>
        <a:ext cx="6096000" cy="393681"/>
      </dsp:txXfrm>
    </dsp:sp>
    <dsp:sp modelId="{24A3D293-0D1B-4A7E-B843-22C56404B7ED}">
      <dsp:nvSpPr>
        <dsp:cNvPr id="0" name=""/>
        <dsp:cNvSpPr/>
      </dsp:nvSpPr>
      <dsp:spPr>
        <a:xfrm>
          <a:off x="0" y="1476670"/>
          <a:ext cx="3047999" cy="33535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>
              <a:solidFill>
                <a:schemeClr val="tx1"/>
              </a:solidFill>
            </a:rPr>
            <a:t>正电荷向</a:t>
          </a:r>
          <a:r>
            <a:rPr lang="en-US" altLang="zh-CN" sz="1600" b="1" kern="1200">
              <a:solidFill>
                <a:schemeClr val="tx1"/>
              </a:solidFill>
            </a:rPr>
            <a:t>B</a:t>
          </a:r>
          <a:r>
            <a:rPr lang="zh-CN" altLang="en-US" sz="1600" b="1" kern="1200">
              <a:solidFill>
                <a:schemeClr val="tx1"/>
              </a:solidFill>
            </a:rPr>
            <a:t>极移动</a:t>
          </a:r>
          <a:r>
            <a:rPr lang="en-US" altLang="zh-CN" sz="1600" b="1" kern="1200">
              <a:solidFill>
                <a:schemeClr val="tx1"/>
              </a:solidFill>
            </a:rPr>
            <a:t>,</a:t>
          </a:r>
          <a:r>
            <a:rPr lang="zh-CN" altLang="en-US" sz="1600" b="1" kern="1200">
              <a:solidFill>
                <a:schemeClr val="tx1"/>
              </a:solidFill>
            </a:rPr>
            <a:t>吸附在</a:t>
          </a:r>
          <a:r>
            <a:rPr lang="en-US" altLang="zh-CN" sz="1600" b="1" kern="1200">
              <a:solidFill>
                <a:schemeClr val="tx1"/>
              </a:solidFill>
            </a:rPr>
            <a:t>B</a:t>
          </a:r>
          <a:r>
            <a:rPr lang="zh-CN" altLang="en-US" sz="1600" b="1" kern="1200">
              <a:solidFill>
                <a:schemeClr val="tx1"/>
              </a:solidFill>
            </a:rPr>
            <a:t>极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0" y="1476670"/>
        <a:ext cx="3047999" cy="335357"/>
      </dsp:txXfrm>
    </dsp:sp>
    <dsp:sp modelId="{1606D729-9D27-4FDE-A2E5-DCFC9160E916}">
      <dsp:nvSpPr>
        <dsp:cNvPr id="0" name=""/>
        <dsp:cNvSpPr/>
      </dsp:nvSpPr>
      <dsp:spPr>
        <a:xfrm>
          <a:off x="3048000" y="1476670"/>
          <a:ext cx="3047999" cy="33535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rgbClr val="FF0000"/>
              </a:solidFill>
            </a:rPr>
            <a:t>负电荷向</a:t>
          </a:r>
          <a:r>
            <a:rPr lang="en-US" altLang="zh-CN" sz="2400" b="1" kern="1200">
              <a:solidFill>
                <a:srgbClr val="FF0000"/>
              </a:solidFill>
            </a:rPr>
            <a:t>A</a:t>
          </a:r>
          <a:r>
            <a:rPr lang="zh-CN" altLang="en-US" sz="2400" b="1" kern="1200">
              <a:solidFill>
                <a:srgbClr val="FF0000"/>
              </a:solidFill>
            </a:rPr>
            <a:t>极移动</a:t>
          </a:r>
          <a:endParaRPr lang="zh-CN" altLang="en-US" sz="2400" kern="1200" dirty="0">
            <a:solidFill>
              <a:srgbClr val="FF0000"/>
            </a:solidFill>
          </a:endParaRPr>
        </a:p>
      </dsp:txBody>
      <dsp:txXfrm>
        <a:off x="3048000" y="1476670"/>
        <a:ext cx="3047999" cy="335357"/>
      </dsp:txXfrm>
    </dsp:sp>
    <dsp:sp modelId="{FBFF3EE0-EAAF-424E-A7D9-B484AE601C97}">
      <dsp:nvSpPr>
        <dsp:cNvPr id="0" name=""/>
        <dsp:cNvSpPr/>
      </dsp:nvSpPr>
      <dsp:spPr>
        <a:xfrm rot="10800000">
          <a:off x="0" y="1381"/>
          <a:ext cx="6096000" cy="1121598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>
              <a:solidFill>
                <a:schemeClr val="tx1"/>
              </a:solidFill>
            </a:rPr>
            <a:t>空气被电离</a:t>
          </a:r>
          <a:endParaRPr lang="zh-CN" altLang="en-US" sz="3600" kern="1200" dirty="0">
            <a:solidFill>
              <a:schemeClr val="tx1"/>
            </a:solidFill>
          </a:endParaRPr>
        </a:p>
      </dsp:txBody>
      <dsp:txXfrm rot="10800000">
        <a:off x="0" y="1381"/>
        <a:ext cx="6096000" cy="728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38A64-0C93-46E8-8622-A39EA81A36F2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28AAA-E738-458D-8771-9F1B7C4167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0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30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68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433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5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作业手册#mc=目录配置2#b50e50e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57" cy="5143696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588939" y="45894"/>
            <a:ext cx="2005584" cy="29654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17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作业手册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80025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1#df=5ad5f3e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57" cy="5143696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3588939" y="45894"/>
            <a:ext cx="2005584" cy="29654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1700" b="1" i="0" dirty="0">
                <a:solidFill>
                  <a:srgbClr val="000000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核心考点探究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9171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2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46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98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8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2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0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99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6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FF049-93E8-4412-BCAC-35168A74E146}" type="datetimeFigureOut">
              <a:rPr lang="zh-CN" altLang="en-US" smtClean="0"/>
              <a:t>2024/11/2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A701-ECBD-46BE-B216-41653449A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8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5"/>
          <p:cNvSpPr txBox="1">
            <a:spLocks/>
          </p:cNvSpPr>
          <p:nvPr/>
        </p:nvSpPr>
        <p:spPr>
          <a:xfrm>
            <a:off x="755576" y="1851670"/>
            <a:ext cx="7887727" cy="398770"/>
          </a:xfrm>
          <a:prstGeom prst="rect">
            <a:avLst/>
          </a:prstGeom>
        </p:spPr>
        <p:txBody>
          <a:bodyPr lIns="68571" tIns="34285" rIns="68571" bIns="34285"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r>
              <a:rPr lang="zh-CN" altLang="zh-CN" sz="2100" b="1" dirty="0"/>
              <a:t>静电感应和静电平衡</a:t>
            </a:r>
          </a:p>
        </p:txBody>
      </p:sp>
    </p:spTree>
    <p:extLst>
      <p:ext uri="{BB962C8B-B14F-4D97-AF65-F5344CB8AC3E}">
        <p14:creationId xmlns:p14="http://schemas.microsoft.com/office/powerpoint/2010/main" val="191450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C_5_AS.106_1#f6eb01f2e?vbadisplayimagespread=1&amp;parentnodeid=ef824d2ed&amp;vbahtmlprocessed=1"/>
          <p:cNvSpPr/>
          <p:nvPr/>
        </p:nvSpPr>
        <p:spPr>
          <a:xfrm>
            <a:off x="415191" y="590587"/>
            <a:ext cx="8314375" cy="1649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b="1" dirty="0">
                <a:solidFill>
                  <a:srgbClr val="A50021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b="1" dirty="0">
                <a:solidFill>
                  <a:srgbClr val="A50021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dirty="0">
                <a:solidFill>
                  <a:srgbClr val="A50021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由于地面带正电，雷雨云底部带负电，电场线起始于正电荷终止于负电荷，因此电场线方向为向上，沿着电场线电势降低，因此从雷雨云底部到地面电势逐渐升高，A错误，B正确；雨滴带负电，因此其电场力向下，雨滴落向地面过程，电场力做正功，电势能减少，C正确，D错误.</a:t>
            </a:r>
            <a:endParaRPr lang="en-US" altLang="zh-CN" dirty="0"/>
          </a:p>
        </p:txBody>
      </p:sp>
      <p:pic>
        <p:nvPicPr>
          <p:cNvPr id="19" name="QC_5_BD.103_1#f6eb01f2e?hastextimagelayout=1&amp;vbadisplayimagespread=1&amp;parentnodeid=ef824d2ed&amp;vbahtmlprocessed=1&amp;hassurround=1" descr="preencoded.png">
            <a:extLst>
              <a:ext uri="{FF2B5EF4-FFF2-40B4-BE49-F238E27FC236}">
                <a16:creationId xmlns:a16="http://schemas.microsoft.com/office/drawing/2014/main" id="{2716D3AF-56F3-C539-0B25-6A26C4B89C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1997" y="2445068"/>
            <a:ext cx="1829655" cy="11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3874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82_1#60e2ff557?segpoint=1&amp;vbadisplayimagespread=1&amp;parentnodeid=cfa56521e&amp;vbahtmlprocessed=1"/>
              <p:cNvSpPr/>
              <p:nvPr/>
            </p:nvSpPr>
            <p:spPr>
              <a:xfrm>
                <a:off x="323528" y="555526"/>
                <a:ext cx="8344015" cy="172344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60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[2022·上海模拟]</a:t>
                </a:r>
                <a:r>
                  <a:rPr lang="en-US" altLang="zh-CN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为清除烟气中的煤粉灰尘，可采用如图所示的静电</a:t>
                </a:r>
                <a:endParaRPr lang="en-US" altLang="zh-CN" dirty="0">
                  <a:solidFill>
                    <a:srgbClr val="000000"/>
                  </a:solidFill>
                  <a:latin typeface="Times New Roman" pitchFamily="34" charset="0"/>
                  <a:ea typeface="微软雅黑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除尘装置，它是由金属管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和在管中轴线上由重锤悬挂一根金属丝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组成，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接</a:t>
                </a:r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到高压电源正极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接到高压电源负极，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间将形成很强的电场，空气中的</a:t>
                </a:r>
                <a:endParaRPr lang="en-US" altLang="zh-CN" dirty="0">
                  <a:solidFill>
                    <a:srgbClr val="000000"/>
                  </a:solidFill>
                  <a:latin typeface="Times New Roman" pitchFamily="34" charset="0"/>
                  <a:ea typeface="微软雅黑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2966"/>
                  </a:lnSpc>
                </a:pP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气体分子被强电场电离成电子和正离子，则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(</a:t>
                </a:r>
                <a:r>
                  <a:rPr lang="en-US" altLang="zh-CN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b="1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)</a:t>
                </a:r>
                <a:endParaRPr lang="en-US" altLang="zh-CN" sz="2300" dirty="0"/>
              </a:p>
            </p:txBody>
          </p:sp>
        </mc:Choice>
        <mc:Fallback xmlns="">
          <p:sp>
            <p:nvSpPr>
              <p:cNvPr id="3" name="QC_5_BD.82_1#60e2ff557?segpoint=1&amp;vbadisplayimagespread=1&amp;parentnodeid=cfa56521e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5526"/>
                <a:ext cx="8344015" cy="1723440"/>
              </a:xfrm>
              <a:prstGeom prst="rect">
                <a:avLst/>
              </a:prstGeom>
              <a:blipFill rotWithShape="1">
                <a:blip r:embed="rId3"/>
                <a:stretch>
                  <a:fillRect l="-1680" b="-918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83_1#60e2ff557.bracket?vbadisplayimagespread=1&amp;parentnodeid=cfa56521e&amp;vbapositionanswer=49&amp;vbahtmlprocessed=1"/>
          <p:cNvSpPr/>
          <p:nvPr/>
        </p:nvSpPr>
        <p:spPr>
          <a:xfrm>
            <a:off x="5170144" y="2234971"/>
            <a:ext cx="278553" cy="35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2966"/>
              </a:lnSpc>
            </a:pPr>
            <a:r>
              <a:rPr lang="en-US" altLang="zh-CN" sz="2300" b="1" dirty="0">
                <a:solidFill>
                  <a:srgbClr val="A50021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D</a:t>
            </a:r>
            <a:endParaRPr lang="en-US" altLang="zh-CN" sz="2300" dirty="0"/>
          </a:p>
        </p:txBody>
      </p:sp>
      <p:pic>
        <p:nvPicPr>
          <p:cNvPr id="5" name="QC_5_BD.84_1#60e2ff557?hastextimagelayout=1&amp;vbadisplayimagespread=1&amp;parentnodeid=cfa56521e&amp;vbahtmlprocessed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432" y="2414454"/>
            <a:ext cx="1087237" cy="168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84_2#60e2ff557.choices?hastextimagelayout=1&amp;vbadisplayimagespread=1&amp;parentnodeid=cfa56521e&amp;vbahtmlprocessed=1"/>
              <p:cNvSpPr/>
              <p:nvPr/>
            </p:nvSpPr>
            <p:spPr>
              <a:xfrm>
                <a:off x="415191" y="2579105"/>
                <a:ext cx="7174359" cy="162721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351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A.空气分子在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极附近更易被电离，灰尘颗粒更易带上正电</a:t>
                </a:r>
                <a:endParaRPr lang="en-US" altLang="zh-CN" dirty="0"/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B.空气分子在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极附近更易被电离，灰尘颗粒更易带上负电</a:t>
                </a:r>
                <a:endParaRPr lang="en-US" altLang="zh-CN" dirty="0"/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C.空气分子在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极附近更易被电离，灰尘颗粒更易带上正电</a:t>
                </a:r>
                <a:endParaRPr lang="en-US" altLang="zh-CN" dirty="0"/>
              </a:p>
              <a:p>
                <a:pPr latinLnBrk="1">
                  <a:lnSpc>
                    <a:spcPts val="3005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D.空气分子在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极附近更易被电离，灰尘颗粒更易带上负电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QC_5_BD.84_2#60e2ff557.choices?hastextimagelayout=1&amp;vbadisplayimagespread=1&amp;parentnodeid=cfa56521e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6680199"/>
                <a:ext cx="18644616" cy="4214686"/>
              </a:xfrm>
              <a:prstGeom prst="rect">
                <a:avLst/>
              </a:prstGeom>
              <a:blipFill>
                <a:blip r:embed="rId5"/>
                <a:stretch>
                  <a:fillRect l="-1961" b="-853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36994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AS.85_1#60e2ff557?hastextimagelayout=1&amp;vbadisplayimagespread=1&amp;parentnodeid=cfa56521e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582" y="609694"/>
            <a:ext cx="1199832" cy="9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AS.85_2#60e2ff557?hastextimagelayout=1&amp;vbadisplayimagespread=1&amp;parentnodeid=cfa56521e&amp;vbahtmlprocessed=1"/>
              <p:cNvSpPr/>
              <p:nvPr/>
            </p:nvSpPr>
            <p:spPr>
              <a:xfrm>
                <a:off x="415191" y="369312"/>
                <a:ext cx="7061765" cy="120063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351"/>
                  </a:lnSpc>
                </a:pPr>
                <a:r>
                  <a:rPr lang="en-US" altLang="zh-CN" b="1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b="1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电极截面如图所示，由电场线可判断越靠近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场强越强</a:t>
                </a:r>
                <a:r>
                  <a:rPr lang="en-US" altLang="zh-CN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，空</a:t>
                </a:r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气分子在</a:t>
                </a:r>
                <a:r>
                  <a:rPr lang="en-US" altLang="zh-CN" sz="60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极附近更易被电离；灰尘吸附电子后带负电</a:t>
                </a:r>
                <a:r>
                  <a:rPr lang="en-US" altLang="zh-CN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，因此向正</a:t>
                </a:r>
              </a:p>
              <a:p>
                <a:pPr latinLnBrk="1">
                  <a:lnSpc>
                    <a:spcPts val="3005"/>
                  </a:lnSpc>
                </a:pPr>
                <a:r>
                  <a:rPr lang="en-US" altLang="zh-CN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</a:t>
                </a:r>
                <a:r>
                  <a:rPr lang="en-US" altLang="zh-CN" sz="60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运动，故灰尘颗粒将被吸附到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极上.故选D.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QC_5_AS.85_2#60e2ff557?hastextimagelayout=1&amp;vbadisplayimagespread=1&amp;parentnodeid=cfa56521e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956564"/>
                <a:ext cx="18352008" cy="3109786"/>
              </a:xfrm>
              <a:prstGeom prst="rect">
                <a:avLst/>
              </a:prstGeom>
              <a:blipFill>
                <a:blip r:embed="rId4"/>
                <a:stretch>
                  <a:fillRect l="-1993" b="-1137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589870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86_1#7ae4e702b?hastextimagelayout=1&amp;vbadisplayimagespread=1&amp;parentnodeid=cfa56521e&amp;vbahtmlprocessed=1&amp;hassurroun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428" y="635264"/>
            <a:ext cx="2568554" cy="9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QC_5_BD.86_2#7ae4e702b?hastextimagelayout=1&amp;vbadisplayimagespread=1&amp;parentnodeid=cfa56521e&amp;vbahtmlprocessed=1&amp;hassurround=1"/>
              <p:cNvSpPr/>
              <p:nvPr/>
            </p:nvSpPr>
            <p:spPr>
              <a:xfrm>
                <a:off x="415191" y="425797"/>
                <a:ext cx="5753102" cy="1382714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60"/>
                  </a:lnSpc>
                </a:pPr>
                <a:r>
                  <a:rPr lang="en-US" altLang="zh-CN" sz="2300" b="1" dirty="0">
                    <a:solidFill>
                      <a:srgbClr val="0F9DA9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变式</a:t>
                </a:r>
                <a:r>
                  <a:rPr lang="en-US" altLang="zh-CN" sz="2300" b="1" dirty="0">
                    <a:solidFill>
                      <a:srgbClr val="0F9DA9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[2022·天津一中模拟]</a:t>
                </a:r>
                <a:r>
                  <a:rPr lang="en-US" altLang="zh-CN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如图所示，两个相同</a:t>
                </a:r>
                <a:endParaRPr lang="en-US" altLang="zh-CN" dirty="0">
                  <a:solidFill>
                    <a:srgbClr val="000000"/>
                  </a:solidFill>
                  <a:latin typeface="Times New Roman" pitchFamily="34" charset="0"/>
                  <a:ea typeface="微软雅黑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的空心金属球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带电荷量为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不带电</a:t>
                </a:r>
                <a:endParaRPr lang="en-US" altLang="zh-CN" dirty="0">
                  <a:solidFill>
                    <a:srgbClr val="000000"/>
                  </a:solidFill>
                  <a:latin typeface="Times New Roman" pitchFamily="34" charset="0"/>
                  <a:ea typeface="微软雅黑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ts val="3351"/>
                  </a:lnSpc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（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相距很远，互不影响），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旁边各放一个不带</a:t>
                </a:r>
                <a:endParaRPr lang="en-US" altLang="zh-CN" dirty="0">
                  <a:solidFill>
                    <a:srgbClr val="000000"/>
                  </a:solidFill>
                  <a:latin typeface="Times New Roman" pitchFamily="34" charset="0"/>
                  <a:ea typeface="微软雅黑" pitchFamily="34" charset="-122"/>
                  <a:cs typeface="Times New Roman" pitchFamily="34" charset="-120"/>
                </a:endParaRPr>
              </a:p>
              <a:p>
                <a:pPr latinLnBrk="1">
                  <a:lnSpc>
                    <a:spcPct val="150000"/>
                  </a:lnSpc>
                </a:pPr>
                <a:endParaRPr lang="en-US" altLang="zh-CN" sz="2300" dirty="0"/>
              </a:p>
            </p:txBody>
          </p:sp>
        </mc:Choice>
        <mc:Fallback xmlns="">
          <p:sp>
            <p:nvSpPr>
              <p:cNvPr id="3" name="QC_5_BD.86_2#7ae4e702b?hastextimagelayout=1&amp;vbadisplayimagespread=1&amp;parentnodeid=cfa56521e&amp;vbahtmlprocessed=1&amp;hassurround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91" y="425797"/>
                <a:ext cx="5753102" cy="1382714"/>
              </a:xfrm>
              <a:prstGeom prst="rect">
                <a:avLst/>
              </a:prstGeom>
              <a:blipFill rotWithShape="1">
                <a:blip r:embed="rId4"/>
                <a:stretch>
                  <a:fillRect l="-3072" b="-704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87_1#7ae4e702b.bracket?vbadisplayimagespread=1&amp;parentnodeid=cfa56521e&amp;vbapositionanswer=50&amp;vbahtmlprocessed=1"/>
          <p:cNvSpPr/>
          <p:nvPr/>
        </p:nvSpPr>
        <p:spPr>
          <a:xfrm>
            <a:off x="718179" y="2260861"/>
            <a:ext cx="262060" cy="35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2966"/>
              </a:lnSpc>
            </a:pPr>
            <a:r>
              <a:rPr lang="en-US" altLang="zh-CN" sz="2300" b="1" dirty="0">
                <a:solidFill>
                  <a:srgbClr val="A50021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</a:t>
            </a:r>
            <a:endParaRPr lang="en-US" altLang="zh-CN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QC_5_BD.88_1#7ae4e702b.choices?vbadisplayimagespread=1&amp;parentnodeid=cfa56521e&amp;vbahtmlprocessed=1"/>
              <p:cNvSpPr/>
              <p:nvPr/>
            </p:nvSpPr>
            <p:spPr>
              <a:xfrm>
                <a:off x="415191" y="2623234"/>
                <a:ext cx="8314375" cy="76730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351"/>
                  </a:lnSpc>
                  <a:tabLst>
                    <a:tab pos="4166073" algn="l"/>
                  </a:tabLst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</a:t>
                </a:r>
                <a:r>
                  <a:rPr lang="en-US" altLang="zh-CN" sz="100" kern="0" spc="-38481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&gt;</a:t>
                </a:r>
                <a:r>
                  <a:rPr lang="en-US" altLang="zh-CN" sz="6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上均出现感应电荷</a:t>
                </a:r>
                <a:r>
                  <a:rPr lang="en-US" altLang="zh-CN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上没有，而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上有感应电荷</a:t>
                </a:r>
                <a:endParaRPr lang="en-US" altLang="zh-CN" dirty="0"/>
              </a:p>
              <a:p>
                <a:pPr latinLnBrk="1">
                  <a:lnSpc>
                    <a:spcPts val="2966"/>
                  </a:lnSpc>
                  <a:tabLst>
                    <a:tab pos="4166073" algn="l"/>
                  </a:tabLst>
                </a:pP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C.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上有，而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</a:t>
                </a:r>
                <a:r>
                  <a:rPr lang="en-US" altLang="zh-CN" sz="100" kern="0" spc="-38481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&gt;</a:t>
                </a:r>
                <a:r>
                  <a:rPr lang="en-US" altLang="zh-CN" sz="6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上没有感应电荷</a:t>
                </a:r>
                <a:r>
                  <a:rPr lang="en-US" altLang="zh-CN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	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上均没有感应电荷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" name="QC_5_BD.88_1#7ae4e702b.choices?vbadisplayimagespread=1&amp;parentnodeid=cfa56521e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6794500"/>
                <a:ext cx="21607272" cy="1987423"/>
              </a:xfrm>
              <a:prstGeom prst="rect">
                <a:avLst/>
              </a:prstGeom>
              <a:blipFill>
                <a:blip r:embed="rId5"/>
                <a:stretch>
                  <a:fillRect l="-1693" b="-1840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QC_5_BD.86_2#7ae4e702b?hastextimagelayout=1&amp;vbadisplayimagespread=1&amp;parentnodeid=cfa56521e&amp;vbahtmlprocessed=1">
                <a:extLst>
                  <a:ext uri="{FF2B5EF4-FFF2-40B4-BE49-F238E27FC236}">
                    <a16:creationId xmlns:a16="http://schemas.microsoft.com/office/drawing/2014/main" id="{B60093DB-C04C-4361-BC02-8E284A5BA1F2}"/>
                  </a:ext>
                </a:extLst>
              </p:cNvPr>
              <p:cNvSpPr/>
              <p:nvPr/>
            </p:nvSpPr>
            <p:spPr>
              <a:xfrm>
                <a:off x="415191" y="1852518"/>
                <a:ext cx="8314375" cy="767308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351"/>
                  </a:lnSpc>
                </a:pP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电的金属球</a:t>
                </a:r>
                <a:r>
                  <a:rPr lang="en-US" altLang="zh-CN" sz="6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，当将带正电荷量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的小球分别放入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和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𝑁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</a:t>
                </a:r>
                <a:r>
                  <a:rPr lang="en-US" altLang="zh-CN" sz="100" kern="0" spc="-38481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&gt;</a:t>
                </a:r>
                <a:r>
                  <a:rPr lang="en-US" altLang="zh-CN" sz="60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的空腔中时</a:t>
                </a:r>
              </a:p>
              <a:p>
                <a:pPr latinLnBrk="1">
                  <a:lnSpc>
                    <a:spcPts val="2966"/>
                  </a:lnSpc>
                </a:pP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(</a:t>
                </a:r>
                <a:r>
                  <a:rPr lang="en-US" altLang="zh-CN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b="1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 </a:t>
                </a:r>
                <a:r>
                  <a:rPr lang="en-US" altLang="zh-CN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)</a:t>
                </a:r>
                <a:endParaRPr lang="en-US" altLang="zh-CN" sz="2300" dirty="0"/>
              </a:p>
            </p:txBody>
          </p:sp>
        </mc:Choice>
        <mc:Fallback xmlns="">
          <p:sp>
            <p:nvSpPr>
              <p:cNvPr id="6" name="QC_5_BD.86_2#7ae4e702b?hastextimagelayout=1&amp;vbadisplayimagespread=1&amp;parentnodeid=cfa56521e&amp;vbahtmlprocessed=1">
                <a:extLst>
                  <a:ext uri="{FF2B5EF4-FFF2-40B4-BE49-F238E27FC236}">
                    <a16:creationId xmlns:a16="http://schemas.microsoft.com/office/drawing/2014/main" id="{B60093DB-C04C-4361-BC02-8E284A5BA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4798250"/>
                <a:ext cx="21607272" cy="1987423"/>
              </a:xfrm>
              <a:prstGeom prst="rect">
                <a:avLst/>
              </a:prstGeom>
              <a:blipFill>
                <a:blip r:embed="rId6"/>
                <a:stretch>
                  <a:fillRect l="-1693" b="-18712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18968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C_5_AS.89_1#7ae4e702b?vbadisplayimagespread=1&amp;parentnodeid=cfa56521e&amp;vbahtmlprocessed=1"/>
              <p:cNvSpPr/>
              <p:nvPr/>
            </p:nvSpPr>
            <p:spPr>
              <a:xfrm>
                <a:off x="415191" y="451883"/>
                <a:ext cx="8314375" cy="2072919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algn="l" latinLnBrk="1"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b="1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把一个带正电荷量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的小球放入原来不带电的金属空腔球壳内，带负电的电子被带正电的小球吸引到内表面，内表面带负电，外表面剩余了正电荷，外表面带正电，而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处于电场中，出现静电感应现象，从而导致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𝑅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上有感应电荷出现，若将带正电荷量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的小球放入带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−</m:t>
                    </m:r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𝑄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电荷量的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𝑀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空腔内，则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&lt;m&gt;</a:t>
                </a:r>
                <a14:m>
                  <m:oMath xmlns:m="http://schemas.openxmlformats.org/officeDocument/2006/math">
                    <m:r>
                      <a:rPr lang="en-US" altLang="zh-CN" dirty="0">
                        <a:solidFill>
                          <a:srgbClr val="A50021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𝑃</m:t>
                    </m:r>
                  </m:oMath>
                </a14:m>
                <a:r>
                  <a:rPr lang="en-US" altLang="zh-CN" sz="100" kern="0" spc="-38481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&lt;/m&gt;</a:t>
                </a:r>
                <a:r>
                  <a:rPr lang="en-US" altLang="zh-CN" sz="600" dirty="0">
                    <a:solidFill>
                      <a:srgbClr val="A50021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dirty="0">
                    <a:solidFill>
                      <a:srgbClr val="A50021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处没有电场，因而没有感应电荷，故A、C、D错误，B正确.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QC_5_AS.89_1#7ae4e702b?vbadisplayimagespread=1&amp;parentnodeid=cfa56521e&amp;vbahtmlprocessed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1170432"/>
                <a:ext cx="21607272" cy="5369116"/>
              </a:xfrm>
              <a:prstGeom prst="rect">
                <a:avLst/>
              </a:prstGeom>
              <a:blipFill>
                <a:blip r:embed="rId3"/>
                <a:stretch>
                  <a:fillRect l="-1693" r="-4485" b="-658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C_5_BD.86_1#7ae4e702b?hastextimagelayout=1&amp;vbadisplayimagespread=1&amp;parentnodeid=cfa56521e&amp;vbahtmlprocessed=1&amp;hassurround=1" descr="preencoded.png">
            <a:extLst>
              <a:ext uri="{FF2B5EF4-FFF2-40B4-BE49-F238E27FC236}">
                <a16:creationId xmlns:a16="http://schemas.microsoft.com/office/drawing/2014/main" id="{6D6F7DDB-7E32-C656-D330-F7315B50B9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723" y="2701190"/>
            <a:ext cx="2568554" cy="9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8329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29256" y="405820"/>
            <a:ext cx="8514744" cy="431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 sz="2100" dirty="0"/>
          </a:p>
        </p:txBody>
      </p:sp>
      <p:sp>
        <p:nvSpPr>
          <p:cNvPr id="10" name="标题 5"/>
          <p:cNvSpPr txBox="1">
            <a:spLocks/>
          </p:cNvSpPr>
          <p:nvPr/>
        </p:nvSpPr>
        <p:spPr>
          <a:xfrm>
            <a:off x="628732" y="439282"/>
            <a:ext cx="7887727" cy="398770"/>
          </a:xfrm>
          <a:prstGeom prst="rect">
            <a:avLst/>
          </a:prstGeom>
        </p:spPr>
        <p:txBody>
          <a:bodyPr lIns="68571" tIns="34285" rIns="68571" bIns="34285"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100" b="1" dirty="0"/>
              <a:t>静电感应和静电平衡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6B33F1-6A19-9C40-A7B1-9CFF7B3B4025}"/>
              </a:ext>
            </a:extLst>
          </p:cNvPr>
          <p:cNvSpPr/>
          <p:nvPr/>
        </p:nvSpPr>
        <p:spPr>
          <a:xfrm>
            <a:off x="3" y="405821"/>
            <a:ext cx="406400" cy="4321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3676C6-1FD3-7641-BDD0-7DE1809B2CC3}"/>
              </a:ext>
            </a:extLst>
          </p:cNvPr>
          <p:cNvSpPr/>
          <p:nvPr/>
        </p:nvSpPr>
        <p:spPr>
          <a:xfrm>
            <a:off x="456332" y="405821"/>
            <a:ext cx="118533" cy="432196"/>
          </a:xfrm>
          <a:prstGeom prst="rect">
            <a:avLst/>
          </a:prstGeom>
          <a:solidFill>
            <a:srgbClr val="148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8946" y="1027365"/>
            <a:ext cx="8506107" cy="376255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静电感应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当把一个不带电的金属导体放在电场中时，导体的两端分别感应出等量的正、负电荷，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近端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出现与施感电荷异种的感应电荷，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“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远端</a:t>
            </a: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”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出现与施感电荷同种的感应电荷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.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这种现象叫静电感应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.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静电平衡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(1)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定义：导体放入电场中时，附加电场与原电场的场强在导体内部大小相等且方向相反，使得叠加场强为零时，自由电荷不再发生</a:t>
            </a:r>
            <a:r>
              <a:rPr lang="en-US" altLang="zh-CN" sz="2000" u="sng" kern="100" dirty="0">
                <a:latin typeface="Times New Roman"/>
                <a:ea typeface="微软雅黑"/>
                <a:cs typeface="Times New Roman"/>
              </a:rPr>
              <a:t>                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，导体处于静电平衡状态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.</a:t>
            </a:r>
            <a:endParaRPr lang="zh-CN" altLang="zh-CN" sz="2000" kern="100" dirty="0">
              <a:latin typeface="宋体"/>
              <a:cs typeface="Courier New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32240" y="3795886"/>
            <a:ext cx="116440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defRPr/>
            </a:pPr>
            <a:r>
              <a:rPr lang="zh-CN" altLang="zh-CN" sz="20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定向移动</a:t>
            </a:r>
            <a:endParaRPr lang="zh-CN" altLang="en-US" sz="2000" kern="100" dirty="0">
              <a:solidFill>
                <a:srgbClr val="C00000"/>
              </a:solidFill>
              <a:latin typeface="Times New Roman"/>
              <a:ea typeface="微软雅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61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18946" y="789965"/>
            <a:ext cx="8506107" cy="3300894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(2)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处于静电平衡状态的导体的特点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①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导体内部的场强</a:t>
            </a:r>
            <a:r>
              <a:rPr lang="en-US" altLang="zh-CN" sz="2000" u="sng" kern="100" dirty="0">
                <a:latin typeface="Times New Roman"/>
                <a:ea typeface="微软雅黑"/>
                <a:cs typeface="Times New Roman"/>
              </a:rPr>
              <a:t>                   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；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②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导体是一个等势体，导体表面是等势面；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③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导体表面处的场强方向与导体表面</a:t>
            </a:r>
            <a:r>
              <a:rPr lang="en-US" altLang="zh-CN" sz="2000" u="sng" kern="100" dirty="0">
                <a:latin typeface="Times New Roman"/>
                <a:ea typeface="微软雅黑"/>
                <a:cs typeface="Times New Roman"/>
              </a:rPr>
              <a:t>          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；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④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导体内部没有净电荷，净电荷只分布在导体的外表面上；</a:t>
            </a:r>
            <a:endParaRPr lang="zh-CN" altLang="zh-CN" sz="2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宋体"/>
                <a:ea typeface="微软雅黑"/>
                <a:cs typeface="Times New Roman"/>
              </a:rPr>
              <a:t>⑤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在导体外表面越尖锐的位置，净电荷的密度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(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单位面积上的电荷量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)</a:t>
            </a:r>
            <a:r>
              <a:rPr lang="zh-CN" altLang="zh-CN" sz="2000" kern="100" dirty="0">
                <a:latin typeface="Times New Roman"/>
                <a:ea typeface="微软雅黑"/>
                <a:cs typeface="Times New Roman"/>
              </a:rPr>
              <a:t>越大，凹陷的位置几乎没有净电荷</a:t>
            </a:r>
            <a:r>
              <a:rPr lang="en-US" altLang="zh-CN" sz="2000" kern="100" dirty="0">
                <a:latin typeface="Times New Roman"/>
                <a:ea typeface="微软雅黑"/>
                <a:cs typeface="Courier New"/>
              </a:rPr>
              <a:t>.</a:t>
            </a:r>
            <a:endParaRPr lang="zh-CN" altLang="zh-CN" sz="2000" kern="100" dirty="0">
              <a:latin typeface="宋体"/>
              <a:cs typeface="Courier New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00334" y="1275711"/>
            <a:ext cx="1164403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defRPr/>
            </a:pPr>
            <a:r>
              <a:rPr lang="zh-CN" altLang="zh-CN" sz="20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处处为零</a:t>
            </a:r>
            <a:endParaRPr lang="zh-CN" altLang="en-US" sz="2000" kern="100" dirty="0">
              <a:solidFill>
                <a:srgbClr val="C00000"/>
              </a:solidFill>
              <a:latin typeface="Times New Roman"/>
              <a:ea typeface="微软雅黑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41659" y="2179314"/>
            <a:ext cx="651442" cy="377016"/>
          </a:xfrm>
          <a:prstGeom prst="rect">
            <a:avLst/>
          </a:prstGeom>
        </p:spPr>
        <p:txBody>
          <a:bodyPr wrap="none" lIns="68571" tIns="34285" rIns="68571" bIns="34285">
            <a:spAutoFit/>
          </a:bodyPr>
          <a:lstStyle/>
          <a:p>
            <a:pPr>
              <a:defRPr/>
            </a:pPr>
            <a:r>
              <a:rPr lang="zh-CN" altLang="zh-CN" sz="2000" kern="100" dirty="0">
                <a:solidFill>
                  <a:srgbClr val="C00000"/>
                </a:solidFill>
                <a:latin typeface="Times New Roman"/>
                <a:ea typeface="微软雅黑"/>
                <a:cs typeface="Times New Roman"/>
              </a:rPr>
              <a:t>垂直</a:t>
            </a:r>
            <a:endParaRPr lang="zh-CN" altLang="en-US" sz="2000" kern="100" dirty="0">
              <a:solidFill>
                <a:srgbClr val="C00000"/>
              </a:solidFill>
              <a:latin typeface="Times New Roman"/>
              <a:ea typeface="微软雅黑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26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_5_BD#4585d3ad3?segpoint=1&amp;parentnodeid=cfa56521e&amp;vbahtmlprocessed=1"/>
          <p:cNvSpPr/>
          <p:nvPr/>
        </p:nvSpPr>
        <p:spPr>
          <a:xfrm>
            <a:off x="415191" y="951229"/>
            <a:ext cx="8314375" cy="378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实心导体:导体内部无电荷,电荷只分布在导体外表面上</a:t>
            </a:r>
            <a:r>
              <a:rPr lang="en-US" altLang="zh-CN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</a:t>
            </a:r>
            <a:endParaRPr lang="en-US" altLang="zh-CN" dirty="0"/>
          </a:p>
        </p:txBody>
      </p:sp>
      <p:sp>
        <p:nvSpPr>
          <p:cNvPr id="4" name="P_5_BD#4585d3ad3?segpoint=1&amp;parentnodeid=cfa56521e&amp;vbahtmlprocessed=1"/>
          <p:cNvSpPr/>
          <p:nvPr/>
        </p:nvSpPr>
        <p:spPr>
          <a:xfrm>
            <a:off x="415191" y="1378963"/>
            <a:ext cx="8314375" cy="801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空腔导体:空腔内无电荷时,电荷分布在外表面上（内表面无电荷</a:t>
            </a:r>
            <a:r>
              <a:rPr lang="en-US" altLang="zh-CN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）;空腔内有电荷时,内表面因静电感应出现等量的异号电荷,外表面有感应电荷.</a:t>
            </a:r>
            <a:endParaRPr lang="en-US" altLang="zh-CN" dirty="0"/>
          </a:p>
        </p:txBody>
      </p:sp>
      <p:pic>
        <p:nvPicPr>
          <p:cNvPr id="5" name="P_5_BD#4585d3ad3?parentnodeid=cfa56521e&amp;inlineimagemarkindex=3&amp;vbahtmlprocesse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1049" y="2279468"/>
            <a:ext cx="865568" cy="10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P_5_BD#4585d3ad3?parentnodeid=cfa56521e&amp;inlineimagemarkindex=4&amp;vbahtmlprocessed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642" y="2263581"/>
            <a:ext cx="1055570" cy="10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P_5_BD#4585d3ad3?parentnodeid=cfa56521e&amp;inlineimagemarkindex=5&amp;vbahtmlprocessed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8052" y="2202389"/>
            <a:ext cx="1027422" cy="11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29820"/>
      </p:ext>
    </p:extLst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2351" y="771550"/>
            <a:ext cx="8740677" cy="3246486"/>
            <a:chOff x="282351" y="771550"/>
            <a:chExt cx="8740677" cy="32464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51" y="771550"/>
              <a:ext cx="8740677" cy="3246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67544" y="771550"/>
              <a:ext cx="4464496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68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1520" y="411510"/>
            <a:ext cx="8154319" cy="2337775"/>
            <a:chOff x="251520" y="411510"/>
            <a:chExt cx="8154319" cy="2337775"/>
          </a:xfrm>
        </p:grpSpPr>
        <p:grpSp>
          <p:nvGrpSpPr>
            <p:cNvPr id="3" name="组合 2"/>
            <p:cNvGrpSpPr/>
            <p:nvPr/>
          </p:nvGrpSpPr>
          <p:grpSpPr>
            <a:xfrm>
              <a:off x="251520" y="411510"/>
              <a:ext cx="8154319" cy="2337775"/>
              <a:chOff x="251520" y="411510"/>
              <a:chExt cx="8154319" cy="2337775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11510"/>
                <a:ext cx="8154319" cy="2337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矩形 1"/>
              <p:cNvSpPr/>
              <p:nvPr/>
            </p:nvSpPr>
            <p:spPr>
              <a:xfrm>
                <a:off x="251520" y="411510"/>
                <a:ext cx="504056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6372200" y="2571750"/>
              <a:ext cx="576064" cy="17753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587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92080" y="1059581"/>
            <a:ext cx="2892608" cy="3168352"/>
            <a:chOff x="2771800" y="699542"/>
            <a:chExt cx="2892608" cy="31683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99542"/>
              <a:ext cx="2892608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203848" y="3651870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95536" y="413250"/>
            <a:ext cx="8136904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atinLnBrk="1"/>
            <a:r>
              <a:rPr lang="en-US" altLang="zh-CN" sz="2000" b="1" dirty="0" err="1">
                <a:solidFill>
                  <a:srgbClr val="000000"/>
                </a:solidFill>
                <a:latin typeface="+mn-ea"/>
                <a:cs typeface="Times New Roman" pitchFamily="34" charset="-120"/>
              </a:rPr>
              <a:t>静电除尘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cs typeface="Times New Roman" pitchFamily="34" charset="-120"/>
              </a:rPr>
              <a:t>---</a:t>
            </a:r>
            <a:r>
              <a:rPr lang="zh-CN" altLang="en-US" b="1" dirty="0">
                <a:latin typeface="+mn-ea"/>
              </a:rPr>
              <a:t>设法使空气中的尘埃带电，在静电力作用 下，尘埃到达电极而被收集起来。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1491630"/>
            <a:ext cx="4758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思考：</a:t>
            </a:r>
            <a:endParaRPr lang="en-US" altLang="zh-CN" sz="2400" b="1" dirty="0"/>
          </a:p>
          <a:p>
            <a:r>
              <a:rPr lang="zh-CN" altLang="en-US" sz="2400" b="1" dirty="0"/>
              <a:t>为什么距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越近，电场 强度越大？</a:t>
            </a:r>
            <a:endParaRPr lang="en-US" altLang="zh-CN" sz="2400" b="1" dirty="0"/>
          </a:p>
          <a:p>
            <a:r>
              <a:rPr lang="zh-CN" altLang="en-US" sz="2400" b="1" dirty="0"/>
              <a:t>粉尘带正电还是负电？为什么？</a:t>
            </a:r>
            <a:endParaRPr lang="en-US" altLang="zh-CN" sz="2400" b="1" dirty="0"/>
          </a:p>
          <a:p>
            <a:r>
              <a:rPr lang="zh-CN" altLang="en-US" sz="2400" b="1" dirty="0"/>
              <a:t>粉尘向哪个极移动？</a:t>
            </a:r>
          </a:p>
        </p:txBody>
      </p:sp>
    </p:spTree>
    <p:extLst>
      <p:ext uri="{BB962C8B-B14F-4D97-AF65-F5344CB8AC3E}">
        <p14:creationId xmlns:p14="http://schemas.microsoft.com/office/powerpoint/2010/main" val="31672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604786272"/>
              </p:ext>
            </p:extLst>
          </p:nvPr>
        </p:nvGraphicFramePr>
        <p:xfrm>
          <a:off x="1475656" y="2674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88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103_1#f6eb01f2e?hastextimagelayout=1&amp;vbadisplayimagespread=1&amp;parentnodeid=ef824d2ed&amp;vbahtmlprocessed=1&amp;hassurround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2332" y="430701"/>
            <a:ext cx="1829655" cy="11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" name="QC_5_BD.103_2#f6eb01f2e?hastextimagelayout=1&amp;segpoint=1&amp;vbadisplayimagespread=1&amp;parentnodeid=ef824d2ed&amp;vbahtmlprocessed=1&amp;hassurround=1"/>
          <p:cNvSpPr/>
          <p:nvPr/>
        </p:nvSpPr>
        <p:spPr>
          <a:xfrm>
            <a:off x="415191" y="425798"/>
            <a:ext cx="6449534" cy="1376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（多选）雷雨云由一大团翻腾波动的水、冰晶和空气组成.当</a:t>
            </a:r>
          </a:p>
          <a:p>
            <a:pPr latinLnBrk="1">
              <a:lnSpc>
                <a:spcPct val="150000"/>
              </a:lnSpc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云团里的冰晶在强烈气流中上下翻滚时，这些被强烈气流反复</a:t>
            </a:r>
            <a:endParaRPr lang="en-US" altLang="zh-CN" dirty="0">
              <a:solidFill>
                <a:srgbClr val="000000"/>
              </a:solidFill>
              <a:latin typeface="Times New Roman" pitchFamily="34" charset="0"/>
              <a:ea typeface="微软雅黑" pitchFamily="34" charset="-122"/>
              <a:cs typeface="Times New Roman" pitchFamily="34" charset="-120"/>
            </a:endParaRPr>
          </a:p>
          <a:p>
            <a:pPr latinLnBrk="1">
              <a:lnSpc>
                <a:spcPct val="150000"/>
              </a:lnSpc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撕扯、撞击的冰晶和水滴充满了静电.其中重量较轻、带正电的</a:t>
            </a:r>
            <a:endParaRPr lang="en-US" altLang="zh-CN" dirty="0">
              <a:solidFill>
                <a:srgbClr val="000000"/>
              </a:solidFill>
              <a:latin typeface="Times New Roman" pitchFamily="34" charset="0"/>
              <a:ea typeface="微软雅黑" pitchFamily="34" charset="-122"/>
              <a:cs typeface="Times New Roman" pitchFamily="34" charset="-120"/>
            </a:endParaRPr>
          </a:p>
          <a:p>
            <a:pPr latinLnBrk="1">
              <a:lnSpc>
                <a:spcPct val="150000"/>
              </a:lnSpc>
            </a:pPr>
            <a:endParaRPr lang="en-US" altLang="zh-CN" sz="2300" dirty="0"/>
          </a:p>
        </p:txBody>
      </p:sp>
      <p:sp>
        <p:nvSpPr>
          <p:cNvPr id="5" name="QC_5_BD.103_2#f6eb01f2e?hastextimagelayout=1&amp;segpoint=1&amp;vbadisplayimagespread=1&amp;parentnodeid=ef824d2ed&amp;vbahtmlprocessed=1">
            <a:extLst>
              <a:ext uri="{FF2B5EF4-FFF2-40B4-BE49-F238E27FC236}">
                <a16:creationId xmlns:a16="http://schemas.microsoft.com/office/drawing/2014/main" id="{626AD3F1-D22A-47F0-8F6C-77DFE1D7C35E}"/>
              </a:ext>
            </a:extLst>
          </p:cNvPr>
          <p:cNvSpPr/>
          <p:nvPr/>
        </p:nvSpPr>
        <p:spPr>
          <a:xfrm>
            <a:off x="415191" y="1807335"/>
            <a:ext cx="8444562" cy="1193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3351"/>
              </a:lnSpc>
            </a:pP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堆积在云层上方</a:t>
            </a:r>
            <a:r>
              <a:rPr lang="en-US" altLang="zh-CN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；较重、带负电的聚集在云层底部</a:t>
            </a: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.地面则受云层底部大量负电的</a:t>
            </a:r>
          </a:p>
          <a:p>
            <a:pPr latinLnBrk="1">
              <a:lnSpc>
                <a:spcPts val="3351"/>
              </a:lnSpc>
            </a:pP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感应带正电</a:t>
            </a:r>
            <a:r>
              <a:rPr lang="en-US" altLang="zh-CN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.当正、负两种电荷的差异极大时，</a:t>
            </a: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就会以闪电的形式把能量释放出来.</a:t>
            </a:r>
          </a:p>
          <a:p>
            <a:pPr latinLnBrk="1">
              <a:lnSpc>
                <a:spcPts val="2966"/>
              </a:lnSpc>
            </a:pP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关于带负电荷雨滴从雷雨云底部落到地面的过程</a:t>
            </a:r>
            <a:r>
              <a:rPr lang="en-US" altLang="zh-CN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</a:t>
            </a: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下列说法正确的是(</a:t>
            </a:r>
            <a:r>
              <a:rPr lang="en-US" altLang="zh-CN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 </a:t>
            </a:r>
            <a:r>
              <a:rPr lang="en-US" altLang="zh-CN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endParaRPr lang="en-US" altLang="zh-CN" sz="2300" dirty="0"/>
          </a:p>
        </p:txBody>
      </p:sp>
      <p:sp>
        <p:nvSpPr>
          <p:cNvPr id="4" name="QC_5_BD.105_1#f6eb01f2e.choices?vbadisplayimagespread=1&amp;parentnodeid=ef824d2ed&amp;vbahtmlprocessed=1">
            <a:extLst>
              <a:ext uri="{FF2B5EF4-FFF2-40B4-BE49-F238E27FC236}">
                <a16:creationId xmlns:a16="http://schemas.microsoft.com/office/drawing/2014/main" id="{21345C1E-70DC-9D12-D978-D6A967771291}"/>
              </a:ext>
            </a:extLst>
          </p:cNvPr>
          <p:cNvSpPr/>
          <p:nvPr/>
        </p:nvSpPr>
        <p:spPr>
          <a:xfrm>
            <a:off x="415191" y="3074062"/>
            <a:ext cx="8314375" cy="798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atinLnBrk="1">
              <a:lnSpc>
                <a:spcPct val="150000"/>
              </a:lnSpc>
              <a:tabLst>
                <a:tab pos="4342187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A.从雷雨云底部到地面电势逐渐降低</a:t>
            </a:r>
            <a:r>
              <a:rPr lang="en-US" altLang="zh-CN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B.从雷雨云底部到地面电势逐渐升高</a:t>
            </a:r>
            <a:endParaRPr lang="en-US" altLang="zh-CN" dirty="0"/>
          </a:p>
          <a:p>
            <a:pPr latinLnBrk="1">
              <a:lnSpc>
                <a:spcPct val="150000"/>
              </a:lnSpc>
              <a:tabLst>
                <a:tab pos="4342187" algn="l"/>
              </a:tabLst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C.雨滴落向地面过程，电势能减少</a:t>
            </a:r>
            <a:r>
              <a:rPr lang="en-US" altLang="zh-CN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dirty="0" err="1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D.雨滴落向地面过程，电势能增加</a:t>
            </a:r>
            <a:endParaRPr lang="en-US" altLang="zh-CN" dirty="0"/>
          </a:p>
        </p:txBody>
      </p:sp>
      <p:sp>
        <p:nvSpPr>
          <p:cNvPr id="19" name="QC_5_AN.101_1#b0ee33109.bracket?vbadisplayimagespread=1&amp;parentnodeid=ef824d2ed&amp;vbapositionanswer=46&amp;vbahtmlprocessed=1">
            <a:extLst>
              <a:ext uri="{FF2B5EF4-FFF2-40B4-BE49-F238E27FC236}">
                <a16:creationId xmlns:a16="http://schemas.microsoft.com/office/drawing/2014/main" id="{7479BEA8-2993-76AA-DA32-23087EF951A3}"/>
              </a:ext>
            </a:extLst>
          </p:cNvPr>
          <p:cNvSpPr/>
          <p:nvPr/>
        </p:nvSpPr>
        <p:spPr>
          <a:xfrm>
            <a:off x="7797159" y="2608806"/>
            <a:ext cx="490523" cy="4288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3698"/>
              </a:lnSpc>
            </a:pPr>
            <a:r>
              <a:rPr lang="en-US" altLang="zh-CN" sz="2300" b="1" dirty="0">
                <a:solidFill>
                  <a:srgbClr val="A50021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BC</a:t>
            </a:r>
            <a:endParaRPr lang="en-US" altLang="zh-CN" sz="2300" dirty="0"/>
          </a:p>
        </p:txBody>
      </p:sp>
    </p:spTree>
    <p:extLst>
      <p:ext uri="{BB962C8B-B14F-4D97-AF65-F5344CB8AC3E}">
        <p14:creationId xmlns:p14="http://schemas.microsoft.com/office/powerpoint/2010/main" val="2832364904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816</Words>
  <Application>Microsoft Office PowerPoint</Application>
  <PresentationFormat>全屏显示(16:9)</PresentationFormat>
  <Paragraphs>66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SimSun</vt:lpstr>
      <vt:lpstr>SimSun</vt:lpstr>
      <vt:lpstr>微软雅黑</vt:lpstr>
      <vt:lpstr>Arial</vt:lpstr>
      <vt:lpstr>Calibri</vt:lpstr>
      <vt:lpstr>Cambria Math</vt:lpstr>
      <vt:lpstr>Courier New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HiteVision</cp:lastModifiedBy>
  <cp:revision>7</cp:revision>
  <dcterms:created xsi:type="dcterms:W3CDTF">2024-11-01T11:53:27Z</dcterms:created>
  <dcterms:modified xsi:type="dcterms:W3CDTF">2024-11-02T04:15:57Z</dcterms:modified>
</cp:coreProperties>
</file>