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6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7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8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6"/>
  </p:notesMasterIdLst>
  <p:sldIdLst>
    <p:sldId id="256" r:id="rId2"/>
    <p:sldId id="260" r:id="rId3"/>
    <p:sldId id="459" r:id="rId4"/>
    <p:sldId id="257" r:id="rId5"/>
    <p:sldId id="461" r:id="rId6"/>
    <p:sldId id="460" r:id="rId7"/>
    <p:sldId id="445" r:id="rId8"/>
    <p:sldId id="462" r:id="rId9"/>
    <p:sldId id="463" r:id="rId10"/>
    <p:sldId id="464" r:id="rId11"/>
    <p:sldId id="466" r:id="rId12"/>
    <p:sldId id="467" r:id="rId13"/>
    <p:sldId id="468" r:id="rId14"/>
    <p:sldId id="469" r:id="rId15"/>
    <p:sldId id="465" r:id="rId16"/>
    <p:sldId id="470" r:id="rId17"/>
    <p:sldId id="472" r:id="rId18"/>
    <p:sldId id="471" r:id="rId19"/>
    <p:sldId id="474" r:id="rId20"/>
    <p:sldId id="473" r:id="rId21"/>
    <p:sldId id="475" r:id="rId22"/>
    <p:sldId id="477" r:id="rId23"/>
    <p:sldId id="502" r:id="rId24"/>
    <p:sldId id="503" r:id="rId25"/>
    <p:sldId id="504" r:id="rId26"/>
    <p:sldId id="505" r:id="rId27"/>
    <p:sldId id="506" r:id="rId28"/>
    <p:sldId id="507" r:id="rId29"/>
    <p:sldId id="508" r:id="rId30"/>
    <p:sldId id="509" r:id="rId31"/>
    <p:sldId id="510" r:id="rId32"/>
    <p:sldId id="476" r:id="rId33"/>
    <p:sldId id="478" r:id="rId34"/>
    <p:sldId id="479" r:id="rId35"/>
    <p:sldId id="481" r:id="rId36"/>
    <p:sldId id="511" r:id="rId37"/>
    <p:sldId id="513" r:id="rId38"/>
    <p:sldId id="480" r:id="rId39"/>
    <p:sldId id="482" r:id="rId40"/>
    <p:sldId id="514" r:id="rId41"/>
    <p:sldId id="484" r:id="rId42"/>
    <p:sldId id="483" r:id="rId43"/>
    <p:sldId id="486" r:id="rId44"/>
    <p:sldId id="485" r:id="rId45"/>
    <p:sldId id="488" r:id="rId46"/>
    <p:sldId id="487" r:id="rId47"/>
    <p:sldId id="489" r:id="rId48"/>
    <p:sldId id="490" r:id="rId49"/>
    <p:sldId id="492" r:id="rId50"/>
    <p:sldId id="494" r:id="rId51"/>
    <p:sldId id="495" r:id="rId52"/>
    <p:sldId id="493" r:id="rId53"/>
    <p:sldId id="496" r:id="rId54"/>
    <p:sldId id="497" r:id="rId55"/>
    <p:sldId id="499" r:id="rId56"/>
    <p:sldId id="535" r:id="rId57"/>
    <p:sldId id="550" r:id="rId58"/>
    <p:sldId id="539" r:id="rId59"/>
    <p:sldId id="540" r:id="rId60"/>
    <p:sldId id="548" r:id="rId61"/>
    <p:sldId id="544" r:id="rId62"/>
    <p:sldId id="541" r:id="rId63"/>
    <p:sldId id="536" r:id="rId64"/>
    <p:sldId id="537" r:id="rId65"/>
  </p:sldIdLst>
  <p:sldSz cx="9144000" cy="6858000" type="screen4x3"/>
  <p:notesSz cx="6858000" cy="9144000"/>
  <p:custDataLst>
    <p:tags r:id="rId6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29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未知用户1" initials="未知用户1" lastIdx="0" clrIdx="2"/>
  <p:cmAuthor id="1" name="lenovo" initials="l" lastIdx="0" clrIdx="0"/>
  <p:cmAuthor id="2" name="作者" initials="A" lastIdx="0" clrIdx="1"/>
  <p:cmAuthor id="3" name="靳曼" initials="靳" lastIdx="0" clrIdx="2"/>
  <p:cmAuthor id="4" name="Lenovo" initials="L" lastIdx="0" clrIdx="2"/>
  <p:cmAuthor id="5" name="宋洁然" initials="宋" lastIdx="0" clrIdx="1"/>
  <p:cmAuthor id="6" name="ming qiu" initials="m" lastIdx="0" clrIdx="1"/>
  <p:cmAuthor id="7" name="1206988966@qq.com" initials="1" lastIdx="0" clrIdx="2"/>
  <p:cmAuthor id="8" name="姜伟光" initials="姜" lastIdx="0" clrIdx="0"/>
  <p:cmAuthor id="10" name="70989" initials="7" lastIdx="0" clrIdx="9"/>
  <p:cmAuthor id="11" name="wucj" initials="w" lastIdx="0" clrIdx="0"/>
  <p:cmAuthor id="12" name="SkyUser" initials="S" lastIdx="0" clrIdx="0"/>
  <p:cmAuthor id="13" name="54410" initials="5" lastIdx="0" clrIdx="12"/>
  <p:cmAuthor id="14" name="珠珠的电脑" initials="珠" lastIdx="0" clrIdx="13"/>
  <p:cmAuthor id="15" name="admin" initials="a" lastIdx="0" clrIdx="14"/>
  <p:cmAuthor id="17" name="Administrator" initials="A" lastIdx="3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 autoAdjust="0"/>
    <p:restoredTop sz="94660"/>
  </p:normalViewPr>
  <p:slideViewPr>
    <p:cSldViewPr showGuides="1">
      <p:cViewPr varScale="1">
        <p:scale>
          <a:sx n="82" d="100"/>
          <a:sy n="82" d="100"/>
        </p:scale>
        <p:origin x="606" y="51"/>
      </p:cViewPr>
      <p:guideLst>
        <p:guide orient="horz" pos="2169"/>
        <p:guide pos="29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latin typeface="黑体" panose="02010609060101010101" charset="-122"/>
                <a:cs typeface="黑体" panose="02010609060101010101" charset="-122"/>
                <a:sym typeface="+mn-ea"/>
              </a:rPr>
              <a:t>DNA</a:t>
            </a:r>
            <a:r>
              <a:rPr lang="zh-CN" altLang="en-US" dirty="0">
                <a:latin typeface="黑体" panose="02010609060101010101" charset="-122"/>
                <a:cs typeface="黑体" panose="02010609060101010101" charset="-122"/>
                <a:sym typeface="+mn-ea"/>
              </a:rPr>
              <a:t>上控制</a:t>
            </a:r>
            <a:r>
              <a:rPr lang="zh-CN" altLang="en-US" dirty="0">
                <a:solidFill>
                  <a:srgbClr val="0000FF"/>
                </a:solidFill>
                <a:latin typeface="黑体" panose="02010609060101010101" charset="-122"/>
                <a:cs typeface="黑体" panose="02010609060101010101" charset="-122"/>
                <a:sym typeface="+mn-ea"/>
              </a:rPr>
              <a:t>启动复制</a:t>
            </a:r>
            <a:r>
              <a:rPr lang="zh-CN" altLang="en-US" dirty="0">
                <a:latin typeface="黑体" panose="02010609060101010101" charset="-122"/>
                <a:cs typeface="黑体" panose="02010609060101010101" charset="-122"/>
                <a:sym typeface="+mn-ea"/>
              </a:rPr>
              <a:t>的元件</a:t>
            </a:r>
            <a:endParaRPr lang="en-US" altLang="zh-CN" b="0" dirty="0">
              <a:latin typeface="黑体" panose="02010609060101010101" charset="-122"/>
              <a:cs typeface="黑体" panose="02010609060101010101" charset="-122"/>
            </a:endParaRPr>
          </a:p>
          <a:p>
            <a:r>
              <a:rPr lang="zh-CN" altLang="en-US"/>
              <a:t>野生型埃希氏大肠菌(E.Coli)产生的β-半乳糖苷酶可以将无色化合物X-gal(5-溴-4-氯-3-吲哚-β-D-半乳糖苷)切割成半乳糖和深蓝色的物质5-溴-4-靛蓝。5-溴-4-靛蓝可使整个菌落产生蓝色变化。在经人工插入外源基因后，突变型大肠杆菌的β半乳糖苷酶基因被插入的外源基因切断，无法形成完整的β半乳糖苷酶，故不能对无色化合物X-gal进行切割，菌落呈白色。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少乳糖、抗结核病毒、含药物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F7E019-BEC5-45A4-BD03-F5A7279158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构建基因表达载体的目的是什么？</a:t>
            </a:r>
          </a:p>
          <a:p>
            <a:endParaRPr lang="zh-CN" altLang="en-US"/>
          </a:p>
          <a:p>
            <a:r>
              <a:rPr lang="en-US" altLang="zh-CN" dirty="0">
                <a:latin typeface="黑体" panose="02010609060101010101" charset="-122"/>
                <a:cs typeface="黑体" panose="02010609060101010101" charset="-122"/>
                <a:sym typeface="+mn-ea"/>
              </a:rPr>
              <a:t>DNA</a:t>
            </a:r>
            <a:r>
              <a:rPr lang="zh-CN" altLang="en-US" dirty="0">
                <a:latin typeface="黑体" panose="02010609060101010101" charset="-122"/>
                <a:cs typeface="黑体" panose="02010609060101010101" charset="-122"/>
                <a:sym typeface="+mn-ea"/>
              </a:rPr>
              <a:t>上控制</a:t>
            </a:r>
            <a:r>
              <a:rPr lang="zh-CN" altLang="en-US" dirty="0">
                <a:solidFill>
                  <a:srgbClr val="0000FF"/>
                </a:solidFill>
                <a:latin typeface="黑体" panose="02010609060101010101" charset="-122"/>
                <a:cs typeface="黑体" panose="02010609060101010101" charset="-122"/>
                <a:sym typeface="+mn-ea"/>
              </a:rPr>
              <a:t>启动复制</a:t>
            </a:r>
            <a:r>
              <a:rPr lang="zh-CN" altLang="en-US" dirty="0">
                <a:latin typeface="黑体" panose="02010609060101010101" charset="-122"/>
                <a:cs typeface="黑体" panose="02010609060101010101" charset="-122"/>
                <a:sym typeface="+mn-ea"/>
              </a:rPr>
              <a:t>的元件</a:t>
            </a:r>
            <a:endParaRPr lang="en-US" altLang="zh-CN" b="0" dirty="0">
              <a:latin typeface="黑体" panose="02010609060101010101" charset="-122"/>
              <a:cs typeface="黑体" panose="0201060906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当温度超过90，双链DNA解聚为单链，我们称之为变性，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当温度下降到50左右，两种引物通过碱基互补配对与两条单链DNA结合。我们成为复性（退火）；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当温度上升到72左右时，溶液中的4中脱氧核苷酸在Taq酶的作用下，根据碱基互补配对原则合成新的DNA链，我们称为延伸。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我们发现经过三轮循环后出现了我们想要的目的基因，那我们如何把它从反应体系中分离出来呢？这就涉及到一项技术叫电泳。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无论检测基因的转录还是翻译量，都需要以细胞中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稳定表达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的基因作为</a:t>
            </a:r>
            <a:r>
              <a: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内参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，以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排除取样量、加样量及检测方法对结果的影响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157500" y="189000"/>
            <a:ext cx="8829000" cy="6480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5.png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image" Target="../media/image2.png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tags" Target="../tags/tag76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tags" Target="../tags/tag75.xml"/><Relationship Id="rId30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tags" Target="../tags/tag105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notesSlide" Target="../notesSlides/notesSlide4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tags" Target="../tags/tag131.xml"/><Relationship Id="rId39" Type="http://schemas.openxmlformats.org/officeDocument/2006/relationships/notesSlide" Target="../notesSlides/notesSlide5.xml"/><Relationship Id="rId21" Type="http://schemas.openxmlformats.org/officeDocument/2006/relationships/tags" Target="../tags/tag126.xml"/><Relationship Id="rId34" Type="http://schemas.openxmlformats.org/officeDocument/2006/relationships/tags" Target="../tags/tag139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tags" Target="../tags/tag138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tags" Target="../tags/tag134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32" Type="http://schemas.openxmlformats.org/officeDocument/2006/relationships/tags" Target="../tags/tag137.xml"/><Relationship Id="rId37" Type="http://schemas.openxmlformats.org/officeDocument/2006/relationships/tags" Target="../tags/tag142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36" Type="http://schemas.openxmlformats.org/officeDocument/2006/relationships/tags" Target="../tags/tag141.xml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tags" Target="../tags/tag136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tags" Target="../tags/tag135.xml"/><Relationship Id="rId35" Type="http://schemas.openxmlformats.org/officeDocument/2006/relationships/tags" Target="../tags/tag140.xml"/><Relationship Id="rId8" Type="http://schemas.openxmlformats.org/officeDocument/2006/relationships/tags" Target="../tags/tag113.xml"/><Relationship Id="rId3" Type="http://schemas.openxmlformats.org/officeDocument/2006/relationships/tags" Target="../tags/tag108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tags" Target="../tags/tag175.xml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tags" Target="../tags/tag171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tags" Target="../tags/tag173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notesSlide" Target="../notesSlides/notesSlide6.xml"/><Relationship Id="rId8" Type="http://schemas.openxmlformats.org/officeDocument/2006/relationships/tags" Target="../tags/tag150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tags" Target="../tags/tag201.xml"/><Relationship Id="rId39" Type="http://schemas.openxmlformats.org/officeDocument/2006/relationships/tags" Target="../tags/tag214.xml"/><Relationship Id="rId21" Type="http://schemas.openxmlformats.org/officeDocument/2006/relationships/tags" Target="../tags/tag196.xml"/><Relationship Id="rId34" Type="http://schemas.openxmlformats.org/officeDocument/2006/relationships/tags" Target="../tags/tag209.xml"/><Relationship Id="rId42" Type="http://schemas.openxmlformats.org/officeDocument/2006/relationships/tags" Target="../tags/tag217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9" Type="http://schemas.openxmlformats.org/officeDocument/2006/relationships/tags" Target="../tags/tag204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tags" Target="../tags/tag199.xml"/><Relationship Id="rId32" Type="http://schemas.openxmlformats.org/officeDocument/2006/relationships/tags" Target="../tags/tag207.xml"/><Relationship Id="rId37" Type="http://schemas.openxmlformats.org/officeDocument/2006/relationships/tags" Target="../tags/tag212.xml"/><Relationship Id="rId40" Type="http://schemas.openxmlformats.org/officeDocument/2006/relationships/tags" Target="../tags/tag215.xml"/><Relationship Id="rId45" Type="http://schemas.openxmlformats.org/officeDocument/2006/relationships/tags" Target="../tags/tag220.xml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36" Type="http://schemas.openxmlformats.org/officeDocument/2006/relationships/tags" Target="../tags/tag211.xml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31" Type="http://schemas.openxmlformats.org/officeDocument/2006/relationships/tags" Target="../tags/tag206.xml"/><Relationship Id="rId44" Type="http://schemas.openxmlformats.org/officeDocument/2006/relationships/tags" Target="../tags/tag219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30" Type="http://schemas.openxmlformats.org/officeDocument/2006/relationships/tags" Target="../tags/tag205.xml"/><Relationship Id="rId35" Type="http://schemas.openxmlformats.org/officeDocument/2006/relationships/tags" Target="../tags/tag210.xml"/><Relationship Id="rId43" Type="http://schemas.openxmlformats.org/officeDocument/2006/relationships/tags" Target="../tags/tag218.xml"/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tags" Target="../tags/tag200.xml"/><Relationship Id="rId33" Type="http://schemas.openxmlformats.org/officeDocument/2006/relationships/tags" Target="../tags/tag208.xml"/><Relationship Id="rId38" Type="http://schemas.openxmlformats.org/officeDocument/2006/relationships/tags" Target="../tags/tag213.xml"/><Relationship Id="rId46" Type="http://schemas.openxmlformats.org/officeDocument/2006/relationships/slideLayout" Target="../slideLayouts/slideLayout7.xml"/><Relationship Id="rId20" Type="http://schemas.openxmlformats.org/officeDocument/2006/relationships/tags" Target="../tags/tag195.xml"/><Relationship Id="rId41" Type="http://schemas.openxmlformats.org/officeDocument/2006/relationships/tags" Target="../tags/tag21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9" Type="http://schemas.openxmlformats.org/officeDocument/2006/relationships/tags" Target="../tags/tag259.xml"/><Relationship Id="rId21" Type="http://schemas.openxmlformats.org/officeDocument/2006/relationships/tags" Target="../tags/tag241.xml"/><Relationship Id="rId34" Type="http://schemas.openxmlformats.org/officeDocument/2006/relationships/tags" Target="../tags/tag254.xml"/><Relationship Id="rId42" Type="http://schemas.openxmlformats.org/officeDocument/2006/relationships/tags" Target="../tags/tag262.xml"/><Relationship Id="rId47" Type="http://schemas.openxmlformats.org/officeDocument/2006/relationships/tags" Target="../tags/tag267.xml"/><Relationship Id="rId50" Type="http://schemas.openxmlformats.org/officeDocument/2006/relationships/tags" Target="../tags/tag270.xml"/><Relationship Id="rId55" Type="http://schemas.openxmlformats.org/officeDocument/2006/relationships/tags" Target="../tags/tag275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9" Type="http://schemas.openxmlformats.org/officeDocument/2006/relationships/tags" Target="../tags/tag249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32" Type="http://schemas.openxmlformats.org/officeDocument/2006/relationships/tags" Target="../tags/tag252.xml"/><Relationship Id="rId37" Type="http://schemas.openxmlformats.org/officeDocument/2006/relationships/tags" Target="../tags/tag257.xml"/><Relationship Id="rId40" Type="http://schemas.openxmlformats.org/officeDocument/2006/relationships/tags" Target="../tags/tag260.xml"/><Relationship Id="rId45" Type="http://schemas.openxmlformats.org/officeDocument/2006/relationships/tags" Target="../tags/tag265.xml"/><Relationship Id="rId53" Type="http://schemas.openxmlformats.org/officeDocument/2006/relationships/tags" Target="../tags/tag273.xml"/><Relationship Id="rId58" Type="http://schemas.openxmlformats.org/officeDocument/2006/relationships/tags" Target="../tags/tag278.xml"/><Relationship Id="rId5" Type="http://schemas.openxmlformats.org/officeDocument/2006/relationships/tags" Target="../tags/tag225.xml"/><Relationship Id="rId61" Type="http://schemas.openxmlformats.org/officeDocument/2006/relationships/tags" Target="../tags/tag281.xml"/><Relationship Id="rId19" Type="http://schemas.openxmlformats.org/officeDocument/2006/relationships/tags" Target="../tags/tag23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tags" Target="../tags/tag263.xml"/><Relationship Id="rId48" Type="http://schemas.openxmlformats.org/officeDocument/2006/relationships/tags" Target="../tags/tag268.xml"/><Relationship Id="rId56" Type="http://schemas.openxmlformats.org/officeDocument/2006/relationships/tags" Target="../tags/tag276.xml"/><Relationship Id="rId8" Type="http://schemas.openxmlformats.org/officeDocument/2006/relationships/tags" Target="../tags/tag228.xml"/><Relationship Id="rId51" Type="http://schemas.openxmlformats.org/officeDocument/2006/relationships/tags" Target="../tags/tag271.xml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tags" Target="../tags/tag258.xml"/><Relationship Id="rId46" Type="http://schemas.openxmlformats.org/officeDocument/2006/relationships/tags" Target="../tags/tag266.xml"/><Relationship Id="rId59" Type="http://schemas.openxmlformats.org/officeDocument/2006/relationships/tags" Target="../tags/tag279.xml"/><Relationship Id="rId20" Type="http://schemas.openxmlformats.org/officeDocument/2006/relationships/tags" Target="../tags/tag240.xml"/><Relationship Id="rId41" Type="http://schemas.openxmlformats.org/officeDocument/2006/relationships/tags" Target="../tags/tag261.xml"/><Relationship Id="rId54" Type="http://schemas.openxmlformats.org/officeDocument/2006/relationships/tags" Target="../tags/tag274.xml"/><Relationship Id="rId62" Type="http://schemas.openxmlformats.org/officeDocument/2006/relationships/slideLayout" Target="../slideLayouts/slideLayout7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tags" Target="../tags/tag269.xml"/><Relationship Id="rId57" Type="http://schemas.openxmlformats.org/officeDocument/2006/relationships/tags" Target="../tags/tag277.xml"/><Relationship Id="rId10" Type="http://schemas.openxmlformats.org/officeDocument/2006/relationships/tags" Target="../tags/tag230.xml"/><Relationship Id="rId31" Type="http://schemas.openxmlformats.org/officeDocument/2006/relationships/tags" Target="../tags/tag251.xml"/><Relationship Id="rId44" Type="http://schemas.openxmlformats.org/officeDocument/2006/relationships/tags" Target="../tags/tag264.xml"/><Relationship Id="rId52" Type="http://schemas.openxmlformats.org/officeDocument/2006/relationships/tags" Target="../tags/tag272.xml"/><Relationship Id="rId60" Type="http://schemas.openxmlformats.org/officeDocument/2006/relationships/tags" Target="../tags/tag280.xml"/><Relationship Id="rId4" Type="http://schemas.openxmlformats.org/officeDocument/2006/relationships/tags" Target="../tags/tag224.xml"/><Relationship Id="rId9" Type="http://schemas.openxmlformats.org/officeDocument/2006/relationships/tags" Target="../tags/tag229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26" Type="http://schemas.openxmlformats.org/officeDocument/2006/relationships/tags" Target="../tags/tag307.xml"/><Relationship Id="rId39" Type="http://schemas.openxmlformats.org/officeDocument/2006/relationships/tags" Target="../tags/tag320.xml"/><Relationship Id="rId21" Type="http://schemas.openxmlformats.org/officeDocument/2006/relationships/tags" Target="../tags/tag302.xml"/><Relationship Id="rId34" Type="http://schemas.openxmlformats.org/officeDocument/2006/relationships/tags" Target="../tags/tag315.xml"/><Relationship Id="rId42" Type="http://schemas.openxmlformats.org/officeDocument/2006/relationships/tags" Target="../tags/tag323.xml"/><Relationship Id="rId47" Type="http://schemas.openxmlformats.org/officeDocument/2006/relationships/tags" Target="../tags/tag328.xml"/><Relationship Id="rId50" Type="http://schemas.openxmlformats.org/officeDocument/2006/relationships/tags" Target="../tags/tag331.xml"/><Relationship Id="rId55" Type="http://schemas.openxmlformats.org/officeDocument/2006/relationships/tags" Target="../tags/tag336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9" Type="http://schemas.openxmlformats.org/officeDocument/2006/relationships/tags" Target="../tags/tag310.xml"/><Relationship Id="rId11" Type="http://schemas.openxmlformats.org/officeDocument/2006/relationships/tags" Target="../tags/tag292.xml"/><Relationship Id="rId24" Type="http://schemas.openxmlformats.org/officeDocument/2006/relationships/tags" Target="../tags/tag305.xml"/><Relationship Id="rId32" Type="http://schemas.openxmlformats.org/officeDocument/2006/relationships/tags" Target="../tags/tag313.xml"/><Relationship Id="rId37" Type="http://schemas.openxmlformats.org/officeDocument/2006/relationships/tags" Target="../tags/tag318.xml"/><Relationship Id="rId40" Type="http://schemas.openxmlformats.org/officeDocument/2006/relationships/tags" Target="../tags/tag321.xml"/><Relationship Id="rId45" Type="http://schemas.openxmlformats.org/officeDocument/2006/relationships/tags" Target="../tags/tag326.xml"/><Relationship Id="rId53" Type="http://schemas.openxmlformats.org/officeDocument/2006/relationships/tags" Target="../tags/tag334.xml"/><Relationship Id="rId58" Type="http://schemas.openxmlformats.org/officeDocument/2006/relationships/tags" Target="../tags/tag339.xml"/><Relationship Id="rId5" Type="http://schemas.openxmlformats.org/officeDocument/2006/relationships/tags" Target="../tags/tag286.xml"/><Relationship Id="rId61" Type="http://schemas.openxmlformats.org/officeDocument/2006/relationships/slideLayout" Target="../slideLayouts/slideLayout7.xml"/><Relationship Id="rId19" Type="http://schemas.openxmlformats.org/officeDocument/2006/relationships/tags" Target="../tags/tag300.xml"/><Relationship Id="rId14" Type="http://schemas.openxmlformats.org/officeDocument/2006/relationships/tags" Target="../tags/tag295.xml"/><Relationship Id="rId22" Type="http://schemas.openxmlformats.org/officeDocument/2006/relationships/tags" Target="../tags/tag303.xml"/><Relationship Id="rId27" Type="http://schemas.openxmlformats.org/officeDocument/2006/relationships/tags" Target="../tags/tag308.xml"/><Relationship Id="rId30" Type="http://schemas.openxmlformats.org/officeDocument/2006/relationships/tags" Target="../tags/tag311.xml"/><Relationship Id="rId35" Type="http://schemas.openxmlformats.org/officeDocument/2006/relationships/tags" Target="../tags/tag316.xml"/><Relationship Id="rId43" Type="http://schemas.openxmlformats.org/officeDocument/2006/relationships/tags" Target="../tags/tag324.xml"/><Relationship Id="rId48" Type="http://schemas.openxmlformats.org/officeDocument/2006/relationships/tags" Target="../tags/tag329.xml"/><Relationship Id="rId56" Type="http://schemas.openxmlformats.org/officeDocument/2006/relationships/tags" Target="../tags/tag337.xml"/><Relationship Id="rId8" Type="http://schemas.openxmlformats.org/officeDocument/2006/relationships/tags" Target="../tags/tag289.xml"/><Relationship Id="rId51" Type="http://schemas.openxmlformats.org/officeDocument/2006/relationships/tags" Target="../tags/tag332.xml"/><Relationship Id="rId3" Type="http://schemas.openxmlformats.org/officeDocument/2006/relationships/tags" Target="../tags/tag284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tags" Target="../tags/tag306.xml"/><Relationship Id="rId33" Type="http://schemas.openxmlformats.org/officeDocument/2006/relationships/tags" Target="../tags/tag314.xml"/><Relationship Id="rId38" Type="http://schemas.openxmlformats.org/officeDocument/2006/relationships/tags" Target="../tags/tag319.xml"/><Relationship Id="rId46" Type="http://schemas.openxmlformats.org/officeDocument/2006/relationships/tags" Target="../tags/tag327.xml"/><Relationship Id="rId59" Type="http://schemas.openxmlformats.org/officeDocument/2006/relationships/tags" Target="../tags/tag340.xml"/><Relationship Id="rId20" Type="http://schemas.openxmlformats.org/officeDocument/2006/relationships/tags" Target="../tags/tag301.xml"/><Relationship Id="rId41" Type="http://schemas.openxmlformats.org/officeDocument/2006/relationships/tags" Target="../tags/tag322.xml"/><Relationship Id="rId54" Type="http://schemas.openxmlformats.org/officeDocument/2006/relationships/tags" Target="../tags/tag335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5" Type="http://schemas.openxmlformats.org/officeDocument/2006/relationships/tags" Target="../tags/tag296.xml"/><Relationship Id="rId23" Type="http://schemas.openxmlformats.org/officeDocument/2006/relationships/tags" Target="../tags/tag304.xml"/><Relationship Id="rId28" Type="http://schemas.openxmlformats.org/officeDocument/2006/relationships/tags" Target="../tags/tag309.xml"/><Relationship Id="rId36" Type="http://schemas.openxmlformats.org/officeDocument/2006/relationships/tags" Target="../tags/tag317.xml"/><Relationship Id="rId49" Type="http://schemas.openxmlformats.org/officeDocument/2006/relationships/tags" Target="../tags/tag330.xml"/><Relationship Id="rId57" Type="http://schemas.openxmlformats.org/officeDocument/2006/relationships/tags" Target="../tags/tag338.xml"/><Relationship Id="rId10" Type="http://schemas.openxmlformats.org/officeDocument/2006/relationships/tags" Target="../tags/tag291.xml"/><Relationship Id="rId31" Type="http://schemas.openxmlformats.org/officeDocument/2006/relationships/tags" Target="../tags/tag312.xml"/><Relationship Id="rId44" Type="http://schemas.openxmlformats.org/officeDocument/2006/relationships/tags" Target="../tags/tag325.xml"/><Relationship Id="rId52" Type="http://schemas.openxmlformats.org/officeDocument/2006/relationships/tags" Target="../tags/tag333.xml"/><Relationship Id="rId60" Type="http://schemas.openxmlformats.org/officeDocument/2006/relationships/tags" Target="../tags/tag341.xml"/><Relationship Id="rId4" Type="http://schemas.openxmlformats.org/officeDocument/2006/relationships/tags" Target="../tags/tag285.xml"/><Relationship Id="rId9" Type="http://schemas.openxmlformats.org/officeDocument/2006/relationships/tags" Target="../tags/tag2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367.xml"/><Relationship Id="rId21" Type="http://schemas.openxmlformats.org/officeDocument/2006/relationships/tags" Target="../tags/tag362.xml"/><Relationship Id="rId42" Type="http://schemas.openxmlformats.org/officeDocument/2006/relationships/tags" Target="../tags/tag383.xml"/><Relationship Id="rId47" Type="http://schemas.openxmlformats.org/officeDocument/2006/relationships/tags" Target="../tags/tag388.xml"/><Relationship Id="rId63" Type="http://schemas.openxmlformats.org/officeDocument/2006/relationships/tags" Target="../tags/tag404.xml"/><Relationship Id="rId68" Type="http://schemas.openxmlformats.org/officeDocument/2006/relationships/tags" Target="../tags/tag409.xml"/><Relationship Id="rId7" Type="http://schemas.openxmlformats.org/officeDocument/2006/relationships/tags" Target="../tags/tag348.xml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9" Type="http://schemas.openxmlformats.org/officeDocument/2006/relationships/tags" Target="../tags/tag370.xml"/><Relationship Id="rId11" Type="http://schemas.openxmlformats.org/officeDocument/2006/relationships/tags" Target="../tags/tag352.xml"/><Relationship Id="rId24" Type="http://schemas.openxmlformats.org/officeDocument/2006/relationships/tags" Target="../tags/tag365.xml"/><Relationship Id="rId32" Type="http://schemas.openxmlformats.org/officeDocument/2006/relationships/tags" Target="../tags/tag373.xml"/><Relationship Id="rId37" Type="http://schemas.openxmlformats.org/officeDocument/2006/relationships/tags" Target="../tags/tag378.xml"/><Relationship Id="rId40" Type="http://schemas.openxmlformats.org/officeDocument/2006/relationships/tags" Target="../tags/tag381.xml"/><Relationship Id="rId45" Type="http://schemas.openxmlformats.org/officeDocument/2006/relationships/tags" Target="../tags/tag386.xml"/><Relationship Id="rId53" Type="http://schemas.openxmlformats.org/officeDocument/2006/relationships/tags" Target="../tags/tag394.xml"/><Relationship Id="rId58" Type="http://schemas.openxmlformats.org/officeDocument/2006/relationships/tags" Target="../tags/tag399.xml"/><Relationship Id="rId66" Type="http://schemas.openxmlformats.org/officeDocument/2006/relationships/tags" Target="../tags/tag407.xml"/><Relationship Id="rId5" Type="http://schemas.openxmlformats.org/officeDocument/2006/relationships/tags" Target="../tags/tag346.xml"/><Relationship Id="rId61" Type="http://schemas.openxmlformats.org/officeDocument/2006/relationships/tags" Target="../tags/tag402.xml"/><Relationship Id="rId19" Type="http://schemas.openxmlformats.org/officeDocument/2006/relationships/tags" Target="../tags/tag360.xml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tags" Target="../tags/tag368.xml"/><Relationship Id="rId30" Type="http://schemas.openxmlformats.org/officeDocument/2006/relationships/tags" Target="../tags/tag371.xml"/><Relationship Id="rId35" Type="http://schemas.openxmlformats.org/officeDocument/2006/relationships/tags" Target="../tags/tag376.xml"/><Relationship Id="rId43" Type="http://schemas.openxmlformats.org/officeDocument/2006/relationships/tags" Target="../tags/tag384.xml"/><Relationship Id="rId48" Type="http://schemas.openxmlformats.org/officeDocument/2006/relationships/tags" Target="../tags/tag389.xml"/><Relationship Id="rId56" Type="http://schemas.openxmlformats.org/officeDocument/2006/relationships/tags" Target="../tags/tag397.xml"/><Relationship Id="rId64" Type="http://schemas.openxmlformats.org/officeDocument/2006/relationships/tags" Target="../tags/tag405.xml"/><Relationship Id="rId69" Type="http://schemas.openxmlformats.org/officeDocument/2006/relationships/slideLayout" Target="../slideLayouts/slideLayout7.xml"/><Relationship Id="rId8" Type="http://schemas.openxmlformats.org/officeDocument/2006/relationships/tags" Target="../tags/tag349.xml"/><Relationship Id="rId51" Type="http://schemas.openxmlformats.org/officeDocument/2006/relationships/tags" Target="../tags/tag392.xml"/><Relationship Id="rId3" Type="http://schemas.openxmlformats.org/officeDocument/2006/relationships/tags" Target="../tags/tag344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33" Type="http://schemas.openxmlformats.org/officeDocument/2006/relationships/tags" Target="../tags/tag374.xml"/><Relationship Id="rId38" Type="http://schemas.openxmlformats.org/officeDocument/2006/relationships/tags" Target="../tags/tag379.xml"/><Relationship Id="rId46" Type="http://schemas.openxmlformats.org/officeDocument/2006/relationships/tags" Target="../tags/tag387.xml"/><Relationship Id="rId59" Type="http://schemas.openxmlformats.org/officeDocument/2006/relationships/tags" Target="../tags/tag400.xml"/><Relationship Id="rId67" Type="http://schemas.openxmlformats.org/officeDocument/2006/relationships/tags" Target="../tags/tag408.xml"/><Relationship Id="rId20" Type="http://schemas.openxmlformats.org/officeDocument/2006/relationships/tags" Target="../tags/tag361.xml"/><Relationship Id="rId41" Type="http://schemas.openxmlformats.org/officeDocument/2006/relationships/tags" Target="../tags/tag382.xml"/><Relationship Id="rId54" Type="http://schemas.openxmlformats.org/officeDocument/2006/relationships/tags" Target="../tags/tag395.xml"/><Relationship Id="rId62" Type="http://schemas.openxmlformats.org/officeDocument/2006/relationships/tags" Target="../tags/tag40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tags" Target="../tags/tag369.xml"/><Relationship Id="rId36" Type="http://schemas.openxmlformats.org/officeDocument/2006/relationships/tags" Target="../tags/tag377.xml"/><Relationship Id="rId49" Type="http://schemas.openxmlformats.org/officeDocument/2006/relationships/tags" Target="../tags/tag390.xml"/><Relationship Id="rId57" Type="http://schemas.openxmlformats.org/officeDocument/2006/relationships/tags" Target="../tags/tag398.xml"/><Relationship Id="rId10" Type="http://schemas.openxmlformats.org/officeDocument/2006/relationships/tags" Target="../tags/tag351.xml"/><Relationship Id="rId31" Type="http://schemas.openxmlformats.org/officeDocument/2006/relationships/tags" Target="../tags/tag372.xml"/><Relationship Id="rId44" Type="http://schemas.openxmlformats.org/officeDocument/2006/relationships/tags" Target="../tags/tag385.xml"/><Relationship Id="rId52" Type="http://schemas.openxmlformats.org/officeDocument/2006/relationships/tags" Target="../tags/tag393.xml"/><Relationship Id="rId60" Type="http://schemas.openxmlformats.org/officeDocument/2006/relationships/tags" Target="../tags/tag401.xml"/><Relationship Id="rId65" Type="http://schemas.openxmlformats.org/officeDocument/2006/relationships/tags" Target="../tags/tag406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39" Type="http://schemas.openxmlformats.org/officeDocument/2006/relationships/tags" Target="../tags/tag380.xml"/><Relationship Id="rId34" Type="http://schemas.openxmlformats.org/officeDocument/2006/relationships/tags" Target="../tags/tag375.xml"/><Relationship Id="rId50" Type="http://schemas.openxmlformats.org/officeDocument/2006/relationships/tags" Target="../tags/tag391.xml"/><Relationship Id="rId55" Type="http://schemas.openxmlformats.org/officeDocument/2006/relationships/tags" Target="../tags/tag396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435.xml"/><Relationship Id="rId21" Type="http://schemas.openxmlformats.org/officeDocument/2006/relationships/tags" Target="../tags/tag430.xml"/><Relationship Id="rId42" Type="http://schemas.openxmlformats.org/officeDocument/2006/relationships/tags" Target="../tags/tag451.xml"/><Relationship Id="rId47" Type="http://schemas.openxmlformats.org/officeDocument/2006/relationships/tags" Target="../tags/tag456.xml"/><Relationship Id="rId63" Type="http://schemas.openxmlformats.org/officeDocument/2006/relationships/tags" Target="../tags/tag472.xml"/><Relationship Id="rId68" Type="http://schemas.openxmlformats.org/officeDocument/2006/relationships/tags" Target="../tags/tag477.xml"/><Relationship Id="rId84" Type="http://schemas.openxmlformats.org/officeDocument/2006/relationships/tags" Target="../tags/tag493.xml"/><Relationship Id="rId89" Type="http://schemas.openxmlformats.org/officeDocument/2006/relationships/tags" Target="../tags/tag498.xml"/><Relationship Id="rId16" Type="http://schemas.openxmlformats.org/officeDocument/2006/relationships/tags" Target="../tags/tag425.xml"/><Relationship Id="rId11" Type="http://schemas.openxmlformats.org/officeDocument/2006/relationships/tags" Target="../tags/tag420.xml"/><Relationship Id="rId32" Type="http://schemas.openxmlformats.org/officeDocument/2006/relationships/tags" Target="../tags/tag441.xml"/><Relationship Id="rId37" Type="http://schemas.openxmlformats.org/officeDocument/2006/relationships/tags" Target="../tags/tag446.xml"/><Relationship Id="rId53" Type="http://schemas.openxmlformats.org/officeDocument/2006/relationships/tags" Target="../tags/tag462.xml"/><Relationship Id="rId58" Type="http://schemas.openxmlformats.org/officeDocument/2006/relationships/tags" Target="../tags/tag467.xml"/><Relationship Id="rId74" Type="http://schemas.openxmlformats.org/officeDocument/2006/relationships/tags" Target="../tags/tag483.xml"/><Relationship Id="rId79" Type="http://schemas.openxmlformats.org/officeDocument/2006/relationships/tags" Target="../tags/tag488.xml"/><Relationship Id="rId5" Type="http://schemas.openxmlformats.org/officeDocument/2006/relationships/tags" Target="../tags/tag414.xml"/><Relationship Id="rId90" Type="http://schemas.openxmlformats.org/officeDocument/2006/relationships/tags" Target="../tags/tag499.xml"/><Relationship Id="rId95" Type="http://schemas.openxmlformats.org/officeDocument/2006/relationships/notesSlide" Target="../notesSlides/notesSlide7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43" Type="http://schemas.openxmlformats.org/officeDocument/2006/relationships/tags" Target="../tags/tag452.xml"/><Relationship Id="rId48" Type="http://schemas.openxmlformats.org/officeDocument/2006/relationships/tags" Target="../tags/tag457.xml"/><Relationship Id="rId64" Type="http://schemas.openxmlformats.org/officeDocument/2006/relationships/tags" Target="../tags/tag473.xml"/><Relationship Id="rId69" Type="http://schemas.openxmlformats.org/officeDocument/2006/relationships/tags" Target="../tags/tag478.xml"/><Relationship Id="rId8" Type="http://schemas.openxmlformats.org/officeDocument/2006/relationships/tags" Target="../tags/tag417.xml"/><Relationship Id="rId51" Type="http://schemas.openxmlformats.org/officeDocument/2006/relationships/tags" Target="../tags/tag460.xml"/><Relationship Id="rId72" Type="http://schemas.openxmlformats.org/officeDocument/2006/relationships/tags" Target="../tags/tag481.xml"/><Relationship Id="rId80" Type="http://schemas.openxmlformats.org/officeDocument/2006/relationships/tags" Target="../tags/tag489.xml"/><Relationship Id="rId85" Type="http://schemas.openxmlformats.org/officeDocument/2006/relationships/tags" Target="../tags/tag494.xml"/><Relationship Id="rId93" Type="http://schemas.openxmlformats.org/officeDocument/2006/relationships/tags" Target="../tags/tag502.xml"/><Relationship Id="rId3" Type="http://schemas.openxmlformats.org/officeDocument/2006/relationships/tags" Target="../tags/tag412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33" Type="http://schemas.openxmlformats.org/officeDocument/2006/relationships/tags" Target="../tags/tag442.xml"/><Relationship Id="rId38" Type="http://schemas.openxmlformats.org/officeDocument/2006/relationships/tags" Target="../tags/tag447.xml"/><Relationship Id="rId46" Type="http://schemas.openxmlformats.org/officeDocument/2006/relationships/tags" Target="../tags/tag455.xml"/><Relationship Id="rId59" Type="http://schemas.openxmlformats.org/officeDocument/2006/relationships/tags" Target="../tags/tag468.xml"/><Relationship Id="rId67" Type="http://schemas.openxmlformats.org/officeDocument/2006/relationships/tags" Target="../tags/tag476.xml"/><Relationship Id="rId20" Type="http://schemas.openxmlformats.org/officeDocument/2006/relationships/tags" Target="../tags/tag429.xml"/><Relationship Id="rId41" Type="http://schemas.openxmlformats.org/officeDocument/2006/relationships/tags" Target="../tags/tag450.xml"/><Relationship Id="rId54" Type="http://schemas.openxmlformats.org/officeDocument/2006/relationships/tags" Target="../tags/tag463.xml"/><Relationship Id="rId62" Type="http://schemas.openxmlformats.org/officeDocument/2006/relationships/tags" Target="../tags/tag471.xml"/><Relationship Id="rId70" Type="http://schemas.openxmlformats.org/officeDocument/2006/relationships/tags" Target="../tags/tag479.xml"/><Relationship Id="rId75" Type="http://schemas.openxmlformats.org/officeDocument/2006/relationships/tags" Target="../tags/tag484.xml"/><Relationship Id="rId83" Type="http://schemas.openxmlformats.org/officeDocument/2006/relationships/tags" Target="../tags/tag492.xml"/><Relationship Id="rId88" Type="http://schemas.openxmlformats.org/officeDocument/2006/relationships/tags" Target="../tags/tag497.xml"/><Relationship Id="rId91" Type="http://schemas.openxmlformats.org/officeDocument/2006/relationships/tags" Target="../tags/tag500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36" Type="http://schemas.openxmlformats.org/officeDocument/2006/relationships/tags" Target="../tags/tag445.xml"/><Relationship Id="rId49" Type="http://schemas.openxmlformats.org/officeDocument/2006/relationships/tags" Target="../tags/tag458.xml"/><Relationship Id="rId57" Type="http://schemas.openxmlformats.org/officeDocument/2006/relationships/tags" Target="../tags/tag466.xml"/><Relationship Id="rId10" Type="http://schemas.openxmlformats.org/officeDocument/2006/relationships/tags" Target="../tags/tag419.xml"/><Relationship Id="rId31" Type="http://schemas.openxmlformats.org/officeDocument/2006/relationships/tags" Target="../tags/tag440.xml"/><Relationship Id="rId44" Type="http://schemas.openxmlformats.org/officeDocument/2006/relationships/tags" Target="../tags/tag453.xml"/><Relationship Id="rId52" Type="http://schemas.openxmlformats.org/officeDocument/2006/relationships/tags" Target="../tags/tag461.xml"/><Relationship Id="rId60" Type="http://schemas.openxmlformats.org/officeDocument/2006/relationships/tags" Target="../tags/tag469.xml"/><Relationship Id="rId65" Type="http://schemas.openxmlformats.org/officeDocument/2006/relationships/tags" Target="../tags/tag474.xml"/><Relationship Id="rId73" Type="http://schemas.openxmlformats.org/officeDocument/2006/relationships/tags" Target="../tags/tag482.xml"/><Relationship Id="rId78" Type="http://schemas.openxmlformats.org/officeDocument/2006/relationships/tags" Target="../tags/tag487.xml"/><Relationship Id="rId81" Type="http://schemas.openxmlformats.org/officeDocument/2006/relationships/tags" Target="../tags/tag490.xml"/><Relationship Id="rId86" Type="http://schemas.openxmlformats.org/officeDocument/2006/relationships/tags" Target="../tags/tag495.xml"/><Relationship Id="rId94" Type="http://schemas.openxmlformats.org/officeDocument/2006/relationships/slideLayout" Target="../slideLayouts/slideLayout7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39" Type="http://schemas.openxmlformats.org/officeDocument/2006/relationships/tags" Target="../tags/tag448.xml"/><Relationship Id="rId34" Type="http://schemas.openxmlformats.org/officeDocument/2006/relationships/tags" Target="../tags/tag443.xml"/><Relationship Id="rId50" Type="http://schemas.openxmlformats.org/officeDocument/2006/relationships/tags" Target="../tags/tag459.xml"/><Relationship Id="rId55" Type="http://schemas.openxmlformats.org/officeDocument/2006/relationships/tags" Target="../tags/tag464.xml"/><Relationship Id="rId76" Type="http://schemas.openxmlformats.org/officeDocument/2006/relationships/tags" Target="../tags/tag485.xml"/><Relationship Id="rId7" Type="http://schemas.openxmlformats.org/officeDocument/2006/relationships/tags" Target="../tags/tag416.xml"/><Relationship Id="rId71" Type="http://schemas.openxmlformats.org/officeDocument/2006/relationships/tags" Target="../tags/tag480.xml"/><Relationship Id="rId92" Type="http://schemas.openxmlformats.org/officeDocument/2006/relationships/tags" Target="../tags/tag501.xml"/><Relationship Id="rId2" Type="http://schemas.openxmlformats.org/officeDocument/2006/relationships/tags" Target="../tags/tag411.xml"/><Relationship Id="rId29" Type="http://schemas.openxmlformats.org/officeDocument/2006/relationships/tags" Target="../tags/tag438.xml"/><Relationship Id="rId24" Type="http://schemas.openxmlformats.org/officeDocument/2006/relationships/tags" Target="../tags/tag433.xml"/><Relationship Id="rId40" Type="http://schemas.openxmlformats.org/officeDocument/2006/relationships/tags" Target="../tags/tag449.xml"/><Relationship Id="rId45" Type="http://schemas.openxmlformats.org/officeDocument/2006/relationships/tags" Target="../tags/tag454.xml"/><Relationship Id="rId66" Type="http://schemas.openxmlformats.org/officeDocument/2006/relationships/tags" Target="../tags/tag475.xml"/><Relationship Id="rId87" Type="http://schemas.openxmlformats.org/officeDocument/2006/relationships/tags" Target="../tags/tag496.xml"/><Relationship Id="rId61" Type="http://schemas.openxmlformats.org/officeDocument/2006/relationships/tags" Target="../tags/tag470.xml"/><Relationship Id="rId82" Type="http://schemas.openxmlformats.org/officeDocument/2006/relationships/tags" Target="../tags/tag491.xml"/><Relationship Id="rId19" Type="http://schemas.openxmlformats.org/officeDocument/2006/relationships/tags" Target="../tags/tag428.xml"/><Relationship Id="rId14" Type="http://schemas.openxmlformats.org/officeDocument/2006/relationships/tags" Target="../tags/tag423.xml"/><Relationship Id="rId30" Type="http://schemas.openxmlformats.org/officeDocument/2006/relationships/tags" Target="../tags/tag439.xml"/><Relationship Id="rId35" Type="http://schemas.openxmlformats.org/officeDocument/2006/relationships/tags" Target="../tags/tag444.xml"/><Relationship Id="rId56" Type="http://schemas.openxmlformats.org/officeDocument/2006/relationships/tags" Target="../tags/tag465.xml"/><Relationship Id="rId77" Type="http://schemas.openxmlformats.org/officeDocument/2006/relationships/tags" Target="../tags/tag48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5" Type="http://schemas.openxmlformats.org/officeDocument/2006/relationships/tags" Target="../tags/tag509.xml"/><Relationship Id="rId4" Type="http://schemas.openxmlformats.org/officeDocument/2006/relationships/tags" Target="../tags/tag50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2.xml"/><Relationship Id="rId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537.xml"/><Relationship Id="rId13" Type="http://schemas.openxmlformats.org/officeDocument/2006/relationships/tags" Target="../tags/tag542.xml"/><Relationship Id="rId3" Type="http://schemas.openxmlformats.org/officeDocument/2006/relationships/tags" Target="../tags/tag532.xml"/><Relationship Id="rId7" Type="http://schemas.openxmlformats.org/officeDocument/2006/relationships/tags" Target="../tags/tag536.xml"/><Relationship Id="rId12" Type="http://schemas.openxmlformats.org/officeDocument/2006/relationships/tags" Target="../tags/tag541.xml"/><Relationship Id="rId2" Type="http://schemas.openxmlformats.org/officeDocument/2006/relationships/tags" Target="../tags/tag531.xml"/><Relationship Id="rId16" Type="http://schemas.openxmlformats.org/officeDocument/2006/relationships/image" Target="../media/image28.png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1" Type="http://schemas.openxmlformats.org/officeDocument/2006/relationships/tags" Target="../tags/tag540.xml"/><Relationship Id="rId5" Type="http://schemas.openxmlformats.org/officeDocument/2006/relationships/tags" Target="../tags/tag534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39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13" Type="http://schemas.openxmlformats.org/officeDocument/2006/relationships/tags" Target="../tags/tag556.xml"/><Relationship Id="rId3" Type="http://schemas.openxmlformats.org/officeDocument/2006/relationships/tags" Target="../tags/tag546.xml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2" Type="http://schemas.openxmlformats.org/officeDocument/2006/relationships/tags" Target="../tags/tag545.xml"/><Relationship Id="rId16" Type="http://schemas.openxmlformats.org/officeDocument/2006/relationships/image" Target="../media/image29.png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5" Type="http://schemas.openxmlformats.org/officeDocument/2006/relationships/tags" Target="../tags/tag54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53.xml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565.xml"/><Relationship Id="rId3" Type="http://schemas.openxmlformats.org/officeDocument/2006/relationships/tags" Target="../tags/tag560.xml"/><Relationship Id="rId7" Type="http://schemas.openxmlformats.org/officeDocument/2006/relationships/tags" Target="../tags/tag564.xml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tags" Target="../tags/tag56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62.xml"/><Relationship Id="rId10" Type="http://schemas.openxmlformats.org/officeDocument/2006/relationships/tags" Target="../tags/tag567.xml"/><Relationship Id="rId4" Type="http://schemas.openxmlformats.org/officeDocument/2006/relationships/tags" Target="../tags/tag561.xml"/><Relationship Id="rId9" Type="http://schemas.openxmlformats.org/officeDocument/2006/relationships/tags" Target="../tags/tag56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70.xml"/><Relationship Id="rId1" Type="http://schemas.openxmlformats.org/officeDocument/2006/relationships/tags" Target="../tags/tag5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5695" y="2493010"/>
            <a:ext cx="7338060" cy="970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4400" b="1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基因工程</a:t>
            </a:r>
            <a:endParaRPr lang="zh-CN" sz="4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7190" y="261312"/>
            <a:ext cx="8302625" cy="6291888"/>
            <a:chOff x="1776" y="1562"/>
            <a:chExt cx="10527" cy="7752"/>
          </a:xfrm>
        </p:grpSpPr>
        <p:grpSp>
          <p:nvGrpSpPr>
            <p:cNvPr id="2" name="组合 1"/>
            <p:cNvGrpSpPr/>
            <p:nvPr/>
          </p:nvGrpSpPr>
          <p:grpSpPr>
            <a:xfrm>
              <a:off x="1776" y="1562"/>
              <a:ext cx="10527" cy="7752"/>
              <a:chOff x="1776" y="1562"/>
              <a:chExt cx="10527" cy="7752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2" y="2950"/>
                <a:ext cx="8104" cy="6363"/>
              </a:xfrm>
              <a:prstGeom prst="rect">
                <a:avLst/>
              </a:prstGeom>
            </p:spPr>
          </p:pic>
          <p:sp>
            <p:nvSpPr>
              <p:cNvPr id="4" name="文本框 3"/>
              <p:cNvSpPr txBox="1"/>
              <p:nvPr/>
            </p:nvSpPr>
            <p:spPr>
              <a:xfrm>
                <a:off x="3906" y="6383"/>
                <a:ext cx="1755" cy="7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800" b="1" dirty="0">
                    <a:solidFill>
                      <a:srgbClr val="0000FF"/>
                    </a:solidFill>
                    <a:latin typeface="黑体" panose="02010609060101010101" charset="-122"/>
                    <a:ea typeface="黑体" panose="02010609060101010101" charset="-122"/>
                  </a:rPr>
                  <a:t>氨苄青霉素抗性基因</a:t>
                </a:r>
              </a:p>
            </p:txBody>
          </p:sp>
          <p:cxnSp>
            <p:nvCxnSpPr>
              <p:cNvPr id="7" name="直接箭头连接符 6"/>
              <p:cNvCxnSpPr/>
              <p:nvPr/>
            </p:nvCxnSpPr>
            <p:spPr>
              <a:xfrm>
                <a:off x="10167" y="6063"/>
                <a:ext cx="0" cy="429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5776" y="7563"/>
                <a:ext cx="1664" cy="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800" b="1" dirty="0">
                    <a:solidFill>
                      <a:srgbClr val="0000FF"/>
                    </a:solidFill>
                    <a:latin typeface="黑体" panose="02010609060101010101" charset="-122"/>
                    <a:ea typeface="黑体" panose="02010609060101010101" charset="-122"/>
                  </a:rPr>
                  <a:t>复制原点</a:t>
                </a:r>
              </a:p>
            </p:txBody>
          </p:sp>
          <p:sp>
            <p:nvSpPr>
              <p:cNvPr id="10" name="Text Box 85"/>
              <p:cNvSpPr txBox="1">
                <a:spLocks noChangeArrowheads="1"/>
              </p:cNvSpPr>
              <p:nvPr/>
            </p:nvSpPr>
            <p:spPr bwMode="auto">
              <a:xfrm>
                <a:off x="1776" y="1562"/>
                <a:ext cx="9788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3400"/>
                  </a:lnSpc>
                </a:pPr>
                <a:r>
                  <a:rPr kumimoji="1" lang="en-US" altLang="zh-CN" sz="2400" b="1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*</a:t>
                </a:r>
                <a:r>
                  <a:rPr kumimoji="1" lang="zh-CN" altLang="en-US" sz="2400" b="1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基因工程所使用的是经</a:t>
                </a:r>
                <a:r>
                  <a:rPr kumimoji="1" lang="zh-CN" alt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改造</a:t>
                </a:r>
                <a:r>
                  <a:rPr kumimoji="1" lang="zh-CN" altLang="en-US" sz="2400" b="1" dirty="0"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后的</a:t>
                </a:r>
                <a:r>
                  <a:rPr kumimoji="1"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</a:rPr>
                  <a:t>工程质粒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120" y="6535"/>
                <a:ext cx="3183" cy="1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1" dirty="0">
                    <a:solidFill>
                      <a:srgbClr val="0000FF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人为设计和插入的具有多种限制性酶切位点的序列。 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889" y="2273"/>
                <a:ext cx="3146" cy="1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0000FF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多克隆位点位于</a:t>
                </a:r>
                <a:r>
                  <a:rPr lang="en-US" altLang="zh-CN" sz="1600" b="1" dirty="0">
                    <a:solidFill>
                      <a:srgbClr val="0000FF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lacZ</a:t>
                </a:r>
                <a:r>
                  <a:rPr lang="zh-CN" altLang="en-US" sz="1600" b="1" dirty="0">
                    <a:solidFill>
                      <a:srgbClr val="0000FF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基因，可在</a:t>
                </a:r>
                <a:r>
                  <a:rPr lang="en-US" altLang="zh-CN" sz="1600" b="1" dirty="0">
                    <a:solidFill>
                      <a:srgbClr val="0000FF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X-gal</a:t>
                </a:r>
                <a:r>
                  <a:rPr lang="zh-CN" altLang="en-US" sz="1800" b="1" dirty="0">
                    <a:solidFill>
                      <a:srgbClr val="0000FF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培养基中进行蓝白班筛选。</a:t>
                </a:r>
              </a:p>
            </p:txBody>
          </p:sp>
          <p:cxnSp>
            <p:nvCxnSpPr>
              <p:cNvPr id="14" name="直接箭头连接符 13"/>
              <p:cNvCxnSpPr/>
              <p:nvPr/>
            </p:nvCxnSpPr>
            <p:spPr>
              <a:xfrm flipH="1" flipV="1">
                <a:off x="4956" y="2696"/>
                <a:ext cx="2484" cy="1255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 flipH="1">
                <a:off x="3138" y="7300"/>
                <a:ext cx="768" cy="1175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矩形 7"/>
            <p:cNvSpPr/>
            <p:nvPr>
              <p:custDataLst>
                <p:tags r:id="rId1"/>
              </p:custDataLst>
            </p:nvPr>
          </p:nvSpPr>
          <p:spPr>
            <a:xfrm>
              <a:off x="8520" y="2910"/>
              <a:ext cx="3044" cy="3109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0">
                <a:solidFill>
                  <a:prstClr val="white"/>
                </a:solidFill>
                <a:latin typeface="Calibri" panose="020F0502020204030204"/>
                <a:ea typeface="等线" panose="02010600030101010101" charset="-122"/>
              </a:endParaRP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/>
          <p:cNvSpPr>
            <a:spLocks noGrp="1"/>
          </p:cNvSpPr>
          <p:nvPr/>
        </p:nvSpPr>
        <p:spPr>
          <a:xfrm>
            <a:off x="107315" y="692785"/>
            <a:ext cx="9080500" cy="512000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05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1050" kern="12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+mj-ea"/>
              <a:buNone/>
            </a:pPr>
            <a:r>
              <a:rPr lang="zh-CN" altLang="en-US" sz="3000" dirty="0"/>
              <a:t>表达载体的组成</a:t>
            </a:r>
            <a:endParaRPr lang="en-US" altLang="zh-CN" sz="3000" dirty="0"/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、复制原点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、启动子：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RNA 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聚合酶识别、结合和开始转录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的一段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序列，位于基因上游非编码区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、目的基因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、标记基因：一种已知功能的基因，用来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检验</a:t>
            </a:r>
            <a:r>
              <a:rPr 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和筛选含目的基因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的受体细胞</a:t>
            </a:r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、多种限制酶切位点：以便运载体与目的基因连接形成重组载体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p"/>
            </a:pPr>
            <a:endParaRPr lang="en-US" altLang="zh-CN"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1800" dirty="0"/>
              <a:t>	</a:t>
            </a:r>
            <a:endParaRPr lang="zh-CN" altLang="en-US" sz="1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59840" y="621030"/>
            <a:ext cx="6436995" cy="5350510"/>
            <a:chOff x="9783" y="747"/>
            <a:chExt cx="8132" cy="7169"/>
          </a:xfrm>
        </p:grpSpPr>
        <p:grpSp>
          <p:nvGrpSpPr>
            <p:cNvPr id="8" name="组合 7"/>
            <p:cNvGrpSpPr/>
            <p:nvPr/>
          </p:nvGrpSpPr>
          <p:grpSpPr>
            <a:xfrm>
              <a:off x="10811" y="2138"/>
              <a:ext cx="6932" cy="5778"/>
              <a:chOff x="1953" y="5403"/>
              <a:chExt cx="6932" cy="577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953" y="5403"/>
                <a:ext cx="3977" cy="4183"/>
                <a:chOff x="4988458" y="2817046"/>
                <a:chExt cx="2525101" cy="2655936"/>
              </a:xfrm>
            </p:grpSpPr>
            <p:pic>
              <p:nvPicPr>
                <p:cNvPr id="24" name="图片 23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88458" y="2817046"/>
                  <a:ext cx="2525101" cy="2655936"/>
                </a:xfrm>
                <a:prstGeom prst="rect">
                  <a:avLst/>
                </a:prstGeom>
              </p:spPr>
            </p:pic>
            <p:sp>
              <p:nvSpPr>
                <p:cNvPr id="25" name="文本框 14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5530340" y="3731022"/>
                  <a:ext cx="1421606" cy="706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4800" b="1">
                      <a:solidFill>
                        <a:srgbClr val="002060"/>
                      </a:solidFill>
                      <a:latin typeface="黑体" panose="02010609060101010101" charset="-122"/>
                      <a:ea typeface="黑体" panose="02010609060101010101" charset="-122"/>
                      <a:cs typeface="Times New Roman" panose="02020603050405020304" pitchFamily="18" charset="0"/>
                    </a:rPr>
                    <a:t>质粒</a:t>
                  </a: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5755" y="7527"/>
                <a:ext cx="3130" cy="1411"/>
                <a:chOff x="7090847" y="4639748"/>
                <a:chExt cx="1987595" cy="896223"/>
              </a:xfrm>
            </p:grpSpPr>
            <p:cxnSp>
              <p:nvCxnSpPr>
                <p:cNvPr id="20" name="直接连接符 19"/>
                <p:cNvCxnSpPr/>
                <p:nvPr>
                  <p:custDataLst>
                    <p:tags r:id="rId10"/>
                  </p:custDataLst>
                </p:nvPr>
              </p:nvCxnSpPr>
              <p:spPr>
                <a:xfrm flipH="1" flipV="1">
                  <a:off x="7090847" y="4639748"/>
                  <a:ext cx="517525" cy="332105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矩形: 圆角 20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7201972" y="4971615"/>
                  <a:ext cx="1876470" cy="564356"/>
                </a:xfrm>
                <a:prstGeom prst="roundRect">
                  <a:avLst/>
                </a:prstGeom>
                <a:solidFill>
                  <a:srgbClr val="806D8C">
                    <a:alpha val="49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800" b="1">
                      <a:latin typeface="黑体" panose="02010609060101010101" charset="-122"/>
                      <a:ea typeface="黑体" panose="02010609060101010101" charset="-122"/>
                      <a:cs typeface="Times New Roman" panose="02020603050405020304" pitchFamily="18" charset="0"/>
                    </a:rPr>
                    <a:t>复制原点</a:t>
                  </a: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2205" y="9268"/>
                <a:ext cx="3030" cy="1913"/>
                <a:chOff x="3145236" y="4626026"/>
                <a:chExt cx="1924050" cy="1215089"/>
              </a:xfrm>
            </p:grpSpPr>
            <p:cxnSp>
              <p:nvCxnSpPr>
                <p:cNvPr id="22" name="直接连接符 21"/>
                <p:cNvCxnSpPr>
                  <a:endCxn id="23" idx="0"/>
                </p:cNvCxnSpPr>
                <p:nvPr>
                  <p:custDataLst>
                    <p:tags r:id="rId8"/>
                  </p:custDataLst>
                </p:nvPr>
              </p:nvCxnSpPr>
              <p:spPr>
                <a:xfrm>
                  <a:off x="3583746" y="4626026"/>
                  <a:ext cx="523240" cy="65041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矩形: 圆角 22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145236" y="5276759"/>
                  <a:ext cx="1924050" cy="564356"/>
                </a:xfrm>
                <a:prstGeom prst="roundRect">
                  <a:avLst/>
                </a:prstGeom>
                <a:solidFill>
                  <a:srgbClr val="3A793D">
                    <a:alpha val="45000"/>
                  </a:srgb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zh-CN" altLang="en-US" sz="2800" b="1">
                      <a:latin typeface="黑体" panose="02010609060101010101" charset="-122"/>
                      <a:ea typeface="黑体" panose="02010609060101010101" charset="-122"/>
                      <a:cs typeface="Times New Roman" panose="02020603050405020304" pitchFamily="18" charset="0"/>
                    </a:rPr>
                    <a:t>标记基因</a:t>
                  </a: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9783" y="975"/>
              <a:ext cx="2636" cy="1438"/>
              <a:chOff x="3071532" y="2661302"/>
              <a:chExt cx="1673722" cy="913384"/>
            </a:xfrm>
          </p:grpSpPr>
          <p:cxnSp>
            <p:nvCxnSpPr>
              <p:cNvPr id="11" name="直接连接符 10"/>
              <p:cNvCxnSpPr/>
              <p:nvPr>
                <p:custDataLst>
                  <p:tags r:id="rId6"/>
                </p:custDataLst>
              </p:nvPr>
            </p:nvCxnSpPr>
            <p:spPr>
              <a:xfrm flipH="1" flipV="1">
                <a:off x="4313082" y="3186701"/>
                <a:ext cx="248920" cy="387985"/>
              </a:xfrm>
              <a:prstGeom prst="line">
                <a:avLst/>
              </a:prstGeom>
              <a:ln w="38100">
                <a:solidFill>
                  <a:srgbClr val="BC0C8A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矩形: 圆角 18"/>
              <p:cNvSpPr/>
              <p:nvPr>
                <p:custDataLst>
                  <p:tags r:id="rId7"/>
                </p:custDataLst>
              </p:nvPr>
            </p:nvSpPr>
            <p:spPr>
              <a:xfrm>
                <a:off x="3071532" y="2661302"/>
                <a:ext cx="1673722" cy="564356"/>
              </a:xfrm>
              <a:prstGeom prst="roundRect">
                <a:avLst/>
              </a:prstGeom>
              <a:solidFill>
                <a:srgbClr val="E99EB7">
                  <a:alpha val="46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800" b="1"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启动子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2909" y="747"/>
              <a:ext cx="5007" cy="1714"/>
              <a:chOff x="7501" y="2251"/>
              <a:chExt cx="5007" cy="1714"/>
            </a:xfrm>
          </p:grpSpPr>
          <p:sp>
            <p:nvSpPr>
              <p:cNvPr id="15" name="矩形: 圆角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7501" y="2251"/>
                <a:ext cx="5007" cy="925"/>
              </a:xfrm>
              <a:prstGeom prst="roundRect">
                <a:avLst/>
              </a:prstGeom>
              <a:solidFill>
                <a:srgbClr val="CF9630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800" b="1"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限制酶切割位点</a:t>
                </a:r>
              </a:p>
            </p:txBody>
          </p:sp>
          <p:cxnSp>
            <p:nvCxnSpPr>
              <p:cNvPr id="14" name="直接连接符 13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7826" y="3140"/>
                <a:ext cx="859" cy="825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14562" y="2830"/>
              <a:ext cx="3353" cy="889"/>
              <a:chOff x="6714579" y="2716100"/>
              <a:chExt cx="2129258" cy="564515"/>
            </a:xfrm>
          </p:grpSpPr>
          <p:cxnSp>
            <p:nvCxnSpPr>
              <p:cNvPr id="16" name="直接连接符 15"/>
              <p:cNvCxnSpPr>
                <a:stCxn id="17" idx="1"/>
              </p:cNvCxnSpPr>
              <p:nvPr>
                <p:custDataLst>
                  <p:tags r:id="rId2"/>
                </p:custDataLst>
              </p:nvPr>
            </p:nvCxnSpPr>
            <p:spPr>
              <a:xfrm flipH="1">
                <a:off x="6714579" y="2998278"/>
                <a:ext cx="549910" cy="144145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矩形: 圆角 16"/>
              <p:cNvSpPr/>
              <p:nvPr>
                <p:custDataLst>
                  <p:tags r:id="rId3"/>
                </p:custDataLst>
              </p:nvPr>
            </p:nvSpPr>
            <p:spPr>
              <a:xfrm>
                <a:off x="7263957" y="2716100"/>
                <a:ext cx="1579880" cy="564515"/>
              </a:xfrm>
              <a:prstGeom prst="roundRect">
                <a:avLst/>
              </a:prstGeom>
              <a:solidFill>
                <a:srgbClr val="4A7480">
                  <a:alpha val="43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800" b="1">
                    <a:latin typeface="黑体" panose="02010609060101010101" charset="-122"/>
                    <a:ea typeface="黑体" panose="02010609060101010101" charset="-122"/>
                    <a:cs typeface="Times New Roman" panose="02020603050405020304" pitchFamily="18" charset="0"/>
                  </a:rPr>
                  <a:t>终止子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/>
        </p:nvCxnSpPr>
        <p:spPr>
          <a:xfrm>
            <a:off x="277090" y="323273"/>
            <a:ext cx="83127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77090" y="916315"/>
            <a:ext cx="83127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9685" y="257810"/>
            <a:ext cx="3860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AGGGA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T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T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CTAGGATCC 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6035" y="523875"/>
            <a:ext cx="3070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TCCCT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T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GAGCCTAGG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70910" y="358184"/>
            <a:ext cx="3514406" cy="52322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目标基因</a:t>
            </a: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219825" y="257810"/>
            <a:ext cx="3860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AAGCTTACGGGA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T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T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C 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226175" y="523875"/>
            <a:ext cx="3070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TTCGAATCCCCT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T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G</a:t>
            </a:r>
            <a:endParaRPr lang="zh-CN" altLang="en-US" sz="24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r="32418"/>
          <a:stretch>
            <a:fillRect/>
          </a:stretch>
        </p:blipFill>
        <p:spPr bwMode="auto">
          <a:xfrm>
            <a:off x="5103495" y="1343660"/>
            <a:ext cx="3933190" cy="13385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椭圆 5"/>
          <p:cNvSpPr/>
          <p:nvPr/>
        </p:nvSpPr>
        <p:spPr>
          <a:xfrm>
            <a:off x="26035" y="1422400"/>
            <a:ext cx="5182235" cy="51822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/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3" r="838"/>
          <a:stretch>
            <a:fillRect/>
          </a:stretch>
        </p:blipFill>
        <p:spPr bwMode="auto">
          <a:xfrm>
            <a:off x="6621780" y="3237865"/>
            <a:ext cx="2456815" cy="13385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441960" y="1857375"/>
            <a:ext cx="4312285" cy="43122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5250" y="-14605"/>
            <a:ext cx="346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5’</a:t>
            </a: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8304530" y="-75565"/>
            <a:ext cx="346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3’</a:t>
            </a: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95250" y="930910"/>
            <a:ext cx="346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3’</a:t>
            </a: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8304530" y="930910"/>
            <a:ext cx="346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5’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85230" y="-20955"/>
            <a:ext cx="1230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模板链</a:t>
            </a: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26035" y="3305175"/>
            <a:ext cx="517525" cy="92202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启动子</a:t>
            </a: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4690745" y="3432175"/>
            <a:ext cx="517525" cy="92202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终止子</a:t>
            </a:r>
          </a:p>
        </p:txBody>
      </p:sp>
      <p:sp>
        <p:nvSpPr>
          <p:cNvPr id="10" name="文本框 9" descr="7b0a20202020227461726765744964223a202270726f636573734f6e6c696e6554657874426f78220a7d0a"/>
          <p:cNvSpPr txBox="1"/>
          <p:nvPr>
            <p:custDataLst>
              <p:tags r:id="rId11"/>
            </p:custDataLst>
          </p:nvPr>
        </p:nvSpPr>
        <p:spPr>
          <a:xfrm rot="19920000">
            <a:off x="996950" y="561340"/>
            <a:ext cx="4572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GA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T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T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C</a:t>
            </a:r>
          </a:p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CT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T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G</a:t>
            </a: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 rot="2340000">
            <a:off x="3376295" y="2733040"/>
            <a:ext cx="3860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AAGCTT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TTCGAA</a:t>
            </a: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 rot="1022512">
            <a:off x="2503371" y="1679884"/>
            <a:ext cx="38601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GGATCC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CCTAGG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72" y="749519"/>
            <a:ext cx="4668524" cy="16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2" y="642620"/>
            <a:ext cx="3718453" cy="22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" y="3130318"/>
            <a:ext cx="9130015" cy="15542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内容占位符 2"/>
          <p:cNvSpPr txBox="1"/>
          <p:nvPr/>
        </p:nvSpPr>
        <p:spPr>
          <a:xfrm>
            <a:off x="530225" y="5748656"/>
            <a:ext cx="8534400" cy="4525963"/>
          </a:xfrm>
          <a:prstGeom prst="rect">
            <a:avLst/>
          </a:prstGeom>
        </p:spPr>
        <p:txBody>
          <a:bodyPr/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1500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sz="1200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50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sz="3200" dirty="0"/>
              <a:t>若乙链是</a:t>
            </a:r>
            <a:r>
              <a:rPr lang="en-US" altLang="zh-CN" sz="3200" dirty="0"/>
              <a:t>W</a:t>
            </a:r>
            <a:r>
              <a:rPr lang="zh-CN" altLang="en-US" sz="3200" dirty="0"/>
              <a:t>基因模板链，该如何选择限制酶？</a:t>
            </a:r>
          </a:p>
        </p:txBody>
      </p:sp>
      <p:grpSp>
        <p:nvGrpSpPr>
          <p:cNvPr id="6" name="组合 15"/>
          <p:cNvGrpSpPr/>
          <p:nvPr/>
        </p:nvGrpSpPr>
        <p:grpSpPr bwMode="auto">
          <a:xfrm>
            <a:off x="273050" y="4684595"/>
            <a:ext cx="1524000" cy="939800"/>
            <a:chOff x="923642" y="3665877"/>
            <a:chExt cx="1524000" cy="939800"/>
          </a:xfrm>
        </p:grpSpPr>
        <p:sp>
          <p:nvSpPr>
            <p:cNvPr id="7" name="云形标注 5"/>
            <p:cNvSpPr/>
            <p:nvPr/>
          </p:nvSpPr>
          <p:spPr>
            <a:xfrm>
              <a:off x="923642" y="3665877"/>
              <a:ext cx="1524000" cy="939800"/>
            </a:xfrm>
            <a:prstGeom prst="cloudCallout">
              <a:avLst/>
            </a:prstGeom>
            <a:solidFill>
              <a:srgbClr val="0066C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80817" y="3807165"/>
              <a:ext cx="1009650" cy="585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思考</a:t>
              </a:r>
              <a:endPara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705" y="332740"/>
            <a:ext cx="541464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、目的基因的筛选与获取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、基因表达载体的构建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、将目的基因导入受体细胞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、目的基因的检测与鉴定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315" y="44450"/>
            <a:ext cx="457200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、目的基因的筛选与获取</a:t>
            </a: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79705" y="1289685"/>
            <a:ext cx="8693150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目的基因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是指在实验中研究或操纵的特定基因。比如，基因工程中转入到生物体内的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外源基因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>
              <a:lnSpc>
                <a:spcPct val="125000"/>
              </a:lnSpc>
            </a:pP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(1)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基因文库获取</a:t>
            </a:r>
          </a:p>
          <a:p>
            <a:pPr>
              <a:lnSpc>
                <a:spcPct val="125000"/>
              </a:lnSpc>
            </a:pP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(2)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利用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RCR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获取和扩增目的基因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2699385" y="2853055"/>
            <a:ext cx="366395" cy="715010"/>
          </a:xfrm>
          <a:prstGeom prst="leftBrace">
            <a:avLst>
              <a:gd name="adj1" fmla="val 8333"/>
              <a:gd name="adj2" fmla="val 49152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59430" y="2564765"/>
            <a:ext cx="21850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基因组文库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文库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252730" y="188595"/>
            <a:ext cx="9246235" cy="6542405"/>
            <a:chOff x="-398" y="297"/>
            <a:chExt cx="14561" cy="10303"/>
          </a:xfrm>
        </p:grpSpPr>
        <p:pic>
          <p:nvPicPr>
            <p:cNvPr id="37" name="图片 3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34" r="3705"/>
            <a:stretch>
              <a:fillRect/>
            </a:stretch>
          </p:blipFill>
          <p:spPr>
            <a:xfrm>
              <a:off x="-398" y="524"/>
              <a:ext cx="14397" cy="10076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2416" y="297"/>
              <a:ext cx="1747" cy="1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图22-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1" r="12565" b="26765"/>
          <a:stretch>
            <a:fillRect/>
          </a:stretch>
        </p:blipFill>
        <p:spPr bwMode="auto">
          <a:xfrm>
            <a:off x="2" y="1393570"/>
            <a:ext cx="9087439" cy="4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7315" y="44450"/>
            <a:ext cx="457200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、目的基因的筛选与获取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7315" y="1341120"/>
            <a:ext cx="4142740" cy="393255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3210" y="1484630"/>
            <a:ext cx="3739515" cy="58356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 dirty="0">
                <a:latin typeface="黑体" panose="02010609060101010101" charset="-122"/>
                <a:ea typeface="黑体" panose="02010609060101010101" charset="-122"/>
              </a:rPr>
              <a:t>某生物体内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全部</a:t>
            </a:r>
            <a:r>
              <a:rPr kumimoji="1"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DNA</a:t>
            </a:r>
            <a:r>
              <a:rPr kumimoji="1" lang="en-US" altLang="zh-CN" sz="3200" b="1" dirty="0"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2743200"/>
            <a:ext cx="3460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latin typeface="黑体" panose="02010609060101010101" charset="-122"/>
                <a:ea typeface="黑体" panose="02010609060101010101" charset="-122"/>
              </a:rPr>
              <a:t>许多</a:t>
            </a:r>
            <a:r>
              <a:rPr kumimoji="1" lang="en-US" altLang="zh-CN" sz="3200" b="1">
                <a:latin typeface="黑体" panose="02010609060101010101" charset="-122"/>
                <a:ea typeface="黑体" panose="02010609060101010101" charset="-122"/>
              </a:rPr>
              <a:t>DNA</a:t>
            </a:r>
            <a:r>
              <a:rPr kumimoji="1" lang="zh-CN" altLang="en-US" sz="3200" b="1">
                <a:latin typeface="黑体" panose="02010609060101010101" charset="-122"/>
                <a:ea typeface="黑体" panose="02010609060101010101" charset="-122"/>
              </a:rPr>
              <a:t>片段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38200" y="44196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zh-CN" altLang="en-US" sz="3200" b="1">
                <a:latin typeface="黑体" panose="02010609060101010101" charset="-122"/>
                <a:ea typeface="黑体" panose="02010609060101010101" charset="-122"/>
              </a:rPr>
              <a:t>受体菌群体</a:t>
            </a:r>
          </a:p>
        </p:txBody>
      </p:sp>
      <p:grpSp>
        <p:nvGrpSpPr>
          <p:cNvPr id="8199" name="Group 7"/>
          <p:cNvGrpSpPr/>
          <p:nvPr/>
        </p:nvGrpSpPr>
        <p:grpSpPr bwMode="auto">
          <a:xfrm>
            <a:off x="1600202" y="2057400"/>
            <a:ext cx="1990725" cy="685800"/>
            <a:chOff x="1440" y="1536"/>
            <a:chExt cx="1254" cy="432"/>
          </a:xfrm>
        </p:grpSpPr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440" y="1584"/>
              <a:ext cx="12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 b="1">
                  <a:latin typeface="宋体" panose="02010600030101010101" pitchFamily="2" charset="-122"/>
                </a:rPr>
                <a:t>限制酶</a:t>
              </a:r>
            </a:p>
          </p:txBody>
        </p:sp>
        <p:sp>
          <p:nvSpPr>
            <p:cNvPr id="8201" name="AutoShape 9"/>
            <p:cNvSpPr>
              <a:spLocks noChangeArrowheads="1"/>
            </p:cNvSpPr>
            <p:nvPr/>
          </p:nvSpPr>
          <p:spPr bwMode="auto">
            <a:xfrm>
              <a:off x="1670" y="1536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49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8202" name="Group 10"/>
          <p:cNvGrpSpPr/>
          <p:nvPr/>
        </p:nvGrpSpPr>
        <p:grpSpPr bwMode="auto">
          <a:xfrm>
            <a:off x="-304800" y="3352800"/>
            <a:ext cx="3429000" cy="1066800"/>
            <a:chOff x="240" y="2352"/>
            <a:chExt cx="2160" cy="672"/>
          </a:xfrm>
        </p:grpSpPr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240" y="2496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 b="1">
                  <a:latin typeface="宋体" panose="02010600030101010101" pitchFamily="2" charset="-122"/>
                </a:rPr>
                <a:t>与运载体连接  导入</a:t>
              </a:r>
            </a:p>
          </p:txBody>
        </p:sp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>
              <a:off x="1661" y="2352"/>
              <a:ext cx="115" cy="672"/>
            </a:xfrm>
            <a:prstGeom prst="downArrow">
              <a:avLst>
                <a:gd name="adj1" fmla="val 50000"/>
                <a:gd name="adj2" fmla="val 146087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48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85800" y="5638800"/>
            <a:ext cx="2240280" cy="58356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基因组文库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876485" y="1355727"/>
            <a:ext cx="4149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latin typeface="黑体" panose="02010609060101010101" charset="-122"/>
                <a:ea typeface="黑体" panose="02010609060101010101" charset="-122"/>
              </a:rPr>
              <a:t>某种生物某个时期的</a:t>
            </a:r>
            <a:r>
              <a:rPr kumimoji="1" lang="en-US" altLang="zh-CN" sz="2800" b="1" dirty="0">
                <a:latin typeface="黑体" panose="02010609060101010101" charset="-122"/>
                <a:ea typeface="黑体" panose="02010609060101010101" charset="-122"/>
              </a:rPr>
              <a:t>mRNA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172200" y="27432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zh-CN" sz="3200" b="1">
                <a:latin typeface="黑体" panose="02010609060101010101" charset="-122"/>
                <a:ea typeface="黑体" panose="02010609060101010101" charset="-122"/>
              </a:rPr>
              <a:t>cDNA</a:t>
            </a:r>
          </a:p>
        </p:txBody>
      </p:sp>
      <p:grpSp>
        <p:nvGrpSpPr>
          <p:cNvPr id="8208" name="Group 16"/>
          <p:cNvGrpSpPr/>
          <p:nvPr/>
        </p:nvGrpSpPr>
        <p:grpSpPr bwMode="auto">
          <a:xfrm>
            <a:off x="7056438" y="1919288"/>
            <a:ext cx="1828800" cy="838200"/>
            <a:chOff x="4445" y="1209"/>
            <a:chExt cx="1152" cy="528"/>
          </a:xfrm>
        </p:grpSpPr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4445" y="1296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3200" b="1">
                  <a:latin typeface="楷体_GB2312" panose="02010609030101010101" pitchFamily="49" charset="-122"/>
                  <a:ea typeface="楷体_GB2312" panose="02010609030101010101" pitchFamily="49" charset="-122"/>
                </a:rPr>
                <a:t>反转录</a:t>
              </a:r>
            </a:p>
          </p:txBody>
        </p:sp>
        <p:sp>
          <p:nvSpPr>
            <p:cNvPr id="8210" name="AutoShape 18"/>
            <p:cNvSpPr>
              <a:spLocks noChangeArrowheads="1"/>
            </p:cNvSpPr>
            <p:nvPr/>
          </p:nvSpPr>
          <p:spPr bwMode="auto">
            <a:xfrm>
              <a:off x="4474" y="1209"/>
              <a:ext cx="96" cy="528"/>
            </a:xfrm>
            <a:prstGeom prst="downArrow">
              <a:avLst>
                <a:gd name="adj1" fmla="val 50000"/>
                <a:gd name="adj2" fmla="val 137500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49001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019800" y="44958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zh-CN" altLang="en-US" sz="3200" b="1">
                <a:latin typeface="黑体" panose="02010609060101010101" charset="-122"/>
                <a:ea typeface="黑体" panose="02010609060101010101" charset="-122"/>
              </a:rPr>
              <a:t>受体菌群体</a:t>
            </a:r>
          </a:p>
        </p:txBody>
      </p:sp>
      <p:grpSp>
        <p:nvGrpSpPr>
          <p:cNvPr id="8212" name="Group 20"/>
          <p:cNvGrpSpPr/>
          <p:nvPr/>
        </p:nvGrpSpPr>
        <p:grpSpPr bwMode="auto">
          <a:xfrm>
            <a:off x="4876800" y="3429000"/>
            <a:ext cx="3429000" cy="1066800"/>
            <a:chOff x="240" y="2352"/>
            <a:chExt cx="2160" cy="672"/>
          </a:xfrm>
        </p:grpSpPr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240" y="2496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2400" b="1">
                  <a:latin typeface="宋体" panose="02010600030101010101" pitchFamily="2" charset="-122"/>
                </a:rPr>
                <a:t>与运载体连接  导入</a:t>
              </a:r>
            </a:p>
          </p:txBody>
        </p:sp>
        <p:sp>
          <p:nvSpPr>
            <p:cNvPr id="8214" name="AutoShape 22"/>
            <p:cNvSpPr>
              <a:spLocks noChangeArrowheads="1"/>
            </p:cNvSpPr>
            <p:nvPr/>
          </p:nvSpPr>
          <p:spPr bwMode="auto">
            <a:xfrm>
              <a:off x="1661" y="2352"/>
              <a:ext cx="115" cy="672"/>
            </a:xfrm>
            <a:prstGeom prst="downArrow">
              <a:avLst>
                <a:gd name="adj1" fmla="val 50000"/>
                <a:gd name="adj2" fmla="val 146087"/>
              </a:avLst>
            </a:prstGeom>
            <a:gradFill rotWithShape="1">
              <a:gsLst>
                <a:gs pos="0">
                  <a:schemeClr val="tx1">
                    <a:alpha val="44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48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410200" y="5546725"/>
            <a:ext cx="2781935" cy="10763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部分基因文库</a:t>
            </a:r>
          </a:p>
          <a:p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cDNA</a:t>
            </a:r>
            <a:r>
              <a:rPr kumimoji="1" lang="zh-CN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文库）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4787900" y="1066800"/>
            <a:ext cx="4267200" cy="4419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5560" y="-99060"/>
            <a:ext cx="457200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、目的基因的筛选与获取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 autoUpdateAnimBg="0"/>
      <p:bldP spid="8196" grpId="0" bldLvl="0" animBg="1" autoUpdateAnimBg="0"/>
      <p:bldP spid="8197" grpId="0" bldLvl="0" animBg="1" autoUpdateAnimBg="0"/>
      <p:bldP spid="8206" grpId="0" bldLvl="0" animBg="1" autoUpdateAnimBg="0"/>
      <p:bldP spid="8207" grpId="0" bldLvl="0" animBg="1" autoUpdateAnimBg="0"/>
      <p:bldP spid="8211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19175" y="-579755"/>
            <a:ext cx="6805295" cy="80530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179608" y="1772676"/>
            <a:ext cx="8422658" cy="276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由动物肝脏组织构建的基因组文库和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cDNA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文库所含的基因种类和结构有何不同？</a:t>
            </a:r>
            <a:endParaRPr lang="en-US" altLang="zh-CN" sz="2400" b="1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请比较真核、原核基因表达过程有何差异？</a:t>
            </a:r>
            <a:endParaRPr lang="en-US" altLang="zh-CN" sz="2400" b="1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是否可在动物肝脏组织的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cDNA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文库中找到胰岛素基因？</a:t>
            </a:r>
            <a:endParaRPr lang="en-US" altLang="zh-CN" sz="2400" b="1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若要将胰岛素基因导入到大肠杆菌中表达，应该从哪一种基因文库中筛选？为什么？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07315" y="44450"/>
            <a:ext cx="457200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、目的基因的筛选与获取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7315" y="44450"/>
            <a:ext cx="457200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、目的基因的筛选与获取</a:t>
            </a: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9705" y="1341120"/>
            <a:ext cx="8500110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(2)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利用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RCR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获取和扩增目的基因</a:t>
            </a:r>
          </a:p>
          <a:p>
            <a:pPr marL="457200" indent="-4572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条件：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缓冲液、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DNA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模板、引物、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种脱氧核苷酸（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dNTP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）、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Taq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酶</a:t>
            </a:r>
          </a:p>
          <a:p>
            <a:pPr marL="457200" indent="-4572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过程：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变性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(90℃)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、复性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(50℃)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、延伸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(72℃)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3215" y="764540"/>
          <a:ext cx="8432800" cy="4952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1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8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体内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DNA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复制条件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PCR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扩增条件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解旋酶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高温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DNA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母链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含有目的基因的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DNA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片段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种脱氧核苷酸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种脱氧核苷酸（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dNTP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5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DNA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聚合酶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耐高温的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DNA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聚合酶（</a:t>
                      </a: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Taq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酶）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引物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Mg</a:t>
                      </a:r>
                      <a:r>
                        <a:rPr lang="zh-CN" altLang="en-US" sz="2400" b="1" baseline="30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2+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——激活Taq酶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7050961" y="2078585"/>
            <a:ext cx="1185709" cy="2385299"/>
          </a:xfrm>
          <a:prstGeom prst="roundRect">
            <a:avLst/>
          </a:prstGeom>
          <a:gradFill>
            <a:gsLst>
              <a:gs pos="64000">
                <a:schemeClr val="accent1">
                  <a:lumMod val="40000"/>
                  <a:lumOff val="60000"/>
                </a:schemeClr>
              </a:gs>
              <a:gs pos="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558102" y="3305695"/>
            <a:ext cx="171428" cy="3780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558102" y="2448052"/>
            <a:ext cx="171428" cy="150067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椭圆 4"/>
          <p:cNvSpPr/>
          <p:nvPr>
            <p:custDataLst>
              <p:tags r:id="rId5"/>
            </p:custDataLst>
          </p:nvPr>
        </p:nvSpPr>
        <p:spPr>
          <a:xfrm>
            <a:off x="7178342" y="3680882"/>
            <a:ext cx="929758" cy="708604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4103" name="文本框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78342" y="2482334"/>
            <a:ext cx="9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+mn-ea"/>
              </a:rPr>
              <a:t>90</a:t>
            </a:r>
          </a:p>
        </p:txBody>
      </p:sp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 flipH="1">
            <a:off x="7445006" y="2630225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文本框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50962" y="3122891"/>
            <a:ext cx="9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+mn-ea"/>
              </a:rPr>
              <a:t>50</a:t>
            </a:r>
          </a:p>
        </p:txBody>
      </p:sp>
      <p:cxnSp>
        <p:nvCxnSpPr>
          <p:cNvPr id="12" name="直接连接符 11"/>
          <p:cNvCxnSpPr/>
          <p:nvPr>
            <p:custDataLst>
              <p:tags r:id="rId9"/>
            </p:custDataLst>
          </p:nvPr>
        </p:nvCxnSpPr>
        <p:spPr>
          <a:xfrm flipH="1">
            <a:off x="7459293" y="3270780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 flipH="1">
            <a:off x="7459293" y="2937800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文本框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50962" y="2808056"/>
            <a:ext cx="9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+mn-ea"/>
              </a:rPr>
              <a:t>72</a:t>
            </a:r>
          </a:p>
        </p:txBody>
      </p:sp>
      <p:sp>
        <p:nvSpPr>
          <p:cNvPr id="4109" name="文本框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97387" y="2078585"/>
            <a:ext cx="55118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zh-CN" sz="2100">
                <a:solidFill>
                  <a:schemeClr val="tx1"/>
                </a:solidFill>
                <a:latin typeface="+mn-ea"/>
              </a:rPr>
              <a:t>℃</a:t>
            </a:r>
          </a:p>
        </p:txBody>
      </p:sp>
      <p:sp>
        <p:nvSpPr>
          <p:cNvPr id="4110" name="文本框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06913" y="4493825"/>
            <a:ext cx="8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en-US" sz="2100" b="1">
                <a:solidFill>
                  <a:schemeClr val="tx1"/>
                </a:solidFill>
                <a:latin typeface="+mn-ea"/>
              </a:rPr>
              <a:t>变性</a:t>
            </a:r>
          </a:p>
        </p:txBody>
      </p:sp>
      <p:grpSp>
        <p:nvGrpSpPr>
          <p:cNvPr id="2" name="组合 54"/>
          <p:cNvGrpSpPr/>
          <p:nvPr>
            <p:custDataLst>
              <p:tags r:id="rId14"/>
            </p:custDataLst>
          </p:nvPr>
        </p:nvGrpSpPr>
        <p:grpSpPr>
          <a:xfrm>
            <a:off x="825712" y="2726297"/>
            <a:ext cx="6029016" cy="420067"/>
            <a:chOff x="1715" y="5149"/>
            <a:chExt cx="12661" cy="1159"/>
          </a:xfrm>
        </p:grpSpPr>
        <p:grpSp>
          <p:nvGrpSpPr>
            <p:cNvPr id="3" name="组合 40"/>
            <p:cNvGrpSpPr/>
            <p:nvPr>
              <p:custDataLst>
                <p:tags r:id="rId23"/>
              </p:custDataLst>
            </p:nvPr>
          </p:nvGrpSpPr>
          <p:grpSpPr>
            <a:xfrm>
              <a:off x="2585" y="5557"/>
              <a:ext cx="10710" cy="240"/>
              <a:chOff x="2585" y="5557"/>
              <a:chExt cx="10710" cy="240"/>
            </a:xfrm>
          </p:grpSpPr>
          <p:sp>
            <p:nvSpPr>
              <p:cNvPr id="34" name="矩形 33"/>
              <p:cNvSpPr/>
              <p:nvPr>
                <p:custDataLst>
                  <p:tags r:id="rId26"/>
                </p:custDataLst>
              </p:nvPr>
            </p:nvSpPr>
            <p:spPr>
              <a:xfrm>
                <a:off x="2585" y="5557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>
                  <a:latin typeface="+mn-ea"/>
                </a:endParaRPr>
              </a:p>
            </p:txBody>
          </p:sp>
          <p:sp>
            <p:nvSpPr>
              <p:cNvPr id="36" name="矩形 35"/>
              <p:cNvSpPr/>
              <p:nvPr>
                <p:custDataLst>
                  <p:tags r:id="rId27"/>
                </p:custDataLst>
              </p:nvPr>
            </p:nvSpPr>
            <p:spPr>
              <a:xfrm>
                <a:off x="6155" y="5557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>
                  <a:latin typeface="+mn-ea"/>
                </a:endParaRPr>
              </a:p>
            </p:txBody>
          </p:sp>
          <p:sp>
            <p:nvSpPr>
              <p:cNvPr id="37" name="矩形 36"/>
              <p:cNvSpPr/>
              <p:nvPr>
                <p:custDataLst>
                  <p:tags r:id="rId28"/>
                </p:custDataLst>
              </p:nvPr>
            </p:nvSpPr>
            <p:spPr>
              <a:xfrm>
                <a:off x="9725" y="5557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>
                  <a:latin typeface="+mn-ea"/>
                </a:endParaRPr>
              </a:p>
            </p:txBody>
          </p:sp>
        </p:grpSp>
        <p:sp>
          <p:nvSpPr>
            <p:cNvPr id="4120" name="文本框 4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715" y="5166"/>
              <a:ext cx="1171" cy="11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3’</a:t>
              </a:r>
            </a:p>
          </p:txBody>
        </p:sp>
        <p:sp>
          <p:nvSpPr>
            <p:cNvPr id="4121" name="文本框 5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3205" y="5149"/>
              <a:ext cx="1171" cy="11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5’</a:t>
              </a:r>
            </a:p>
          </p:txBody>
        </p:sp>
      </p:grpSp>
      <p:grpSp>
        <p:nvGrpSpPr>
          <p:cNvPr id="9" name="组合 55"/>
          <p:cNvGrpSpPr/>
          <p:nvPr>
            <p:custDataLst>
              <p:tags r:id="rId15"/>
            </p:custDataLst>
          </p:nvPr>
        </p:nvGrpSpPr>
        <p:grpSpPr>
          <a:xfrm>
            <a:off x="839521" y="3115799"/>
            <a:ext cx="6029016" cy="424960"/>
            <a:chOff x="1745" y="6259"/>
            <a:chExt cx="12661" cy="1173"/>
          </a:xfrm>
        </p:grpSpPr>
        <p:grpSp>
          <p:nvGrpSpPr>
            <p:cNvPr id="11" name="组合 41"/>
            <p:cNvGrpSpPr/>
            <p:nvPr>
              <p:custDataLst>
                <p:tags r:id="rId17"/>
              </p:custDataLst>
            </p:nvPr>
          </p:nvGrpSpPr>
          <p:grpSpPr>
            <a:xfrm>
              <a:off x="2585" y="6688"/>
              <a:ext cx="10710" cy="240"/>
              <a:chOff x="2585" y="6688"/>
              <a:chExt cx="10710" cy="240"/>
            </a:xfrm>
          </p:grpSpPr>
          <p:sp>
            <p:nvSpPr>
              <p:cNvPr id="38" name="矩形 37"/>
              <p:cNvSpPr/>
              <p:nvPr>
                <p:custDataLst>
                  <p:tags r:id="rId20"/>
                </p:custDataLst>
              </p:nvPr>
            </p:nvSpPr>
            <p:spPr>
              <a:xfrm>
                <a:off x="2585" y="6687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>
                  <a:latin typeface="+mn-ea"/>
                </a:endParaRPr>
              </a:p>
            </p:txBody>
          </p:sp>
          <p:sp>
            <p:nvSpPr>
              <p:cNvPr id="39" name="矩形 38"/>
              <p:cNvSpPr/>
              <p:nvPr>
                <p:custDataLst>
                  <p:tags r:id="rId21"/>
                </p:custDataLst>
              </p:nvPr>
            </p:nvSpPr>
            <p:spPr>
              <a:xfrm>
                <a:off x="6155" y="6687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>
                  <a:latin typeface="+mn-ea"/>
                </a:endParaRPr>
              </a:p>
            </p:txBody>
          </p:sp>
          <p:sp>
            <p:nvSpPr>
              <p:cNvPr id="40" name="矩形 39"/>
              <p:cNvSpPr/>
              <p:nvPr>
                <p:custDataLst>
                  <p:tags r:id="rId22"/>
                </p:custDataLst>
              </p:nvPr>
            </p:nvSpPr>
            <p:spPr>
              <a:xfrm>
                <a:off x="9725" y="6687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>
                  <a:latin typeface="+mn-ea"/>
                </a:endParaRPr>
              </a:p>
            </p:txBody>
          </p:sp>
        </p:grpSp>
        <p:sp>
          <p:nvSpPr>
            <p:cNvPr id="4114" name="文本框 5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745" y="6259"/>
              <a:ext cx="1171" cy="11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5’</a:t>
              </a:r>
            </a:p>
          </p:txBody>
        </p:sp>
        <p:sp>
          <p:nvSpPr>
            <p:cNvPr id="4115" name="文本框 5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3235" y="6289"/>
              <a:ext cx="1171" cy="11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3’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7315" y="44450"/>
            <a:ext cx="4644390" cy="1767205"/>
            <a:chOff x="169" y="70"/>
            <a:chExt cx="7314" cy="2783"/>
          </a:xfrm>
        </p:grpSpPr>
        <p:sp>
          <p:nvSpPr>
            <p:cNvPr id="17" name="文本框 16"/>
            <p:cNvSpPr txBox="1"/>
            <p:nvPr>
              <p:custDataLst>
                <p:tags r:id="rId16"/>
              </p:custDataLst>
            </p:nvPr>
          </p:nvSpPr>
          <p:spPr>
            <a:xfrm>
              <a:off x="169" y="70"/>
              <a:ext cx="7200" cy="19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二、操作程序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、目的基因的筛选与获取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83" y="2031"/>
              <a:ext cx="720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>
                <a:buFont typeface="Wingdings" panose="05000000000000000000" charset="0"/>
                <a:buChar char="u"/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过程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4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3341" pathEditMode="relative" rAng="0" ptsTypes="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49884" pathEditMode="relative" rAng="0" ptsTypes="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6996955" y="2078585"/>
            <a:ext cx="1185709" cy="2385299"/>
          </a:xfrm>
          <a:prstGeom prst="roundRect">
            <a:avLst/>
          </a:prstGeom>
          <a:gradFill>
            <a:gsLst>
              <a:gs pos="64000">
                <a:schemeClr val="accent1">
                  <a:lumMod val="40000"/>
                  <a:lumOff val="60000"/>
                </a:schemeClr>
              </a:gs>
              <a:gs pos="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504096" y="2619338"/>
            <a:ext cx="171428" cy="1115983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504096" y="2520442"/>
            <a:ext cx="171428" cy="150067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5"/>
            </p:custDataLst>
          </p:nvPr>
        </p:nvSpPr>
        <p:spPr>
          <a:xfrm>
            <a:off x="7124336" y="3680882"/>
            <a:ext cx="929758" cy="708604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5127" name="文本框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24336" y="2482334"/>
            <a:ext cx="47975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90</a:t>
            </a:r>
          </a:p>
        </p:txBody>
      </p:sp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 flipH="1">
            <a:off x="7391000" y="2630225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文本框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96956" y="3122891"/>
            <a:ext cx="459521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50</a:t>
            </a:r>
          </a:p>
        </p:txBody>
      </p:sp>
      <p:cxnSp>
        <p:nvCxnSpPr>
          <p:cNvPr id="12" name="直接连接符 11"/>
          <p:cNvCxnSpPr/>
          <p:nvPr>
            <p:custDataLst>
              <p:tags r:id="rId9"/>
            </p:custDataLst>
          </p:nvPr>
        </p:nvCxnSpPr>
        <p:spPr>
          <a:xfrm flipH="1">
            <a:off x="7405287" y="3270780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 flipH="1">
            <a:off x="7405287" y="2937800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文本框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96956" y="2808056"/>
            <a:ext cx="459521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72</a:t>
            </a:r>
          </a:p>
        </p:txBody>
      </p:sp>
      <p:sp>
        <p:nvSpPr>
          <p:cNvPr id="5133" name="文本框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43381" y="2078585"/>
            <a:ext cx="55118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℃</a:t>
            </a:r>
          </a:p>
        </p:txBody>
      </p:sp>
      <p:sp>
        <p:nvSpPr>
          <p:cNvPr id="5134" name="文本框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52907" y="4493825"/>
            <a:ext cx="8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en-US" sz="2100" b="1">
                <a:solidFill>
                  <a:schemeClr val="tx1"/>
                </a:solidFill>
              </a:rPr>
              <a:t>复性</a:t>
            </a:r>
          </a:p>
        </p:txBody>
      </p:sp>
      <p:grpSp>
        <p:nvGrpSpPr>
          <p:cNvPr id="2" name="组合 40"/>
          <p:cNvGrpSpPr/>
          <p:nvPr>
            <p:custDataLst>
              <p:tags r:id="rId14"/>
            </p:custDataLst>
          </p:nvPr>
        </p:nvGrpSpPr>
        <p:grpSpPr>
          <a:xfrm>
            <a:off x="1230946" y="2599272"/>
            <a:ext cx="5099974" cy="87101"/>
            <a:chOff x="2585" y="5557"/>
            <a:chExt cx="10710" cy="240"/>
          </a:xfrm>
        </p:grpSpPr>
        <p:sp>
          <p:nvSpPr>
            <p:cNvPr id="34" name="矩形 33"/>
            <p:cNvSpPr/>
            <p:nvPr>
              <p:custDataLst>
                <p:tags r:id="rId27"/>
              </p:custDataLst>
            </p:nvPr>
          </p:nvSpPr>
          <p:spPr>
            <a:xfrm>
              <a:off x="258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6" name="矩形 35"/>
            <p:cNvSpPr/>
            <p:nvPr>
              <p:custDataLst>
                <p:tags r:id="rId28"/>
              </p:custDataLst>
            </p:nvPr>
          </p:nvSpPr>
          <p:spPr>
            <a:xfrm>
              <a:off x="6155" y="5557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7" name="矩形 36"/>
            <p:cNvSpPr/>
            <p:nvPr>
              <p:custDataLst>
                <p:tags r:id="rId29"/>
              </p:custDataLst>
            </p:nvPr>
          </p:nvSpPr>
          <p:spPr>
            <a:xfrm>
              <a:off x="972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9" name="组合 41"/>
          <p:cNvGrpSpPr/>
          <p:nvPr>
            <p:custDataLst>
              <p:tags r:id="rId15"/>
            </p:custDataLst>
          </p:nvPr>
        </p:nvGrpSpPr>
        <p:grpSpPr>
          <a:xfrm>
            <a:off x="1230946" y="3554663"/>
            <a:ext cx="5099974" cy="87101"/>
            <a:chOff x="2585" y="6688"/>
            <a:chExt cx="10710" cy="240"/>
          </a:xfrm>
        </p:grpSpPr>
        <p:sp>
          <p:nvSpPr>
            <p:cNvPr id="38" name="矩形 37"/>
            <p:cNvSpPr/>
            <p:nvPr>
              <p:custDataLst>
                <p:tags r:id="rId24"/>
              </p:custDataLst>
            </p:nvPr>
          </p:nvSpPr>
          <p:spPr>
            <a:xfrm>
              <a:off x="258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9" name="矩形 38"/>
            <p:cNvSpPr/>
            <p:nvPr>
              <p:custDataLst>
                <p:tags r:id="rId25"/>
              </p:custDataLst>
            </p:nvPr>
          </p:nvSpPr>
          <p:spPr>
            <a:xfrm>
              <a:off x="6155" y="6688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40" name="矩形 39"/>
            <p:cNvSpPr/>
            <p:nvPr>
              <p:custDataLst>
                <p:tags r:id="rId26"/>
              </p:custDataLst>
            </p:nvPr>
          </p:nvSpPr>
          <p:spPr>
            <a:xfrm>
              <a:off x="972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sp>
        <p:nvSpPr>
          <p:cNvPr id="3" name="矩形 2"/>
          <p:cNvSpPr/>
          <p:nvPr>
            <p:custDataLst>
              <p:tags r:id="rId16"/>
            </p:custDataLst>
          </p:nvPr>
        </p:nvSpPr>
        <p:spPr>
          <a:xfrm>
            <a:off x="2659510" y="2855132"/>
            <a:ext cx="271428" cy="87101"/>
          </a:xfrm>
          <a:prstGeom prst="rect">
            <a:avLst/>
          </a:pr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18" name="矩形 17"/>
          <p:cNvSpPr/>
          <p:nvPr>
            <p:custDataLst>
              <p:tags r:id="rId17"/>
            </p:custDataLst>
          </p:nvPr>
        </p:nvSpPr>
        <p:spPr>
          <a:xfrm>
            <a:off x="4630928" y="3805984"/>
            <a:ext cx="271428" cy="87101"/>
          </a:xfrm>
          <a:prstGeom prst="rect">
            <a:avLst/>
          </a:prstGeom>
          <a:solidFill>
            <a:srgbClr val="0070C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825818" y="2463641"/>
            <a:ext cx="6165533" cy="1364933"/>
            <a:chOff x="1734" y="3373"/>
            <a:chExt cx="12946" cy="2866"/>
          </a:xfrm>
        </p:grpSpPr>
        <p:grpSp>
          <p:nvGrpSpPr>
            <p:cNvPr id="8" name="组合 7"/>
            <p:cNvGrpSpPr/>
            <p:nvPr/>
          </p:nvGrpSpPr>
          <p:grpSpPr>
            <a:xfrm>
              <a:off x="1734" y="3373"/>
              <a:ext cx="12946" cy="908"/>
              <a:chOff x="1734" y="3373"/>
              <a:chExt cx="12946" cy="908"/>
            </a:xfrm>
          </p:grpSpPr>
          <p:sp>
            <p:nvSpPr>
              <p:cNvPr id="4120" name="文本框 4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734" y="3373"/>
                <a:ext cx="1171" cy="8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100">
                    <a:latin typeface="+mn-ea"/>
                  </a:rPr>
                  <a:t>3’</a:t>
                </a:r>
              </a:p>
            </p:txBody>
          </p:sp>
          <p:sp>
            <p:nvSpPr>
              <p:cNvPr id="4121" name="文本框 5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3509" y="3412"/>
                <a:ext cx="1171" cy="8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100">
                    <a:latin typeface="+mn-ea"/>
                  </a:rPr>
                  <a:t>5’</a:t>
                </a:r>
              </a:p>
            </p:txBody>
          </p:sp>
        </p:grpSp>
        <p:sp>
          <p:nvSpPr>
            <p:cNvPr id="4114" name="文本框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763" y="5370"/>
              <a:ext cx="1171" cy="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5’</a:t>
              </a:r>
            </a:p>
          </p:txBody>
        </p:sp>
        <p:sp>
          <p:nvSpPr>
            <p:cNvPr id="4115" name="文本框 5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3421" y="5221"/>
              <a:ext cx="1171" cy="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3’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7315" y="44450"/>
            <a:ext cx="4644390" cy="1767205"/>
            <a:chOff x="169" y="70"/>
            <a:chExt cx="7314" cy="2783"/>
          </a:xfrm>
        </p:grpSpPr>
        <p:sp>
          <p:nvSpPr>
            <p:cNvPr id="21" name="文本框 20"/>
            <p:cNvSpPr txBox="1"/>
            <p:nvPr>
              <p:custDataLst>
                <p:tags r:id="rId18"/>
              </p:custDataLst>
            </p:nvPr>
          </p:nvSpPr>
          <p:spPr>
            <a:xfrm>
              <a:off x="169" y="70"/>
              <a:ext cx="7200" cy="19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二、操作程序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、目的基因的筛选与获取</a:t>
              </a:r>
            </a:p>
          </p:txBody>
        </p:sp>
        <p:sp>
          <p:nvSpPr>
            <p:cNvPr id="22" name="文本框 21"/>
            <p:cNvSpPr txBox="1"/>
            <p:nvPr>
              <p:custDataLst>
                <p:tags r:id="rId19"/>
              </p:custDataLst>
            </p:nvPr>
          </p:nvSpPr>
          <p:spPr>
            <a:xfrm>
              <a:off x="283" y="2031"/>
              <a:ext cx="720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>
                <a:buFont typeface="Wingdings" panose="05000000000000000000" charset="0"/>
                <a:buChar char="u"/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过程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7002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1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7104967" y="2186862"/>
            <a:ext cx="1185709" cy="2385299"/>
          </a:xfrm>
          <a:prstGeom prst="roundRect">
            <a:avLst/>
          </a:prstGeom>
          <a:gradFill>
            <a:gsLst>
              <a:gs pos="64000">
                <a:schemeClr val="accent1">
                  <a:lumMod val="40000"/>
                  <a:lumOff val="60000"/>
                </a:schemeClr>
              </a:gs>
              <a:gs pos="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612108" y="3379059"/>
            <a:ext cx="171428" cy="464539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7612108" y="2628719"/>
            <a:ext cx="171428" cy="150067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5"/>
            </p:custDataLst>
          </p:nvPr>
        </p:nvSpPr>
        <p:spPr>
          <a:xfrm>
            <a:off x="7232348" y="3789160"/>
            <a:ext cx="929758" cy="708604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6151" name="文本框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32348" y="2590612"/>
            <a:ext cx="47975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90</a:t>
            </a:r>
          </a:p>
        </p:txBody>
      </p:sp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 flipH="1">
            <a:off x="7499012" y="2738502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文本框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04968" y="3231168"/>
            <a:ext cx="459521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50</a:t>
            </a:r>
          </a:p>
        </p:txBody>
      </p:sp>
      <p:cxnSp>
        <p:nvCxnSpPr>
          <p:cNvPr id="12" name="直接连接符 11"/>
          <p:cNvCxnSpPr/>
          <p:nvPr>
            <p:custDataLst>
              <p:tags r:id="rId9"/>
            </p:custDataLst>
          </p:nvPr>
        </p:nvCxnSpPr>
        <p:spPr>
          <a:xfrm flipH="1">
            <a:off x="7513299" y="3379058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 flipH="1">
            <a:off x="7513299" y="3046078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文本框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04968" y="2916334"/>
            <a:ext cx="459521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72</a:t>
            </a:r>
          </a:p>
        </p:txBody>
      </p:sp>
      <p:sp>
        <p:nvSpPr>
          <p:cNvPr id="6157" name="文本框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51393" y="2186862"/>
            <a:ext cx="55118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℃</a:t>
            </a:r>
          </a:p>
        </p:txBody>
      </p:sp>
      <p:sp>
        <p:nvSpPr>
          <p:cNvPr id="6158" name="文本框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60919" y="4602103"/>
            <a:ext cx="8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en-US" sz="2100" b="1">
                <a:solidFill>
                  <a:schemeClr val="tx1"/>
                </a:solidFill>
              </a:rPr>
              <a:t>延伸</a:t>
            </a:r>
          </a:p>
        </p:txBody>
      </p:sp>
      <p:grpSp>
        <p:nvGrpSpPr>
          <p:cNvPr id="11" name="组合 16"/>
          <p:cNvGrpSpPr/>
          <p:nvPr>
            <p:custDataLst>
              <p:tags r:id="rId14"/>
            </p:custDataLst>
          </p:nvPr>
        </p:nvGrpSpPr>
        <p:grpSpPr>
          <a:xfrm>
            <a:off x="2930938" y="2855132"/>
            <a:ext cx="3399983" cy="87101"/>
            <a:chOff x="6155" y="5504"/>
            <a:chExt cx="7140" cy="240"/>
          </a:xfrm>
        </p:grpSpPr>
        <p:sp>
          <p:nvSpPr>
            <p:cNvPr id="32" name="矩形 31"/>
            <p:cNvSpPr/>
            <p:nvPr>
              <p:custDataLst>
                <p:tags r:id="rId36"/>
              </p:custDataLst>
            </p:nvPr>
          </p:nvSpPr>
          <p:spPr>
            <a:xfrm>
              <a:off x="6155" y="5504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5" name="矩形 34"/>
            <p:cNvSpPr/>
            <p:nvPr>
              <p:custDataLst>
                <p:tags r:id="rId37"/>
              </p:custDataLst>
            </p:nvPr>
          </p:nvSpPr>
          <p:spPr>
            <a:xfrm>
              <a:off x="9725" y="5504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4" name="组合 40"/>
          <p:cNvGrpSpPr/>
          <p:nvPr>
            <p:custDataLst>
              <p:tags r:id="rId15"/>
            </p:custDataLst>
          </p:nvPr>
        </p:nvGrpSpPr>
        <p:grpSpPr>
          <a:xfrm>
            <a:off x="1230946" y="2599272"/>
            <a:ext cx="5099974" cy="87101"/>
            <a:chOff x="2585" y="5557"/>
            <a:chExt cx="10710" cy="240"/>
          </a:xfrm>
        </p:grpSpPr>
        <p:sp>
          <p:nvSpPr>
            <p:cNvPr id="34" name="矩形 33"/>
            <p:cNvSpPr/>
            <p:nvPr>
              <p:custDataLst>
                <p:tags r:id="rId33"/>
              </p:custDataLst>
            </p:nvPr>
          </p:nvSpPr>
          <p:spPr>
            <a:xfrm>
              <a:off x="258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6" name="矩形 35"/>
            <p:cNvSpPr/>
            <p:nvPr>
              <p:custDataLst>
                <p:tags r:id="rId34"/>
              </p:custDataLst>
            </p:nvPr>
          </p:nvSpPr>
          <p:spPr>
            <a:xfrm>
              <a:off x="6155" y="5557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7" name="矩形 36"/>
            <p:cNvSpPr/>
            <p:nvPr>
              <p:custDataLst>
                <p:tags r:id="rId35"/>
              </p:custDataLst>
            </p:nvPr>
          </p:nvSpPr>
          <p:spPr>
            <a:xfrm>
              <a:off x="972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5" name="组合 41"/>
          <p:cNvGrpSpPr/>
          <p:nvPr>
            <p:custDataLst>
              <p:tags r:id="rId16"/>
            </p:custDataLst>
          </p:nvPr>
        </p:nvGrpSpPr>
        <p:grpSpPr>
          <a:xfrm>
            <a:off x="1230946" y="3554663"/>
            <a:ext cx="5099974" cy="87101"/>
            <a:chOff x="2585" y="6688"/>
            <a:chExt cx="10710" cy="240"/>
          </a:xfrm>
        </p:grpSpPr>
        <p:sp>
          <p:nvSpPr>
            <p:cNvPr id="38" name="矩形 37"/>
            <p:cNvSpPr/>
            <p:nvPr>
              <p:custDataLst>
                <p:tags r:id="rId30"/>
              </p:custDataLst>
            </p:nvPr>
          </p:nvSpPr>
          <p:spPr>
            <a:xfrm>
              <a:off x="258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9" name="矩形 38"/>
            <p:cNvSpPr/>
            <p:nvPr>
              <p:custDataLst>
                <p:tags r:id="rId31"/>
              </p:custDataLst>
            </p:nvPr>
          </p:nvSpPr>
          <p:spPr>
            <a:xfrm>
              <a:off x="6155" y="6688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40" name="矩形 39"/>
            <p:cNvSpPr/>
            <p:nvPr>
              <p:custDataLst>
                <p:tags r:id="rId32"/>
              </p:custDataLst>
            </p:nvPr>
          </p:nvSpPr>
          <p:spPr>
            <a:xfrm>
              <a:off x="972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sp>
        <p:nvSpPr>
          <p:cNvPr id="3" name="矩形 2"/>
          <p:cNvSpPr/>
          <p:nvPr>
            <p:custDataLst>
              <p:tags r:id="rId17"/>
            </p:custDataLst>
          </p:nvPr>
        </p:nvSpPr>
        <p:spPr>
          <a:xfrm>
            <a:off x="2659510" y="2855132"/>
            <a:ext cx="271428" cy="87101"/>
          </a:xfrm>
          <a:prstGeom prst="rect">
            <a:avLst/>
          </a:pr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grpSp>
        <p:nvGrpSpPr>
          <p:cNvPr id="17" name="组合 20"/>
          <p:cNvGrpSpPr/>
          <p:nvPr>
            <p:custDataLst>
              <p:tags r:id="rId18"/>
            </p:custDataLst>
          </p:nvPr>
        </p:nvGrpSpPr>
        <p:grpSpPr>
          <a:xfrm>
            <a:off x="1230947" y="3805984"/>
            <a:ext cx="3399983" cy="87101"/>
            <a:chOff x="2585" y="8124"/>
            <a:chExt cx="7140" cy="240"/>
          </a:xfrm>
        </p:grpSpPr>
        <p:sp>
          <p:nvSpPr>
            <p:cNvPr id="31" name="矩形 30"/>
            <p:cNvSpPr/>
            <p:nvPr>
              <p:custDataLst>
                <p:tags r:id="rId28"/>
              </p:custDataLst>
            </p:nvPr>
          </p:nvSpPr>
          <p:spPr>
            <a:xfrm>
              <a:off x="2585" y="8124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6" name="矩形 15"/>
            <p:cNvSpPr/>
            <p:nvPr>
              <p:custDataLst>
                <p:tags r:id="rId29"/>
              </p:custDataLst>
            </p:nvPr>
          </p:nvSpPr>
          <p:spPr>
            <a:xfrm>
              <a:off x="6155" y="8124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sp>
        <p:nvSpPr>
          <p:cNvPr id="18" name="矩形 17"/>
          <p:cNvSpPr/>
          <p:nvPr>
            <p:custDataLst>
              <p:tags r:id="rId19"/>
            </p:custDataLst>
          </p:nvPr>
        </p:nvSpPr>
        <p:spPr>
          <a:xfrm>
            <a:off x="4630928" y="3805984"/>
            <a:ext cx="271428" cy="87101"/>
          </a:xfrm>
          <a:prstGeom prst="rect">
            <a:avLst/>
          </a:prstGeom>
          <a:solidFill>
            <a:srgbClr val="0070C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2" name="饼形 1"/>
          <p:cNvSpPr/>
          <p:nvPr>
            <p:custDataLst>
              <p:tags r:id="rId20"/>
            </p:custDataLst>
          </p:nvPr>
        </p:nvSpPr>
        <p:spPr>
          <a:xfrm rot="2580000">
            <a:off x="2632364" y="2593289"/>
            <a:ext cx="497616" cy="370180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9" name="饼形 8"/>
          <p:cNvSpPr/>
          <p:nvPr>
            <p:custDataLst>
              <p:tags r:id="rId21"/>
            </p:custDataLst>
          </p:nvPr>
        </p:nvSpPr>
        <p:spPr>
          <a:xfrm rot="13560000">
            <a:off x="4576814" y="3498188"/>
            <a:ext cx="380160" cy="485712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5818" y="2463641"/>
            <a:ext cx="6165533" cy="1364933"/>
            <a:chOff x="1734" y="3373"/>
            <a:chExt cx="12946" cy="2866"/>
          </a:xfrm>
        </p:grpSpPr>
        <p:grpSp>
          <p:nvGrpSpPr>
            <p:cNvPr id="20" name="组合 19"/>
            <p:cNvGrpSpPr/>
            <p:nvPr/>
          </p:nvGrpSpPr>
          <p:grpSpPr>
            <a:xfrm>
              <a:off x="1734" y="3373"/>
              <a:ext cx="12946" cy="908"/>
              <a:chOff x="1734" y="3373"/>
              <a:chExt cx="12946" cy="908"/>
            </a:xfrm>
          </p:grpSpPr>
          <p:sp>
            <p:nvSpPr>
              <p:cNvPr id="4120" name="文本框 42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734" y="3373"/>
                <a:ext cx="1171" cy="8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100">
                    <a:latin typeface="+mn-ea"/>
                  </a:rPr>
                  <a:t>3’</a:t>
                </a:r>
              </a:p>
            </p:txBody>
          </p:sp>
          <p:sp>
            <p:nvSpPr>
              <p:cNvPr id="4121" name="文本框 52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3509" y="3412"/>
                <a:ext cx="1171" cy="8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100">
                    <a:latin typeface="+mn-ea"/>
                  </a:rPr>
                  <a:t>5’</a:t>
                </a:r>
              </a:p>
            </p:txBody>
          </p:sp>
        </p:grpSp>
        <p:sp>
          <p:nvSpPr>
            <p:cNvPr id="4114" name="文本框 5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763" y="5370"/>
              <a:ext cx="1171" cy="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5’</a:t>
              </a:r>
            </a:p>
          </p:txBody>
        </p:sp>
        <p:sp>
          <p:nvSpPr>
            <p:cNvPr id="4115" name="文本框 5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3421" y="5221"/>
              <a:ext cx="1171" cy="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3’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79705" y="159385"/>
            <a:ext cx="4644390" cy="1767205"/>
            <a:chOff x="169" y="70"/>
            <a:chExt cx="7314" cy="2783"/>
          </a:xfrm>
        </p:grpSpPr>
        <p:sp>
          <p:nvSpPr>
            <p:cNvPr id="26" name="文本框 25"/>
            <p:cNvSpPr txBox="1"/>
            <p:nvPr>
              <p:custDataLst>
                <p:tags r:id="rId22"/>
              </p:custDataLst>
            </p:nvPr>
          </p:nvSpPr>
          <p:spPr>
            <a:xfrm>
              <a:off x="169" y="70"/>
              <a:ext cx="7200" cy="19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二、操作程序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、目的基因的筛选与获取</a:t>
              </a:r>
            </a:p>
          </p:txBody>
        </p:sp>
        <p:sp>
          <p:nvSpPr>
            <p:cNvPr id="27" name="文本框 26"/>
            <p:cNvSpPr txBox="1"/>
            <p:nvPr>
              <p:custDataLst>
                <p:tags r:id="rId23"/>
              </p:custDataLst>
            </p:nvPr>
          </p:nvSpPr>
          <p:spPr>
            <a:xfrm>
              <a:off x="283" y="2031"/>
              <a:ext cx="720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>
                <a:buFont typeface="Wingdings" panose="05000000000000000000" charset="0"/>
                <a:buChar char="u"/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过程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2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76406 0" pathEditMode="relative" rAng="0" ptsTypes="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6927 0" pathEditMode="relative" rAng="0" ptsTypes="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"/>
          <p:cNvGrpSpPr/>
          <p:nvPr>
            <p:custDataLst>
              <p:tags r:id="rId2"/>
            </p:custDataLst>
          </p:nvPr>
        </p:nvGrpSpPr>
        <p:grpSpPr>
          <a:xfrm>
            <a:off x="1230946" y="2599272"/>
            <a:ext cx="5099974" cy="87101"/>
            <a:chOff x="2585" y="5557"/>
            <a:chExt cx="10710" cy="240"/>
          </a:xfrm>
        </p:grpSpPr>
        <p:sp>
          <p:nvSpPr>
            <p:cNvPr id="34" name="矩形 33"/>
            <p:cNvSpPr/>
            <p:nvPr>
              <p:custDataLst>
                <p:tags r:id="rId31"/>
              </p:custDataLst>
            </p:nvPr>
          </p:nvSpPr>
          <p:spPr>
            <a:xfrm>
              <a:off x="258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6" name="矩形 35"/>
            <p:cNvSpPr/>
            <p:nvPr>
              <p:custDataLst>
                <p:tags r:id="rId32"/>
              </p:custDataLst>
            </p:nvPr>
          </p:nvSpPr>
          <p:spPr>
            <a:xfrm>
              <a:off x="6155" y="5557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7" name="矩形 36"/>
            <p:cNvSpPr/>
            <p:nvPr>
              <p:custDataLst>
                <p:tags r:id="rId33"/>
              </p:custDataLst>
            </p:nvPr>
          </p:nvSpPr>
          <p:spPr>
            <a:xfrm>
              <a:off x="972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4" name="组合 44"/>
          <p:cNvGrpSpPr/>
          <p:nvPr>
            <p:custDataLst>
              <p:tags r:id="rId3"/>
            </p:custDataLst>
          </p:nvPr>
        </p:nvGrpSpPr>
        <p:grpSpPr>
          <a:xfrm>
            <a:off x="2659510" y="2819889"/>
            <a:ext cx="3671410" cy="87101"/>
            <a:chOff x="5585" y="5504"/>
            <a:chExt cx="7710" cy="240"/>
          </a:xfrm>
        </p:grpSpPr>
        <p:grpSp>
          <p:nvGrpSpPr>
            <p:cNvPr id="5" name="组合 16"/>
            <p:cNvGrpSpPr/>
            <p:nvPr>
              <p:custDataLst>
                <p:tags r:id="rId27"/>
              </p:custDataLst>
            </p:nvPr>
          </p:nvGrpSpPr>
          <p:grpSpPr>
            <a:xfrm>
              <a:off x="6155" y="5504"/>
              <a:ext cx="7140" cy="240"/>
              <a:chOff x="6155" y="5504"/>
              <a:chExt cx="7140" cy="240"/>
            </a:xfrm>
          </p:grpSpPr>
          <p:sp>
            <p:nvSpPr>
              <p:cNvPr id="32" name="矩形 31"/>
              <p:cNvSpPr/>
              <p:nvPr>
                <p:custDataLst>
                  <p:tags r:id="rId29"/>
                </p:custDataLst>
              </p:nvPr>
            </p:nvSpPr>
            <p:spPr>
              <a:xfrm>
                <a:off x="6155" y="550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35" name="矩形 34"/>
              <p:cNvSpPr/>
              <p:nvPr>
                <p:custDataLst>
                  <p:tags r:id="rId30"/>
                </p:custDataLst>
              </p:nvPr>
            </p:nvSpPr>
            <p:spPr>
              <a:xfrm>
                <a:off x="9725" y="550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  <p:sp>
          <p:nvSpPr>
            <p:cNvPr id="16" name="矩形 15"/>
            <p:cNvSpPr/>
            <p:nvPr>
              <p:custDataLst>
                <p:tags r:id="rId28"/>
              </p:custDataLst>
            </p:nvPr>
          </p:nvSpPr>
          <p:spPr>
            <a:xfrm>
              <a:off x="5585" y="5504"/>
              <a:ext cx="570" cy="240"/>
            </a:xfrm>
            <a:prstGeom prst="rect">
              <a:avLst/>
            </a:prstGeom>
            <a:solidFill>
              <a:srgbClr val="FFD659"/>
            </a:solidFill>
            <a:ln w="12700"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6" name="组合 45"/>
          <p:cNvGrpSpPr/>
          <p:nvPr>
            <p:custDataLst>
              <p:tags r:id="rId4"/>
            </p:custDataLst>
          </p:nvPr>
        </p:nvGrpSpPr>
        <p:grpSpPr>
          <a:xfrm>
            <a:off x="1212848" y="3821224"/>
            <a:ext cx="3671410" cy="87101"/>
            <a:chOff x="2585" y="8124"/>
            <a:chExt cx="7710" cy="240"/>
          </a:xfrm>
        </p:grpSpPr>
        <p:grpSp>
          <p:nvGrpSpPr>
            <p:cNvPr id="7" name="组合 20"/>
            <p:cNvGrpSpPr/>
            <p:nvPr>
              <p:custDataLst>
                <p:tags r:id="rId23"/>
              </p:custDataLst>
            </p:nvPr>
          </p:nvGrpSpPr>
          <p:grpSpPr>
            <a:xfrm>
              <a:off x="2585" y="8124"/>
              <a:ext cx="7140" cy="240"/>
              <a:chOff x="2585" y="8124"/>
              <a:chExt cx="7140" cy="240"/>
            </a:xfrm>
          </p:grpSpPr>
          <p:sp>
            <p:nvSpPr>
              <p:cNvPr id="31" name="矩形 30"/>
              <p:cNvSpPr/>
              <p:nvPr>
                <p:custDataLst>
                  <p:tags r:id="rId25"/>
                </p:custDataLst>
              </p:nvPr>
            </p:nvSpPr>
            <p:spPr>
              <a:xfrm>
                <a:off x="2585" y="812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8" name="矩形 17"/>
              <p:cNvSpPr/>
              <p:nvPr>
                <p:custDataLst>
                  <p:tags r:id="rId26"/>
                </p:custDataLst>
              </p:nvPr>
            </p:nvSpPr>
            <p:spPr>
              <a:xfrm>
                <a:off x="6155" y="812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  <p:sp>
          <p:nvSpPr>
            <p:cNvPr id="19" name="矩形 18"/>
            <p:cNvSpPr/>
            <p:nvPr>
              <p:custDataLst>
                <p:tags r:id="rId24"/>
              </p:custDataLst>
            </p:nvPr>
          </p:nvSpPr>
          <p:spPr>
            <a:xfrm>
              <a:off x="9725" y="8124"/>
              <a:ext cx="570" cy="240"/>
            </a:xfrm>
            <a:prstGeom prst="rect">
              <a:avLst/>
            </a:prstGeom>
            <a:solidFill>
              <a:srgbClr val="4798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sp>
        <p:nvSpPr>
          <p:cNvPr id="20" name="圆角矩形 19"/>
          <p:cNvSpPr/>
          <p:nvPr>
            <p:custDataLst>
              <p:tags r:id="rId5"/>
            </p:custDataLst>
          </p:nvPr>
        </p:nvSpPr>
        <p:spPr>
          <a:xfrm>
            <a:off x="7110876" y="2240868"/>
            <a:ext cx="1185709" cy="2385299"/>
          </a:xfrm>
          <a:prstGeom prst="roundRect">
            <a:avLst/>
          </a:prstGeom>
          <a:gradFill>
            <a:gsLst>
              <a:gs pos="64000">
                <a:schemeClr val="accent1">
                  <a:lumMod val="40000"/>
                  <a:lumOff val="60000"/>
                </a:schemeClr>
              </a:gs>
              <a:gs pos="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>
            <p:custDataLst>
              <p:tags r:id="rId6"/>
            </p:custDataLst>
          </p:nvPr>
        </p:nvSpPr>
        <p:spPr>
          <a:xfrm>
            <a:off x="7618017" y="3558466"/>
            <a:ext cx="171428" cy="27763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7"/>
            </p:custDataLst>
          </p:nvPr>
        </p:nvSpPr>
        <p:spPr>
          <a:xfrm>
            <a:off x="7618017" y="2619384"/>
            <a:ext cx="171428" cy="150067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>
            <p:custDataLst>
              <p:tags r:id="rId8"/>
            </p:custDataLst>
          </p:nvPr>
        </p:nvSpPr>
        <p:spPr>
          <a:xfrm>
            <a:off x="7238257" y="3843166"/>
            <a:ext cx="929758" cy="708604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7179" name="文本框 2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38257" y="2680813"/>
            <a:ext cx="9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90</a:t>
            </a:r>
          </a:p>
        </p:txBody>
      </p:sp>
      <p:cxnSp>
        <p:nvCxnSpPr>
          <p:cNvPr id="27" name="直接连接符 26"/>
          <p:cNvCxnSpPr/>
          <p:nvPr>
            <p:custDataLst>
              <p:tags r:id="rId10"/>
            </p:custDataLst>
          </p:nvPr>
        </p:nvCxnSpPr>
        <p:spPr>
          <a:xfrm flipH="1">
            <a:off x="7504922" y="2828703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文本框 2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0877" y="3285174"/>
            <a:ext cx="9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50</a:t>
            </a:r>
          </a:p>
        </p:txBody>
      </p:sp>
      <p:cxnSp>
        <p:nvCxnSpPr>
          <p:cNvPr id="29" name="直接连接符 28"/>
          <p:cNvCxnSpPr/>
          <p:nvPr>
            <p:custDataLst>
              <p:tags r:id="rId12"/>
            </p:custDataLst>
          </p:nvPr>
        </p:nvCxnSpPr>
        <p:spPr>
          <a:xfrm flipH="1">
            <a:off x="7519208" y="3433064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13"/>
            </p:custDataLst>
          </p:nvPr>
        </p:nvCxnSpPr>
        <p:spPr>
          <a:xfrm flipH="1">
            <a:off x="7519208" y="3100084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文本框 3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0877" y="2970340"/>
            <a:ext cx="9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72</a:t>
            </a:r>
          </a:p>
        </p:txBody>
      </p:sp>
      <p:sp>
        <p:nvSpPr>
          <p:cNvPr id="7185" name="文本框 4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57302" y="2240868"/>
            <a:ext cx="55118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℃</a:t>
            </a:r>
          </a:p>
        </p:txBody>
      </p:sp>
      <p:sp>
        <p:nvSpPr>
          <p:cNvPr id="7186" name="文本框 4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66828" y="4656109"/>
            <a:ext cx="8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en-US" sz="2100" b="1">
                <a:solidFill>
                  <a:schemeClr val="tx1"/>
                </a:solidFill>
              </a:rPr>
              <a:t>变性</a:t>
            </a:r>
          </a:p>
        </p:txBody>
      </p:sp>
      <p:grpSp>
        <p:nvGrpSpPr>
          <p:cNvPr id="13" name="组合 41"/>
          <p:cNvGrpSpPr/>
          <p:nvPr>
            <p:custDataLst>
              <p:tags r:id="rId17"/>
            </p:custDataLst>
          </p:nvPr>
        </p:nvGrpSpPr>
        <p:grpSpPr>
          <a:xfrm>
            <a:off x="1230946" y="3681345"/>
            <a:ext cx="5099974" cy="87101"/>
            <a:chOff x="2585" y="6688"/>
            <a:chExt cx="10710" cy="240"/>
          </a:xfrm>
        </p:grpSpPr>
        <p:sp>
          <p:nvSpPr>
            <p:cNvPr id="14" name="矩形 13"/>
            <p:cNvSpPr/>
            <p:nvPr>
              <p:custDataLst>
                <p:tags r:id="rId20"/>
              </p:custDataLst>
            </p:nvPr>
          </p:nvSpPr>
          <p:spPr>
            <a:xfrm>
              <a:off x="258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5" name="矩形 14"/>
            <p:cNvSpPr/>
            <p:nvPr>
              <p:custDataLst>
                <p:tags r:id="rId21"/>
              </p:custDataLst>
            </p:nvPr>
          </p:nvSpPr>
          <p:spPr>
            <a:xfrm>
              <a:off x="6155" y="6688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7" name="矩形 16"/>
            <p:cNvSpPr/>
            <p:nvPr>
              <p:custDataLst>
                <p:tags r:id="rId22"/>
              </p:custDataLst>
            </p:nvPr>
          </p:nvSpPr>
          <p:spPr>
            <a:xfrm>
              <a:off x="972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7315" y="44450"/>
            <a:ext cx="4644390" cy="1767205"/>
            <a:chOff x="169" y="70"/>
            <a:chExt cx="7314" cy="2783"/>
          </a:xfrm>
        </p:grpSpPr>
        <p:sp>
          <p:nvSpPr>
            <p:cNvPr id="11" name="文本框 10"/>
            <p:cNvSpPr txBox="1"/>
            <p:nvPr>
              <p:custDataLst>
                <p:tags r:id="rId18"/>
              </p:custDataLst>
            </p:nvPr>
          </p:nvSpPr>
          <p:spPr>
            <a:xfrm>
              <a:off x="169" y="70"/>
              <a:ext cx="7200" cy="19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二、操作程序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、目的基因的筛选与获取</a:t>
              </a:r>
            </a:p>
          </p:txBody>
        </p:sp>
        <p:sp>
          <p:nvSpPr>
            <p:cNvPr id="12" name="文本框 11"/>
            <p:cNvSpPr txBox="1"/>
            <p:nvPr>
              <p:custDataLst>
                <p:tags r:id="rId19"/>
              </p:custDataLst>
            </p:nvPr>
          </p:nvSpPr>
          <p:spPr>
            <a:xfrm>
              <a:off x="283" y="2031"/>
              <a:ext cx="720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>
                <a:buFont typeface="Wingdings" panose="05000000000000000000" charset="0"/>
                <a:buChar char="u"/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过程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6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4 -0.013889 L -0.002344 -0.067407" pathEditMode="relative" ptsTypes="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26667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54 -0.01213 L -0.001354 -0.045926" pathEditMode="relative" ptsTypes="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25 0.008796 L -0.004125 0.030185" pathEditMode="relative" rAng="0" ptsTypes="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>
            <p:custDataLst>
              <p:tags r:id="rId2"/>
            </p:custDataLst>
          </p:nvPr>
        </p:nvGrpSpPr>
        <p:grpSpPr>
          <a:xfrm>
            <a:off x="1230946" y="3554663"/>
            <a:ext cx="5099974" cy="87101"/>
            <a:chOff x="2585" y="6688"/>
            <a:chExt cx="10710" cy="240"/>
          </a:xfrm>
        </p:grpSpPr>
        <p:sp>
          <p:nvSpPr>
            <p:cNvPr id="38" name="矩形 37"/>
            <p:cNvSpPr/>
            <p:nvPr>
              <p:custDataLst>
                <p:tags r:id="rId43"/>
              </p:custDataLst>
            </p:nvPr>
          </p:nvSpPr>
          <p:spPr>
            <a:xfrm>
              <a:off x="258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9" name="矩形 38"/>
            <p:cNvSpPr/>
            <p:nvPr>
              <p:custDataLst>
                <p:tags r:id="rId44"/>
              </p:custDataLst>
            </p:nvPr>
          </p:nvSpPr>
          <p:spPr>
            <a:xfrm>
              <a:off x="6155" y="6688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40" name="矩形 39"/>
            <p:cNvSpPr/>
            <p:nvPr>
              <p:custDataLst>
                <p:tags r:id="rId45"/>
              </p:custDataLst>
            </p:nvPr>
          </p:nvSpPr>
          <p:spPr>
            <a:xfrm>
              <a:off x="972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9" name="组合 60"/>
          <p:cNvGrpSpPr/>
          <p:nvPr>
            <p:custDataLst>
              <p:tags r:id="rId3"/>
            </p:custDataLst>
          </p:nvPr>
        </p:nvGrpSpPr>
        <p:grpSpPr>
          <a:xfrm>
            <a:off x="1230946" y="2434143"/>
            <a:ext cx="5099974" cy="87101"/>
            <a:chOff x="2585" y="5557"/>
            <a:chExt cx="10710" cy="240"/>
          </a:xfrm>
        </p:grpSpPr>
        <p:sp>
          <p:nvSpPr>
            <p:cNvPr id="62" name="矩形 61"/>
            <p:cNvSpPr/>
            <p:nvPr>
              <p:custDataLst>
                <p:tags r:id="rId40"/>
              </p:custDataLst>
            </p:nvPr>
          </p:nvSpPr>
          <p:spPr>
            <a:xfrm>
              <a:off x="258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63" name="矩形 62"/>
            <p:cNvSpPr/>
            <p:nvPr>
              <p:custDataLst>
                <p:tags r:id="rId41"/>
              </p:custDataLst>
            </p:nvPr>
          </p:nvSpPr>
          <p:spPr>
            <a:xfrm>
              <a:off x="6155" y="5557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64" name="矩形 63"/>
            <p:cNvSpPr/>
            <p:nvPr>
              <p:custDataLst>
                <p:tags r:id="rId42"/>
              </p:custDataLst>
            </p:nvPr>
          </p:nvSpPr>
          <p:spPr>
            <a:xfrm>
              <a:off x="972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1" name="组合 64"/>
          <p:cNvGrpSpPr/>
          <p:nvPr>
            <p:custDataLst>
              <p:tags r:id="rId4"/>
            </p:custDataLst>
          </p:nvPr>
        </p:nvGrpSpPr>
        <p:grpSpPr>
          <a:xfrm>
            <a:off x="2659510" y="3026612"/>
            <a:ext cx="3671410" cy="87101"/>
            <a:chOff x="5585" y="5504"/>
            <a:chExt cx="7710" cy="240"/>
          </a:xfrm>
        </p:grpSpPr>
        <p:grpSp>
          <p:nvGrpSpPr>
            <p:cNvPr id="14" name="组合 65"/>
            <p:cNvGrpSpPr/>
            <p:nvPr>
              <p:custDataLst>
                <p:tags r:id="rId36"/>
              </p:custDataLst>
            </p:nvPr>
          </p:nvGrpSpPr>
          <p:grpSpPr>
            <a:xfrm>
              <a:off x="6155" y="5504"/>
              <a:ext cx="7140" cy="240"/>
              <a:chOff x="6155" y="5504"/>
              <a:chExt cx="7140" cy="240"/>
            </a:xfrm>
          </p:grpSpPr>
          <p:sp>
            <p:nvSpPr>
              <p:cNvPr id="67" name="矩形 66"/>
              <p:cNvSpPr/>
              <p:nvPr>
                <p:custDataLst>
                  <p:tags r:id="rId38"/>
                </p:custDataLst>
              </p:nvPr>
            </p:nvSpPr>
            <p:spPr>
              <a:xfrm>
                <a:off x="6155" y="550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68" name="矩形 67"/>
              <p:cNvSpPr/>
              <p:nvPr>
                <p:custDataLst>
                  <p:tags r:id="rId39"/>
                </p:custDataLst>
              </p:nvPr>
            </p:nvSpPr>
            <p:spPr>
              <a:xfrm>
                <a:off x="9725" y="550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  <p:sp>
          <p:nvSpPr>
            <p:cNvPr id="69" name="矩形 68"/>
            <p:cNvSpPr/>
            <p:nvPr>
              <p:custDataLst>
                <p:tags r:id="rId37"/>
              </p:custDataLst>
            </p:nvPr>
          </p:nvSpPr>
          <p:spPr>
            <a:xfrm>
              <a:off x="5585" y="5504"/>
              <a:ext cx="570" cy="240"/>
            </a:xfrm>
            <a:prstGeom prst="rect">
              <a:avLst/>
            </a:prstGeom>
            <a:solidFill>
              <a:srgbClr val="FFD6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5" name="组合 69"/>
          <p:cNvGrpSpPr/>
          <p:nvPr>
            <p:custDataLst>
              <p:tags r:id="rId5"/>
            </p:custDataLst>
          </p:nvPr>
        </p:nvGrpSpPr>
        <p:grpSpPr>
          <a:xfrm>
            <a:off x="1230946" y="4223345"/>
            <a:ext cx="3671410" cy="87101"/>
            <a:chOff x="2585" y="8124"/>
            <a:chExt cx="7710" cy="240"/>
          </a:xfrm>
        </p:grpSpPr>
        <p:grpSp>
          <p:nvGrpSpPr>
            <p:cNvPr id="16" name="组合 70"/>
            <p:cNvGrpSpPr/>
            <p:nvPr>
              <p:custDataLst>
                <p:tags r:id="rId32"/>
              </p:custDataLst>
            </p:nvPr>
          </p:nvGrpSpPr>
          <p:grpSpPr>
            <a:xfrm>
              <a:off x="2585" y="8124"/>
              <a:ext cx="7140" cy="240"/>
              <a:chOff x="2585" y="8124"/>
              <a:chExt cx="7140" cy="240"/>
            </a:xfrm>
          </p:grpSpPr>
          <p:sp>
            <p:nvSpPr>
              <p:cNvPr id="72" name="矩形 71"/>
              <p:cNvSpPr/>
              <p:nvPr>
                <p:custDataLst>
                  <p:tags r:id="rId34"/>
                </p:custDataLst>
              </p:nvPr>
            </p:nvSpPr>
            <p:spPr>
              <a:xfrm>
                <a:off x="2585" y="812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73" name="矩形 72"/>
              <p:cNvSpPr/>
              <p:nvPr>
                <p:custDataLst>
                  <p:tags r:id="rId35"/>
                </p:custDataLst>
              </p:nvPr>
            </p:nvSpPr>
            <p:spPr>
              <a:xfrm>
                <a:off x="6155" y="812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  <p:sp>
          <p:nvSpPr>
            <p:cNvPr id="74" name="矩形 73"/>
            <p:cNvSpPr/>
            <p:nvPr>
              <p:custDataLst>
                <p:tags r:id="rId33"/>
              </p:custDataLst>
            </p:nvPr>
          </p:nvSpPr>
          <p:spPr>
            <a:xfrm>
              <a:off x="9725" y="8124"/>
              <a:ext cx="570" cy="240"/>
            </a:xfrm>
            <a:prstGeom prst="rect">
              <a:avLst/>
            </a:prstGeom>
            <a:solidFill>
              <a:srgbClr val="4798D2"/>
            </a:solidFill>
            <a:ln>
              <a:solidFill>
                <a:srgbClr val="4798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sp>
        <p:nvSpPr>
          <p:cNvPr id="4" name="圆角矩形 3"/>
          <p:cNvSpPr/>
          <p:nvPr>
            <p:custDataLst>
              <p:tags r:id="rId6"/>
            </p:custDataLst>
          </p:nvPr>
        </p:nvSpPr>
        <p:spPr>
          <a:xfrm>
            <a:off x="7056870" y="2240868"/>
            <a:ext cx="1185709" cy="2385299"/>
          </a:xfrm>
          <a:prstGeom prst="roundRect">
            <a:avLst/>
          </a:prstGeom>
          <a:gradFill>
            <a:gsLst>
              <a:gs pos="64000">
                <a:schemeClr val="accent1">
                  <a:lumMod val="40000"/>
                  <a:lumOff val="60000"/>
                </a:schemeClr>
              </a:gs>
              <a:gs pos="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7564011" y="2781621"/>
            <a:ext cx="171428" cy="1115983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7564011" y="2682725"/>
            <a:ext cx="171428" cy="150067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9"/>
            </p:custDataLst>
          </p:nvPr>
        </p:nvSpPr>
        <p:spPr>
          <a:xfrm>
            <a:off x="7184251" y="3843166"/>
            <a:ext cx="929758" cy="708604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8203" name="文本框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4251" y="2644618"/>
            <a:ext cx="47975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90</a:t>
            </a:r>
          </a:p>
        </p:txBody>
      </p:sp>
      <p:cxnSp>
        <p:nvCxnSpPr>
          <p:cNvPr id="10" name="直接连接符 9"/>
          <p:cNvCxnSpPr/>
          <p:nvPr>
            <p:custDataLst>
              <p:tags r:id="rId11"/>
            </p:custDataLst>
          </p:nvPr>
        </p:nvCxnSpPr>
        <p:spPr>
          <a:xfrm flipH="1">
            <a:off x="7450916" y="2792508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文本框 1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56871" y="3285174"/>
            <a:ext cx="459521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50</a:t>
            </a:r>
          </a:p>
        </p:txBody>
      </p:sp>
      <p:cxnSp>
        <p:nvCxnSpPr>
          <p:cNvPr id="12" name="直接连接符 11"/>
          <p:cNvCxnSpPr/>
          <p:nvPr>
            <p:custDataLst>
              <p:tags r:id="rId13"/>
            </p:custDataLst>
          </p:nvPr>
        </p:nvCxnSpPr>
        <p:spPr>
          <a:xfrm flipH="1">
            <a:off x="7465202" y="3433064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4"/>
            </p:custDataLst>
          </p:nvPr>
        </p:nvCxnSpPr>
        <p:spPr>
          <a:xfrm flipH="1">
            <a:off x="7465202" y="3100084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文本框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056871" y="2970340"/>
            <a:ext cx="459521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72</a:t>
            </a:r>
          </a:p>
        </p:txBody>
      </p:sp>
      <p:sp>
        <p:nvSpPr>
          <p:cNvPr id="8209" name="文本框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03296" y="2240868"/>
            <a:ext cx="55118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℃</a:t>
            </a:r>
          </a:p>
        </p:txBody>
      </p:sp>
      <p:sp>
        <p:nvSpPr>
          <p:cNvPr id="8210" name="文本框 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12822" y="4656109"/>
            <a:ext cx="8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en-US" sz="2100" b="1">
                <a:solidFill>
                  <a:schemeClr val="tx1"/>
                </a:solidFill>
              </a:rPr>
              <a:t>复性</a:t>
            </a:r>
          </a:p>
        </p:txBody>
      </p:sp>
      <p:sp>
        <p:nvSpPr>
          <p:cNvPr id="3" name="矩形 2"/>
          <p:cNvSpPr/>
          <p:nvPr>
            <p:custDataLst>
              <p:tags r:id="rId18"/>
            </p:custDataLst>
          </p:nvPr>
        </p:nvSpPr>
        <p:spPr>
          <a:xfrm>
            <a:off x="2659510" y="2625584"/>
            <a:ext cx="271428" cy="87101"/>
          </a:xfrm>
          <a:prstGeom prst="rect">
            <a:avLst/>
          </a:pr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47" name="矩形 46"/>
          <p:cNvSpPr/>
          <p:nvPr>
            <p:custDataLst>
              <p:tags r:id="rId19"/>
            </p:custDataLst>
          </p:nvPr>
        </p:nvSpPr>
        <p:spPr>
          <a:xfrm>
            <a:off x="4630928" y="3199000"/>
            <a:ext cx="271428" cy="87101"/>
          </a:xfrm>
          <a:prstGeom prst="rect">
            <a:avLst/>
          </a:prstGeom>
          <a:solidFill>
            <a:srgbClr val="0070C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48" name="矩形 47"/>
          <p:cNvSpPr/>
          <p:nvPr>
            <p:custDataLst>
              <p:tags r:id="rId20"/>
            </p:custDataLst>
          </p:nvPr>
        </p:nvSpPr>
        <p:spPr>
          <a:xfrm>
            <a:off x="4630928" y="3769692"/>
            <a:ext cx="271428" cy="87101"/>
          </a:xfrm>
          <a:prstGeom prst="rect">
            <a:avLst/>
          </a:prstGeom>
          <a:solidFill>
            <a:srgbClr val="479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49" name="矩形 48"/>
          <p:cNvSpPr/>
          <p:nvPr>
            <p:custDataLst>
              <p:tags r:id="rId21"/>
            </p:custDataLst>
          </p:nvPr>
        </p:nvSpPr>
        <p:spPr>
          <a:xfrm>
            <a:off x="2659510" y="4432024"/>
            <a:ext cx="271428" cy="87101"/>
          </a:xfrm>
          <a:prstGeom prst="rect">
            <a:avLst/>
          </a:prstGeom>
          <a:solidFill>
            <a:srgbClr val="FF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grpSp>
        <p:nvGrpSpPr>
          <p:cNvPr id="8" name="组合 7"/>
          <p:cNvGrpSpPr/>
          <p:nvPr/>
        </p:nvGrpSpPr>
        <p:grpSpPr>
          <a:xfrm>
            <a:off x="844868" y="2253139"/>
            <a:ext cx="6164580" cy="1594009"/>
            <a:chOff x="1734" y="3080"/>
            <a:chExt cx="12944" cy="3347"/>
          </a:xfrm>
        </p:grpSpPr>
        <p:grpSp>
          <p:nvGrpSpPr>
            <p:cNvPr id="20" name="组合 19"/>
            <p:cNvGrpSpPr/>
            <p:nvPr/>
          </p:nvGrpSpPr>
          <p:grpSpPr>
            <a:xfrm>
              <a:off x="1734" y="3080"/>
              <a:ext cx="12895" cy="949"/>
              <a:chOff x="1734" y="3080"/>
              <a:chExt cx="12895" cy="949"/>
            </a:xfrm>
          </p:grpSpPr>
          <p:sp>
            <p:nvSpPr>
              <p:cNvPr id="4120" name="文本框 4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734" y="3160"/>
                <a:ext cx="1171" cy="8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100">
                    <a:latin typeface="+mn-ea"/>
                  </a:rPr>
                  <a:t>3’</a:t>
                </a:r>
              </a:p>
            </p:txBody>
          </p:sp>
          <p:sp>
            <p:nvSpPr>
              <p:cNvPr id="4121" name="文本框 5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3458" y="3080"/>
                <a:ext cx="1171" cy="9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100">
                    <a:latin typeface="+mn-ea"/>
                  </a:rPr>
                  <a:t>5’</a:t>
                </a:r>
              </a:p>
            </p:txBody>
          </p:sp>
        </p:grpSp>
        <p:sp>
          <p:nvSpPr>
            <p:cNvPr id="4114" name="文本框 5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734" y="5558"/>
              <a:ext cx="1171" cy="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5’</a:t>
              </a:r>
            </a:p>
          </p:txBody>
        </p:sp>
        <p:sp>
          <p:nvSpPr>
            <p:cNvPr id="4115" name="文本框 5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3507" y="5442"/>
              <a:ext cx="1171" cy="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3’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4868" y="2890838"/>
            <a:ext cx="6148864" cy="1574006"/>
            <a:chOff x="1734" y="3409"/>
            <a:chExt cx="12911" cy="3305"/>
          </a:xfrm>
        </p:grpSpPr>
        <p:grpSp>
          <p:nvGrpSpPr>
            <p:cNvPr id="19" name="组合 18"/>
            <p:cNvGrpSpPr/>
            <p:nvPr/>
          </p:nvGrpSpPr>
          <p:grpSpPr>
            <a:xfrm>
              <a:off x="4559" y="3409"/>
              <a:ext cx="10086" cy="918"/>
              <a:chOff x="4559" y="3409"/>
              <a:chExt cx="10086" cy="918"/>
            </a:xfrm>
          </p:grpSpPr>
          <p:sp>
            <p:nvSpPr>
              <p:cNvPr id="21" name="文本框 42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59" y="3409"/>
                <a:ext cx="1171" cy="8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100">
                    <a:latin typeface="+mn-ea"/>
                  </a:rPr>
                  <a:t>5’</a:t>
                </a:r>
              </a:p>
            </p:txBody>
          </p:sp>
          <p:sp>
            <p:nvSpPr>
              <p:cNvPr id="22" name="文本框 52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3474" y="3422"/>
                <a:ext cx="1171" cy="90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100">
                    <a:latin typeface="+mn-ea"/>
                  </a:rPr>
                  <a:t>3’</a:t>
                </a:r>
              </a:p>
            </p:txBody>
          </p:sp>
        </p:grpSp>
        <p:sp>
          <p:nvSpPr>
            <p:cNvPr id="23" name="文本框 5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734" y="5845"/>
              <a:ext cx="1171" cy="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3’</a:t>
              </a:r>
            </a:p>
          </p:txBody>
        </p:sp>
        <p:sp>
          <p:nvSpPr>
            <p:cNvPr id="24" name="文本框 5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470" y="5823"/>
              <a:ext cx="1171" cy="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5’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7315" y="44450"/>
            <a:ext cx="4644390" cy="1767205"/>
            <a:chOff x="169" y="70"/>
            <a:chExt cx="7314" cy="2783"/>
          </a:xfrm>
        </p:grpSpPr>
        <p:sp>
          <p:nvSpPr>
            <p:cNvPr id="30" name="文本框 29"/>
            <p:cNvSpPr txBox="1"/>
            <p:nvPr>
              <p:custDataLst>
                <p:tags r:id="rId22"/>
              </p:custDataLst>
            </p:nvPr>
          </p:nvSpPr>
          <p:spPr>
            <a:xfrm>
              <a:off x="169" y="70"/>
              <a:ext cx="7200" cy="19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二、操作程序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、目的基因的筛选与获取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23"/>
              </p:custDataLst>
            </p:nvPr>
          </p:nvSpPr>
          <p:spPr>
            <a:xfrm>
              <a:off x="283" y="2031"/>
              <a:ext cx="720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>
                <a:buFont typeface="Wingdings" panose="05000000000000000000" charset="0"/>
                <a:buChar char="u"/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过程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7002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47" grpId="0" bldLvl="0" animBg="1"/>
      <p:bldP spid="48" grpId="0" bldLvl="0" animBg="1"/>
      <p:bldP spid="4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1"/>
          <p:cNvGrpSpPr/>
          <p:nvPr>
            <p:custDataLst>
              <p:tags r:id="rId2"/>
            </p:custDataLst>
          </p:nvPr>
        </p:nvGrpSpPr>
        <p:grpSpPr>
          <a:xfrm>
            <a:off x="1230946" y="3554663"/>
            <a:ext cx="5099974" cy="87101"/>
            <a:chOff x="2585" y="6688"/>
            <a:chExt cx="10710" cy="240"/>
          </a:xfrm>
        </p:grpSpPr>
        <p:sp>
          <p:nvSpPr>
            <p:cNvPr id="38" name="矩形 37"/>
            <p:cNvSpPr/>
            <p:nvPr>
              <p:custDataLst>
                <p:tags r:id="rId59"/>
              </p:custDataLst>
            </p:nvPr>
          </p:nvSpPr>
          <p:spPr>
            <a:xfrm>
              <a:off x="258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9" name="矩形 38"/>
            <p:cNvSpPr/>
            <p:nvPr>
              <p:custDataLst>
                <p:tags r:id="rId60"/>
              </p:custDataLst>
            </p:nvPr>
          </p:nvSpPr>
          <p:spPr>
            <a:xfrm>
              <a:off x="6155" y="6688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40" name="矩形 39"/>
            <p:cNvSpPr/>
            <p:nvPr>
              <p:custDataLst>
                <p:tags r:id="rId61"/>
              </p:custDataLst>
            </p:nvPr>
          </p:nvSpPr>
          <p:spPr>
            <a:xfrm>
              <a:off x="972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8" name="组合 60"/>
          <p:cNvGrpSpPr/>
          <p:nvPr>
            <p:custDataLst>
              <p:tags r:id="rId3"/>
            </p:custDataLst>
          </p:nvPr>
        </p:nvGrpSpPr>
        <p:grpSpPr>
          <a:xfrm>
            <a:off x="1230946" y="2434143"/>
            <a:ext cx="5099974" cy="87101"/>
            <a:chOff x="2585" y="5557"/>
            <a:chExt cx="10710" cy="240"/>
          </a:xfrm>
        </p:grpSpPr>
        <p:sp>
          <p:nvSpPr>
            <p:cNvPr id="62" name="矩形 61"/>
            <p:cNvSpPr/>
            <p:nvPr>
              <p:custDataLst>
                <p:tags r:id="rId56"/>
              </p:custDataLst>
            </p:nvPr>
          </p:nvSpPr>
          <p:spPr>
            <a:xfrm>
              <a:off x="2585" y="5557"/>
              <a:ext cx="3570" cy="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63" name="矩形 62"/>
            <p:cNvSpPr/>
            <p:nvPr>
              <p:custDataLst>
                <p:tags r:id="rId57"/>
              </p:custDataLst>
            </p:nvPr>
          </p:nvSpPr>
          <p:spPr>
            <a:xfrm>
              <a:off x="6155" y="5557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64" name="矩形 63"/>
            <p:cNvSpPr/>
            <p:nvPr>
              <p:custDataLst>
                <p:tags r:id="rId58"/>
              </p:custDataLst>
            </p:nvPr>
          </p:nvSpPr>
          <p:spPr>
            <a:xfrm>
              <a:off x="972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9" name="组合 64"/>
          <p:cNvGrpSpPr/>
          <p:nvPr>
            <p:custDataLst>
              <p:tags r:id="rId4"/>
            </p:custDataLst>
          </p:nvPr>
        </p:nvGrpSpPr>
        <p:grpSpPr>
          <a:xfrm>
            <a:off x="2659510" y="3026612"/>
            <a:ext cx="3671410" cy="87101"/>
            <a:chOff x="5585" y="5504"/>
            <a:chExt cx="7710" cy="240"/>
          </a:xfrm>
        </p:grpSpPr>
        <p:grpSp>
          <p:nvGrpSpPr>
            <p:cNvPr id="10" name="组合 65"/>
            <p:cNvGrpSpPr/>
            <p:nvPr>
              <p:custDataLst>
                <p:tags r:id="rId52"/>
              </p:custDataLst>
            </p:nvPr>
          </p:nvGrpSpPr>
          <p:grpSpPr>
            <a:xfrm>
              <a:off x="6155" y="5504"/>
              <a:ext cx="7140" cy="240"/>
              <a:chOff x="6155" y="5504"/>
              <a:chExt cx="7140" cy="240"/>
            </a:xfrm>
          </p:grpSpPr>
          <p:sp>
            <p:nvSpPr>
              <p:cNvPr id="67" name="矩形 66"/>
              <p:cNvSpPr/>
              <p:nvPr>
                <p:custDataLst>
                  <p:tags r:id="rId54"/>
                </p:custDataLst>
              </p:nvPr>
            </p:nvSpPr>
            <p:spPr>
              <a:xfrm>
                <a:off x="6155" y="550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68" name="矩形 67"/>
              <p:cNvSpPr/>
              <p:nvPr>
                <p:custDataLst>
                  <p:tags r:id="rId55"/>
                </p:custDataLst>
              </p:nvPr>
            </p:nvSpPr>
            <p:spPr>
              <a:xfrm>
                <a:off x="9725" y="550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  <p:sp>
          <p:nvSpPr>
            <p:cNvPr id="69" name="矩形 68"/>
            <p:cNvSpPr/>
            <p:nvPr>
              <p:custDataLst>
                <p:tags r:id="rId53"/>
              </p:custDataLst>
            </p:nvPr>
          </p:nvSpPr>
          <p:spPr>
            <a:xfrm>
              <a:off x="5585" y="5504"/>
              <a:ext cx="570" cy="240"/>
            </a:xfrm>
            <a:prstGeom prst="rect">
              <a:avLst/>
            </a:prstGeom>
            <a:solidFill>
              <a:srgbClr val="FFD6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1" name="组合 69"/>
          <p:cNvGrpSpPr/>
          <p:nvPr>
            <p:custDataLst>
              <p:tags r:id="rId5"/>
            </p:custDataLst>
          </p:nvPr>
        </p:nvGrpSpPr>
        <p:grpSpPr>
          <a:xfrm>
            <a:off x="1230946" y="4223345"/>
            <a:ext cx="3671410" cy="87101"/>
            <a:chOff x="2585" y="8124"/>
            <a:chExt cx="7710" cy="240"/>
          </a:xfrm>
        </p:grpSpPr>
        <p:grpSp>
          <p:nvGrpSpPr>
            <p:cNvPr id="12" name="组合 70"/>
            <p:cNvGrpSpPr/>
            <p:nvPr>
              <p:custDataLst>
                <p:tags r:id="rId48"/>
              </p:custDataLst>
            </p:nvPr>
          </p:nvGrpSpPr>
          <p:grpSpPr>
            <a:xfrm>
              <a:off x="2585" y="8124"/>
              <a:ext cx="7140" cy="240"/>
              <a:chOff x="2585" y="8124"/>
              <a:chExt cx="7140" cy="240"/>
            </a:xfrm>
          </p:grpSpPr>
          <p:sp>
            <p:nvSpPr>
              <p:cNvPr id="72" name="矩形 71"/>
              <p:cNvSpPr/>
              <p:nvPr>
                <p:custDataLst>
                  <p:tags r:id="rId50"/>
                </p:custDataLst>
              </p:nvPr>
            </p:nvSpPr>
            <p:spPr>
              <a:xfrm>
                <a:off x="2585" y="812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73" name="矩形 72"/>
              <p:cNvSpPr/>
              <p:nvPr>
                <p:custDataLst>
                  <p:tags r:id="rId51"/>
                </p:custDataLst>
              </p:nvPr>
            </p:nvSpPr>
            <p:spPr>
              <a:xfrm>
                <a:off x="6155" y="812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  <p:sp>
          <p:nvSpPr>
            <p:cNvPr id="74" name="矩形 73"/>
            <p:cNvSpPr/>
            <p:nvPr>
              <p:custDataLst>
                <p:tags r:id="rId49"/>
              </p:custDataLst>
            </p:nvPr>
          </p:nvSpPr>
          <p:spPr>
            <a:xfrm>
              <a:off x="9725" y="8124"/>
              <a:ext cx="570" cy="240"/>
            </a:xfrm>
            <a:prstGeom prst="rect">
              <a:avLst/>
            </a:prstGeom>
            <a:solidFill>
              <a:srgbClr val="4798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2659510" y="2625584"/>
            <a:ext cx="271428" cy="87101"/>
          </a:xfrm>
          <a:prstGeom prst="rect">
            <a:avLst/>
          </a:prstGeom>
          <a:solidFill>
            <a:srgbClr val="FF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47" name="矩形 46"/>
          <p:cNvSpPr/>
          <p:nvPr>
            <p:custDataLst>
              <p:tags r:id="rId7"/>
            </p:custDataLst>
          </p:nvPr>
        </p:nvSpPr>
        <p:spPr>
          <a:xfrm>
            <a:off x="4630928" y="3199000"/>
            <a:ext cx="271428" cy="87101"/>
          </a:xfrm>
          <a:prstGeom prst="rect">
            <a:avLst/>
          </a:prstGeom>
          <a:solidFill>
            <a:srgbClr val="479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48" name="矩形 47"/>
          <p:cNvSpPr/>
          <p:nvPr>
            <p:custDataLst>
              <p:tags r:id="rId8"/>
            </p:custDataLst>
          </p:nvPr>
        </p:nvSpPr>
        <p:spPr>
          <a:xfrm>
            <a:off x="4630928" y="3769692"/>
            <a:ext cx="271428" cy="87101"/>
          </a:xfrm>
          <a:prstGeom prst="rect">
            <a:avLst/>
          </a:prstGeom>
          <a:solidFill>
            <a:srgbClr val="479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49" name="矩形 48"/>
          <p:cNvSpPr/>
          <p:nvPr>
            <p:custDataLst>
              <p:tags r:id="rId9"/>
            </p:custDataLst>
          </p:nvPr>
        </p:nvSpPr>
        <p:spPr>
          <a:xfrm>
            <a:off x="2659510" y="4432024"/>
            <a:ext cx="271428" cy="87101"/>
          </a:xfrm>
          <a:prstGeom prst="rect">
            <a:avLst/>
          </a:prstGeom>
          <a:solidFill>
            <a:srgbClr val="FF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16" name="圆角矩形 15"/>
          <p:cNvSpPr/>
          <p:nvPr>
            <p:custDataLst>
              <p:tags r:id="rId10"/>
            </p:custDataLst>
          </p:nvPr>
        </p:nvSpPr>
        <p:spPr>
          <a:xfrm>
            <a:off x="7158973" y="2240603"/>
            <a:ext cx="1185709" cy="2385299"/>
          </a:xfrm>
          <a:prstGeom prst="roundRect">
            <a:avLst/>
          </a:prstGeom>
          <a:gradFill>
            <a:gsLst>
              <a:gs pos="64000">
                <a:schemeClr val="accent1">
                  <a:lumMod val="40000"/>
                  <a:lumOff val="60000"/>
                </a:schemeClr>
              </a:gs>
              <a:gs pos="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7666114" y="3432800"/>
            <a:ext cx="171428" cy="464539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12"/>
            </p:custDataLst>
          </p:nvPr>
        </p:nvSpPr>
        <p:spPr>
          <a:xfrm>
            <a:off x="7666114" y="2682460"/>
            <a:ext cx="171428" cy="150067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>
            <p:custDataLst>
              <p:tags r:id="rId13"/>
            </p:custDataLst>
          </p:nvPr>
        </p:nvSpPr>
        <p:spPr>
          <a:xfrm>
            <a:off x="7286354" y="3842900"/>
            <a:ext cx="929758" cy="708604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9231" name="文本框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86354" y="2644352"/>
            <a:ext cx="47975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90</a:t>
            </a:r>
          </a:p>
        </p:txBody>
      </p:sp>
      <p:cxnSp>
        <p:nvCxnSpPr>
          <p:cNvPr id="22" name="直接连接符 21"/>
          <p:cNvCxnSpPr/>
          <p:nvPr>
            <p:custDataLst>
              <p:tags r:id="rId15"/>
            </p:custDataLst>
          </p:nvPr>
        </p:nvCxnSpPr>
        <p:spPr>
          <a:xfrm flipH="1">
            <a:off x="7553018" y="2792243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3" name="文本框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58974" y="3284909"/>
            <a:ext cx="459521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50</a:t>
            </a:r>
          </a:p>
        </p:txBody>
      </p:sp>
      <p:cxnSp>
        <p:nvCxnSpPr>
          <p:cNvPr id="24" name="直接连接符 23"/>
          <p:cNvCxnSpPr/>
          <p:nvPr>
            <p:custDataLst>
              <p:tags r:id="rId17"/>
            </p:custDataLst>
          </p:nvPr>
        </p:nvCxnSpPr>
        <p:spPr>
          <a:xfrm flipH="1">
            <a:off x="7567305" y="3432798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8"/>
            </p:custDataLst>
          </p:nvPr>
        </p:nvCxnSpPr>
        <p:spPr>
          <a:xfrm flipH="1">
            <a:off x="7567305" y="3099818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文本框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58974" y="2970074"/>
            <a:ext cx="459521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72</a:t>
            </a:r>
          </a:p>
        </p:txBody>
      </p:sp>
      <p:sp>
        <p:nvSpPr>
          <p:cNvPr id="9237" name="文本框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05399" y="2240603"/>
            <a:ext cx="55118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℃</a:t>
            </a:r>
          </a:p>
        </p:txBody>
      </p:sp>
      <p:sp>
        <p:nvSpPr>
          <p:cNvPr id="9238" name="文本框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414925" y="4655843"/>
            <a:ext cx="8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en-US" sz="2100" b="1">
                <a:solidFill>
                  <a:schemeClr val="tx1"/>
                </a:solidFill>
              </a:rPr>
              <a:t>延伸</a:t>
            </a:r>
          </a:p>
        </p:txBody>
      </p:sp>
      <p:grpSp>
        <p:nvGrpSpPr>
          <p:cNvPr id="13" name="组合 42"/>
          <p:cNvGrpSpPr/>
          <p:nvPr>
            <p:custDataLst>
              <p:tags r:id="rId22"/>
            </p:custDataLst>
          </p:nvPr>
        </p:nvGrpSpPr>
        <p:grpSpPr>
          <a:xfrm>
            <a:off x="2930938" y="2625584"/>
            <a:ext cx="3399983" cy="87101"/>
            <a:chOff x="6155" y="4873"/>
            <a:chExt cx="7140" cy="240"/>
          </a:xfrm>
        </p:grpSpPr>
        <p:sp>
          <p:nvSpPr>
            <p:cNvPr id="31" name="矩形 30"/>
            <p:cNvSpPr/>
            <p:nvPr>
              <p:custDataLst>
                <p:tags r:id="rId46"/>
              </p:custDataLst>
            </p:nvPr>
          </p:nvSpPr>
          <p:spPr>
            <a:xfrm>
              <a:off x="6155" y="4873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2" name="矩形 31"/>
            <p:cNvSpPr/>
            <p:nvPr>
              <p:custDataLst>
                <p:tags r:id="rId47"/>
              </p:custDataLst>
            </p:nvPr>
          </p:nvSpPr>
          <p:spPr>
            <a:xfrm>
              <a:off x="9725" y="4873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4" name="组合 44"/>
          <p:cNvGrpSpPr/>
          <p:nvPr>
            <p:custDataLst>
              <p:tags r:id="rId23"/>
            </p:custDataLst>
          </p:nvPr>
        </p:nvGrpSpPr>
        <p:grpSpPr>
          <a:xfrm>
            <a:off x="1230947" y="3769692"/>
            <a:ext cx="3399983" cy="87101"/>
            <a:chOff x="2585" y="8024"/>
            <a:chExt cx="7140" cy="240"/>
          </a:xfrm>
        </p:grpSpPr>
        <p:sp>
          <p:nvSpPr>
            <p:cNvPr id="34" name="矩形 33"/>
            <p:cNvSpPr/>
            <p:nvPr>
              <p:custDataLst>
                <p:tags r:id="rId44"/>
              </p:custDataLst>
            </p:nvPr>
          </p:nvSpPr>
          <p:spPr>
            <a:xfrm>
              <a:off x="6155" y="8024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6" name="矩形 35"/>
            <p:cNvSpPr/>
            <p:nvPr>
              <p:custDataLst>
                <p:tags r:id="rId45"/>
              </p:custDataLst>
            </p:nvPr>
          </p:nvSpPr>
          <p:spPr>
            <a:xfrm>
              <a:off x="2585" y="8024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5" name="组合 43"/>
          <p:cNvGrpSpPr/>
          <p:nvPr>
            <p:custDataLst>
              <p:tags r:id="rId24"/>
            </p:custDataLst>
          </p:nvPr>
        </p:nvGrpSpPr>
        <p:grpSpPr>
          <a:xfrm>
            <a:off x="2659511" y="3199000"/>
            <a:ext cx="1971419" cy="87101"/>
            <a:chOff x="5585" y="6452"/>
            <a:chExt cx="4140" cy="240"/>
          </a:xfrm>
        </p:grpSpPr>
        <p:sp>
          <p:nvSpPr>
            <p:cNvPr id="33" name="矩形 32"/>
            <p:cNvSpPr/>
            <p:nvPr>
              <p:custDataLst>
                <p:tags r:id="rId42"/>
              </p:custDataLst>
            </p:nvPr>
          </p:nvSpPr>
          <p:spPr>
            <a:xfrm>
              <a:off x="6155" y="6452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37" name="矩形 36"/>
            <p:cNvSpPr/>
            <p:nvPr>
              <p:custDataLst>
                <p:tags r:id="rId43"/>
              </p:custDataLst>
            </p:nvPr>
          </p:nvSpPr>
          <p:spPr>
            <a:xfrm>
              <a:off x="5585" y="6452"/>
              <a:ext cx="570" cy="240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21" name="组合 45"/>
          <p:cNvGrpSpPr/>
          <p:nvPr>
            <p:custDataLst>
              <p:tags r:id="rId25"/>
            </p:custDataLst>
          </p:nvPr>
        </p:nvGrpSpPr>
        <p:grpSpPr>
          <a:xfrm>
            <a:off x="2930938" y="4432024"/>
            <a:ext cx="1971419" cy="87101"/>
            <a:chOff x="6155" y="9849"/>
            <a:chExt cx="4140" cy="240"/>
          </a:xfrm>
        </p:grpSpPr>
        <p:sp>
          <p:nvSpPr>
            <p:cNvPr id="35" name="矩形 34"/>
            <p:cNvSpPr/>
            <p:nvPr>
              <p:custDataLst>
                <p:tags r:id="rId40"/>
              </p:custDataLst>
            </p:nvPr>
          </p:nvSpPr>
          <p:spPr>
            <a:xfrm>
              <a:off x="6155" y="9849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41" name="矩形 40"/>
            <p:cNvSpPr/>
            <p:nvPr>
              <p:custDataLst>
                <p:tags r:id="rId41"/>
              </p:custDataLst>
            </p:nvPr>
          </p:nvSpPr>
          <p:spPr>
            <a:xfrm>
              <a:off x="9725" y="9849"/>
              <a:ext cx="570" cy="240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sp>
        <p:nvSpPr>
          <p:cNvPr id="2" name="饼形 1"/>
          <p:cNvSpPr/>
          <p:nvPr>
            <p:custDataLst>
              <p:tags r:id="rId26"/>
            </p:custDataLst>
          </p:nvPr>
        </p:nvSpPr>
        <p:spPr>
          <a:xfrm rot="2580000">
            <a:off x="2671416" y="2378797"/>
            <a:ext cx="497616" cy="370180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4" name="饼形 3"/>
          <p:cNvSpPr/>
          <p:nvPr>
            <p:custDataLst>
              <p:tags r:id="rId27"/>
            </p:custDataLst>
          </p:nvPr>
        </p:nvSpPr>
        <p:spPr>
          <a:xfrm rot="2580000">
            <a:off x="2545929" y="4220167"/>
            <a:ext cx="498807" cy="370180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5" name="饼形 4"/>
          <p:cNvSpPr/>
          <p:nvPr>
            <p:custDataLst>
              <p:tags r:id="rId28"/>
            </p:custDataLst>
          </p:nvPr>
        </p:nvSpPr>
        <p:spPr>
          <a:xfrm rot="13200000">
            <a:off x="4518312" y="2985780"/>
            <a:ext cx="497616" cy="369272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6" name="饼形 5"/>
          <p:cNvSpPr/>
          <p:nvPr>
            <p:custDataLst>
              <p:tags r:id="rId29"/>
            </p:custDataLst>
          </p:nvPr>
        </p:nvSpPr>
        <p:spPr>
          <a:xfrm rot="13200000">
            <a:off x="4518312" y="3549218"/>
            <a:ext cx="497616" cy="370180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0574" y="2253139"/>
            <a:ext cx="6228874" cy="1594009"/>
            <a:chOff x="1599" y="3080"/>
            <a:chExt cx="13079" cy="3347"/>
          </a:xfrm>
        </p:grpSpPr>
        <p:grpSp>
          <p:nvGrpSpPr>
            <p:cNvPr id="26" name="组合 25"/>
            <p:cNvGrpSpPr/>
            <p:nvPr/>
          </p:nvGrpSpPr>
          <p:grpSpPr>
            <a:xfrm>
              <a:off x="1734" y="3080"/>
              <a:ext cx="12944" cy="949"/>
              <a:chOff x="1734" y="3080"/>
              <a:chExt cx="12944" cy="949"/>
            </a:xfrm>
          </p:grpSpPr>
          <p:sp>
            <p:nvSpPr>
              <p:cNvPr id="4120" name="文本框 4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734" y="3160"/>
                <a:ext cx="1171" cy="8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100">
                    <a:latin typeface="+mn-ea"/>
                  </a:rPr>
                  <a:t>3’</a:t>
                </a:r>
              </a:p>
            </p:txBody>
          </p:sp>
          <p:sp>
            <p:nvSpPr>
              <p:cNvPr id="4121" name="文本框 52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3507" y="3080"/>
                <a:ext cx="1171" cy="9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100">
                    <a:latin typeface="+mn-ea"/>
                  </a:rPr>
                  <a:t>5’</a:t>
                </a:r>
              </a:p>
            </p:txBody>
          </p:sp>
        </p:grpSp>
        <p:sp>
          <p:nvSpPr>
            <p:cNvPr id="4114" name="文本框 5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599" y="5558"/>
              <a:ext cx="1171" cy="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5’</a:t>
              </a:r>
            </a:p>
          </p:txBody>
        </p:sp>
        <p:sp>
          <p:nvSpPr>
            <p:cNvPr id="4115" name="文本框 53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3507" y="5442"/>
              <a:ext cx="1171" cy="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3’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4868" y="2868930"/>
            <a:ext cx="5964079" cy="1595914"/>
            <a:chOff x="1734" y="3363"/>
            <a:chExt cx="12523" cy="3351"/>
          </a:xfrm>
        </p:grpSpPr>
        <p:grpSp>
          <p:nvGrpSpPr>
            <p:cNvPr id="28" name="组合 27"/>
            <p:cNvGrpSpPr/>
            <p:nvPr/>
          </p:nvGrpSpPr>
          <p:grpSpPr>
            <a:xfrm>
              <a:off x="4274" y="3363"/>
              <a:ext cx="9983" cy="919"/>
              <a:chOff x="4274" y="3363"/>
              <a:chExt cx="9983" cy="919"/>
            </a:xfrm>
          </p:grpSpPr>
          <p:sp>
            <p:nvSpPr>
              <p:cNvPr id="29" name="文本框 42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274" y="3363"/>
                <a:ext cx="1171" cy="86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100">
                    <a:latin typeface="+mn-ea"/>
                  </a:rPr>
                  <a:t>5’</a:t>
                </a:r>
              </a:p>
            </p:txBody>
          </p:sp>
          <p:sp>
            <p:nvSpPr>
              <p:cNvPr id="30" name="文本框 52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3356" y="3363"/>
                <a:ext cx="901" cy="9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100">
                    <a:latin typeface="+mn-ea"/>
                  </a:rPr>
                  <a:t>3’</a:t>
                </a:r>
              </a:p>
            </p:txBody>
          </p:sp>
        </p:grpSp>
        <p:sp>
          <p:nvSpPr>
            <p:cNvPr id="42" name="文本框 5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734" y="5845"/>
              <a:ext cx="1171" cy="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3’</a:t>
              </a:r>
            </a:p>
          </p:txBody>
        </p:sp>
        <p:sp>
          <p:nvSpPr>
            <p:cNvPr id="43" name="文本框 5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0470" y="5823"/>
              <a:ext cx="1171" cy="8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100">
                  <a:latin typeface="+mn-ea"/>
                </a:rPr>
                <a:t>5’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07315" y="44450"/>
            <a:ext cx="4644390" cy="1767205"/>
            <a:chOff x="169" y="70"/>
            <a:chExt cx="7314" cy="2783"/>
          </a:xfrm>
        </p:grpSpPr>
        <p:sp>
          <p:nvSpPr>
            <p:cNvPr id="52" name="文本框 51"/>
            <p:cNvSpPr txBox="1"/>
            <p:nvPr>
              <p:custDataLst>
                <p:tags r:id="rId30"/>
              </p:custDataLst>
            </p:nvPr>
          </p:nvSpPr>
          <p:spPr>
            <a:xfrm>
              <a:off x="169" y="70"/>
              <a:ext cx="7200" cy="19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二、操作程序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、目的基因的筛选与获取</a:t>
              </a:r>
            </a:p>
          </p:txBody>
        </p:sp>
        <p:sp>
          <p:nvSpPr>
            <p:cNvPr id="53" name="文本框 52"/>
            <p:cNvSpPr txBox="1"/>
            <p:nvPr>
              <p:custDataLst>
                <p:tags r:id="rId31"/>
              </p:custDataLst>
            </p:nvPr>
          </p:nvSpPr>
          <p:spPr>
            <a:xfrm>
              <a:off x="283" y="2031"/>
              <a:ext cx="720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>
                <a:buFont typeface="Wingdings" panose="05000000000000000000" charset="0"/>
                <a:buChar char="u"/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过程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2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8385 0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8281 0" pathEditMode="relative" rAng="0" ptsTypes="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4427 0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5"/>
          <p:cNvGrpSpPr/>
          <p:nvPr>
            <p:custDataLst>
              <p:tags r:id="rId2"/>
            </p:custDataLst>
          </p:nvPr>
        </p:nvGrpSpPr>
        <p:grpSpPr>
          <a:xfrm>
            <a:off x="1230946" y="1939873"/>
            <a:ext cx="5099974" cy="87101"/>
            <a:chOff x="2585" y="5557"/>
            <a:chExt cx="10710" cy="240"/>
          </a:xfrm>
        </p:grpSpPr>
        <p:sp>
          <p:nvSpPr>
            <p:cNvPr id="137" name="矩形 136"/>
            <p:cNvSpPr/>
            <p:nvPr>
              <p:custDataLst>
                <p:tags r:id="rId58"/>
              </p:custDataLst>
            </p:nvPr>
          </p:nvSpPr>
          <p:spPr>
            <a:xfrm>
              <a:off x="258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8" name="矩形 137"/>
            <p:cNvSpPr/>
            <p:nvPr>
              <p:custDataLst>
                <p:tags r:id="rId59"/>
              </p:custDataLst>
            </p:nvPr>
          </p:nvSpPr>
          <p:spPr>
            <a:xfrm>
              <a:off x="6155" y="5557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9" name="矩形 138"/>
            <p:cNvSpPr/>
            <p:nvPr>
              <p:custDataLst>
                <p:tags r:id="rId60"/>
              </p:custDataLst>
            </p:nvPr>
          </p:nvSpPr>
          <p:spPr>
            <a:xfrm>
              <a:off x="972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5" name="组合 139"/>
          <p:cNvGrpSpPr/>
          <p:nvPr>
            <p:custDataLst>
              <p:tags r:id="rId3"/>
            </p:custDataLst>
          </p:nvPr>
        </p:nvGrpSpPr>
        <p:grpSpPr>
          <a:xfrm>
            <a:off x="2659510" y="2959094"/>
            <a:ext cx="3671410" cy="87101"/>
            <a:chOff x="5585" y="5504"/>
            <a:chExt cx="7710" cy="240"/>
          </a:xfrm>
        </p:grpSpPr>
        <p:grpSp>
          <p:nvGrpSpPr>
            <p:cNvPr id="6" name="组合 140"/>
            <p:cNvGrpSpPr/>
            <p:nvPr>
              <p:custDataLst>
                <p:tags r:id="rId54"/>
              </p:custDataLst>
            </p:nvPr>
          </p:nvGrpSpPr>
          <p:grpSpPr>
            <a:xfrm>
              <a:off x="6155" y="5504"/>
              <a:ext cx="7140" cy="240"/>
              <a:chOff x="6155" y="5504"/>
              <a:chExt cx="7140" cy="240"/>
            </a:xfrm>
          </p:grpSpPr>
          <p:sp>
            <p:nvSpPr>
              <p:cNvPr id="142" name="矩形 141"/>
              <p:cNvSpPr/>
              <p:nvPr>
                <p:custDataLst>
                  <p:tags r:id="rId56"/>
                </p:custDataLst>
              </p:nvPr>
            </p:nvSpPr>
            <p:spPr>
              <a:xfrm>
                <a:off x="6155" y="550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43" name="矩形 142"/>
              <p:cNvSpPr/>
              <p:nvPr>
                <p:custDataLst>
                  <p:tags r:id="rId57"/>
                </p:custDataLst>
              </p:nvPr>
            </p:nvSpPr>
            <p:spPr>
              <a:xfrm>
                <a:off x="9725" y="550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  <p:sp>
          <p:nvSpPr>
            <p:cNvPr id="144" name="矩形 143"/>
            <p:cNvSpPr/>
            <p:nvPr>
              <p:custDataLst>
                <p:tags r:id="rId55"/>
              </p:custDataLst>
            </p:nvPr>
          </p:nvSpPr>
          <p:spPr>
            <a:xfrm>
              <a:off x="5585" y="5504"/>
              <a:ext cx="570" cy="240"/>
            </a:xfrm>
            <a:prstGeom prst="rect">
              <a:avLst/>
            </a:prstGeom>
            <a:solidFill>
              <a:srgbClr val="FFD6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9" name="组合 165"/>
          <p:cNvGrpSpPr/>
          <p:nvPr>
            <p:custDataLst>
              <p:tags r:id="rId4"/>
            </p:custDataLst>
          </p:nvPr>
        </p:nvGrpSpPr>
        <p:grpSpPr>
          <a:xfrm>
            <a:off x="2659510" y="2382030"/>
            <a:ext cx="3671410" cy="87101"/>
            <a:chOff x="5585" y="4873"/>
            <a:chExt cx="7710" cy="240"/>
          </a:xfrm>
        </p:grpSpPr>
        <p:sp>
          <p:nvSpPr>
            <p:cNvPr id="150" name="矩形 149"/>
            <p:cNvSpPr/>
            <p:nvPr>
              <p:custDataLst>
                <p:tags r:id="rId50"/>
              </p:custDataLst>
            </p:nvPr>
          </p:nvSpPr>
          <p:spPr>
            <a:xfrm>
              <a:off x="5585" y="4873"/>
              <a:ext cx="570" cy="240"/>
            </a:xfrm>
            <a:prstGeom prst="rect">
              <a:avLst/>
            </a:prstGeom>
            <a:solidFill>
              <a:srgbClr val="FFD6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grpSp>
          <p:nvGrpSpPr>
            <p:cNvPr id="10" name="组合 153"/>
            <p:cNvGrpSpPr/>
            <p:nvPr>
              <p:custDataLst>
                <p:tags r:id="rId51"/>
              </p:custDataLst>
            </p:nvPr>
          </p:nvGrpSpPr>
          <p:grpSpPr>
            <a:xfrm>
              <a:off x="6155" y="4873"/>
              <a:ext cx="7140" cy="240"/>
              <a:chOff x="6155" y="4873"/>
              <a:chExt cx="7140" cy="240"/>
            </a:xfrm>
          </p:grpSpPr>
          <p:sp>
            <p:nvSpPr>
              <p:cNvPr id="155" name="矩形 154"/>
              <p:cNvSpPr/>
              <p:nvPr>
                <p:custDataLst>
                  <p:tags r:id="rId52"/>
                </p:custDataLst>
              </p:nvPr>
            </p:nvSpPr>
            <p:spPr>
              <a:xfrm>
                <a:off x="6155" y="4873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56" name="矩形 155"/>
              <p:cNvSpPr/>
              <p:nvPr>
                <p:custDataLst>
                  <p:tags r:id="rId53"/>
                </p:custDataLst>
              </p:nvPr>
            </p:nvSpPr>
            <p:spPr>
              <a:xfrm>
                <a:off x="9725" y="4873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</p:grpSp>
      <p:grpSp>
        <p:nvGrpSpPr>
          <p:cNvPr id="13" name="组合 166"/>
          <p:cNvGrpSpPr/>
          <p:nvPr>
            <p:custDataLst>
              <p:tags r:id="rId5"/>
            </p:custDataLst>
          </p:nvPr>
        </p:nvGrpSpPr>
        <p:grpSpPr>
          <a:xfrm>
            <a:off x="2659510" y="3490774"/>
            <a:ext cx="2242846" cy="87101"/>
            <a:chOff x="5585" y="6452"/>
            <a:chExt cx="4710" cy="240"/>
          </a:xfrm>
        </p:grpSpPr>
        <p:sp>
          <p:nvSpPr>
            <p:cNvPr id="151" name="矩形 150"/>
            <p:cNvSpPr/>
            <p:nvPr>
              <p:custDataLst>
                <p:tags r:id="rId46"/>
              </p:custDataLst>
            </p:nvPr>
          </p:nvSpPr>
          <p:spPr>
            <a:xfrm>
              <a:off x="9725" y="6452"/>
              <a:ext cx="570" cy="240"/>
            </a:xfrm>
            <a:prstGeom prst="rect">
              <a:avLst/>
            </a:prstGeom>
            <a:solidFill>
              <a:srgbClr val="4798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grpSp>
          <p:nvGrpSpPr>
            <p:cNvPr id="14" name="组合 159"/>
            <p:cNvGrpSpPr/>
            <p:nvPr>
              <p:custDataLst>
                <p:tags r:id="rId47"/>
              </p:custDataLst>
            </p:nvPr>
          </p:nvGrpSpPr>
          <p:grpSpPr>
            <a:xfrm>
              <a:off x="5585" y="6452"/>
              <a:ext cx="4140" cy="240"/>
              <a:chOff x="5585" y="6452"/>
              <a:chExt cx="4140" cy="240"/>
            </a:xfrm>
          </p:grpSpPr>
          <p:sp>
            <p:nvSpPr>
              <p:cNvPr id="161" name="矩形 160"/>
              <p:cNvSpPr/>
              <p:nvPr>
                <p:custDataLst>
                  <p:tags r:id="rId48"/>
                </p:custDataLst>
              </p:nvPr>
            </p:nvSpPr>
            <p:spPr>
              <a:xfrm>
                <a:off x="6155" y="6452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62" name="矩形 161"/>
              <p:cNvSpPr/>
              <p:nvPr>
                <p:custDataLst>
                  <p:tags r:id="rId49"/>
                </p:custDataLst>
              </p:nvPr>
            </p:nvSpPr>
            <p:spPr>
              <a:xfrm>
                <a:off x="5585" y="6452"/>
                <a:ext cx="570" cy="240"/>
              </a:xfrm>
              <a:prstGeom prst="rect">
                <a:avLst/>
              </a:prstGeom>
              <a:solidFill>
                <a:srgbClr val="BDD7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2245519" y="2185035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5’                     3’</a:t>
            </a:r>
          </a:p>
        </p:txBody>
      </p:sp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>
          <a:xfrm>
            <a:off x="721043" y="1759268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3’                              5’</a:t>
            </a:r>
          </a:p>
        </p:txBody>
      </p:sp>
      <p:sp>
        <p:nvSpPr>
          <p:cNvPr id="27" name="文本框 26"/>
          <p:cNvSpPr txBox="1"/>
          <p:nvPr>
            <p:custDataLst>
              <p:tags r:id="rId7"/>
            </p:custDataLst>
          </p:nvPr>
        </p:nvSpPr>
        <p:spPr>
          <a:xfrm>
            <a:off x="2245519" y="2746534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5’                     3’</a:t>
            </a:r>
          </a:p>
        </p:txBody>
      </p:sp>
      <p:sp>
        <p:nvSpPr>
          <p:cNvPr id="28" name="文本框 27"/>
          <p:cNvSpPr txBox="1"/>
          <p:nvPr>
            <p:custDataLst>
              <p:tags r:id="rId8"/>
            </p:custDataLst>
          </p:nvPr>
        </p:nvSpPr>
        <p:spPr>
          <a:xfrm>
            <a:off x="2188845" y="3263741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3’             5’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306628" y="1701165"/>
            <a:ext cx="1193006" cy="2789873"/>
            <a:chOff x="3248" y="4148"/>
            <a:chExt cx="2505" cy="5858"/>
          </a:xfrm>
        </p:grpSpPr>
        <p:sp>
          <p:nvSpPr>
            <p:cNvPr id="2" name="圆角矩形 1"/>
            <p:cNvSpPr/>
            <p:nvPr>
              <p:custDataLst>
                <p:tags r:id="rId34"/>
              </p:custDataLst>
            </p:nvPr>
          </p:nvSpPr>
          <p:spPr>
            <a:xfrm>
              <a:off x="3263" y="4148"/>
              <a:ext cx="2490" cy="5009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84" tIns="25892" rIns="51784" bIns="25892" anchor="ctr"/>
            <a:lstStyle/>
            <a:p>
              <a:pPr algn="ctr">
                <a:defRPr/>
              </a:pPr>
              <a:endParaRPr lang="zh-CN" altLang="en-US" sz="2100" noProof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35"/>
              </p:custDataLst>
            </p:nvPr>
          </p:nvSpPr>
          <p:spPr>
            <a:xfrm>
              <a:off x="4312" y="5286"/>
              <a:ext cx="360" cy="2343"/>
            </a:xfrm>
            <a:prstGeom prst="rect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84" tIns="25892" rIns="51784" bIns="25892" anchor="ctr"/>
            <a:lstStyle/>
            <a:p>
              <a:pPr algn="ctr">
                <a:defRPr/>
              </a:pPr>
              <a:endParaRPr lang="zh-CN" altLang="en-US" sz="2100" noProof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36"/>
              </p:custDataLst>
            </p:nvPr>
          </p:nvSpPr>
          <p:spPr>
            <a:xfrm>
              <a:off x="4312" y="5078"/>
              <a:ext cx="360" cy="3151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84" tIns="25892" rIns="51784" bIns="25892" anchor="ctr"/>
            <a:lstStyle/>
            <a:p>
              <a:pPr algn="ctr">
                <a:defRPr/>
              </a:pPr>
              <a:endParaRPr lang="zh-CN" altLang="en-US" sz="2100" noProof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37"/>
              </p:custDataLst>
            </p:nvPr>
          </p:nvSpPr>
          <p:spPr>
            <a:xfrm>
              <a:off x="3518" y="7515"/>
              <a:ext cx="1950" cy="1488"/>
            </a:xfrm>
            <a:prstGeom prst="ellips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784" tIns="25892" rIns="51784" bIns="25892" anchor="ctr"/>
            <a:lstStyle/>
            <a:p>
              <a:pPr algn="ctr">
                <a:defRPr/>
              </a:pPr>
              <a:endParaRPr lang="zh-CN" altLang="en-US" sz="2100" noProof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069" name="文本框 20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308" y="4998"/>
              <a:ext cx="1005" cy="7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51784" tIns="25892" rIns="51784" bIns="25892">
              <a:spAutoFit/>
            </a:bodyPr>
            <a:lstStyle/>
            <a:p>
              <a:r>
                <a:rPr lang="en-US" altLang="zh-CN" sz="2100">
                  <a:solidFill>
                    <a:schemeClr val="tx1"/>
                  </a:solidFill>
                  <a:latin typeface="+mn-ea"/>
                </a:rPr>
                <a:t>90</a:t>
              </a:r>
            </a:p>
          </p:txBody>
        </p:sp>
        <p:cxnSp>
          <p:nvCxnSpPr>
            <p:cNvPr id="8" name="直接连接符 7"/>
            <p:cNvCxnSpPr/>
            <p:nvPr>
              <p:custDataLst>
                <p:tags r:id="rId39"/>
              </p:custDataLst>
            </p:nvPr>
          </p:nvCxnSpPr>
          <p:spPr>
            <a:xfrm flipH="1">
              <a:off x="4075" y="5309"/>
              <a:ext cx="300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1" name="文本框 22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48" y="6343"/>
              <a:ext cx="965" cy="7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51784" tIns="25892" rIns="51784" bIns="25892">
              <a:spAutoFit/>
            </a:bodyPr>
            <a:lstStyle/>
            <a:p>
              <a:r>
                <a:rPr lang="en-US" altLang="zh-CN" sz="2100">
                  <a:solidFill>
                    <a:schemeClr val="tx1"/>
                  </a:solidFill>
                  <a:latin typeface="+mn-ea"/>
                </a:rPr>
                <a:t>50</a:t>
              </a:r>
            </a:p>
          </p:txBody>
        </p:sp>
        <p:cxnSp>
          <p:nvCxnSpPr>
            <p:cNvPr id="12" name="直接连接符 11"/>
            <p:cNvCxnSpPr/>
            <p:nvPr>
              <p:custDataLst>
                <p:tags r:id="rId41"/>
              </p:custDataLst>
            </p:nvPr>
          </p:nvCxnSpPr>
          <p:spPr>
            <a:xfrm flipH="1">
              <a:off x="4105" y="6654"/>
              <a:ext cx="300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42"/>
              </p:custDataLst>
            </p:nvPr>
          </p:nvCxnSpPr>
          <p:spPr>
            <a:xfrm flipH="1">
              <a:off x="4105" y="5954"/>
              <a:ext cx="300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4" name="文本框 25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48" y="5682"/>
              <a:ext cx="965" cy="7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51784" tIns="25892" rIns="51784" bIns="25892">
              <a:spAutoFit/>
            </a:bodyPr>
            <a:lstStyle/>
            <a:p>
              <a:r>
                <a:rPr lang="en-US" altLang="zh-CN" sz="2100">
                  <a:solidFill>
                    <a:schemeClr val="tx1"/>
                  </a:solidFill>
                  <a:latin typeface="+mn-ea"/>
                </a:rPr>
                <a:t>72</a:t>
              </a:r>
            </a:p>
          </p:txBody>
        </p:sp>
        <p:sp>
          <p:nvSpPr>
            <p:cNvPr id="2075" name="文本框 26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977" y="4150"/>
              <a:ext cx="1155" cy="7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51784" tIns="25892" rIns="51784" bIns="25892">
              <a:spAutoFit/>
            </a:bodyPr>
            <a:lstStyle/>
            <a:p>
              <a:r>
                <a:rPr lang="zh-CN" altLang="zh-CN" sz="2100">
                  <a:solidFill>
                    <a:schemeClr val="tx1"/>
                  </a:solidFill>
                  <a:latin typeface="+mn-ea"/>
                </a:rPr>
                <a:t>℃</a:t>
              </a:r>
            </a:p>
          </p:txBody>
        </p:sp>
        <p:sp>
          <p:nvSpPr>
            <p:cNvPr id="2076" name="文本框 27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788" y="9222"/>
              <a:ext cx="1802" cy="7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51784" tIns="25892" rIns="51784" bIns="25892">
              <a:spAutoFit/>
            </a:bodyPr>
            <a:lstStyle/>
            <a:p>
              <a:r>
                <a:rPr lang="zh-CN" altLang="en-US" sz="2100" b="1">
                  <a:solidFill>
                    <a:schemeClr val="tx1"/>
                  </a:solidFill>
                  <a:latin typeface="+mn-ea"/>
                </a:rPr>
                <a:t>变性</a:t>
              </a:r>
            </a:p>
          </p:txBody>
        </p:sp>
      </p:grp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>
          <a:xfrm>
            <a:off x="821055" y="3849053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5’                              3’</a:t>
            </a:r>
          </a:p>
        </p:txBody>
      </p:sp>
      <p:grpSp>
        <p:nvGrpSpPr>
          <p:cNvPr id="29" name="组合 131"/>
          <p:cNvGrpSpPr/>
          <p:nvPr>
            <p:custDataLst>
              <p:tags r:id="rId10"/>
            </p:custDataLst>
          </p:nvPr>
        </p:nvGrpSpPr>
        <p:grpSpPr>
          <a:xfrm>
            <a:off x="1303336" y="4071545"/>
            <a:ext cx="5099974" cy="87101"/>
            <a:chOff x="2585" y="6688"/>
            <a:chExt cx="10710" cy="240"/>
          </a:xfrm>
        </p:grpSpPr>
        <p:sp>
          <p:nvSpPr>
            <p:cNvPr id="133" name="矩形 132"/>
            <p:cNvSpPr/>
            <p:nvPr>
              <p:custDataLst>
                <p:tags r:id="rId31"/>
              </p:custDataLst>
            </p:nvPr>
          </p:nvSpPr>
          <p:spPr>
            <a:xfrm>
              <a:off x="258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4" name="矩形 133"/>
            <p:cNvSpPr/>
            <p:nvPr>
              <p:custDataLst>
                <p:tags r:id="rId32"/>
              </p:custDataLst>
            </p:nvPr>
          </p:nvSpPr>
          <p:spPr>
            <a:xfrm>
              <a:off x="6155" y="6688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5" name="矩形 134"/>
            <p:cNvSpPr/>
            <p:nvPr>
              <p:custDataLst>
                <p:tags r:id="rId33"/>
              </p:custDataLst>
            </p:nvPr>
          </p:nvSpPr>
          <p:spPr>
            <a:xfrm>
              <a:off x="972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30" name="组合 167"/>
          <p:cNvGrpSpPr/>
          <p:nvPr>
            <p:custDataLst>
              <p:tags r:id="rId11"/>
            </p:custDataLst>
          </p:nvPr>
        </p:nvGrpSpPr>
        <p:grpSpPr>
          <a:xfrm>
            <a:off x="1303336" y="4692950"/>
            <a:ext cx="3671410" cy="87101"/>
            <a:chOff x="2585" y="8024"/>
            <a:chExt cx="7710" cy="240"/>
          </a:xfrm>
        </p:grpSpPr>
        <p:sp>
          <p:nvSpPr>
            <p:cNvPr id="152" name="矩形 151"/>
            <p:cNvSpPr/>
            <p:nvPr>
              <p:custDataLst>
                <p:tags r:id="rId27"/>
              </p:custDataLst>
            </p:nvPr>
          </p:nvSpPr>
          <p:spPr>
            <a:xfrm>
              <a:off x="9725" y="8024"/>
              <a:ext cx="570" cy="240"/>
            </a:xfrm>
            <a:prstGeom prst="rect">
              <a:avLst/>
            </a:prstGeom>
            <a:solidFill>
              <a:srgbClr val="4798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grpSp>
          <p:nvGrpSpPr>
            <p:cNvPr id="33" name="组合 156"/>
            <p:cNvGrpSpPr/>
            <p:nvPr>
              <p:custDataLst>
                <p:tags r:id="rId28"/>
              </p:custDataLst>
            </p:nvPr>
          </p:nvGrpSpPr>
          <p:grpSpPr>
            <a:xfrm>
              <a:off x="2585" y="8024"/>
              <a:ext cx="7140" cy="240"/>
              <a:chOff x="2585" y="8024"/>
              <a:chExt cx="7140" cy="240"/>
            </a:xfrm>
          </p:grpSpPr>
          <p:sp>
            <p:nvSpPr>
              <p:cNvPr id="158" name="矩形 157"/>
              <p:cNvSpPr/>
              <p:nvPr>
                <p:custDataLst>
                  <p:tags r:id="rId29"/>
                </p:custDataLst>
              </p:nvPr>
            </p:nvSpPr>
            <p:spPr>
              <a:xfrm>
                <a:off x="6155" y="802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59" name="矩形 158"/>
              <p:cNvSpPr/>
              <p:nvPr>
                <p:custDataLst>
                  <p:tags r:id="rId30"/>
                </p:custDataLst>
              </p:nvPr>
            </p:nvSpPr>
            <p:spPr>
              <a:xfrm>
                <a:off x="2585" y="802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</p:grpSp>
      <p:grpSp>
        <p:nvGrpSpPr>
          <p:cNvPr id="35" name="组合 144"/>
          <p:cNvGrpSpPr/>
          <p:nvPr>
            <p:custDataLst>
              <p:tags r:id="rId12"/>
            </p:custDataLst>
          </p:nvPr>
        </p:nvGrpSpPr>
        <p:grpSpPr>
          <a:xfrm>
            <a:off x="1303336" y="5234239"/>
            <a:ext cx="3671410" cy="87101"/>
            <a:chOff x="2585" y="8124"/>
            <a:chExt cx="7710" cy="240"/>
          </a:xfrm>
        </p:grpSpPr>
        <p:grpSp>
          <p:nvGrpSpPr>
            <p:cNvPr id="36" name="组合 145"/>
            <p:cNvGrpSpPr/>
            <p:nvPr>
              <p:custDataLst>
                <p:tags r:id="rId23"/>
              </p:custDataLst>
            </p:nvPr>
          </p:nvGrpSpPr>
          <p:grpSpPr>
            <a:xfrm>
              <a:off x="2585" y="8124"/>
              <a:ext cx="7140" cy="240"/>
              <a:chOff x="2585" y="8124"/>
              <a:chExt cx="7140" cy="240"/>
            </a:xfrm>
          </p:grpSpPr>
          <p:sp>
            <p:nvSpPr>
              <p:cNvPr id="147" name="矩形 146"/>
              <p:cNvSpPr/>
              <p:nvPr>
                <p:custDataLst>
                  <p:tags r:id="rId25"/>
                </p:custDataLst>
              </p:nvPr>
            </p:nvSpPr>
            <p:spPr>
              <a:xfrm>
                <a:off x="2585" y="812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48" name="矩形 147"/>
              <p:cNvSpPr/>
              <p:nvPr>
                <p:custDataLst>
                  <p:tags r:id="rId26"/>
                </p:custDataLst>
              </p:nvPr>
            </p:nvSpPr>
            <p:spPr>
              <a:xfrm>
                <a:off x="6155" y="812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  <p:sp>
          <p:nvSpPr>
            <p:cNvPr id="149" name="矩形 148"/>
            <p:cNvSpPr/>
            <p:nvPr>
              <p:custDataLst>
                <p:tags r:id="rId24"/>
              </p:custDataLst>
            </p:nvPr>
          </p:nvSpPr>
          <p:spPr>
            <a:xfrm>
              <a:off x="9725" y="8124"/>
              <a:ext cx="570" cy="240"/>
            </a:xfrm>
            <a:prstGeom prst="rect">
              <a:avLst/>
            </a:prstGeom>
            <a:solidFill>
              <a:srgbClr val="4798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37" name="组合 168"/>
          <p:cNvGrpSpPr/>
          <p:nvPr>
            <p:custDataLst>
              <p:tags r:id="rId13"/>
            </p:custDataLst>
          </p:nvPr>
        </p:nvGrpSpPr>
        <p:grpSpPr>
          <a:xfrm>
            <a:off x="2731900" y="5666287"/>
            <a:ext cx="2242846" cy="87101"/>
            <a:chOff x="5585" y="9849"/>
            <a:chExt cx="4710" cy="240"/>
          </a:xfrm>
        </p:grpSpPr>
        <p:sp>
          <p:nvSpPr>
            <p:cNvPr id="153" name="矩形 152"/>
            <p:cNvSpPr/>
            <p:nvPr>
              <p:custDataLst>
                <p:tags r:id="rId19"/>
              </p:custDataLst>
            </p:nvPr>
          </p:nvSpPr>
          <p:spPr>
            <a:xfrm>
              <a:off x="5585" y="9849"/>
              <a:ext cx="570" cy="240"/>
            </a:xfrm>
            <a:prstGeom prst="rect">
              <a:avLst/>
            </a:prstGeom>
            <a:solidFill>
              <a:srgbClr val="FFD6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grpSp>
          <p:nvGrpSpPr>
            <p:cNvPr id="39" name="组合 162"/>
            <p:cNvGrpSpPr/>
            <p:nvPr>
              <p:custDataLst>
                <p:tags r:id="rId20"/>
              </p:custDataLst>
            </p:nvPr>
          </p:nvGrpSpPr>
          <p:grpSpPr>
            <a:xfrm>
              <a:off x="6155" y="9849"/>
              <a:ext cx="4140" cy="240"/>
              <a:chOff x="6155" y="9849"/>
              <a:chExt cx="4140" cy="240"/>
            </a:xfrm>
          </p:grpSpPr>
          <p:sp>
            <p:nvSpPr>
              <p:cNvPr id="164" name="矩形 163"/>
              <p:cNvSpPr/>
              <p:nvPr>
                <p:custDataLst>
                  <p:tags r:id="rId21"/>
                </p:custDataLst>
              </p:nvPr>
            </p:nvSpPr>
            <p:spPr>
              <a:xfrm>
                <a:off x="6155" y="9849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65" name="矩形 164"/>
              <p:cNvSpPr/>
              <p:nvPr>
                <p:custDataLst>
                  <p:tags r:id="rId22"/>
                </p:custDataLst>
              </p:nvPr>
            </p:nvSpPr>
            <p:spPr>
              <a:xfrm>
                <a:off x="9725" y="9849"/>
                <a:ext cx="570" cy="240"/>
              </a:xfrm>
              <a:prstGeom prst="rect">
                <a:avLst/>
              </a:prstGeom>
              <a:solidFill>
                <a:srgbClr val="BDD7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</p:grpSp>
      <p:sp>
        <p:nvSpPr>
          <p:cNvPr id="40" name="文本框 39"/>
          <p:cNvSpPr txBox="1"/>
          <p:nvPr>
            <p:custDataLst>
              <p:tags r:id="rId14"/>
            </p:custDataLst>
          </p:nvPr>
        </p:nvSpPr>
        <p:spPr>
          <a:xfrm>
            <a:off x="821055" y="4520565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3’                      5’</a:t>
            </a:r>
          </a:p>
        </p:txBody>
      </p:sp>
      <p:sp>
        <p:nvSpPr>
          <p:cNvPr id="41" name="文本框 40"/>
          <p:cNvSpPr txBox="1"/>
          <p:nvPr>
            <p:custDataLst>
              <p:tags r:id="rId15"/>
            </p:custDataLst>
          </p:nvPr>
        </p:nvSpPr>
        <p:spPr>
          <a:xfrm>
            <a:off x="821055" y="5004435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3’                      5’</a:t>
            </a:r>
          </a:p>
        </p:txBody>
      </p:sp>
      <p:sp>
        <p:nvSpPr>
          <p:cNvPr id="42" name="文本框 41"/>
          <p:cNvSpPr txBox="1"/>
          <p:nvPr>
            <p:custDataLst>
              <p:tags r:id="rId16"/>
            </p:custDataLst>
          </p:nvPr>
        </p:nvSpPr>
        <p:spPr>
          <a:xfrm>
            <a:off x="2188845" y="5488305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5’              3’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7315" y="44450"/>
            <a:ext cx="4644390" cy="1767205"/>
            <a:chOff x="169" y="70"/>
            <a:chExt cx="7314" cy="2783"/>
          </a:xfrm>
        </p:grpSpPr>
        <p:sp>
          <p:nvSpPr>
            <p:cNvPr id="24" name="文本框 23"/>
            <p:cNvSpPr txBox="1"/>
            <p:nvPr>
              <p:custDataLst>
                <p:tags r:id="rId17"/>
              </p:custDataLst>
            </p:nvPr>
          </p:nvSpPr>
          <p:spPr>
            <a:xfrm>
              <a:off x="169" y="70"/>
              <a:ext cx="7200" cy="19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二、操作程序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、目的基因的筛选与获取</a:t>
              </a:r>
            </a:p>
          </p:txBody>
        </p:sp>
        <p:sp>
          <p:nvSpPr>
            <p:cNvPr id="31" name="文本框 30"/>
            <p:cNvSpPr txBox="1"/>
            <p:nvPr>
              <p:custDataLst>
                <p:tags r:id="rId18"/>
              </p:custDataLst>
            </p:nvPr>
          </p:nvSpPr>
          <p:spPr>
            <a:xfrm>
              <a:off x="283" y="2031"/>
              <a:ext cx="720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>
                <a:buFont typeface="Wingdings" panose="05000000000000000000" charset="0"/>
                <a:buChar char="u"/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过程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9560" y="1557020"/>
            <a:ext cx="856488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概述：按照人们的愿望，通过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转基因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等技术，赋予生物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新的遗传特性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，创造出更符合人们需要的新的生物类型和生物产品。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7405" y="476885"/>
            <a:ext cx="726567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4000" b="1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基因工程（重组</a:t>
            </a:r>
            <a:r>
              <a:rPr lang="en-US" altLang="zh-CN" sz="4000" b="1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DNA</a:t>
            </a:r>
            <a:r>
              <a:rPr lang="zh-CN" altLang="en-US" sz="4000" b="1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技术</a:t>
            </a:r>
            <a:r>
              <a:rPr lang="zh-CN" sz="4000" b="1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）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850" y="3644900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原理：基因重组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1"/>
          <p:cNvGrpSpPr/>
          <p:nvPr>
            <p:custDataLst>
              <p:tags r:id="rId2"/>
            </p:custDataLst>
          </p:nvPr>
        </p:nvGrpSpPr>
        <p:grpSpPr>
          <a:xfrm>
            <a:off x="1230946" y="4107740"/>
            <a:ext cx="5099974" cy="87101"/>
            <a:chOff x="2585" y="6688"/>
            <a:chExt cx="10710" cy="240"/>
          </a:xfrm>
        </p:grpSpPr>
        <p:sp>
          <p:nvSpPr>
            <p:cNvPr id="133" name="矩形 132"/>
            <p:cNvSpPr/>
            <p:nvPr>
              <p:custDataLst>
                <p:tags r:id="rId66"/>
              </p:custDataLst>
            </p:nvPr>
          </p:nvSpPr>
          <p:spPr>
            <a:xfrm>
              <a:off x="258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4" name="矩形 133"/>
            <p:cNvSpPr/>
            <p:nvPr>
              <p:custDataLst>
                <p:tags r:id="rId67"/>
              </p:custDataLst>
            </p:nvPr>
          </p:nvSpPr>
          <p:spPr>
            <a:xfrm>
              <a:off x="6155" y="6688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5" name="矩形 134"/>
            <p:cNvSpPr/>
            <p:nvPr>
              <p:custDataLst>
                <p:tags r:id="rId68"/>
              </p:custDataLst>
            </p:nvPr>
          </p:nvSpPr>
          <p:spPr>
            <a:xfrm>
              <a:off x="972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4" name="组合 135"/>
          <p:cNvGrpSpPr/>
          <p:nvPr>
            <p:custDataLst>
              <p:tags r:id="rId3"/>
            </p:custDataLst>
          </p:nvPr>
        </p:nvGrpSpPr>
        <p:grpSpPr>
          <a:xfrm>
            <a:off x="1230946" y="1939873"/>
            <a:ext cx="5099974" cy="87101"/>
            <a:chOff x="2585" y="5557"/>
            <a:chExt cx="10710" cy="240"/>
          </a:xfrm>
        </p:grpSpPr>
        <p:sp>
          <p:nvSpPr>
            <p:cNvPr id="137" name="矩形 136"/>
            <p:cNvSpPr/>
            <p:nvPr>
              <p:custDataLst>
                <p:tags r:id="rId63"/>
              </p:custDataLst>
            </p:nvPr>
          </p:nvSpPr>
          <p:spPr>
            <a:xfrm>
              <a:off x="258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8" name="矩形 137"/>
            <p:cNvSpPr/>
            <p:nvPr>
              <p:custDataLst>
                <p:tags r:id="rId64"/>
              </p:custDataLst>
            </p:nvPr>
          </p:nvSpPr>
          <p:spPr>
            <a:xfrm>
              <a:off x="6155" y="5557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9" name="矩形 138"/>
            <p:cNvSpPr/>
            <p:nvPr>
              <p:custDataLst>
                <p:tags r:id="rId65"/>
              </p:custDataLst>
            </p:nvPr>
          </p:nvSpPr>
          <p:spPr>
            <a:xfrm>
              <a:off x="972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5" name="组合 139"/>
          <p:cNvGrpSpPr/>
          <p:nvPr>
            <p:custDataLst>
              <p:tags r:id="rId4"/>
            </p:custDataLst>
          </p:nvPr>
        </p:nvGrpSpPr>
        <p:grpSpPr>
          <a:xfrm>
            <a:off x="2659510" y="2959094"/>
            <a:ext cx="3671410" cy="87101"/>
            <a:chOff x="5585" y="5504"/>
            <a:chExt cx="7710" cy="240"/>
          </a:xfrm>
        </p:grpSpPr>
        <p:grpSp>
          <p:nvGrpSpPr>
            <p:cNvPr id="6" name="组合 140"/>
            <p:cNvGrpSpPr/>
            <p:nvPr>
              <p:custDataLst>
                <p:tags r:id="rId59"/>
              </p:custDataLst>
            </p:nvPr>
          </p:nvGrpSpPr>
          <p:grpSpPr>
            <a:xfrm>
              <a:off x="6155" y="5504"/>
              <a:ext cx="7140" cy="240"/>
              <a:chOff x="6155" y="5504"/>
              <a:chExt cx="7140" cy="240"/>
            </a:xfrm>
          </p:grpSpPr>
          <p:sp>
            <p:nvSpPr>
              <p:cNvPr id="142" name="矩形 141"/>
              <p:cNvSpPr/>
              <p:nvPr>
                <p:custDataLst>
                  <p:tags r:id="rId61"/>
                </p:custDataLst>
              </p:nvPr>
            </p:nvSpPr>
            <p:spPr>
              <a:xfrm>
                <a:off x="6155" y="550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43" name="矩形 142"/>
              <p:cNvSpPr/>
              <p:nvPr>
                <p:custDataLst>
                  <p:tags r:id="rId62"/>
                </p:custDataLst>
              </p:nvPr>
            </p:nvSpPr>
            <p:spPr>
              <a:xfrm>
                <a:off x="9725" y="550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  <p:sp>
          <p:nvSpPr>
            <p:cNvPr id="144" name="矩形 143"/>
            <p:cNvSpPr/>
            <p:nvPr>
              <p:custDataLst>
                <p:tags r:id="rId60"/>
              </p:custDataLst>
            </p:nvPr>
          </p:nvSpPr>
          <p:spPr>
            <a:xfrm>
              <a:off x="5585" y="5504"/>
              <a:ext cx="570" cy="240"/>
            </a:xfrm>
            <a:prstGeom prst="rect">
              <a:avLst/>
            </a:prstGeom>
            <a:solidFill>
              <a:srgbClr val="FFD6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7" name="组合 144"/>
          <p:cNvGrpSpPr/>
          <p:nvPr>
            <p:custDataLst>
              <p:tags r:id="rId5"/>
            </p:custDataLst>
          </p:nvPr>
        </p:nvGrpSpPr>
        <p:grpSpPr>
          <a:xfrm>
            <a:off x="1230946" y="5234239"/>
            <a:ext cx="3671410" cy="87101"/>
            <a:chOff x="2585" y="8124"/>
            <a:chExt cx="7710" cy="240"/>
          </a:xfrm>
        </p:grpSpPr>
        <p:grpSp>
          <p:nvGrpSpPr>
            <p:cNvPr id="8" name="组合 145"/>
            <p:cNvGrpSpPr/>
            <p:nvPr>
              <p:custDataLst>
                <p:tags r:id="rId55"/>
              </p:custDataLst>
            </p:nvPr>
          </p:nvGrpSpPr>
          <p:grpSpPr>
            <a:xfrm>
              <a:off x="2585" y="8124"/>
              <a:ext cx="7140" cy="240"/>
              <a:chOff x="2585" y="8124"/>
              <a:chExt cx="7140" cy="240"/>
            </a:xfrm>
          </p:grpSpPr>
          <p:sp>
            <p:nvSpPr>
              <p:cNvPr id="147" name="矩形 146"/>
              <p:cNvSpPr/>
              <p:nvPr>
                <p:custDataLst>
                  <p:tags r:id="rId57"/>
                </p:custDataLst>
              </p:nvPr>
            </p:nvSpPr>
            <p:spPr>
              <a:xfrm>
                <a:off x="2585" y="812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48" name="矩形 147"/>
              <p:cNvSpPr/>
              <p:nvPr>
                <p:custDataLst>
                  <p:tags r:id="rId58"/>
                </p:custDataLst>
              </p:nvPr>
            </p:nvSpPr>
            <p:spPr>
              <a:xfrm>
                <a:off x="6155" y="812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  <p:sp>
          <p:nvSpPr>
            <p:cNvPr id="149" name="矩形 148"/>
            <p:cNvSpPr/>
            <p:nvPr>
              <p:custDataLst>
                <p:tags r:id="rId56"/>
              </p:custDataLst>
            </p:nvPr>
          </p:nvSpPr>
          <p:spPr>
            <a:xfrm>
              <a:off x="9725" y="8124"/>
              <a:ext cx="570" cy="240"/>
            </a:xfrm>
            <a:prstGeom prst="rect">
              <a:avLst/>
            </a:prstGeom>
            <a:solidFill>
              <a:srgbClr val="4798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9" name="组合 165"/>
          <p:cNvGrpSpPr/>
          <p:nvPr>
            <p:custDataLst>
              <p:tags r:id="rId6"/>
            </p:custDataLst>
          </p:nvPr>
        </p:nvGrpSpPr>
        <p:grpSpPr>
          <a:xfrm>
            <a:off x="2659510" y="2382030"/>
            <a:ext cx="3671410" cy="87101"/>
            <a:chOff x="5585" y="4873"/>
            <a:chExt cx="7710" cy="240"/>
          </a:xfrm>
        </p:grpSpPr>
        <p:sp>
          <p:nvSpPr>
            <p:cNvPr id="150" name="矩形 149"/>
            <p:cNvSpPr/>
            <p:nvPr>
              <p:custDataLst>
                <p:tags r:id="rId51"/>
              </p:custDataLst>
            </p:nvPr>
          </p:nvSpPr>
          <p:spPr>
            <a:xfrm>
              <a:off x="5585" y="4873"/>
              <a:ext cx="570" cy="240"/>
            </a:xfrm>
            <a:prstGeom prst="rect">
              <a:avLst/>
            </a:prstGeom>
            <a:solidFill>
              <a:srgbClr val="FFD6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grpSp>
          <p:nvGrpSpPr>
            <p:cNvPr id="10" name="组合 153"/>
            <p:cNvGrpSpPr/>
            <p:nvPr>
              <p:custDataLst>
                <p:tags r:id="rId52"/>
              </p:custDataLst>
            </p:nvPr>
          </p:nvGrpSpPr>
          <p:grpSpPr>
            <a:xfrm>
              <a:off x="6155" y="4873"/>
              <a:ext cx="7140" cy="240"/>
              <a:chOff x="6155" y="4873"/>
              <a:chExt cx="7140" cy="240"/>
            </a:xfrm>
          </p:grpSpPr>
          <p:sp>
            <p:nvSpPr>
              <p:cNvPr id="155" name="矩形 154"/>
              <p:cNvSpPr/>
              <p:nvPr>
                <p:custDataLst>
                  <p:tags r:id="rId53"/>
                </p:custDataLst>
              </p:nvPr>
            </p:nvSpPr>
            <p:spPr>
              <a:xfrm>
                <a:off x="6155" y="4873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56" name="矩形 155"/>
              <p:cNvSpPr/>
              <p:nvPr>
                <p:custDataLst>
                  <p:tags r:id="rId54"/>
                </p:custDataLst>
              </p:nvPr>
            </p:nvSpPr>
            <p:spPr>
              <a:xfrm>
                <a:off x="9725" y="4873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</p:grpSp>
      <p:grpSp>
        <p:nvGrpSpPr>
          <p:cNvPr id="11" name="组合 167"/>
          <p:cNvGrpSpPr/>
          <p:nvPr>
            <p:custDataLst>
              <p:tags r:id="rId7"/>
            </p:custDataLst>
          </p:nvPr>
        </p:nvGrpSpPr>
        <p:grpSpPr>
          <a:xfrm>
            <a:off x="1230946" y="4692950"/>
            <a:ext cx="3671410" cy="87101"/>
            <a:chOff x="2585" y="8024"/>
            <a:chExt cx="7710" cy="240"/>
          </a:xfrm>
        </p:grpSpPr>
        <p:sp>
          <p:nvSpPr>
            <p:cNvPr id="152" name="矩形 151"/>
            <p:cNvSpPr/>
            <p:nvPr>
              <p:custDataLst>
                <p:tags r:id="rId47"/>
              </p:custDataLst>
            </p:nvPr>
          </p:nvSpPr>
          <p:spPr>
            <a:xfrm>
              <a:off x="9725" y="8024"/>
              <a:ext cx="570" cy="240"/>
            </a:xfrm>
            <a:prstGeom prst="rect">
              <a:avLst/>
            </a:prstGeom>
            <a:solidFill>
              <a:srgbClr val="4798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grpSp>
          <p:nvGrpSpPr>
            <p:cNvPr id="12" name="组合 156"/>
            <p:cNvGrpSpPr/>
            <p:nvPr>
              <p:custDataLst>
                <p:tags r:id="rId48"/>
              </p:custDataLst>
            </p:nvPr>
          </p:nvGrpSpPr>
          <p:grpSpPr>
            <a:xfrm>
              <a:off x="2585" y="8024"/>
              <a:ext cx="7140" cy="240"/>
              <a:chOff x="2585" y="8024"/>
              <a:chExt cx="7140" cy="240"/>
            </a:xfrm>
          </p:grpSpPr>
          <p:sp>
            <p:nvSpPr>
              <p:cNvPr id="158" name="矩形 157"/>
              <p:cNvSpPr/>
              <p:nvPr>
                <p:custDataLst>
                  <p:tags r:id="rId49"/>
                </p:custDataLst>
              </p:nvPr>
            </p:nvSpPr>
            <p:spPr>
              <a:xfrm>
                <a:off x="6155" y="802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59" name="矩形 158"/>
              <p:cNvSpPr/>
              <p:nvPr>
                <p:custDataLst>
                  <p:tags r:id="rId50"/>
                </p:custDataLst>
              </p:nvPr>
            </p:nvSpPr>
            <p:spPr>
              <a:xfrm>
                <a:off x="2585" y="802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</p:grpSp>
      <p:grpSp>
        <p:nvGrpSpPr>
          <p:cNvPr id="13" name="组合 166"/>
          <p:cNvGrpSpPr/>
          <p:nvPr>
            <p:custDataLst>
              <p:tags r:id="rId8"/>
            </p:custDataLst>
          </p:nvPr>
        </p:nvGrpSpPr>
        <p:grpSpPr>
          <a:xfrm>
            <a:off x="2659510" y="3490774"/>
            <a:ext cx="2242846" cy="87101"/>
            <a:chOff x="5585" y="6452"/>
            <a:chExt cx="4710" cy="240"/>
          </a:xfrm>
        </p:grpSpPr>
        <p:sp>
          <p:nvSpPr>
            <p:cNvPr id="151" name="矩形 150"/>
            <p:cNvSpPr/>
            <p:nvPr>
              <p:custDataLst>
                <p:tags r:id="rId43"/>
              </p:custDataLst>
            </p:nvPr>
          </p:nvSpPr>
          <p:spPr>
            <a:xfrm>
              <a:off x="9725" y="6452"/>
              <a:ext cx="570" cy="240"/>
            </a:xfrm>
            <a:prstGeom prst="rect">
              <a:avLst/>
            </a:prstGeom>
            <a:solidFill>
              <a:srgbClr val="4798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grpSp>
          <p:nvGrpSpPr>
            <p:cNvPr id="14" name="组合 159"/>
            <p:cNvGrpSpPr/>
            <p:nvPr>
              <p:custDataLst>
                <p:tags r:id="rId44"/>
              </p:custDataLst>
            </p:nvPr>
          </p:nvGrpSpPr>
          <p:grpSpPr>
            <a:xfrm>
              <a:off x="5585" y="6452"/>
              <a:ext cx="4140" cy="240"/>
              <a:chOff x="5585" y="6452"/>
              <a:chExt cx="4140" cy="240"/>
            </a:xfrm>
          </p:grpSpPr>
          <p:sp>
            <p:nvSpPr>
              <p:cNvPr id="161" name="矩形 160"/>
              <p:cNvSpPr/>
              <p:nvPr>
                <p:custDataLst>
                  <p:tags r:id="rId45"/>
                </p:custDataLst>
              </p:nvPr>
            </p:nvSpPr>
            <p:spPr>
              <a:xfrm>
                <a:off x="6155" y="6452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62" name="矩形 161"/>
              <p:cNvSpPr/>
              <p:nvPr>
                <p:custDataLst>
                  <p:tags r:id="rId46"/>
                </p:custDataLst>
              </p:nvPr>
            </p:nvSpPr>
            <p:spPr>
              <a:xfrm>
                <a:off x="5585" y="6452"/>
                <a:ext cx="570" cy="240"/>
              </a:xfrm>
              <a:prstGeom prst="rect">
                <a:avLst/>
              </a:prstGeom>
              <a:solidFill>
                <a:srgbClr val="BDD7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</p:grpSp>
      <p:grpSp>
        <p:nvGrpSpPr>
          <p:cNvPr id="15" name="组合 168"/>
          <p:cNvGrpSpPr/>
          <p:nvPr>
            <p:custDataLst>
              <p:tags r:id="rId9"/>
            </p:custDataLst>
          </p:nvPr>
        </p:nvGrpSpPr>
        <p:grpSpPr>
          <a:xfrm>
            <a:off x="2659510" y="5666287"/>
            <a:ext cx="2242846" cy="87101"/>
            <a:chOff x="5585" y="9849"/>
            <a:chExt cx="4710" cy="240"/>
          </a:xfrm>
        </p:grpSpPr>
        <p:sp>
          <p:nvSpPr>
            <p:cNvPr id="153" name="矩形 152"/>
            <p:cNvSpPr/>
            <p:nvPr>
              <p:custDataLst>
                <p:tags r:id="rId39"/>
              </p:custDataLst>
            </p:nvPr>
          </p:nvSpPr>
          <p:spPr>
            <a:xfrm>
              <a:off x="5585" y="9849"/>
              <a:ext cx="570" cy="240"/>
            </a:xfrm>
            <a:prstGeom prst="rect">
              <a:avLst/>
            </a:prstGeom>
            <a:solidFill>
              <a:srgbClr val="FFD6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grpSp>
          <p:nvGrpSpPr>
            <p:cNvPr id="20" name="组合 162"/>
            <p:cNvGrpSpPr/>
            <p:nvPr>
              <p:custDataLst>
                <p:tags r:id="rId40"/>
              </p:custDataLst>
            </p:nvPr>
          </p:nvGrpSpPr>
          <p:grpSpPr>
            <a:xfrm>
              <a:off x="6155" y="9849"/>
              <a:ext cx="4140" cy="240"/>
              <a:chOff x="6155" y="9849"/>
              <a:chExt cx="4140" cy="240"/>
            </a:xfrm>
          </p:grpSpPr>
          <p:sp>
            <p:nvSpPr>
              <p:cNvPr id="164" name="矩形 163"/>
              <p:cNvSpPr/>
              <p:nvPr>
                <p:custDataLst>
                  <p:tags r:id="rId41"/>
                </p:custDataLst>
              </p:nvPr>
            </p:nvSpPr>
            <p:spPr>
              <a:xfrm>
                <a:off x="6155" y="9849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65" name="矩形 164"/>
              <p:cNvSpPr/>
              <p:nvPr>
                <p:custDataLst>
                  <p:tags r:id="rId42"/>
                </p:custDataLst>
              </p:nvPr>
            </p:nvSpPr>
            <p:spPr>
              <a:xfrm>
                <a:off x="9725" y="9849"/>
                <a:ext cx="570" cy="240"/>
              </a:xfrm>
              <a:prstGeom prst="rect">
                <a:avLst/>
              </a:prstGeom>
              <a:solidFill>
                <a:srgbClr val="BDD7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</p:grpSp>
      <p:sp>
        <p:nvSpPr>
          <p:cNvPr id="3" name="圆角矩形 2"/>
          <p:cNvSpPr/>
          <p:nvPr>
            <p:custDataLst>
              <p:tags r:id="rId10"/>
            </p:custDataLst>
          </p:nvPr>
        </p:nvSpPr>
        <p:spPr>
          <a:xfrm>
            <a:off x="7164882" y="1862826"/>
            <a:ext cx="1185709" cy="2385299"/>
          </a:xfrm>
          <a:prstGeom prst="roundRect">
            <a:avLst/>
          </a:prstGeom>
          <a:gradFill>
            <a:gsLst>
              <a:gs pos="0">
                <a:schemeClr val="bg1"/>
              </a:gs>
              <a:gs pos="24000">
                <a:schemeClr val="accent1">
                  <a:lumMod val="20000"/>
                  <a:lumOff val="80000"/>
                </a:schemeClr>
              </a:gs>
              <a:gs pos="5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7672023" y="2403579"/>
            <a:ext cx="171428" cy="1115983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>
            <a:off x="7672023" y="2304683"/>
            <a:ext cx="171428" cy="150067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>
            <p:custDataLst>
              <p:tags r:id="rId13"/>
            </p:custDataLst>
          </p:nvPr>
        </p:nvSpPr>
        <p:spPr>
          <a:xfrm>
            <a:off x="7292263" y="3465124"/>
            <a:ext cx="929758" cy="708604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11279" name="文本框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92263" y="2266576"/>
            <a:ext cx="47975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90</a:t>
            </a:r>
          </a:p>
        </p:txBody>
      </p:sp>
      <p:cxnSp>
        <p:nvCxnSpPr>
          <p:cNvPr id="21" name="直接连接符 20"/>
          <p:cNvCxnSpPr/>
          <p:nvPr>
            <p:custDataLst>
              <p:tags r:id="rId15"/>
            </p:custDataLst>
          </p:nvPr>
        </p:nvCxnSpPr>
        <p:spPr>
          <a:xfrm flipH="1">
            <a:off x="7558928" y="2414466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1" name="文本框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64883" y="2907132"/>
            <a:ext cx="459521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50</a:t>
            </a:r>
          </a:p>
        </p:txBody>
      </p:sp>
      <p:cxnSp>
        <p:nvCxnSpPr>
          <p:cNvPr id="23" name="直接连接符 22"/>
          <p:cNvCxnSpPr/>
          <p:nvPr>
            <p:custDataLst>
              <p:tags r:id="rId17"/>
            </p:custDataLst>
          </p:nvPr>
        </p:nvCxnSpPr>
        <p:spPr>
          <a:xfrm flipH="1">
            <a:off x="7573214" y="3055022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8"/>
            </p:custDataLst>
          </p:nvPr>
        </p:nvCxnSpPr>
        <p:spPr>
          <a:xfrm flipH="1">
            <a:off x="7573214" y="2722042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4" name="文本框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4883" y="2592298"/>
            <a:ext cx="459521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72</a:t>
            </a:r>
          </a:p>
        </p:txBody>
      </p:sp>
      <p:sp>
        <p:nvSpPr>
          <p:cNvPr id="11285" name="文本框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11308" y="1862826"/>
            <a:ext cx="55118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℃</a:t>
            </a:r>
          </a:p>
        </p:txBody>
      </p:sp>
      <p:sp>
        <p:nvSpPr>
          <p:cNvPr id="11286" name="文本框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420834" y="4278067"/>
            <a:ext cx="8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en-US" sz="2100" b="1">
                <a:solidFill>
                  <a:schemeClr val="tx1"/>
                </a:solidFill>
              </a:rPr>
              <a:t>复性</a:t>
            </a:r>
          </a:p>
        </p:txBody>
      </p:sp>
      <p:sp>
        <p:nvSpPr>
          <p:cNvPr id="31" name="矩形 30"/>
          <p:cNvSpPr/>
          <p:nvPr>
            <p:custDataLst>
              <p:tags r:id="rId22"/>
            </p:custDataLst>
          </p:nvPr>
        </p:nvSpPr>
        <p:spPr>
          <a:xfrm>
            <a:off x="2659510" y="2097743"/>
            <a:ext cx="271428" cy="87101"/>
          </a:xfrm>
          <a:prstGeom prst="rect">
            <a:avLst/>
          </a:prstGeom>
          <a:solidFill>
            <a:srgbClr val="FF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2" name="矩形 31"/>
          <p:cNvSpPr/>
          <p:nvPr>
            <p:custDataLst>
              <p:tags r:id="rId23"/>
            </p:custDataLst>
          </p:nvPr>
        </p:nvSpPr>
        <p:spPr>
          <a:xfrm>
            <a:off x="4630928" y="2608856"/>
            <a:ext cx="271428" cy="87101"/>
          </a:xfrm>
          <a:prstGeom prst="rect">
            <a:avLst/>
          </a:prstGeom>
          <a:solidFill>
            <a:srgbClr val="479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3" name="矩形 32"/>
          <p:cNvSpPr/>
          <p:nvPr>
            <p:custDataLst>
              <p:tags r:id="rId24"/>
            </p:custDataLst>
          </p:nvPr>
        </p:nvSpPr>
        <p:spPr>
          <a:xfrm>
            <a:off x="4630928" y="4332750"/>
            <a:ext cx="271428" cy="87101"/>
          </a:xfrm>
          <a:prstGeom prst="rect">
            <a:avLst/>
          </a:prstGeom>
          <a:solidFill>
            <a:srgbClr val="479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4" name="矩形 33"/>
          <p:cNvSpPr/>
          <p:nvPr>
            <p:custDataLst>
              <p:tags r:id="rId25"/>
            </p:custDataLst>
          </p:nvPr>
        </p:nvSpPr>
        <p:spPr>
          <a:xfrm>
            <a:off x="2659510" y="3708527"/>
            <a:ext cx="271428" cy="87101"/>
          </a:xfrm>
          <a:prstGeom prst="rect">
            <a:avLst/>
          </a:prstGeom>
          <a:solidFill>
            <a:srgbClr val="FF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5" name="矩形 34"/>
          <p:cNvSpPr/>
          <p:nvPr>
            <p:custDataLst>
              <p:tags r:id="rId26"/>
            </p:custDataLst>
          </p:nvPr>
        </p:nvSpPr>
        <p:spPr>
          <a:xfrm>
            <a:off x="2659510" y="4866245"/>
            <a:ext cx="271428" cy="87101"/>
          </a:xfrm>
          <a:prstGeom prst="rect">
            <a:avLst/>
          </a:prstGeom>
          <a:solidFill>
            <a:srgbClr val="FF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6" name="矩形 35"/>
          <p:cNvSpPr/>
          <p:nvPr>
            <p:custDataLst>
              <p:tags r:id="rId27"/>
            </p:custDataLst>
          </p:nvPr>
        </p:nvSpPr>
        <p:spPr>
          <a:xfrm>
            <a:off x="2659510" y="5422051"/>
            <a:ext cx="271428" cy="87101"/>
          </a:xfrm>
          <a:prstGeom prst="rect">
            <a:avLst/>
          </a:prstGeom>
          <a:solidFill>
            <a:srgbClr val="FF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7" name="矩形 36"/>
          <p:cNvSpPr/>
          <p:nvPr>
            <p:custDataLst>
              <p:tags r:id="rId28"/>
            </p:custDataLst>
          </p:nvPr>
        </p:nvSpPr>
        <p:spPr>
          <a:xfrm>
            <a:off x="4630928" y="5884947"/>
            <a:ext cx="271428" cy="87101"/>
          </a:xfrm>
          <a:prstGeom prst="rect">
            <a:avLst/>
          </a:prstGeom>
          <a:solidFill>
            <a:srgbClr val="479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8" name="矩形 37"/>
          <p:cNvSpPr/>
          <p:nvPr>
            <p:custDataLst>
              <p:tags r:id="rId29"/>
            </p:custDataLst>
          </p:nvPr>
        </p:nvSpPr>
        <p:spPr>
          <a:xfrm>
            <a:off x="4630928" y="3176847"/>
            <a:ext cx="271428" cy="87101"/>
          </a:xfrm>
          <a:prstGeom prst="rect">
            <a:avLst/>
          </a:prstGeom>
          <a:solidFill>
            <a:srgbClr val="479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18" name="文本框 17"/>
          <p:cNvSpPr txBox="1"/>
          <p:nvPr/>
        </p:nvSpPr>
        <p:spPr>
          <a:xfrm>
            <a:off x="2297906" y="2185035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5’                     3’</a:t>
            </a:r>
          </a:p>
        </p:txBody>
      </p:sp>
      <p:sp>
        <p:nvSpPr>
          <p:cNvPr id="25" name="文本框 24"/>
          <p:cNvSpPr txBox="1"/>
          <p:nvPr>
            <p:custDataLst>
              <p:tags r:id="rId30"/>
            </p:custDataLst>
          </p:nvPr>
        </p:nvSpPr>
        <p:spPr>
          <a:xfrm>
            <a:off x="721043" y="1701165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3’                              5’</a:t>
            </a:r>
          </a:p>
        </p:txBody>
      </p:sp>
      <p:sp>
        <p:nvSpPr>
          <p:cNvPr id="26" name="文本框 25"/>
          <p:cNvSpPr txBox="1"/>
          <p:nvPr>
            <p:custDataLst>
              <p:tags r:id="rId31"/>
            </p:custDataLst>
          </p:nvPr>
        </p:nvSpPr>
        <p:spPr>
          <a:xfrm>
            <a:off x="821055" y="3849053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5’                              3’</a:t>
            </a:r>
          </a:p>
        </p:txBody>
      </p:sp>
      <p:sp>
        <p:nvSpPr>
          <p:cNvPr id="27" name="文本框 26"/>
          <p:cNvSpPr txBox="1"/>
          <p:nvPr>
            <p:custDataLst>
              <p:tags r:id="rId32"/>
            </p:custDataLst>
          </p:nvPr>
        </p:nvSpPr>
        <p:spPr>
          <a:xfrm>
            <a:off x="2245519" y="2779871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5’                     3’</a:t>
            </a:r>
          </a:p>
        </p:txBody>
      </p:sp>
      <p:sp>
        <p:nvSpPr>
          <p:cNvPr id="28" name="文本框 27"/>
          <p:cNvSpPr txBox="1"/>
          <p:nvPr>
            <p:custDataLst>
              <p:tags r:id="rId33"/>
            </p:custDataLst>
          </p:nvPr>
        </p:nvSpPr>
        <p:spPr>
          <a:xfrm>
            <a:off x="2188845" y="3281363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3’             5’</a:t>
            </a:r>
          </a:p>
        </p:txBody>
      </p:sp>
      <p:sp>
        <p:nvSpPr>
          <p:cNvPr id="29" name="文本框 28"/>
          <p:cNvSpPr txBox="1"/>
          <p:nvPr>
            <p:custDataLst>
              <p:tags r:id="rId34"/>
            </p:custDataLst>
          </p:nvPr>
        </p:nvSpPr>
        <p:spPr>
          <a:xfrm>
            <a:off x="821055" y="5004435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3’                      5’</a:t>
            </a:r>
          </a:p>
        </p:txBody>
      </p:sp>
      <p:sp>
        <p:nvSpPr>
          <p:cNvPr id="30" name="文本框 29"/>
          <p:cNvSpPr txBox="1"/>
          <p:nvPr>
            <p:custDataLst>
              <p:tags r:id="rId35"/>
            </p:custDataLst>
          </p:nvPr>
        </p:nvSpPr>
        <p:spPr>
          <a:xfrm>
            <a:off x="821055" y="4520565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3’                      5’</a:t>
            </a:r>
          </a:p>
        </p:txBody>
      </p:sp>
      <p:sp>
        <p:nvSpPr>
          <p:cNvPr id="39" name="文本框 38"/>
          <p:cNvSpPr txBox="1"/>
          <p:nvPr>
            <p:custDataLst>
              <p:tags r:id="rId36"/>
            </p:custDataLst>
          </p:nvPr>
        </p:nvSpPr>
        <p:spPr>
          <a:xfrm>
            <a:off x="2188845" y="5488305"/>
            <a:ext cx="64712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>
                <a:latin typeface="黑体" panose="02010609060101010101" charset="-122"/>
                <a:ea typeface="黑体" panose="02010609060101010101" charset="-122"/>
              </a:rPr>
              <a:t>5’              3’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07315" y="44450"/>
            <a:ext cx="4644390" cy="1767205"/>
            <a:chOff x="169" y="70"/>
            <a:chExt cx="7314" cy="2783"/>
          </a:xfrm>
        </p:grpSpPr>
        <p:sp>
          <p:nvSpPr>
            <p:cNvPr id="45" name="文本框 44"/>
            <p:cNvSpPr txBox="1"/>
            <p:nvPr>
              <p:custDataLst>
                <p:tags r:id="rId37"/>
              </p:custDataLst>
            </p:nvPr>
          </p:nvSpPr>
          <p:spPr>
            <a:xfrm>
              <a:off x="169" y="70"/>
              <a:ext cx="7200" cy="19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二、操作程序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、目的基因的筛选与获取</a:t>
              </a:r>
            </a:p>
          </p:txBody>
        </p:sp>
        <p:sp>
          <p:nvSpPr>
            <p:cNvPr id="46" name="文本框 45"/>
            <p:cNvSpPr txBox="1"/>
            <p:nvPr>
              <p:custDataLst>
                <p:tags r:id="rId38"/>
              </p:custDataLst>
            </p:nvPr>
          </p:nvSpPr>
          <p:spPr>
            <a:xfrm>
              <a:off x="283" y="2031"/>
              <a:ext cx="720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>
                <a:buFont typeface="Wingdings" panose="05000000000000000000" charset="0"/>
                <a:buChar char="u"/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过程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7002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131"/>
          <p:cNvGrpSpPr/>
          <p:nvPr>
            <p:custDataLst>
              <p:tags r:id="rId2"/>
            </p:custDataLst>
          </p:nvPr>
        </p:nvGrpSpPr>
        <p:grpSpPr>
          <a:xfrm>
            <a:off x="1230946" y="4056437"/>
            <a:ext cx="5099974" cy="87101"/>
            <a:chOff x="2585" y="6688"/>
            <a:chExt cx="10710" cy="240"/>
          </a:xfrm>
        </p:grpSpPr>
        <p:sp>
          <p:nvSpPr>
            <p:cNvPr id="133" name="矩形 132"/>
            <p:cNvSpPr/>
            <p:nvPr>
              <p:custDataLst>
                <p:tags r:id="rId91"/>
              </p:custDataLst>
            </p:nvPr>
          </p:nvSpPr>
          <p:spPr>
            <a:xfrm>
              <a:off x="258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4" name="矩形 133"/>
            <p:cNvSpPr/>
            <p:nvPr>
              <p:custDataLst>
                <p:tags r:id="rId92"/>
              </p:custDataLst>
            </p:nvPr>
          </p:nvSpPr>
          <p:spPr>
            <a:xfrm>
              <a:off x="6155" y="6688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5" name="矩形 134"/>
            <p:cNvSpPr/>
            <p:nvPr>
              <p:custDataLst>
                <p:tags r:id="rId93"/>
              </p:custDataLst>
            </p:nvPr>
          </p:nvSpPr>
          <p:spPr>
            <a:xfrm>
              <a:off x="9725" y="6688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29" name="组合 135"/>
          <p:cNvGrpSpPr/>
          <p:nvPr>
            <p:custDataLst>
              <p:tags r:id="rId3"/>
            </p:custDataLst>
          </p:nvPr>
        </p:nvGrpSpPr>
        <p:grpSpPr>
          <a:xfrm>
            <a:off x="1230946" y="1857098"/>
            <a:ext cx="5099974" cy="87101"/>
            <a:chOff x="2585" y="5557"/>
            <a:chExt cx="10710" cy="240"/>
          </a:xfrm>
        </p:grpSpPr>
        <p:sp>
          <p:nvSpPr>
            <p:cNvPr id="137" name="矩形 136"/>
            <p:cNvSpPr/>
            <p:nvPr>
              <p:custDataLst>
                <p:tags r:id="rId88"/>
              </p:custDataLst>
            </p:nvPr>
          </p:nvSpPr>
          <p:spPr>
            <a:xfrm>
              <a:off x="258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8" name="矩形 137"/>
            <p:cNvSpPr/>
            <p:nvPr>
              <p:custDataLst>
                <p:tags r:id="rId89"/>
              </p:custDataLst>
            </p:nvPr>
          </p:nvSpPr>
          <p:spPr>
            <a:xfrm>
              <a:off x="6155" y="5557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9" name="矩形 138"/>
            <p:cNvSpPr/>
            <p:nvPr>
              <p:custDataLst>
                <p:tags r:id="rId90"/>
              </p:custDataLst>
            </p:nvPr>
          </p:nvSpPr>
          <p:spPr>
            <a:xfrm>
              <a:off x="9725" y="5557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30" name="组合 139"/>
          <p:cNvGrpSpPr/>
          <p:nvPr>
            <p:custDataLst>
              <p:tags r:id="rId4"/>
            </p:custDataLst>
          </p:nvPr>
        </p:nvGrpSpPr>
        <p:grpSpPr>
          <a:xfrm>
            <a:off x="2658557" y="2913506"/>
            <a:ext cx="3671410" cy="87101"/>
            <a:chOff x="5585" y="5504"/>
            <a:chExt cx="7710" cy="240"/>
          </a:xfrm>
        </p:grpSpPr>
        <p:grpSp>
          <p:nvGrpSpPr>
            <p:cNvPr id="12320" name="组合 140"/>
            <p:cNvGrpSpPr/>
            <p:nvPr>
              <p:custDataLst>
                <p:tags r:id="rId84"/>
              </p:custDataLst>
            </p:nvPr>
          </p:nvGrpSpPr>
          <p:grpSpPr>
            <a:xfrm>
              <a:off x="6155" y="5504"/>
              <a:ext cx="7140" cy="240"/>
              <a:chOff x="6155" y="5504"/>
              <a:chExt cx="7140" cy="240"/>
            </a:xfrm>
          </p:grpSpPr>
          <p:sp>
            <p:nvSpPr>
              <p:cNvPr id="142" name="矩形 141"/>
              <p:cNvSpPr/>
              <p:nvPr>
                <p:custDataLst>
                  <p:tags r:id="rId86"/>
                </p:custDataLst>
              </p:nvPr>
            </p:nvSpPr>
            <p:spPr>
              <a:xfrm>
                <a:off x="6155" y="550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43" name="矩形 142"/>
              <p:cNvSpPr/>
              <p:nvPr>
                <p:custDataLst>
                  <p:tags r:id="rId87"/>
                </p:custDataLst>
              </p:nvPr>
            </p:nvSpPr>
            <p:spPr>
              <a:xfrm>
                <a:off x="9725" y="550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  <p:sp>
          <p:nvSpPr>
            <p:cNvPr id="144" name="矩形 143"/>
            <p:cNvSpPr/>
            <p:nvPr>
              <p:custDataLst>
                <p:tags r:id="rId85"/>
              </p:custDataLst>
            </p:nvPr>
          </p:nvSpPr>
          <p:spPr>
            <a:xfrm>
              <a:off x="5585" y="5504"/>
              <a:ext cx="570" cy="240"/>
            </a:xfrm>
            <a:prstGeom prst="rect">
              <a:avLst/>
            </a:prstGeom>
            <a:solidFill>
              <a:srgbClr val="FFD6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2322" name="组合 144"/>
          <p:cNvGrpSpPr/>
          <p:nvPr>
            <p:custDataLst>
              <p:tags r:id="rId5"/>
            </p:custDataLst>
          </p:nvPr>
        </p:nvGrpSpPr>
        <p:grpSpPr>
          <a:xfrm>
            <a:off x="1277039" y="5098792"/>
            <a:ext cx="3671410" cy="87101"/>
            <a:chOff x="2585" y="8124"/>
            <a:chExt cx="7710" cy="240"/>
          </a:xfrm>
        </p:grpSpPr>
        <p:grpSp>
          <p:nvGrpSpPr>
            <p:cNvPr id="12323" name="组合 145"/>
            <p:cNvGrpSpPr/>
            <p:nvPr>
              <p:custDataLst>
                <p:tags r:id="rId80"/>
              </p:custDataLst>
            </p:nvPr>
          </p:nvGrpSpPr>
          <p:grpSpPr>
            <a:xfrm>
              <a:off x="2585" y="8124"/>
              <a:ext cx="7140" cy="240"/>
              <a:chOff x="2585" y="8124"/>
              <a:chExt cx="7140" cy="240"/>
            </a:xfrm>
          </p:grpSpPr>
          <p:sp>
            <p:nvSpPr>
              <p:cNvPr id="147" name="矩形 146"/>
              <p:cNvSpPr/>
              <p:nvPr>
                <p:custDataLst>
                  <p:tags r:id="rId82"/>
                </p:custDataLst>
              </p:nvPr>
            </p:nvSpPr>
            <p:spPr>
              <a:xfrm>
                <a:off x="2585" y="812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48" name="矩形 147"/>
              <p:cNvSpPr/>
              <p:nvPr>
                <p:custDataLst>
                  <p:tags r:id="rId83"/>
                </p:custDataLst>
              </p:nvPr>
            </p:nvSpPr>
            <p:spPr>
              <a:xfrm>
                <a:off x="6155" y="812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  <p:sp>
          <p:nvSpPr>
            <p:cNvPr id="149" name="矩形 148"/>
            <p:cNvSpPr/>
            <p:nvPr>
              <p:custDataLst>
                <p:tags r:id="rId81"/>
              </p:custDataLst>
            </p:nvPr>
          </p:nvSpPr>
          <p:spPr>
            <a:xfrm>
              <a:off x="9725" y="8124"/>
              <a:ext cx="570" cy="240"/>
            </a:xfrm>
            <a:prstGeom prst="rect">
              <a:avLst/>
            </a:prstGeom>
            <a:solidFill>
              <a:srgbClr val="4798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2327" name="组合 165"/>
          <p:cNvGrpSpPr/>
          <p:nvPr>
            <p:custDataLst>
              <p:tags r:id="rId6"/>
            </p:custDataLst>
          </p:nvPr>
        </p:nvGrpSpPr>
        <p:grpSpPr>
          <a:xfrm>
            <a:off x="2659510" y="2390076"/>
            <a:ext cx="3671410" cy="87101"/>
            <a:chOff x="5585" y="4873"/>
            <a:chExt cx="7710" cy="240"/>
          </a:xfrm>
        </p:grpSpPr>
        <p:sp>
          <p:nvSpPr>
            <p:cNvPr id="150" name="矩形 149"/>
            <p:cNvSpPr/>
            <p:nvPr>
              <p:custDataLst>
                <p:tags r:id="rId76"/>
              </p:custDataLst>
            </p:nvPr>
          </p:nvSpPr>
          <p:spPr>
            <a:xfrm>
              <a:off x="5585" y="4873"/>
              <a:ext cx="570" cy="240"/>
            </a:xfrm>
            <a:prstGeom prst="rect">
              <a:avLst/>
            </a:prstGeom>
            <a:solidFill>
              <a:srgbClr val="FFD6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grpSp>
          <p:nvGrpSpPr>
            <p:cNvPr id="12328" name="组合 153"/>
            <p:cNvGrpSpPr/>
            <p:nvPr>
              <p:custDataLst>
                <p:tags r:id="rId77"/>
              </p:custDataLst>
            </p:nvPr>
          </p:nvGrpSpPr>
          <p:grpSpPr>
            <a:xfrm>
              <a:off x="6155" y="4873"/>
              <a:ext cx="7140" cy="240"/>
              <a:chOff x="6155" y="4873"/>
              <a:chExt cx="7140" cy="240"/>
            </a:xfrm>
          </p:grpSpPr>
          <p:sp>
            <p:nvSpPr>
              <p:cNvPr id="155" name="矩形 154"/>
              <p:cNvSpPr/>
              <p:nvPr>
                <p:custDataLst>
                  <p:tags r:id="rId78"/>
                </p:custDataLst>
              </p:nvPr>
            </p:nvSpPr>
            <p:spPr>
              <a:xfrm>
                <a:off x="6155" y="4873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56" name="矩形 155"/>
              <p:cNvSpPr/>
              <p:nvPr>
                <p:custDataLst>
                  <p:tags r:id="rId79"/>
                </p:custDataLst>
              </p:nvPr>
            </p:nvSpPr>
            <p:spPr>
              <a:xfrm>
                <a:off x="9725" y="4873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</p:grpSp>
      <p:grpSp>
        <p:nvGrpSpPr>
          <p:cNvPr id="12329" name="组合 167"/>
          <p:cNvGrpSpPr/>
          <p:nvPr>
            <p:custDataLst>
              <p:tags r:id="rId7"/>
            </p:custDataLst>
          </p:nvPr>
        </p:nvGrpSpPr>
        <p:grpSpPr>
          <a:xfrm>
            <a:off x="1230946" y="4617059"/>
            <a:ext cx="3671410" cy="87101"/>
            <a:chOff x="2585" y="8024"/>
            <a:chExt cx="7710" cy="240"/>
          </a:xfrm>
        </p:grpSpPr>
        <p:sp>
          <p:nvSpPr>
            <p:cNvPr id="152" name="矩形 151"/>
            <p:cNvSpPr/>
            <p:nvPr>
              <p:custDataLst>
                <p:tags r:id="rId72"/>
              </p:custDataLst>
            </p:nvPr>
          </p:nvSpPr>
          <p:spPr>
            <a:xfrm>
              <a:off x="9725" y="8024"/>
              <a:ext cx="570" cy="240"/>
            </a:xfrm>
            <a:prstGeom prst="rect">
              <a:avLst/>
            </a:prstGeom>
            <a:solidFill>
              <a:srgbClr val="4798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grpSp>
          <p:nvGrpSpPr>
            <p:cNvPr id="12330" name="组合 156"/>
            <p:cNvGrpSpPr/>
            <p:nvPr>
              <p:custDataLst>
                <p:tags r:id="rId73"/>
              </p:custDataLst>
            </p:nvPr>
          </p:nvGrpSpPr>
          <p:grpSpPr>
            <a:xfrm>
              <a:off x="2585" y="8024"/>
              <a:ext cx="7140" cy="240"/>
              <a:chOff x="2585" y="8024"/>
              <a:chExt cx="7140" cy="240"/>
            </a:xfrm>
          </p:grpSpPr>
          <p:sp>
            <p:nvSpPr>
              <p:cNvPr id="158" name="矩形 157"/>
              <p:cNvSpPr/>
              <p:nvPr>
                <p:custDataLst>
                  <p:tags r:id="rId74"/>
                </p:custDataLst>
              </p:nvPr>
            </p:nvSpPr>
            <p:spPr>
              <a:xfrm>
                <a:off x="6155" y="8024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59" name="矩形 158"/>
              <p:cNvSpPr/>
              <p:nvPr>
                <p:custDataLst>
                  <p:tags r:id="rId75"/>
                </p:custDataLst>
              </p:nvPr>
            </p:nvSpPr>
            <p:spPr>
              <a:xfrm>
                <a:off x="2585" y="8024"/>
                <a:ext cx="3570" cy="2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</p:grpSp>
      <p:grpSp>
        <p:nvGrpSpPr>
          <p:cNvPr id="12331" name="组合 166"/>
          <p:cNvGrpSpPr/>
          <p:nvPr>
            <p:custDataLst>
              <p:tags r:id="rId8"/>
            </p:custDataLst>
          </p:nvPr>
        </p:nvGrpSpPr>
        <p:grpSpPr>
          <a:xfrm>
            <a:off x="2660939" y="3473285"/>
            <a:ext cx="2242846" cy="87101"/>
            <a:chOff x="5585" y="6452"/>
            <a:chExt cx="4710" cy="240"/>
          </a:xfrm>
        </p:grpSpPr>
        <p:sp>
          <p:nvSpPr>
            <p:cNvPr id="151" name="矩形 150"/>
            <p:cNvSpPr/>
            <p:nvPr>
              <p:custDataLst>
                <p:tags r:id="rId68"/>
              </p:custDataLst>
            </p:nvPr>
          </p:nvSpPr>
          <p:spPr>
            <a:xfrm>
              <a:off x="9725" y="6452"/>
              <a:ext cx="570" cy="240"/>
            </a:xfrm>
            <a:prstGeom prst="rect">
              <a:avLst/>
            </a:prstGeom>
            <a:solidFill>
              <a:srgbClr val="4798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grpSp>
          <p:nvGrpSpPr>
            <p:cNvPr id="12332" name="组合 159"/>
            <p:cNvGrpSpPr/>
            <p:nvPr>
              <p:custDataLst>
                <p:tags r:id="rId69"/>
              </p:custDataLst>
            </p:nvPr>
          </p:nvGrpSpPr>
          <p:grpSpPr>
            <a:xfrm>
              <a:off x="5585" y="6452"/>
              <a:ext cx="4140" cy="240"/>
              <a:chOff x="5585" y="6452"/>
              <a:chExt cx="4140" cy="240"/>
            </a:xfrm>
          </p:grpSpPr>
          <p:sp>
            <p:nvSpPr>
              <p:cNvPr id="161" name="矩形 160"/>
              <p:cNvSpPr/>
              <p:nvPr>
                <p:custDataLst>
                  <p:tags r:id="rId70"/>
                </p:custDataLst>
              </p:nvPr>
            </p:nvSpPr>
            <p:spPr>
              <a:xfrm>
                <a:off x="6155" y="6452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62" name="矩形 161"/>
              <p:cNvSpPr/>
              <p:nvPr>
                <p:custDataLst>
                  <p:tags r:id="rId71"/>
                </p:custDataLst>
              </p:nvPr>
            </p:nvSpPr>
            <p:spPr>
              <a:xfrm>
                <a:off x="5585" y="6452"/>
                <a:ext cx="570" cy="240"/>
              </a:xfrm>
              <a:prstGeom prst="rect">
                <a:avLst/>
              </a:prstGeom>
              <a:solidFill>
                <a:srgbClr val="BDD7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</p:grpSp>
      <p:grpSp>
        <p:nvGrpSpPr>
          <p:cNvPr id="12333" name="组合 168"/>
          <p:cNvGrpSpPr/>
          <p:nvPr>
            <p:custDataLst>
              <p:tags r:id="rId9"/>
            </p:custDataLst>
          </p:nvPr>
        </p:nvGrpSpPr>
        <p:grpSpPr>
          <a:xfrm>
            <a:off x="2705603" y="5626496"/>
            <a:ext cx="2242846" cy="87101"/>
            <a:chOff x="5585" y="9849"/>
            <a:chExt cx="4710" cy="240"/>
          </a:xfrm>
        </p:grpSpPr>
        <p:sp>
          <p:nvSpPr>
            <p:cNvPr id="153" name="矩形 152"/>
            <p:cNvSpPr/>
            <p:nvPr>
              <p:custDataLst>
                <p:tags r:id="rId64"/>
              </p:custDataLst>
            </p:nvPr>
          </p:nvSpPr>
          <p:spPr>
            <a:xfrm>
              <a:off x="5585" y="9849"/>
              <a:ext cx="570" cy="240"/>
            </a:xfrm>
            <a:prstGeom prst="rect">
              <a:avLst/>
            </a:prstGeom>
            <a:solidFill>
              <a:srgbClr val="FFD6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grpSp>
          <p:nvGrpSpPr>
            <p:cNvPr id="12334" name="组合 162"/>
            <p:cNvGrpSpPr/>
            <p:nvPr>
              <p:custDataLst>
                <p:tags r:id="rId65"/>
              </p:custDataLst>
            </p:nvPr>
          </p:nvGrpSpPr>
          <p:grpSpPr>
            <a:xfrm>
              <a:off x="6155" y="9849"/>
              <a:ext cx="4140" cy="240"/>
              <a:chOff x="6155" y="9849"/>
              <a:chExt cx="4140" cy="240"/>
            </a:xfrm>
          </p:grpSpPr>
          <p:sp>
            <p:nvSpPr>
              <p:cNvPr id="164" name="矩形 163"/>
              <p:cNvSpPr/>
              <p:nvPr>
                <p:custDataLst>
                  <p:tags r:id="rId66"/>
                </p:custDataLst>
              </p:nvPr>
            </p:nvSpPr>
            <p:spPr>
              <a:xfrm>
                <a:off x="6155" y="9849"/>
                <a:ext cx="3570" cy="2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  <p:sp>
            <p:nvSpPr>
              <p:cNvPr id="165" name="矩形 164"/>
              <p:cNvSpPr/>
              <p:nvPr>
                <p:custDataLst>
                  <p:tags r:id="rId67"/>
                </p:custDataLst>
              </p:nvPr>
            </p:nvSpPr>
            <p:spPr>
              <a:xfrm>
                <a:off x="9725" y="9849"/>
                <a:ext cx="570" cy="240"/>
              </a:xfrm>
              <a:prstGeom prst="rect">
                <a:avLst/>
              </a:prstGeom>
              <a:solidFill>
                <a:srgbClr val="BDD7E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100" noProof="1"/>
              </a:p>
            </p:txBody>
          </p:sp>
        </p:grpSp>
      </p:grpSp>
      <p:sp>
        <p:nvSpPr>
          <p:cNvPr id="31" name="矩形 30"/>
          <p:cNvSpPr/>
          <p:nvPr>
            <p:custDataLst>
              <p:tags r:id="rId10"/>
            </p:custDataLst>
          </p:nvPr>
        </p:nvSpPr>
        <p:spPr>
          <a:xfrm>
            <a:off x="2659510" y="2014968"/>
            <a:ext cx="271428" cy="87101"/>
          </a:xfrm>
          <a:prstGeom prst="rect">
            <a:avLst/>
          </a:prstGeom>
          <a:solidFill>
            <a:srgbClr val="FF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2" name="矩形 31"/>
          <p:cNvSpPr/>
          <p:nvPr>
            <p:custDataLst>
              <p:tags r:id="rId11"/>
            </p:custDataLst>
          </p:nvPr>
        </p:nvSpPr>
        <p:spPr>
          <a:xfrm>
            <a:off x="4630928" y="2607853"/>
            <a:ext cx="271428" cy="87101"/>
          </a:xfrm>
          <a:prstGeom prst="rect">
            <a:avLst/>
          </a:prstGeom>
          <a:solidFill>
            <a:srgbClr val="479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3" name="矩形 32"/>
          <p:cNvSpPr/>
          <p:nvPr>
            <p:custDataLst>
              <p:tags r:id="rId12"/>
            </p:custDataLst>
          </p:nvPr>
        </p:nvSpPr>
        <p:spPr>
          <a:xfrm>
            <a:off x="4630928" y="4281447"/>
            <a:ext cx="271428" cy="87101"/>
          </a:xfrm>
          <a:prstGeom prst="rect">
            <a:avLst/>
          </a:prstGeom>
          <a:solidFill>
            <a:srgbClr val="479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4" name="矩形 33"/>
          <p:cNvSpPr/>
          <p:nvPr>
            <p:custDataLst>
              <p:tags r:id="rId13"/>
            </p:custDataLst>
          </p:nvPr>
        </p:nvSpPr>
        <p:spPr>
          <a:xfrm>
            <a:off x="2659510" y="3657224"/>
            <a:ext cx="271428" cy="87101"/>
          </a:xfrm>
          <a:prstGeom prst="rect">
            <a:avLst/>
          </a:prstGeom>
          <a:solidFill>
            <a:srgbClr val="FF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5" name="矩形 34"/>
          <p:cNvSpPr/>
          <p:nvPr>
            <p:custDataLst>
              <p:tags r:id="rId14"/>
            </p:custDataLst>
          </p:nvPr>
        </p:nvSpPr>
        <p:spPr>
          <a:xfrm>
            <a:off x="2659510" y="4790354"/>
            <a:ext cx="271428" cy="87101"/>
          </a:xfrm>
          <a:prstGeom prst="rect">
            <a:avLst/>
          </a:prstGeom>
          <a:solidFill>
            <a:srgbClr val="FF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6" name="矩形 35"/>
          <p:cNvSpPr/>
          <p:nvPr>
            <p:custDataLst>
              <p:tags r:id="rId15"/>
            </p:custDataLst>
          </p:nvPr>
        </p:nvSpPr>
        <p:spPr>
          <a:xfrm>
            <a:off x="2705603" y="5286604"/>
            <a:ext cx="271428" cy="87101"/>
          </a:xfrm>
          <a:prstGeom prst="rect">
            <a:avLst/>
          </a:prstGeom>
          <a:solidFill>
            <a:srgbClr val="FF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37" name="矩形 36"/>
          <p:cNvSpPr/>
          <p:nvPr>
            <p:custDataLst>
              <p:tags r:id="rId16"/>
            </p:custDataLst>
          </p:nvPr>
        </p:nvSpPr>
        <p:spPr>
          <a:xfrm>
            <a:off x="4677021" y="5845156"/>
            <a:ext cx="271428" cy="87101"/>
          </a:xfrm>
          <a:prstGeom prst="rect">
            <a:avLst/>
          </a:prstGeom>
          <a:solidFill>
            <a:srgbClr val="479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grpSp>
        <p:nvGrpSpPr>
          <p:cNvPr id="12335" name="组合 44"/>
          <p:cNvGrpSpPr/>
          <p:nvPr>
            <p:custDataLst>
              <p:tags r:id="rId17"/>
            </p:custDataLst>
          </p:nvPr>
        </p:nvGrpSpPr>
        <p:grpSpPr>
          <a:xfrm>
            <a:off x="2932367" y="2014968"/>
            <a:ext cx="3399983" cy="87101"/>
            <a:chOff x="6155" y="1179"/>
            <a:chExt cx="7140" cy="240"/>
          </a:xfrm>
        </p:grpSpPr>
        <p:sp>
          <p:nvSpPr>
            <p:cNvPr id="28" name="矩形 27"/>
            <p:cNvSpPr/>
            <p:nvPr>
              <p:custDataLst>
                <p:tags r:id="rId62"/>
              </p:custDataLst>
            </p:nvPr>
          </p:nvSpPr>
          <p:spPr>
            <a:xfrm>
              <a:off x="6155" y="1179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6" name="矩形 5"/>
            <p:cNvSpPr/>
            <p:nvPr>
              <p:custDataLst>
                <p:tags r:id="rId63"/>
              </p:custDataLst>
            </p:nvPr>
          </p:nvSpPr>
          <p:spPr>
            <a:xfrm>
              <a:off x="9725" y="1179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2336" name="组合 45"/>
          <p:cNvGrpSpPr/>
          <p:nvPr>
            <p:custDataLst>
              <p:tags r:id="rId18"/>
            </p:custDataLst>
          </p:nvPr>
        </p:nvGrpSpPr>
        <p:grpSpPr>
          <a:xfrm>
            <a:off x="2660939" y="2606424"/>
            <a:ext cx="1971419" cy="87101"/>
            <a:chOff x="5585" y="3307"/>
            <a:chExt cx="4140" cy="240"/>
          </a:xfrm>
        </p:grpSpPr>
        <p:sp>
          <p:nvSpPr>
            <p:cNvPr id="7" name="矩形 6"/>
            <p:cNvSpPr/>
            <p:nvPr>
              <p:custDataLst>
                <p:tags r:id="rId60"/>
              </p:custDataLst>
            </p:nvPr>
          </p:nvSpPr>
          <p:spPr>
            <a:xfrm>
              <a:off x="6155" y="3307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9" name="矩形 8"/>
            <p:cNvSpPr/>
            <p:nvPr>
              <p:custDataLst>
                <p:tags r:id="rId61"/>
              </p:custDataLst>
            </p:nvPr>
          </p:nvSpPr>
          <p:spPr>
            <a:xfrm>
              <a:off x="5585" y="3307"/>
              <a:ext cx="570" cy="240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sp>
        <p:nvSpPr>
          <p:cNvPr id="38" name="矩形 37"/>
          <p:cNvSpPr/>
          <p:nvPr>
            <p:custDataLst>
              <p:tags r:id="rId19"/>
            </p:custDataLst>
          </p:nvPr>
        </p:nvSpPr>
        <p:spPr>
          <a:xfrm>
            <a:off x="4630928" y="3125544"/>
            <a:ext cx="271428" cy="87101"/>
          </a:xfrm>
          <a:prstGeom prst="rect">
            <a:avLst/>
          </a:prstGeom>
          <a:solidFill>
            <a:srgbClr val="479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grpSp>
        <p:nvGrpSpPr>
          <p:cNvPr id="12337" name="组合 46"/>
          <p:cNvGrpSpPr/>
          <p:nvPr>
            <p:custDataLst>
              <p:tags r:id="rId20"/>
            </p:custDataLst>
          </p:nvPr>
        </p:nvGrpSpPr>
        <p:grpSpPr>
          <a:xfrm>
            <a:off x="2659511" y="3125544"/>
            <a:ext cx="1971419" cy="87101"/>
            <a:chOff x="5585" y="5137"/>
            <a:chExt cx="4140" cy="240"/>
          </a:xfrm>
        </p:grpSpPr>
        <p:sp>
          <p:nvSpPr>
            <p:cNvPr id="10" name="矩形 9"/>
            <p:cNvSpPr/>
            <p:nvPr>
              <p:custDataLst>
                <p:tags r:id="rId58"/>
              </p:custDataLst>
            </p:nvPr>
          </p:nvSpPr>
          <p:spPr>
            <a:xfrm>
              <a:off x="6155" y="5137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1" name="矩形 10"/>
            <p:cNvSpPr/>
            <p:nvPr>
              <p:custDataLst>
                <p:tags r:id="rId59"/>
              </p:custDataLst>
            </p:nvPr>
          </p:nvSpPr>
          <p:spPr>
            <a:xfrm>
              <a:off x="5585" y="5137"/>
              <a:ext cx="570" cy="240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2338" name="组合 47"/>
          <p:cNvGrpSpPr/>
          <p:nvPr>
            <p:custDataLst>
              <p:tags r:id="rId21"/>
            </p:custDataLst>
          </p:nvPr>
        </p:nvGrpSpPr>
        <p:grpSpPr>
          <a:xfrm>
            <a:off x="2929985" y="3657154"/>
            <a:ext cx="1971419" cy="87101"/>
            <a:chOff x="6155" y="6579"/>
            <a:chExt cx="4140" cy="240"/>
          </a:xfrm>
        </p:grpSpPr>
        <p:sp>
          <p:nvSpPr>
            <p:cNvPr id="12" name="矩形 11"/>
            <p:cNvSpPr/>
            <p:nvPr>
              <p:custDataLst>
                <p:tags r:id="rId56"/>
              </p:custDataLst>
            </p:nvPr>
          </p:nvSpPr>
          <p:spPr>
            <a:xfrm>
              <a:off x="6155" y="6579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3" name="矩形 12"/>
            <p:cNvSpPr/>
            <p:nvPr>
              <p:custDataLst>
                <p:tags r:id="rId57"/>
              </p:custDataLst>
            </p:nvPr>
          </p:nvSpPr>
          <p:spPr>
            <a:xfrm>
              <a:off x="9725" y="6579"/>
              <a:ext cx="570" cy="240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2339" name="组合 48"/>
          <p:cNvGrpSpPr/>
          <p:nvPr>
            <p:custDataLst>
              <p:tags r:id="rId22"/>
            </p:custDataLst>
          </p:nvPr>
        </p:nvGrpSpPr>
        <p:grpSpPr>
          <a:xfrm>
            <a:off x="1231899" y="4281447"/>
            <a:ext cx="3399983" cy="87101"/>
            <a:chOff x="2585" y="8322"/>
            <a:chExt cx="7140" cy="240"/>
          </a:xfrm>
        </p:grpSpPr>
        <p:sp>
          <p:nvSpPr>
            <p:cNvPr id="14" name="矩形 13"/>
            <p:cNvSpPr/>
            <p:nvPr>
              <p:custDataLst>
                <p:tags r:id="rId54"/>
              </p:custDataLst>
            </p:nvPr>
          </p:nvSpPr>
          <p:spPr>
            <a:xfrm>
              <a:off x="6155" y="8322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15" name="矩形 14"/>
            <p:cNvSpPr/>
            <p:nvPr>
              <p:custDataLst>
                <p:tags r:id="rId55"/>
              </p:custDataLst>
            </p:nvPr>
          </p:nvSpPr>
          <p:spPr>
            <a:xfrm>
              <a:off x="2585" y="8322"/>
              <a:ext cx="3570" cy="2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2340" name="组合 49"/>
          <p:cNvGrpSpPr/>
          <p:nvPr>
            <p:custDataLst>
              <p:tags r:id="rId23"/>
            </p:custDataLst>
          </p:nvPr>
        </p:nvGrpSpPr>
        <p:grpSpPr>
          <a:xfrm>
            <a:off x="2930938" y="4790354"/>
            <a:ext cx="1971419" cy="87101"/>
            <a:chOff x="6155" y="9792"/>
            <a:chExt cx="4140" cy="240"/>
          </a:xfrm>
        </p:grpSpPr>
        <p:sp>
          <p:nvSpPr>
            <p:cNvPr id="39" name="矩形 38"/>
            <p:cNvSpPr/>
            <p:nvPr>
              <p:custDataLst>
                <p:tags r:id="rId52"/>
              </p:custDataLst>
            </p:nvPr>
          </p:nvSpPr>
          <p:spPr>
            <a:xfrm>
              <a:off x="6155" y="9792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40" name="矩形 39"/>
            <p:cNvSpPr/>
            <p:nvPr>
              <p:custDataLst>
                <p:tags r:id="rId53"/>
              </p:custDataLst>
            </p:nvPr>
          </p:nvSpPr>
          <p:spPr>
            <a:xfrm>
              <a:off x="9725" y="9792"/>
              <a:ext cx="570" cy="240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2341" name="组合 50"/>
          <p:cNvGrpSpPr/>
          <p:nvPr>
            <p:custDataLst>
              <p:tags r:id="rId24"/>
            </p:custDataLst>
          </p:nvPr>
        </p:nvGrpSpPr>
        <p:grpSpPr>
          <a:xfrm>
            <a:off x="2977031" y="5286604"/>
            <a:ext cx="1971419" cy="87101"/>
            <a:chOff x="6155" y="11412"/>
            <a:chExt cx="4140" cy="240"/>
          </a:xfrm>
        </p:grpSpPr>
        <p:sp>
          <p:nvSpPr>
            <p:cNvPr id="41" name="矩形 40"/>
            <p:cNvSpPr/>
            <p:nvPr>
              <p:custDataLst>
                <p:tags r:id="rId50"/>
              </p:custDataLst>
            </p:nvPr>
          </p:nvSpPr>
          <p:spPr>
            <a:xfrm>
              <a:off x="6155" y="11412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42" name="矩形 41"/>
            <p:cNvSpPr/>
            <p:nvPr>
              <p:custDataLst>
                <p:tags r:id="rId51"/>
              </p:custDataLst>
            </p:nvPr>
          </p:nvSpPr>
          <p:spPr>
            <a:xfrm>
              <a:off x="9725" y="11412"/>
              <a:ext cx="570" cy="240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grpSp>
        <p:nvGrpSpPr>
          <p:cNvPr id="12342" name="组合 51"/>
          <p:cNvGrpSpPr/>
          <p:nvPr>
            <p:custDataLst>
              <p:tags r:id="rId25"/>
            </p:custDataLst>
          </p:nvPr>
        </p:nvGrpSpPr>
        <p:grpSpPr>
          <a:xfrm>
            <a:off x="2705603" y="5845156"/>
            <a:ext cx="1971419" cy="87101"/>
            <a:chOff x="5585" y="13182"/>
            <a:chExt cx="4140" cy="240"/>
          </a:xfrm>
        </p:grpSpPr>
        <p:sp>
          <p:nvSpPr>
            <p:cNvPr id="43" name="矩形 42"/>
            <p:cNvSpPr/>
            <p:nvPr>
              <p:custDataLst>
                <p:tags r:id="rId48"/>
              </p:custDataLst>
            </p:nvPr>
          </p:nvSpPr>
          <p:spPr>
            <a:xfrm>
              <a:off x="6155" y="13182"/>
              <a:ext cx="3570" cy="2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  <p:sp>
          <p:nvSpPr>
            <p:cNvPr id="44" name="矩形 43"/>
            <p:cNvSpPr/>
            <p:nvPr>
              <p:custDataLst>
                <p:tags r:id="rId49"/>
              </p:custDataLst>
            </p:nvPr>
          </p:nvSpPr>
          <p:spPr>
            <a:xfrm>
              <a:off x="5585" y="13182"/>
              <a:ext cx="570" cy="240"/>
            </a:xfrm>
            <a:prstGeom prst="rect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100" noProof="1"/>
            </a:p>
          </p:txBody>
        </p:sp>
      </p:grpSp>
      <p:sp>
        <p:nvSpPr>
          <p:cNvPr id="2" name="圆角矩形 1"/>
          <p:cNvSpPr/>
          <p:nvPr>
            <p:custDataLst>
              <p:tags r:id="rId26"/>
            </p:custDataLst>
          </p:nvPr>
        </p:nvSpPr>
        <p:spPr>
          <a:xfrm>
            <a:off x="7110876" y="1916567"/>
            <a:ext cx="1185709" cy="2385299"/>
          </a:xfrm>
          <a:prstGeom prst="roundRect">
            <a:avLst/>
          </a:prstGeom>
          <a:gradFill>
            <a:gsLst>
              <a:gs pos="0">
                <a:schemeClr val="bg1"/>
              </a:gs>
              <a:gs pos="24000">
                <a:schemeClr val="accent1">
                  <a:lumMod val="20000"/>
                  <a:lumOff val="80000"/>
                </a:schemeClr>
              </a:gs>
              <a:gs pos="5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/>
          </a:p>
        </p:txBody>
      </p:sp>
      <p:sp>
        <p:nvSpPr>
          <p:cNvPr id="4" name="矩形 3"/>
          <p:cNvSpPr/>
          <p:nvPr>
            <p:custDataLst>
              <p:tags r:id="rId27"/>
            </p:custDataLst>
          </p:nvPr>
        </p:nvSpPr>
        <p:spPr>
          <a:xfrm>
            <a:off x="7618017" y="3108764"/>
            <a:ext cx="171428" cy="464539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28"/>
            </p:custDataLst>
          </p:nvPr>
        </p:nvSpPr>
        <p:spPr>
          <a:xfrm>
            <a:off x="7618017" y="2358424"/>
            <a:ext cx="171428" cy="150067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>
            <p:custDataLst>
              <p:tags r:id="rId29"/>
            </p:custDataLst>
          </p:nvPr>
        </p:nvSpPr>
        <p:spPr>
          <a:xfrm>
            <a:off x="7238257" y="3518864"/>
            <a:ext cx="929758" cy="708604"/>
          </a:xfrm>
          <a:prstGeom prst="ellipse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12319" name="文本框 2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138257" y="2320316"/>
            <a:ext cx="47975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90</a:t>
            </a:r>
          </a:p>
        </p:txBody>
      </p:sp>
      <p:cxnSp>
        <p:nvCxnSpPr>
          <p:cNvPr id="22" name="直接连接符 21"/>
          <p:cNvCxnSpPr/>
          <p:nvPr>
            <p:custDataLst>
              <p:tags r:id="rId31"/>
            </p:custDataLst>
          </p:nvPr>
        </p:nvCxnSpPr>
        <p:spPr>
          <a:xfrm flipH="1">
            <a:off x="7504922" y="2468207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1" name="文本框 22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0877" y="2960873"/>
            <a:ext cx="459521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50</a:t>
            </a:r>
          </a:p>
        </p:txBody>
      </p:sp>
      <p:cxnSp>
        <p:nvCxnSpPr>
          <p:cNvPr id="25" name="直接连接符 24"/>
          <p:cNvCxnSpPr/>
          <p:nvPr>
            <p:custDataLst>
              <p:tags r:id="rId33"/>
            </p:custDataLst>
          </p:nvPr>
        </p:nvCxnSpPr>
        <p:spPr>
          <a:xfrm flipH="1">
            <a:off x="7519208" y="3108762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34"/>
            </p:custDataLst>
          </p:nvPr>
        </p:nvCxnSpPr>
        <p:spPr>
          <a:xfrm flipH="1">
            <a:off x="7519208" y="2775782"/>
            <a:ext cx="142856" cy="0"/>
          </a:xfrm>
          <a:prstGeom prst="line">
            <a:avLst/>
          </a:prstGeom>
          <a:ln w="127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4" name="文本框 2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110877" y="2646038"/>
            <a:ext cx="459521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en-US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72</a:t>
            </a:r>
          </a:p>
        </p:txBody>
      </p:sp>
      <p:sp>
        <p:nvSpPr>
          <p:cNvPr id="12325" name="文本框 2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457302" y="1916567"/>
            <a:ext cx="55118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zh-CN" sz="21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℃</a:t>
            </a:r>
          </a:p>
        </p:txBody>
      </p:sp>
      <p:sp>
        <p:nvSpPr>
          <p:cNvPr id="12326" name="文本框 2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366828" y="4331807"/>
            <a:ext cx="859519" cy="373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51784" tIns="25892" rIns="51784" bIns="25892">
            <a:spAutoFit/>
          </a:bodyPr>
          <a:lstStyle/>
          <a:p>
            <a:r>
              <a:rPr lang="zh-CN" altLang="en-US" sz="2100" b="1">
                <a:solidFill>
                  <a:schemeClr val="tx1"/>
                </a:solidFill>
              </a:rPr>
              <a:t>延伸</a:t>
            </a:r>
          </a:p>
        </p:txBody>
      </p:sp>
      <p:sp>
        <p:nvSpPr>
          <p:cNvPr id="3" name="饼形 2"/>
          <p:cNvSpPr/>
          <p:nvPr>
            <p:custDataLst>
              <p:tags r:id="rId38"/>
            </p:custDataLst>
          </p:nvPr>
        </p:nvSpPr>
        <p:spPr>
          <a:xfrm rot="2580000">
            <a:off x="2547368" y="1795828"/>
            <a:ext cx="497616" cy="369272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16" name="饼形 15"/>
          <p:cNvSpPr/>
          <p:nvPr>
            <p:custDataLst>
              <p:tags r:id="rId39"/>
            </p:custDataLst>
          </p:nvPr>
        </p:nvSpPr>
        <p:spPr>
          <a:xfrm rot="2580000">
            <a:off x="2591660" y="3368235"/>
            <a:ext cx="498807" cy="370180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17" name="饼形 16"/>
          <p:cNvSpPr/>
          <p:nvPr>
            <p:custDataLst>
              <p:tags r:id="rId40"/>
            </p:custDataLst>
          </p:nvPr>
        </p:nvSpPr>
        <p:spPr>
          <a:xfrm rot="2580000">
            <a:off x="2545940" y="4489119"/>
            <a:ext cx="498807" cy="370180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18" name="饼形 17"/>
          <p:cNvSpPr/>
          <p:nvPr>
            <p:custDataLst>
              <p:tags r:id="rId41"/>
            </p:custDataLst>
          </p:nvPr>
        </p:nvSpPr>
        <p:spPr>
          <a:xfrm rot="2580000">
            <a:off x="2592747" y="5051755"/>
            <a:ext cx="497616" cy="369272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19" name="饼形 18"/>
          <p:cNvSpPr/>
          <p:nvPr>
            <p:custDataLst>
              <p:tags r:id="rId42"/>
            </p:custDataLst>
          </p:nvPr>
        </p:nvSpPr>
        <p:spPr>
          <a:xfrm rot="12840000">
            <a:off x="4563080" y="2287570"/>
            <a:ext cx="497616" cy="370180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21" name="饼形 20"/>
          <p:cNvSpPr/>
          <p:nvPr>
            <p:custDataLst>
              <p:tags r:id="rId43"/>
            </p:custDataLst>
          </p:nvPr>
        </p:nvSpPr>
        <p:spPr>
          <a:xfrm rot="12840000">
            <a:off x="4624173" y="5522715"/>
            <a:ext cx="498807" cy="370180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23" name="饼形 22"/>
          <p:cNvSpPr/>
          <p:nvPr>
            <p:custDataLst>
              <p:tags r:id="rId44"/>
            </p:custDataLst>
          </p:nvPr>
        </p:nvSpPr>
        <p:spPr>
          <a:xfrm rot="12840000">
            <a:off x="4623324" y="4049203"/>
            <a:ext cx="498807" cy="370180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24" name="饼形 23"/>
          <p:cNvSpPr/>
          <p:nvPr>
            <p:custDataLst>
              <p:tags r:id="rId45"/>
            </p:custDataLst>
          </p:nvPr>
        </p:nvSpPr>
        <p:spPr>
          <a:xfrm rot="12840000">
            <a:off x="4624516" y="2873293"/>
            <a:ext cx="497616" cy="370180"/>
          </a:xfrm>
          <a:prstGeom prst="pie">
            <a:avLst/>
          </a:prstGeom>
          <a:solidFill>
            <a:srgbClr val="B999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784" tIns="25892" rIns="51784" bIns="25892" anchor="ctr"/>
          <a:lstStyle/>
          <a:p>
            <a:pPr algn="ctr">
              <a:defRPr/>
            </a:pPr>
            <a:endParaRPr lang="zh-CN" altLang="en-US" sz="2100" noProof="1">
              <a:solidFill>
                <a:schemeClr val="tx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180273" y="3332321"/>
            <a:ext cx="3294221" cy="52625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0" name="矩形 49"/>
          <p:cNvSpPr/>
          <p:nvPr/>
        </p:nvSpPr>
        <p:spPr>
          <a:xfrm>
            <a:off x="2180273" y="5485448"/>
            <a:ext cx="3294221" cy="46243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51" name="组合 50"/>
          <p:cNvGrpSpPr/>
          <p:nvPr/>
        </p:nvGrpSpPr>
        <p:grpSpPr>
          <a:xfrm>
            <a:off x="107315" y="44450"/>
            <a:ext cx="4644390" cy="1767205"/>
            <a:chOff x="169" y="70"/>
            <a:chExt cx="7314" cy="2783"/>
          </a:xfrm>
        </p:grpSpPr>
        <p:sp>
          <p:nvSpPr>
            <p:cNvPr id="52" name="文本框 51"/>
            <p:cNvSpPr txBox="1"/>
            <p:nvPr>
              <p:custDataLst>
                <p:tags r:id="rId46"/>
              </p:custDataLst>
            </p:nvPr>
          </p:nvSpPr>
          <p:spPr>
            <a:xfrm>
              <a:off x="169" y="70"/>
              <a:ext cx="7200" cy="19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二、操作程序</a:t>
              </a:r>
            </a:p>
            <a:p>
              <a:pPr>
                <a:lnSpc>
                  <a:spcPct val="125000"/>
                </a:lnSpc>
              </a:pP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、目的基因的筛选与获取</a:t>
              </a:r>
            </a:p>
          </p:txBody>
        </p:sp>
        <p:sp>
          <p:nvSpPr>
            <p:cNvPr id="53" name="文本框 52"/>
            <p:cNvSpPr txBox="1"/>
            <p:nvPr>
              <p:custDataLst>
                <p:tags r:id="rId47"/>
              </p:custDataLst>
            </p:nvPr>
          </p:nvSpPr>
          <p:spPr>
            <a:xfrm>
              <a:off x="283" y="2031"/>
              <a:ext cx="7200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457200" indent="-457200">
                <a:buFont typeface="Wingdings" panose="05000000000000000000" charset="0"/>
                <a:buChar char="u"/>
              </a:pPr>
              <a:r>
                <a:rPr lang="zh-CN" altLang="en-US" sz="28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过程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2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99375 0" pathEditMode="relative" rAng="0" ptsTypes="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2656 0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271 0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9271 0" pathEditMode="relative" rAng="0" ptsTypes="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03021 0" pathEditMode="relative" rAng="0" ptsTypes="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1" grpId="0" bldLvl="0" animBg="1"/>
      <p:bldP spid="23" grpId="0" bldLvl="0" animBg="1"/>
      <p:bldP spid="24" grpId="0" bldLvl="0" animBg="1"/>
      <p:bldP spid="49" grpId="0" bldLvl="0" animBg="1"/>
      <p:bldP spid="49" grpId="1" animBg="1"/>
      <p:bldP spid="50" grpId="0" bldLvl="0" animBg="1"/>
      <p:bldP spid="5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" r="1965"/>
          <a:stretch>
            <a:fillRect/>
          </a:stretch>
        </p:blipFill>
        <p:spPr>
          <a:xfrm>
            <a:off x="0" y="2924810"/>
            <a:ext cx="9099550" cy="311531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5560" y="116840"/>
            <a:ext cx="8933180" cy="278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、基因表达载体的构建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(1)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表达载体的组成：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复制原点、启动子、目的基因</a:t>
            </a:r>
          </a:p>
          <a:p>
            <a:pPr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标记基因、多种限制酶切位点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(2)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构建过程：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560" y="116840"/>
            <a:ext cx="6571615" cy="1627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、将目的基因导入受体细胞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(1)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受体细胞为细菌</a:t>
            </a:r>
          </a:p>
          <a:p>
            <a:pPr marL="342900" indent="-3429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运载体类型：质粒</a:t>
            </a:r>
          </a:p>
          <a:p>
            <a:pPr marL="342900" indent="-3429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导入方法：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195830" y="2493010"/>
            <a:ext cx="6656096" cy="3342991"/>
            <a:chOff x="4201" y="4008"/>
            <a:chExt cx="7242" cy="3881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4201" y="4008"/>
              <a:ext cx="3340" cy="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细菌</a:t>
              </a: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5774" y="4677"/>
              <a:ext cx="2025" cy="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Ca</a:t>
              </a:r>
              <a:r>
                <a:rPr lang="en-US" altLang="zh-CN" sz="2000" b="1" baseline="30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2+</a:t>
              </a:r>
              <a:r>
                <a:rPr lang="en-US" altLang="zh-CN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/CaCl</a:t>
              </a:r>
              <a:r>
                <a:rPr lang="en-US" altLang="zh-CN" sz="20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</a:p>
            <a:p>
              <a:pPr algn="ctr"/>
              <a:r>
                <a:rPr lang="zh-CN" alt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处理</a:t>
              </a:r>
            </a:p>
          </p:txBody>
        </p:sp>
        <p:sp>
          <p:nvSpPr>
            <p:cNvPr id="12" name="矩形 11"/>
            <p:cNvSpPr/>
            <p:nvPr>
              <p:custDataLst>
                <p:tags r:id="rId4"/>
              </p:custDataLst>
            </p:nvPr>
          </p:nvSpPr>
          <p:spPr>
            <a:xfrm>
              <a:off x="4521" y="5621"/>
              <a:ext cx="6922" cy="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感受态细胞（易吸收周围环境中</a:t>
              </a: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DNA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分子的生理状态）</a:t>
              </a:r>
              <a:endPara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5"/>
              </p:custDataLst>
            </p:nvPr>
          </p:nvSpPr>
          <p:spPr>
            <a:xfrm>
              <a:off x="4242" y="7355"/>
              <a:ext cx="3305" cy="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被</a:t>
              </a:r>
              <a:r>
                <a: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转化</a:t>
              </a:r>
              <a:r>
                <a:rPr lang="zh-CN" alt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的细菌</a:t>
              </a:r>
              <a:endPara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6"/>
              </p:custDataLst>
            </p:nvPr>
          </p:nvSpPr>
          <p:spPr>
            <a:xfrm>
              <a:off x="5925" y="6647"/>
              <a:ext cx="2431" cy="53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与重组质粒混合</a:t>
              </a:r>
            </a:p>
          </p:txBody>
        </p:sp>
      </p:grpSp>
      <p:cxnSp>
        <p:nvCxnSpPr>
          <p:cNvPr id="3" name="直接箭头连接符 2"/>
          <p:cNvCxnSpPr>
            <a:stCxn id="4" idx="2"/>
          </p:cNvCxnSpPr>
          <p:nvPr/>
        </p:nvCxnSpPr>
        <p:spPr>
          <a:xfrm>
            <a:off x="3730625" y="2952750"/>
            <a:ext cx="0" cy="9340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>
            <p:custDataLst>
              <p:tags r:id="rId1"/>
            </p:custDataLst>
          </p:nvPr>
        </p:nvCxnSpPr>
        <p:spPr>
          <a:xfrm>
            <a:off x="3730625" y="4293235"/>
            <a:ext cx="0" cy="9340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819" y="0"/>
            <a:ext cx="7002075" cy="681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705" y="2493010"/>
            <a:ext cx="9034145" cy="2147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运载体类型：</a:t>
            </a:r>
            <a:r>
              <a:rPr lang="en-US" altLang="zh-CN" sz="2400" b="1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Ti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质粒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受体细胞选择：农杆菌、植物愈伤组织细胞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导入的方法：农杆菌转化法、花粉管通道法、基因枪法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705" y="44450"/>
            <a:ext cx="5964555" cy="2322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、将目的基因导入受体细胞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(1)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受体细胞为细菌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(2)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受体细胞为植物细胞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1" descr="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6830" y="1988820"/>
            <a:ext cx="9304655" cy="229679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87140" y="1555115"/>
            <a:ext cx="5307965" cy="4333875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353695" y="1412875"/>
            <a:ext cx="3743960" cy="3928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①用微量注射器将含目的基因的DNA溶液直接注入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子房</a:t>
            </a:r>
            <a:r>
              <a: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中；</a:t>
            </a:r>
          </a:p>
          <a:p>
            <a:pPr>
              <a:lnSpc>
                <a:spcPct val="130000"/>
              </a:lnSpc>
            </a:pPr>
            <a:r>
              <a: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②在</a:t>
            </a:r>
            <a:r>
              <a:rPr lang="zh-CN" altLang="en-US" sz="2400" b="1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植物受粉后</a:t>
            </a:r>
            <a:r>
              <a: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的一定时间内，</a:t>
            </a:r>
            <a:r>
              <a:rPr lang="zh-CN" altLang="en-US" sz="2400" b="1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剪去柱头</a:t>
            </a:r>
            <a:r>
              <a: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，将</a:t>
            </a:r>
            <a:r>
              <a:rPr lang="en-US" altLang="zh-CN" sz="2400" b="1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DNA</a:t>
            </a:r>
            <a:r>
              <a:rPr lang="zh-CN" altLang="en-US" sz="2400" b="1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溶液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滴加</a:t>
            </a:r>
            <a:r>
              <a: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在花柱切面上，使目的基因借助花粉管通道进入胚囊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9705" y="44450"/>
            <a:ext cx="596455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、将目的基因导入受体细胞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(1)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受体细胞为细菌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(2)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受体细胞为植物细胞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(3)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受体细胞为动物细胞</a:t>
            </a:r>
          </a:p>
          <a:p>
            <a:pPr marL="342900" indent="-3429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运载体类型：（动物）病毒</a:t>
            </a:r>
          </a:p>
          <a:p>
            <a:pPr marL="342900" indent="-3429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受体细胞选择：受精卵/干细胞</a:t>
            </a:r>
          </a:p>
          <a:p>
            <a:pPr marL="342900" indent="-3429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导入的方法：显微注射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315" y="116840"/>
            <a:ext cx="884809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、目的基因的检测与鉴定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(1)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目的基因的检测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原理：根据运载体上的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标记基因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筛选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55" y="1196975"/>
            <a:ext cx="403415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E:\job\课件\选修一\新建文件夹\30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755812" y="2493217"/>
            <a:ext cx="4048665" cy="4048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560" y="332740"/>
            <a:ext cx="8992870" cy="40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一、分子工具</a:t>
            </a: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、限制性内切核酸酶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分子手术刀</a:t>
            </a:r>
            <a:b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2800" b="1">
                <a:latin typeface="微软雅黑" panose="020B0503020204020204" charset="-122"/>
                <a:ea typeface="微软雅黑" panose="020B0503020204020204" charset="-122"/>
              </a:rPr>
              <a:t>(1)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分布：主要存在于原核生物中</a:t>
            </a:r>
          </a:p>
          <a:p>
            <a:pPr>
              <a:lnSpc>
                <a:spcPct val="125000"/>
              </a:lnSpc>
            </a:pPr>
            <a:r>
              <a:rPr lang="en-US" sz="2800" b="1">
                <a:latin typeface="微软雅黑" panose="020B0503020204020204" charset="-122"/>
                <a:ea typeface="微软雅黑" panose="020B0503020204020204" charset="-122"/>
              </a:rPr>
              <a:t>(2)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作用：能够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识别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双链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DNA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分子的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特定的核苷酸序列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，并且使每一条链中特定部位的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磷酸二酯键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断开。</a:t>
            </a:r>
          </a:p>
          <a:p>
            <a:pPr>
              <a:lnSpc>
                <a:spcPct val="125000"/>
              </a:lnSpc>
            </a:pPr>
            <a:r>
              <a:rPr lang="en-US" sz="2800" b="1">
                <a:latin typeface="微软雅黑" panose="020B0503020204020204" charset="-122"/>
                <a:ea typeface="微软雅黑" panose="020B0503020204020204" charset="-122"/>
              </a:rPr>
              <a:t>(3)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结果：形成黏性末端或平末端</a:t>
            </a:r>
          </a:p>
          <a:p>
            <a:pPr>
              <a:lnSpc>
                <a:spcPct val="125000"/>
              </a:lnSpc>
            </a:pP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7315" y="116840"/>
            <a:ext cx="8848090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、目的基因的检测与鉴定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(1)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目的基因的检测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标记基因</a:t>
            </a:r>
          </a:p>
          <a:p>
            <a:pPr marL="342900" indent="-3429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PCR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检测：引物设计</a:t>
            </a:r>
          </a:p>
          <a:p>
            <a:pPr marL="342900" indent="-3429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分子杂交</a:t>
            </a:r>
          </a:p>
          <a:p>
            <a:pPr marL="342900" indent="-3429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测序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"/>
          <p:cNvSpPr txBox="1"/>
          <p:nvPr/>
        </p:nvSpPr>
        <p:spPr>
          <a:xfrm>
            <a:off x="264935" y="184832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X-gal</a:t>
            </a:r>
            <a:endParaRPr lang="zh-CN" altLang="en-US" sz="2400" b="1" dirty="0"/>
          </a:p>
        </p:txBody>
      </p:sp>
      <p:sp>
        <p:nvSpPr>
          <p:cNvPr id="11" name="TextBox 9"/>
          <p:cNvSpPr txBox="1"/>
          <p:nvPr/>
        </p:nvSpPr>
        <p:spPr>
          <a:xfrm>
            <a:off x="981039" y="1325104"/>
            <a:ext cx="27146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altLang="zh-CN" sz="2400" b="1" dirty="0">
                <a:solidFill>
                  <a:srgbClr val="C00000"/>
                </a:solidFill>
              </a:rPr>
              <a:t>β</a:t>
            </a:r>
            <a:r>
              <a:rPr lang="en-US" altLang="zh-CN" sz="2400" b="1" dirty="0">
                <a:solidFill>
                  <a:srgbClr val="C00000"/>
                </a:solidFill>
              </a:rPr>
              <a:t>-</a:t>
            </a:r>
            <a:r>
              <a:rPr lang="zh-CN" altLang="en-US" sz="2400" b="1" dirty="0">
                <a:solidFill>
                  <a:srgbClr val="C00000"/>
                </a:solidFill>
              </a:rPr>
              <a:t>半乳糖苷酶</a:t>
            </a:r>
          </a:p>
        </p:txBody>
      </p:sp>
      <p:pic>
        <p:nvPicPr>
          <p:cNvPr id="13" name="Picture 3" descr="E:\job\课件\选修一\新建文件夹\300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784252" y="438357"/>
            <a:ext cx="4048665" cy="4048665"/>
          </a:xfrm>
          <a:prstGeom prst="rect">
            <a:avLst/>
          </a:prstGeom>
          <a:noFill/>
        </p:spPr>
      </p:pic>
      <p:sp>
        <p:nvSpPr>
          <p:cNvPr id="15" name="TextBox 16"/>
          <p:cNvSpPr txBox="1"/>
          <p:nvPr/>
        </p:nvSpPr>
        <p:spPr>
          <a:xfrm>
            <a:off x="3119195" y="1782335"/>
            <a:ext cx="12144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蓝色</a:t>
            </a:r>
          </a:p>
        </p:txBody>
      </p:sp>
      <p:cxnSp>
        <p:nvCxnSpPr>
          <p:cNvPr id="16" name="直接箭头连接符 15"/>
          <p:cNvCxnSpPr>
            <a:stCxn id="10" idx="3"/>
            <a:endCxn id="15" idx="1"/>
          </p:cNvCxnSpPr>
          <p:nvPr/>
        </p:nvCxnSpPr>
        <p:spPr>
          <a:xfrm flipV="1">
            <a:off x="1479381" y="2074721"/>
            <a:ext cx="1639814" cy="4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32090" y="528495"/>
            <a:ext cx="3427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ea typeface="黑体" panose="02010609060101010101" charset="-122"/>
              </a:rPr>
              <a:t>蓝白斑筛选原理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75124" y="3441680"/>
            <a:ext cx="62351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在含有氨苄青霉素和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X-gal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固体培养基上培养大肠杆菌：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不含质粒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含有质粒（没插入外源基因）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含有重组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以上这些大肠杆菌的菌落分别呈现什么颜色？</a:t>
            </a:r>
          </a:p>
        </p:txBody>
      </p:sp>
      <p:grpSp>
        <p:nvGrpSpPr>
          <p:cNvPr id="20" name="组合 15"/>
          <p:cNvGrpSpPr/>
          <p:nvPr/>
        </p:nvGrpSpPr>
        <p:grpSpPr bwMode="auto">
          <a:xfrm>
            <a:off x="233678" y="2339325"/>
            <a:ext cx="1524000" cy="939800"/>
            <a:chOff x="923642" y="3665877"/>
            <a:chExt cx="1524000" cy="939800"/>
          </a:xfrm>
        </p:grpSpPr>
        <p:sp>
          <p:nvSpPr>
            <p:cNvPr id="21" name="云形标注 20"/>
            <p:cNvSpPr/>
            <p:nvPr/>
          </p:nvSpPr>
          <p:spPr>
            <a:xfrm>
              <a:off x="923642" y="3665877"/>
              <a:ext cx="1524000" cy="939800"/>
            </a:xfrm>
            <a:prstGeom prst="cloudCallout">
              <a:avLst/>
            </a:prstGeom>
            <a:solidFill>
              <a:srgbClr val="0066CC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180817" y="3807165"/>
              <a:ext cx="1009650" cy="585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思考</a:t>
              </a:r>
              <a:endPara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5" grpId="0" bldLvl="0" animBg="1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315" y="116840"/>
            <a:ext cx="7051675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二、基因工程操作程序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、目的基因的检测与鉴定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(2)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目的基因的表达与检测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315" y="2564765"/>
            <a:ext cx="810260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charset="0"/>
              <a:buChar char="u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检测目的基因是否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转录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形成相应的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mRNA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lvl="1" indent="0">
              <a:spcBef>
                <a:spcPts val="120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方法：核酸分子杂交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charset="0"/>
              <a:buChar char="u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检测目的基因是否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翻译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蛋白质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方法：抗原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抗体杂交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9705" y="4653280"/>
            <a:ext cx="8878570" cy="494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914400">
              <a:spcBef>
                <a:spcPct val="50000"/>
              </a:spcBef>
              <a:buFont typeface="Wingdings" panose="05000000000000000000" charset="0"/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个体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细胞水平检测</a:t>
            </a:r>
          </a:p>
          <a:p>
            <a:pPr defTabSz="914400">
              <a:spcBef>
                <a:spcPct val="50000"/>
              </a:spcBef>
              <a:buFont typeface="Wingdings" panose="05000000000000000000" charset="0"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抗虫鉴定、抗病鉴定、活性鉴定等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1460" y="198437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分子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水平检测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/>
        </p:nvGraphicFramePr>
        <p:xfrm>
          <a:off x="66675" y="854710"/>
          <a:ext cx="9063990" cy="537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11115675" imgH="5838825" progId="Paint.Picture">
                  <p:embed/>
                </p:oleObj>
              </mc:Choice>
              <mc:Fallback>
                <p:oleObj r:id="rId3" imgW="11115675" imgH="5838825" progId="Paint.Picture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675" y="854710"/>
                        <a:ext cx="9063990" cy="5377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/>
          <p:nvPr>
            <p:custDataLst>
              <p:tags r:id="rId2"/>
            </p:custDataLst>
          </p:nvPr>
        </p:nvGraphicFramePr>
        <p:xfrm>
          <a:off x="35560" y="548640"/>
          <a:ext cx="8917940" cy="630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9020175" imgH="6429375" progId="Paint.Picture">
                  <p:embed/>
                </p:oleObj>
              </mc:Choice>
              <mc:Fallback>
                <p:oleObj r:id="rId4" imgW="9020175" imgH="6429375" progId="Paint.Picture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60" y="548640"/>
                        <a:ext cx="8917940" cy="630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-180340" y="8826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1" indent="0" algn="l">
              <a:spcBef>
                <a:spcPts val="1200"/>
              </a:spcBef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核酸分子杂交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6505"/>
            <a:ext cx="9177971" cy="5132779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-180340" y="332740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1" indent="0" algn="l">
              <a:spcBef>
                <a:spcPts val="1200"/>
              </a:spcBef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抗原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抗体杂交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20" y="476885"/>
            <a:ext cx="3155950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366430" y="11246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转基因棉花受危害程度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4480" y="1701165"/>
            <a:ext cx="8646160" cy="4716780"/>
            <a:chOff x="453" y="2009"/>
            <a:chExt cx="13616" cy="742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" y="2009"/>
              <a:ext cx="12728" cy="657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53" y="8807"/>
              <a:ext cx="7200" cy="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对照组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869" y="8807"/>
              <a:ext cx="7200" cy="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抗虫棉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560" y="260985"/>
            <a:ext cx="7569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个体水平性状鉴定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53425" y="66042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受试棉铃虫的生长发育情况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7627" y="559226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接种于对照</a:t>
            </a:r>
          </a:p>
          <a:p>
            <a:pPr algn="ctr"/>
            <a:r>
              <a:rPr lang="en-US" altLang="zh-CN" sz="20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W0 </a:t>
            </a:r>
            <a:r>
              <a:rPr lang="zh-CN" altLang="en-US" sz="20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上的棉铃虫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61644" y="559226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接种于转基因</a:t>
            </a:r>
          </a:p>
          <a:p>
            <a:pPr algn="ctr"/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植株上的棉铃虫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20" y="1304909"/>
            <a:ext cx="8267760" cy="424818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705" y="188595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三、基因工程的应用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705" y="836930"/>
            <a:ext cx="4572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、育种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charset="0"/>
              <a:buChar char="u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转基因植物（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组培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charset="0"/>
              <a:buChar char="u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转基因动物（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胚胎移植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2" y="2924985"/>
            <a:ext cx="8837760" cy="2313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0" y="1341120"/>
            <a:ext cx="9208135" cy="35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u"/>
              <a:defRPr sz="1600"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同一种限制酶切割同一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，产生黏性末端是否相同？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切割不同的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呢？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限制酶是否可用于切割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RNA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不同限制酶是否能产生相同黏性末端？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en-US" altLang="zh-C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endParaRPr lang="zh-CN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4945"/>
            <a:ext cx="9008110" cy="21012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5560" y="135890"/>
            <a:ext cx="7703820" cy="1116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一、分子工具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4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、限制性内切核酸酶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分子手术刀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763395" y="1120545"/>
            <a:ext cx="5612303" cy="5015660"/>
            <a:chOff x="0" y="1649"/>
            <a:chExt cx="8838" cy="7899"/>
          </a:xfrm>
        </p:grpSpPr>
        <p:sp>
          <p:nvSpPr>
            <p:cNvPr id="15" name="文本框 14"/>
            <p:cNvSpPr txBox="1"/>
            <p:nvPr/>
          </p:nvSpPr>
          <p:spPr>
            <a:xfrm>
              <a:off x="0" y="1649"/>
              <a:ext cx="8616" cy="662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zh-CN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sym typeface="+mn-ea"/>
                </a:rPr>
                <a:t>   </a:t>
              </a:r>
              <a:r>
                <a:rPr lang="zh-CN" altLang="en-US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sym typeface="+mn-ea"/>
                </a:rPr>
                <a:t>人</a:t>
              </a:r>
              <a:r>
                <a:rPr lang="zh-CN" altLang="en-US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+mn-ea"/>
                </a:rPr>
                <a:t>乳铁蛋白</a:t>
              </a:r>
              <a:r>
                <a:rPr lang="zh-CN" altLang="zh-CN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sym typeface="+mn-ea"/>
                </a:rPr>
                <a:t>基因 </a:t>
              </a:r>
              <a:r>
                <a:rPr lang="en-US" altLang="zh-CN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sym typeface="+mn-ea"/>
                </a:rPr>
                <a:t>+ </a:t>
              </a:r>
              <a:r>
                <a:rPr lang="zh-CN" altLang="en-US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sym typeface="+mn-ea"/>
                </a:rPr>
                <a:t>载体 </a:t>
              </a:r>
              <a:r>
                <a:rPr lang="en-US" altLang="zh-CN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sym typeface="+mn-ea"/>
                </a:rPr>
                <a:t>=  </a:t>
              </a:r>
              <a:r>
                <a:rPr lang="zh-CN" altLang="en-US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sym typeface="+mn-ea"/>
                </a:rPr>
                <a:t>基因表达载体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585" y="3335"/>
              <a:ext cx="4863" cy="66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zh-CN" altLang="en-US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sym typeface="+mn-ea"/>
                </a:rPr>
                <a:t>受体细胞：牛的受精卵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739" y="4601"/>
              <a:ext cx="2132" cy="66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zh-CN" altLang="en-US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sym typeface="+mn-ea"/>
                </a:rPr>
                <a:t>重组胚胎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16" y="6048"/>
              <a:ext cx="4702" cy="66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sym typeface="+mn-ea"/>
                </a:rPr>
                <a:t>受体动物：母牛的子宫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531" y="7495"/>
              <a:ext cx="2591" cy="66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zh-CN" altLang="en-US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sym typeface="+mn-ea"/>
                </a:rPr>
                <a:t>转基因母牛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90" y="8885"/>
              <a:ext cx="5704" cy="66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zh-CN" altLang="en-US" sz="32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sym typeface="+mn-ea"/>
                </a:rPr>
                <a:t>乳汁中分泌目的基因的产物</a:t>
              </a:r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H="1">
              <a:off x="3824" y="2449"/>
              <a:ext cx="32" cy="802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4699" y="2507"/>
              <a:ext cx="2688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95000"/>
                    </a:schemeClr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zh-CN" altLang="en-US" sz="2400"/>
                <a:t>显微注射法</a:t>
              </a:r>
            </a:p>
          </p:txBody>
        </p:sp>
        <p:cxnSp>
          <p:nvCxnSpPr>
            <p:cNvPr id="3" name="直接箭头连接符 2"/>
            <p:cNvCxnSpPr/>
            <p:nvPr/>
          </p:nvCxnSpPr>
          <p:spPr>
            <a:xfrm flipH="1">
              <a:off x="3856" y="3982"/>
              <a:ext cx="21" cy="758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4710" y="4160"/>
              <a:ext cx="4128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95000"/>
                    </a:schemeClr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动物细胞体外培养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3803" y="5290"/>
              <a:ext cx="21" cy="758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4712" y="5248"/>
              <a:ext cx="2208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95000"/>
                    </a:schemeClr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胚胎移植</a:t>
              </a:r>
            </a:p>
          </p:txBody>
        </p:sp>
        <p:cxnSp>
          <p:nvCxnSpPr>
            <p:cNvPr id="13" name="直接箭头连接符 12"/>
            <p:cNvCxnSpPr/>
            <p:nvPr/>
          </p:nvCxnSpPr>
          <p:spPr>
            <a:xfrm flipH="1">
              <a:off x="3803" y="6695"/>
              <a:ext cx="21" cy="758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754" y="6886"/>
              <a:ext cx="1248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95000"/>
                    </a:schemeClr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zh-CN" altLang="en-US" sz="2400"/>
                <a:t>分娩</a:t>
              </a:r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H="1">
              <a:off x="3856" y="8142"/>
              <a:ext cx="21" cy="758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4773" y="8246"/>
              <a:ext cx="1248" cy="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95000"/>
                    </a:schemeClr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zh-CN" altLang="en-US" sz="2400"/>
                <a:t>分泌</a:t>
              </a:r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120847" y="278893"/>
            <a:ext cx="8903138" cy="705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j-lt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Calibri" panose="020F0502020204030204" charset="0"/>
                <a:ea typeface="黑体" panose="02010609060101010101" charset="-122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91440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转基因牛的培育过程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3543" y="141842"/>
            <a:ext cx="8896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黑体" panose="02010609060101010101" charset="-122"/>
                <a:cs typeface="+mn-cs"/>
              </a:rPr>
              <a:t>导入人乳铁蛋白的转基因牛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黑体" panose="02010609060101010101" charset="-122"/>
                <a:cs typeface="+mn-cs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黑体" panose="02010609060101010101" charset="-122"/>
                <a:cs typeface="+mn-cs"/>
              </a:rPr>
              <a:t>乳腺反应器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7" y="1000125"/>
            <a:ext cx="7427518" cy="567776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850" y="772160"/>
            <a:ext cx="457200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、育种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2、获得生物产品</a:t>
            </a:r>
            <a:endParaRPr lang="zh-CN" altLang="en-US"/>
          </a:p>
          <a:p>
            <a:pPr marL="342900" indent="-342900" algn="l">
              <a:lnSpc>
                <a:spcPct val="125000"/>
              </a:lnSpc>
              <a:spcBef>
                <a:spcPts val="1200"/>
              </a:spcBef>
              <a:buClrTx/>
              <a:buSzTx/>
              <a:buFont typeface="Wingdings" panose="05000000000000000000" charset="0"/>
              <a:buChar char="u"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微生物：大肠杆菌合成胰岛素</a:t>
            </a:r>
          </a:p>
          <a:p>
            <a:pPr marL="342900" indent="-342900" algn="l">
              <a:lnSpc>
                <a:spcPct val="125000"/>
              </a:lnSpc>
              <a:spcBef>
                <a:spcPts val="1200"/>
              </a:spcBef>
              <a:buClrTx/>
              <a:buSzTx/>
              <a:buFont typeface="Wingdings" panose="05000000000000000000" charset="0"/>
              <a:buChar char="u"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植物：红豆杉细胞合成紫杉醇</a:t>
            </a:r>
          </a:p>
          <a:p>
            <a:pPr marL="342900" indent="-342900" algn="l">
              <a:lnSpc>
                <a:spcPct val="125000"/>
              </a:lnSpc>
              <a:spcBef>
                <a:spcPts val="1200"/>
              </a:spcBef>
              <a:buClrTx/>
              <a:buSzTx/>
              <a:buFont typeface="Wingdings" panose="05000000000000000000" charset="0"/>
              <a:buChar char="u"/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动物：细胞培养/乳腺反应器</a:t>
            </a: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9705" y="188595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三、基因工程的应用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705" y="908685"/>
            <a:ext cx="8792210" cy="5200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、育种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2、获得生物产品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、医疗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charset="0"/>
              <a:buChar char="u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疾病诊断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原理：利用特异性的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核酸分子探针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与病原体核酸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致病基因杂交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charset="0"/>
              <a:buChar char="u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基因治疗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原理：正常基因替代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缺陷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基因（或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敲除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异常表达的基因）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>
              <a:spcBef>
                <a:spcPts val="1200"/>
              </a:spcBef>
              <a:buFont typeface="Wingdings" panose="05000000000000000000" charset="0"/>
              <a:buChar char="u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核酸疫苗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原理：将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含抗原基因的表达载体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注入待免疫的个体</a:t>
            </a: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9070" y="253365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三、基因工程的应用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1460" y="836930"/>
            <a:ext cx="45720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、育种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2、获得生物产品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、医疗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、生态环境保护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charset="0"/>
              <a:buChar char="u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合成环保材料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charset="0"/>
              <a:buChar char="u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环境检测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charset="0"/>
              <a:buChar char="u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治理污染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p"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spcBef>
                <a:spcPts val="1200"/>
              </a:spcBef>
              <a:buNone/>
            </a:pP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9070" y="253365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三、基因工程的应用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93543" y="141842"/>
            <a:ext cx="88504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黑体" panose="02010609060101010101" charset="-122"/>
                <a:cs typeface="+mn-cs"/>
              </a:rPr>
              <a:t>基因工程与污染治理</a:t>
            </a:r>
          </a:p>
        </p:txBody>
      </p:sp>
      <p:pic>
        <p:nvPicPr>
          <p:cNvPr id="7" name="Picture 6" descr="https://timgsa.baidu.com/timg?image&amp;quality=80&amp;size=b9999_10000&amp;sec=1504554985641&amp;di=6d71067510fa32564722cf50c0e63cb9&amp;imgtype=0&amp;src=http%3A%2F%2Fimgsrc.baidu.com%2Fimgad%2Fpic%2Fitem%2F9213b07eca806538f207f1359ddda144ad348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" y="999696"/>
            <a:ext cx="8239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1619" y="4829175"/>
            <a:ext cx="850106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通常一种细菌只能分解石油中的一种烃类，用基因工程培育成功的“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超级细菌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”却能分解石油中的多种烃类化合物。有的还能吞食转化汞、镉等重金属，分解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DDT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等毒害物质。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9070" y="253365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四、蛋白质工程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1460" y="908685"/>
            <a:ext cx="8496300" cy="173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、概念：以蛋白质分子的结构规律及其与生物功能的关系为基础，通过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改造或合成基因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，来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改造现有蛋白质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制造一种新的蛋白质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，以满足人类生产和生活的需求。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、理论基础：中心法则、氨基酸序列决定空间结构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、前提条件：明晰蛋白质结构与功能的关系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、辅助技术：计算机辅助系统、定点突变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705" y="1124585"/>
            <a:ext cx="871474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、基本原理：预期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蛋白质功能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出发</a:t>
            </a:r>
            <a:r>
              <a:rPr lang="zh-CN" altLang="en-US" sz="2400" b="1"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→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设计预期的蛋白质结构</a:t>
            </a:r>
            <a:r>
              <a:rPr lang="zh-CN" altLang="en-US" sz="2400" b="1"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→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推测应有的氨基酸序</a:t>
            </a:r>
            <a:r>
              <a:rPr lang="zh-CN" altLang="en-US" sz="2400" b="1"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→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列找到并改变相对应的脱氧核苷酸序列或合成新的基因</a:t>
            </a:r>
            <a:r>
              <a:rPr lang="zh-CN" altLang="en-US" sz="2400" b="1"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→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获得所需要的蛋白质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、应用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）胰岛素分子的改造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）干扰素的改造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）单克隆抗体的改造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）工业用酶的改进与开发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/>
          <p:nvPr/>
        </p:nvSpPr>
        <p:spPr>
          <a:xfrm>
            <a:off x="683895" y="764540"/>
            <a:ext cx="496847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1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胰岛素二聚体三维模拟结构示意图</a:t>
            </a:r>
          </a:p>
        </p:txBody>
      </p:sp>
      <p:pic>
        <p:nvPicPr>
          <p:cNvPr id="15363" name="Picture 6" descr="insulin"/>
          <p:cNvPicPr>
            <a:picLocks noChangeAspect="1"/>
          </p:cNvPicPr>
          <p:nvPr/>
        </p:nvPicPr>
        <p:blipFill>
          <a:blip r:embed="rId3"/>
          <a:srcRect r="47166" b="28195"/>
          <a:stretch>
            <a:fillRect/>
          </a:stretch>
        </p:blipFill>
        <p:spPr>
          <a:xfrm>
            <a:off x="611505" y="1268730"/>
            <a:ext cx="45593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200650" y="2343150"/>
            <a:ext cx="3582829" cy="251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1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【资料】人胰岛素易形成二聚体或六聚体，皮下注射胰岛素后往往要经历一个逐渐解离为单体的过程，在一定程度上延缓了疗效。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4869339"/>
            <a:ext cx="4694873" cy="667226"/>
          </a:xfrm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0" cap="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如何替换</a:t>
            </a:r>
            <a:r>
              <a:rPr kumimoji="0" lang="en-US" altLang="zh-CN" sz="3000" b="1" i="0" u="none" strike="noStrike" kern="0" cap="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B28</a:t>
            </a:r>
            <a:r>
              <a:rPr kumimoji="0" lang="zh-CN" altLang="en-US" sz="3000" b="1" i="0" u="none" strike="noStrike" kern="0" cap="all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rPr>
              <a:t>位的氨基酸？</a:t>
            </a:r>
          </a:p>
        </p:txBody>
      </p:sp>
      <p:pic>
        <p:nvPicPr>
          <p:cNvPr id="20483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3850" y="1340485"/>
            <a:ext cx="8491220" cy="3132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组合 3"/>
          <p:cNvGrpSpPr/>
          <p:nvPr/>
        </p:nvGrpSpPr>
        <p:grpSpPr>
          <a:xfrm>
            <a:off x="6228080" y="4832985"/>
            <a:ext cx="1615588" cy="1410315"/>
            <a:chOff x="9894" y="6754"/>
            <a:chExt cx="2063" cy="1783"/>
          </a:xfrm>
        </p:grpSpPr>
        <p:sp>
          <p:nvSpPr>
            <p:cNvPr id="16388" name="Rectangle 20"/>
            <p:cNvSpPr/>
            <p:nvPr/>
          </p:nvSpPr>
          <p:spPr>
            <a:xfrm>
              <a:off x="9894" y="6754"/>
              <a:ext cx="2063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500" b="1" dirty="0">
                  <a:solidFill>
                    <a:srgbClr val="0000CC"/>
                  </a:solidFill>
                  <a:latin typeface="微软雅黑" panose="020B0503020204020204" charset="-122"/>
                  <a:ea typeface="微软雅黑" panose="020B0503020204020204" charset="-122"/>
                </a:rPr>
                <a:t>B28</a:t>
              </a:r>
              <a:r>
                <a:rPr lang="zh-CN" altLang="en-US" sz="1500" b="1" dirty="0">
                  <a:solidFill>
                    <a:srgbClr val="0000CC"/>
                  </a:solidFill>
                  <a:latin typeface="微软雅黑" panose="020B0503020204020204" charset="-122"/>
                  <a:ea typeface="微软雅黑" panose="020B0503020204020204" charset="-122"/>
                </a:rPr>
                <a:t>位脯氨酸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961" y="7301"/>
              <a:ext cx="1488" cy="1236"/>
              <a:chOff x="6865529" y="3478560"/>
              <a:chExt cx="1259138" cy="1047411"/>
            </a:xfrm>
          </p:grpSpPr>
          <p:sp>
            <p:nvSpPr>
              <p:cNvPr id="3" name="右箭头 2"/>
              <p:cNvSpPr/>
              <p:nvPr/>
            </p:nvSpPr>
            <p:spPr>
              <a:xfrm rot="5931362">
                <a:off x="7218552" y="3694022"/>
                <a:ext cx="719688" cy="288764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93" name="Rectangle 20"/>
              <p:cNvSpPr/>
              <p:nvPr/>
            </p:nvSpPr>
            <p:spPr>
              <a:xfrm>
                <a:off x="6865529" y="4181018"/>
                <a:ext cx="1259138" cy="34495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CN" altLang="en-US" sz="1500" b="1" dirty="0">
                    <a:solidFill>
                      <a:srgbClr val="0000CC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天冬氨酸</a:t>
                </a:r>
              </a:p>
            </p:txBody>
          </p:sp>
        </p:grpSp>
      </p:grpSp>
      <p:sp>
        <p:nvSpPr>
          <p:cNvPr id="8" name="矩形 7"/>
          <p:cNvSpPr/>
          <p:nvPr/>
        </p:nvSpPr>
        <p:spPr>
          <a:xfrm>
            <a:off x="395605" y="476726"/>
            <a:ext cx="6515100" cy="575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1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【资料】二聚体的形成与</a:t>
            </a:r>
            <a:r>
              <a:rPr kumimoji="0" lang="en-US" altLang="zh-CN" sz="21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B28</a:t>
            </a:r>
            <a:r>
              <a:rPr kumimoji="0" lang="zh-CN" altLang="zh-CN" sz="21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位脯氨酸有直接关系。</a:t>
            </a:r>
          </a:p>
        </p:txBody>
      </p:sp>
      <p:cxnSp>
        <p:nvCxnSpPr>
          <p:cNvPr id="5" name="直接连接符 4"/>
          <p:cNvCxnSpPr>
            <a:endCxn id="16388" idx="0"/>
          </p:cNvCxnSpPr>
          <p:nvPr/>
        </p:nvCxnSpPr>
        <p:spPr>
          <a:xfrm flipH="1">
            <a:off x="7036118" y="2924810"/>
            <a:ext cx="488315" cy="1908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560" y="332740"/>
            <a:ext cx="899287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一、分子工具</a:t>
            </a: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DNA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连接酶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分子缝合针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en-US" sz="2800" b="1">
                <a:latin typeface="微软雅黑" panose="020B0503020204020204" charset="-122"/>
                <a:ea typeface="微软雅黑" panose="020B0503020204020204" charset="-122"/>
              </a:rPr>
              <a:t>(1)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分布：微生物（细菌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病毒）</a:t>
            </a:r>
            <a:endParaRPr 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(2)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作用：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</a:rPr>
              <a:t>连接限制酶形成的末端切口（形成磷酸二酯键）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</a:pPr>
            <a:endParaRPr 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en-US" sz="2800" b="1">
                <a:latin typeface="微软雅黑" panose="020B0503020204020204" charset="-122"/>
                <a:ea typeface="微软雅黑" panose="020B0503020204020204" charset="-122"/>
              </a:rPr>
              <a:t>(3)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分类：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808480" y="2853055"/>
            <a:ext cx="5025390" cy="1252220"/>
            <a:chOff x="2710" y="3699"/>
            <a:chExt cx="7914" cy="1972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3118" y="3699"/>
              <a:ext cx="7506" cy="1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2800" b="1" err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①</a:t>
              </a:r>
              <a:r>
                <a:rPr lang="en-US" altLang="zh-CN" sz="2800" b="1" err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E·coli DNA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连接酶</a:t>
              </a:r>
            </a:p>
            <a:p>
              <a:pPr>
                <a:lnSpc>
                  <a:spcPct val="90000"/>
                </a:lnSpc>
              </a:pP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②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  <a:r>
                <a:rPr lang="en-US" altLang="zh-CN" sz="2800" b="1" baseline="-2500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DNA</a:t>
              </a:r>
              <a:r>
                <a:rPr lang="zh-CN" altLang="en-US" sz="28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连接酶</a:t>
              </a:r>
            </a:p>
          </p:txBody>
        </p:sp>
        <p:sp>
          <p:nvSpPr>
            <p:cNvPr id="6" name="左大括号 5"/>
            <p:cNvSpPr/>
            <p:nvPr/>
          </p:nvSpPr>
          <p:spPr>
            <a:xfrm>
              <a:off x="2710" y="3926"/>
              <a:ext cx="408" cy="1588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9705" y="836930"/>
            <a:ext cx="8768080" cy="4248150"/>
            <a:chOff x="296" y="2329"/>
            <a:chExt cx="13808" cy="6690"/>
          </a:xfrm>
        </p:grpSpPr>
        <p:sp>
          <p:nvSpPr>
            <p:cNvPr id="96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296" y="7679"/>
              <a:ext cx="3731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rgbClr val="7030A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天然干扰素</a:t>
              </a:r>
            </a:p>
            <a:p>
              <a:pPr algn="ctr"/>
              <a:r>
                <a:rPr lang="zh-CN" altLang="en-US" sz="2400" b="1">
                  <a:solidFill>
                    <a:srgbClr val="7030A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（体外保存困难）</a:t>
              </a:r>
            </a:p>
          </p:txBody>
        </p:sp>
        <p:sp>
          <p:nvSpPr>
            <p:cNvPr id="97" name="文本框 8"/>
            <p:cNvSpPr txBox="1"/>
            <p:nvPr>
              <p:custDataLst>
                <p:tags r:id="rId3"/>
              </p:custDataLst>
            </p:nvPr>
          </p:nvSpPr>
          <p:spPr>
            <a:xfrm>
              <a:off x="5436" y="7713"/>
              <a:ext cx="4692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改造后的干扰素</a:t>
              </a:r>
            </a:p>
            <a:p>
              <a:pPr algn="ctr"/>
              <a:r>
                <a:rPr lang="zh-CN" altLang="en-US" sz="2400" b="1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-70</a:t>
              </a:r>
              <a:r>
                <a:rPr lang="zh-CN" altLang="en-US" sz="2400" b="1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℃可保存半年）</a:t>
              </a:r>
            </a:p>
          </p:txBody>
        </p:sp>
        <p:cxnSp>
          <p:nvCxnSpPr>
            <p:cNvPr id="98" name="直接箭头连接符 97"/>
            <p:cNvCxnSpPr/>
            <p:nvPr>
              <p:custDataLst>
                <p:tags r:id="rId4"/>
              </p:custDataLst>
            </p:nvPr>
          </p:nvCxnSpPr>
          <p:spPr>
            <a:xfrm>
              <a:off x="3678" y="8285"/>
              <a:ext cx="218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图片 9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rcRect l="1137" t="4418" b="1313"/>
            <a:stretch>
              <a:fillRect/>
            </a:stretch>
          </p:blipFill>
          <p:spPr>
            <a:xfrm>
              <a:off x="549" y="3492"/>
              <a:ext cx="9245" cy="4214"/>
            </a:xfrm>
            <a:prstGeom prst="rect">
              <a:avLst/>
            </a:prstGeom>
          </p:spPr>
        </p:pic>
        <p:sp>
          <p:nvSpPr>
            <p:cNvPr id="100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3422" y="3423"/>
              <a:ext cx="244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9pPr>
            </a:lstStyle>
            <a:p>
              <a:r>
                <a:rPr lang="zh-CN" altLang="en-US" sz="2400" b="1">
                  <a:solidFill>
                    <a:srgbClr val="7030A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半胱氨酸</a:t>
              </a:r>
            </a:p>
          </p:txBody>
        </p:sp>
        <p:sp>
          <p:nvSpPr>
            <p:cNvPr id="101" name="文本框 7"/>
            <p:cNvSpPr txBox="1"/>
            <p:nvPr>
              <p:custDataLst>
                <p:tags r:id="rId7"/>
              </p:custDataLst>
            </p:nvPr>
          </p:nvSpPr>
          <p:spPr>
            <a:xfrm>
              <a:off x="5436" y="3359"/>
              <a:ext cx="21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  <a:cs typeface="+mn-cs"/>
                </a:defRPr>
              </a:lvl9pPr>
            </a:lstStyle>
            <a:p>
              <a:r>
                <a:rPr lang="zh-CN" altLang="en-US" sz="2400" b="1">
                  <a:solidFill>
                    <a:srgbClr val="C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丝氨酸</a:t>
              </a:r>
            </a:p>
          </p:txBody>
        </p:sp>
        <p:grpSp>
          <p:nvGrpSpPr>
            <p:cNvPr id="2" name="组合 1"/>
            <p:cNvGrpSpPr/>
            <p:nvPr>
              <p:custDataLst>
                <p:tags r:id="rId8"/>
              </p:custDataLst>
            </p:nvPr>
          </p:nvGrpSpPr>
          <p:grpSpPr>
            <a:xfrm>
              <a:off x="10276" y="2451"/>
              <a:ext cx="3828" cy="6098"/>
              <a:chOff x="8700043" y="931866"/>
              <a:chExt cx="3241431" cy="5163322"/>
            </a:xfrm>
          </p:grpSpPr>
          <p:sp>
            <p:nvSpPr>
              <p:cNvPr id="103" name="文本框 10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8734162" y="931866"/>
                <a:ext cx="3013138" cy="1106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干扰素在体外保存相当困难</a:t>
                </a:r>
              </a:p>
            </p:txBody>
          </p:sp>
          <p:sp>
            <p:nvSpPr>
              <p:cNvPr id="104" name="文本框 10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700043" y="2639349"/>
                <a:ext cx="3140769" cy="1598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将干扰素分子上的一个半胱氨酸变成丝氨酸</a:t>
                </a:r>
              </a:p>
            </p:txBody>
          </p:sp>
          <p:sp>
            <p:nvSpPr>
              <p:cNvPr id="105" name="文本框 10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8734162" y="4988595"/>
                <a:ext cx="3207312" cy="1106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4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-70</a:t>
                </a:r>
                <a:r>
                  <a:rPr lang="zh-CN" altLang="en-US" sz="24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℃下干扰素可保存半年</a:t>
                </a:r>
              </a:p>
            </p:txBody>
          </p:sp>
          <p:sp>
            <p:nvSpPr>
              <p:cNvPr id="106" name="箭头: 下 10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0089340" y="2092125"/>
                <a:ext cx="496956" cy="616227"/>
              </a:xfrm>
              <a:prstGeom prst="downArrow">
                <a:avLst>
                  <a:gd name="adj1" fmla="val 35294"/>
                  <a:gd name="adj2" fmla="val 50000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箭头: 下 106"/>
              <p:cNvSpPr/>
              <p:nvPr>
                <p:custDataLst>
                  <p:tags r:id="rId14"/>
                </p:custDataLst>
              </p:nvPr>
            </p:nvSpPr>
            <p:spPr>
              <a:xfrm>
                <a:off x="10021949" y="4292460"/>
                <a:ext cx="496956" cy="616227"/>
              </a:xfrm>
              <a:prstGeom prst="downArrow">
                <a:avLst>
                  <a:gd name="adj1" fmla="val 35294"/>
                  <a:gd name="adj2" fmla="val 50000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8" name="直接连接符 107"/>
            <p:cNvCxnSpPr/>
            <p:nvPr>
              <p:custDataLst>
                <p:tags r:id="rId9"/>
              </p:custDataLst>
            </p:nvPr>
          </p:nvCxnSpPr>
          <p:spPr>
            <a:xfrm flipH="1">
              <a:off x="9940" y="2329"/>
              <a:ext cx="0" cy="6398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3821" y="1440180"/>
            <a:ext cx="3393758" cy="4464368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248025" y="1196340"/>
            <a:ext cx="6307455" cy="49390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1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①该过程需要______种引物；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1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②PCR1的产物AB是引物___和引物___扩增的结果；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1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③PCR2的产物CD是引物___和引物___扩增的结果；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1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④产物AD的形成需要引物吗？___________________________________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1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⑤需要改变的碱基位于引物___和引物___上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1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⑥引物b和引物c之间有什么关系？__________________________________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1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⑦PCR3中突变产物AD的扩增需要引物___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1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和引物___</a:t>
            </a: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5147945" y="1268730"/>
            <a:ext cx="368618" cy="414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1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4</a:t>
            </a: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300584" y="1844872"/>
            <a:ext cx="330200" cy="4140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1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</a:t>
            </a: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7452437" y="1844567"/>
            <a:ext cx="353060" cy="4140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1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b</a:t>
            </a: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6300159" y="2277082"/>
            <a:ext cx="316865" cy="4140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1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c</a:t>
            </a: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7452360" y="2276793"/>
            <a:ext cx="303371" cy="414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1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d</a:t>
            </a: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6516195" y="3671800"/>
            <a:ext cx="353060" cy="4140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1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b</a:t>
            </a:r>
          </a:p>
        </p:txBody>
      </p:sp>
      <p:sp>
        <p:nvSpPr>
          <p:cNvPr id="12" name="矩形 11"/>
          <p:cNvSpPr/>
          <p:nvPr>
            <p:custDataLst>
              <p:tags r:id="rId10"/>
            </p:custDataLst>
          </p:nvPr>
        </p:nvSpPr>
        <p:spPr>
          <a:xfrm>
            <a:off x="7740475" y="3676245"/>
            <a:ext cx="316865" cy="4140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1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c</a:t>
            </a:r>
          </a:p>
        </p:txBody>
      </p:sp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3371813" y="4642265"/>
            <a:ext cx="4765675" cy="4140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1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引物</a:t>
            </a:r>
            <a:r>
              <a:rPr lang="en-US" altLang="zh-CN" sz="21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21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和引物</a:t>
            </a:r>
            <a:r>
              <a:rPr lang="en-US" altLang="zh-CN" sz="21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21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应有部分碱基互补的关系</a:t>
            </a: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7956688" y="5157495"/>
            <a:ext cx="330200" cy="4140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1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a</a:t>
            </a:r>
          </a:p>
        </p:txBody>
      </p:sp>
      <p:sp>
        <p:nvSpPr>
          <p:cNvPr id="15" name="矩形 14"/>
          <p:cNvSpPr/>
          <p:nvPr>
            <p:custDataLst>
              <p:tags r:id="rId13"/>
            </p:custDataLst>
          </p:nvPr>
        </p:nvSpPr>
        <p:spPr>
          <a:xfrm>
            <a:off x="4200525" y="5609590"/>
            <a:ext cx="444341" cy="414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1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d</a:t>
            </a:r>
          </a:p>
        </p:txBody>
      </p:sp>
      <p:sp>
        <p:nvSpPr>
          <p:cNvPr id="16" name="矩形 15"/>
          <p:cNvSpPr/>
          <p:nvPr>
            <p:custDataLst>
              <p:tags r:id="rId14"/>
            </p:custDataLst>
          </p:nvPr>
        </p:nvSpPr>
        <p:spPr>
          <a:xfrm>
            <a:off x="3371533" y="3179604"/>
            <a:ext cx="5010150" cy="414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1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不需要，但需要耐高温的</a:t>
            </a:r>
            <a:r>
              <a:rPr lang="en-US" altLang="zh-CN" sz="21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DNA</a:t>
            </a:r>
            <a:r>
              <a:rPr lang="zh-CN" altLang="en-US" sz="2100" b="1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聚合酶</a:t>
            </a:r>
          </a:p>
        </p:txBody>
      </p:sp>
      <p:sp>
        <p:nvSpPr>
          <p:cNvPr id="2204677" name="Rectangle 5"/>
          <p:cNvSpPr>
            <a:spLocks noChangeArrowheads="1"/>
          </p:cNvSpPr>
          <p:nvPr/>
        </p:nvSpPr>
        <p:spPr bwMode="auto">
          <a:xfrm>
            <a:off x="-107950" y="332740"/>
            <a:ext cx="9062085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基因定点突变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重叠延伸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PCR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法示意图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>
            <p:custDataLst>
              <p:tags r:id="rId2"/>
            </p:custDataLst>
          </p:nvPr>
        </p:nvCxnSpPr>
        <p:spPr>
          <a:xfrm>
            <a:off x="0" y="5855970"/>
            <a:ext cx="9144000" cy="0"/>
          </a:xfrm>
          <a:prstGeom prst="line">
            <a:avLst/>
          </a:prstGeom>
          <a:ln w="28575">
            <a:solidFill>
              <a:srgbClr val="DFD5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63354" y="1673427"/>
          <a:ext cx="8816975" cy="4276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98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比较项目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蛋白质工程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基因工程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860"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区别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过程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buNone/>
                      </a:pPr>
                      <a:endParaRPr lang="zh-CN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实质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结果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30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联系</a:t>
                      </a: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363028" y="2203493"/>
            <a:ext cx="379809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从预期的蛋白质功能出发→设计预期的蛋白质结构→推测应有的氨基酸序列→找到并改变相对应的脱氧核苷酸序列（基因）或合成新的基因→获得所需要的蛋白质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420201" y="2318746"/>
            <a:ext cx="3433286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目的基因的筛选与获取→基因表达载体的构建→将目的基因导入受体细胞→目的基因的检测与鉴定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519238" y="3678440"/>
            <a:ext cx="364188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定向改造或生产人类所需的蛋白质</a:t>
            </a: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420201" y="3350780"/>
            <a:ext cx="352853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</a:rPr>
              <a:t>定向改造生物的遗传特性，以获得人类所需的新的生物类型和生物产品</a:t>
            </a: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750695" y="4433296"/>
            <a:ext cx="31980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创造出自然界不存在的蛋白质</a:t>
            </a:r>
            <a:endParaRPr lang="zh-CN" altLang="en-US" sz="1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5585460" y="4452346"/>
            <a:ext cx="31980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生产出自然界已有的蛋白质</a:t>
            </a:r>
            <a:endParaRPr lang="zh-CN" altLang="en-US" sz="1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1518761" y="5020512"/>
            <a:ext cx="726471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①蛋白质工程是在基因工程的基础上延伸出来的第二代基因工程</a:t>
            </a:r>
          </a:p>
          <a:p>
            <a:r>
              <a:rPr lang="zh-CN" altLang="en-US" sz="1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②基因工程中所利用的某些酶可以通过蛋白质工程进行修饰、改造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9070" y="253365"/>
            <a:ext cx="60623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五、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DNA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的粗提取与鉴定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3215" y="764540"/>
            <a:ext cx="871029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、原理：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不溶于酒精，但某些蛋白质溶于酒精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在不同浓度的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Nacl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溶液中溶解度不同，能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溶于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2mol/L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Nacl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溶液中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在一定温度下，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遇二苯胺试剂会呈现蓝色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、步骤：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取材研磨：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含量丰富的材料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过滤：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提取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：在过滤后的上清液中加入预冷的冷酒精静置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鉴定：加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Nacl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后再加二苯胺沸水加热（蓝色）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79070" y="253365"/>
            <a:ext cx="60623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六、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DNA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片段的扩增及电泳鉴定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3215" y="764540"/>
            <a:ext cx="8710295" cy="646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、原理：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扩增原理是体外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复制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电泳原理是带电分子会向着与它所带电荷相反的电极移动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鉴定原理：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在凝胶中的迁移速率与凝胶的浓度、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分子大小和构象等有关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、材料用具：原料、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种引物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Taq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酶、模板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、步骤</a:t>
            </a:r>
          </a:p>
          <a:p>
            <a:pPr marL="342900" indent="-3429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微量移液器在离心管中加入各组分</a:t>
            </a:r>
          </a:p>
          <a:p>
            <a:pPr marL="342900" indent="-3429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循环</a:t>
            </a:r>
          </a:p>
          <a:p>
            <a:pPr marL="342900" indent="-342900">
              <a:lnSpc>
                <a:spcPct val="125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配制琼脂糖溶液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将产物与凝胶载样缓冲液混合，接通电源</a:t>
            </a:r>
          </a:p>
          <a:p>
            <a:pPr>
              <a:lnSpc>
                <a:spcPct val="150000"/>
              </a:lnSpc>
              <a:buFont typeface="Wingdings" panose="05000000000000000000" charset="0"/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16" name="Group 60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307340" y="764540"/>
          <a:ext cx="8148955" cy="504063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7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50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连接酶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聚合酶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解旋酶</a:t>
                      </a: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RNA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聚合酶</a:t>
                      </a: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逆转录酶</a:t>
                      </a: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Taq</a:t>
                      </a: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酶</a:t>
                      </a: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相同点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作用实质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13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u="none" strike="noStrike" cap="none" normalizeH="0" baseline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u="none" strike="noStrike" cap="none" normalizeH="0" baseline="0">
                        <a:ln>
                          <a:noFill/>
                        </a:ln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点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模板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4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作用对象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作用结果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用途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1920" marR="121920" marT="45715" marB="45715" anchor="ctr" horzOverflow="overflow"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560" y="332740"/>
            <a:ext cx="899287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一、分子工具</a:t>
            </a: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、运载体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分子运输车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(1)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种类：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质粒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</a:rPr>
              <a:t>、噬箘体、动植物病毒</a:t>
            </a:r>
          </a:p>
          <a:p>
            <a:pPr>
              <a:lnSpc>
                <a:spcPct val="125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</a:rPr>
              <a:t>(2)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作用：携带外源基因进入受体细胞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7005" y="3068955"/>
            <a:ext cx="8861425" cy="3938905"/>
            <a:chOff x="263" y="4833"/>
            <a:chExt cx="13955" cy="6203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63" y="4833"/>
              <a:ext cx="13955" cy="145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25000"/>
                </a:lnSpc>
                <a:spcBef>
                  <a:spcPts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质粒</a:t>
              </a:r>
              <a:r>
                <a:rPr lang="zh-CN" sz="24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是一种裸露的，结构简单、独立于</a:t>
              </a:r>
              <a:r>
                <a:rPr 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真核细胞</a:t>
              </a:r>
              <a:r>
                <a:rPr lang="zh-CN" sz="2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细胞</a:t>
              </a:r>
              <a:r>
                <a:rPr lang="zh-CN" sz="24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核或</a:t>
              </a:r>
              <a:r>
                <a:rPr 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原核细胞</a:t>
              </a:r>
              <a:r>
                <a:rPr lang="zh-CN" sz="24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拟核</a:t>
              </a:r>
              <a:r>
                <a:rPr lang="en-US" altLang="zh-CN" sz="24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DNA</a:t>
              </a:r>
              <a:r>
                <a:rPr lang="zh-CN" altLang="en-US" sz="24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之外，并具有自我复制能力的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环状双链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DNA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分子</a:t>
              </a:r>
              <a:r>
                <a:rPr lang="zh-CN" altLang="en-US" sz="24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685" y="6534"/>
              <a:ext cx="6166" cy="4502"/>
              <a:chOff x="11324" y="3867"/>
              <a:chExt cx="7186" cy="4413"/>
            </a:xfrm>
          </p:grpSpPr>
          <p:pic>
            <p:nvPicPr>
              <p:cNvPr id="100" name="图片 99"/>
              <p:cNvPicPr/>
              <p:nvPr>
                <p:custDataLst>
                  <p:tags r:id="rId2"/>
                </p:custDataLst>
              </p:nvPr>
            </p:nvPicPr>
            <p:blipFill>
              <a:blip r:embed="rId5"/>
              <a:srcRect t="1376" r="8761" b="56385"/>
              <a:stretch>
                <a:fillRect/>
              </a:stretch>
            </p:blipFill>
            <p:spPr>
              <a:xfrm>
                <a:off x="11324" y="3867"/>
                <a:ext cx="7186" cy="395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矩形 5"/>
              <p:cNvSpPr/>
              <p:nvPr>
                <p:custDataLst>
                  <p:tags r:id="rId3"/>
                </p:custDataLst>
              </p:nvPr>
            </p:nvSpPr>
            <p:spPr>
              <a:xfrm>
                <a:off x="13061" y="7057"/>
                <a:ext cx="2750" cy="1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95605" y="1557020"/>
            <a:ext cx="8540115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运载体需具备的条件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①能在细胞中进行自我复制，或整合到受体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上，随受体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同步复制。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②有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一个或多个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限制酶切割位点，供外源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片段插入。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③具有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标记基因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，便于重组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分子的筛选。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④对受体细胞无害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3215" y="194945"/>
            <a:ext cx="675767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一、分子工具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、运载体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分子运输车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5ODlhNWIwMTY1N2E3ZWIxM2M2YjViZWNjMGUxZ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9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94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94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94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94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94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94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1"/>
  <p:tag name="PA" val="v3.0.1"/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  <p:tag name="KSO_WM_BEAUTIFY_FLAG" val="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  <p:tag name="KSO_WM_BEAUTIFY_FLAG" val="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  <p:tag name="KSO_WM_BEAUTIFY_FLAG" val="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  <p:tag name="KSO_WM_BEAUTIFY_FLAG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  <p:tag name="KSO_WM_BEAUTIFY_FLAG" val="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94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94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  <p:tag name="KSO_WM_UNIT_TABLE_BEAUTIFY" val="smartTable{8324d0d9-4c4f-429e-89e2-b9395ed39c5c}"/>
  <p:tag name="TABLE_ENDDRAG_ORIGIN_RECT" val="664*418"/>
  <p:tag name="TABLE_ENDDRAG_RECT" val="25*117*664*418"/>
  <p:tag name="KSO_WM_BEAUTIFY_FLAG" val="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944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3"/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5"/>
  <p:tag name="KSO_WM_BEAUTIFY_FLAG" val="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4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5621;"/>
  <p:tag name="KSO_WM_SPECIAL_SOURCE" val="bdnull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  <p:tag name="KSO_WM_UNIT_PLACING_PICTURE_USER_VIEWPORT" val="{&quot;height&quot;:7831.790551181102,&quot;width&quot;:8788.622047244095}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5621;"/>
  <p:tag name="KSO_WM_SPECIAL_SOURCE" val="bdnull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0"/>
  <p:tag name="KSO_WM_UNIT_TABLE_BEAUTIFY" val="smartTable{d543f635-c168-4e8a-bb91-1df1da0f3679}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4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3"/>
  <p:tag name="KSO_WM_UNIT_TABLE_BEAUTIFY" val="smartTable{0e5bb9c0-34f9-4845-ae66-f067132014e4}"/>
  <p:tag name="KSO_WM_BEAUTIFY_FLAG" val=""/>
  <p:tag name="TABLE_ENDDRAG_ORIGIN_RECT" val="612*396"/>
  <p:tag name="TABLE_ENDDRAG_RECT" val="4*66*612*39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189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2810</Words>
  <Application>Microsoft Office PowerPoint</Application>
  <PresentationFormat>全屏显示(4:3)</PresentationFormat>
  <Paragraphs>481</Paragraphs>
  <Slides>64</Slides>
  <Notes>10</Notes>
  <HiddenSlides>5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6" baseType="lpstr">
      <vt:lpstr>等线</vt:lpstr>
      <vt:lpstr>黑体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默认设计模板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如何替换B28位的氨基酸？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HiteVision</cp:lastModifiedBy>
  <cp:revision>104</cp:revision>
  <dcterms:created xsi:type="dcterms:W3CDTF">2023-11-28T13:27:00Z</dcterms:created>
  <dcterms:modified xsi:type="dcterms:W3CDTF">2025-12-03T00:43:15Z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AA96D8843A804DA6BDEF678C808474FA_13</vt:lpwstr>
  </property>
</Properties>
</file>