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60" r:id="rId3"/>
    <p:sldId id="257" r:id="rId4"/>
    <p:sldId id="259" r:id="rId5"/>
    <p:sldId id="261" r:id="rId6"/>
    <p:sldId id="376" r:id="rId7"/>
    <p:sldId id="377" r:id="rId8"/>
    <p:sldId id="378" r:id="rId9"/>
    <p:sldId id="379" r:id="rId10"/>
    <p:sldId id="394" r:id="rId11"/>
    <p:sldId id="383" r:id="rId12"/>
    <p:sldId id="385" r:id="rId13"/>
    <p:sldId id="382" r:id="rId14"/>
    <p:sldId id="395" r:id="rId15"/>
    <p:sldId id="380" r:id="rId16"/>
    <p:sldId id="381" r:id="rId17"/>
    <p:sldId id="386" r:id="rId18"/>
    <p:sldId id="387" r:id="rId19"/>
    <p:sldId id="388" r:id="rId20"/>
    <p:sldId id="389" r:id="rId21"/>
    <p:sldId id="390" r:id="rId22"/>
  </p:sldIdLst>
  <p:sldSz cx="9144000" cy="6858000" type="screen4x3"/>
  <p:notesSz cx="6858000" cy="9144000"/>
  <p:custDataLst>
    <p:tags r:id="rId24"/>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5" d="100"/>
          <a:sy n="45" d="100"/>
        </p:scale>
        <p:origin x="492" y="36"/>
      </p:cViewPr>
      <p:guideLst>
        <p:guide orient="horz" pos="2160"/>
        <p:guide pos="28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2025/12/10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latin typeface="黑体" panose="02010609060101010101" charset="-122"/>
                <a:sym typeface="+mn-ea"/>
              </a:rPr>
              <a:t> </a:t>
            </a:r>
            <a:r>
              <a:rPr lang="zh-CN" altLang="en-US" dirty="0">
                <a:latin typeface="黑体" panose="02010609060101010101" charset="-122"/>
                <a:sym typeface="+mn-ea"/>
              </a:rPr>
              <a:t>该培养基可用来鉴别大肠杆菌，生长在此培养基上的大肠杆菌菌落</a:t>
            </a:r>
            <a:r>
              <a:rPr lang="zh-CN" altLang="en-US" dirty="0">
                <a:solidFill>
                  <a:srgbClr val="FF0000"/>
                </a:solidFill>
                <a:latin typeface="黑体" panose="02010609060101010101" charset="-122"/>
                <a:sym typeface="+mn-ea"/>
              </a:rPr>
              <a:t>呈深紫色，并有金属光泽</a:t>
            </a:r>
            <a:r>
              <a:rPr lang="zh-CN" altLang="en-US" dirty="0">
                <a:latin typeface="黑体" panose="02010609060101010101" charset="-122"/>
                <a:sym typeface="+mn-ea"/>
              </a:rPr>
              <a:t>。</a:t>
            </a:r>
          </a:p>
          <a:p>
            <a:pPr marL="0" lvl="0" indent="0">
              <a:lnSpc>
                <a:spcPct val="150000"/>
              </a:lnSpc>
              <a:spcBef>
                <a:spcPct val="0"/>
              </a:spcBef>
              <a:buFontTx/>
              <a:buNone/>
            </a:pPr>
            <a:r>
              <a:rPr lang="zh-CN" altLang="en-US" dirty="0">
                <a:latin typeface="黑体" panose="02010609060101010101" charset="-122"/>
                <a:sym typeface="+mn-ea"/>
              </a:rPr>
              <a:t>刚果红可以与纤维素形成红色复合物，但是不能与水解后的纤维二糖、葡萄糖等发生这种反应，</a:t>
            </a:r>
            <a:r>
              <a:rPr lang="zh-CN" altLang="en-US" dirty="0">
                <a:solidFill>
                  <a:srgbClr val="FF0000"/>
                </a:solidFill>
                <a:latin typeface="黑体" panose="02010609060101010101" charset="-122"/>
                <a:sym typeface="+mn-ea"/>
              </a:rPr>
              <a:t>根据透明圈，鉴别纤维素分解菌。</a:t>
            </a:r>
            <a:endParaRPr lang="zh-CN" altLang="en-US" dirty="0">
              <a:latin typeface="黑体" panose="02010609060101010101" charset="-122"/>
            </a:endParaRPr>
          </a:p>
          <a:p>
            <a:pPr marL="0" lvl="0" indent="0">
              <a:lnSpc>
                <a:spcPct val="150000"/>
              </a:lnSpc>
              <a:spcBef>
                <a:spcPct val="0"/>
              </a:spcBef>
              <a:buFontTx/>
              <a:buNone/>
            </a:pPr>
            <a:r>
              <a:rPr lang="zh-CN" altLang="en-US" dirty="0">
                <a:latin typeface="黑体" panose="02010609060101010101" charset="-122"/>
              </a:rPr>
              <a:t>鉴别培养基：</a:t>
            </a:r>
            <a:r>
              <a:rPr lang="zh-CN" altLang="en-US" b="1" dirty="0">
                <a:latin typeface="黑体" panose="02010609060101010101" charset="-122"/>
              </a:rPr>
              <a:t>在基础培养基中，加入某种化学物质，这种物质会与某种微生物的代谢物发生反应，产生明显的特征性变化。</a:t>
            </a:r>
          </a:p>
          <a:p>
            <a:endParaRPr lang="zh-CN" altLang="en-US" b="1" dirty="0">
              <a:latin typeface="黑体" panose="0201060906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4.xml"/><Relationship Id="rId7" Type="http://schemas.openxmlformats.org/officeDocument/2006/relationships/notesSlide" Target="../notesSlides/notesSlide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slideLayout" Target="../slideLayouts/slideLayout2.xml"/><Relationship Id="rId4" Type="http://schemas.openxmlformats.org/officeDocument/2006/relationships/tags" Target="../tags/tag12.xml"/><Relationship Id="rId9"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6" Type="http://schemas.openxmlformats.org/officeDocument/2006/relationships/image" Target="../media/image3.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notesSlide" Target="../notesSlides/notesSlide1.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1"/>
          <p:cNvSpPr txBox="1">
            <a:spLocks noChangeArrowheads="1"/>
          </p:cNvSpPr>
          <p:nvPr>
            <p:custDataLst>
              <p:tags r:id="rId1"/>
            </p:custDataLst>
          </p:nvPr>
        </p:nvSpPr>
        <p:spPr bwMode="auto">
          <a:xfrm>
            <a:off x="902970" y="2493010"/>
            <a:ext cx="7338060" cy="970915"/>
          </a:xfrm>
          <a:prstGeom prst="rect">
            <a:avLst/>
          </a:prstGeom>
          <a:noFill/>
          <a:ln w="9525">
            <a:noFill/>
            <a:miter lim="800000"/>
          </a:ln>
        </p:spPr>
        <p:txBody>
          <a:bodyPr wrap="square">
            <a:spAutoFit/>
          </a:bodyPr>
          <a:lstStyle/>
          <a:p>
            <a:pPr algn="ctr" fontAlgn="auto">
              <a:lnSpc>
                <a:spcPct val="130000"/>
              </a:lnSpc>
              <a:spcBef>
                <a:spcPct val="0"/>
              </a:spcBef>
              <a:spcAft>
                <a:spcPct val="0"/>
              </a:spcAft>
              <a:buSzTx/>
            </a:pPr>
            <a:r>
              <a:rPr lang="zh-CN" sz="4400" b="1">
                <a:latin typeface="微软雅黑" panose="020B0503020204020204" charset="-122"/>
                <a:ea typeface="微软雅黑" panose="020B0503020204020204" charset="-122"/>
                <a:cs typeface="+mn-ea"/>
                <a:sym typeface="+mn-lt"/>
              </a:rPr>
              <a:t>发酵工程</a:t>
            </a:r>
            <a:endParaRPr lang="zh-CN" sz="4400" b="1">
              <a:solidFill>
                <a:schemeClr val="tx1"/>
              </a:solidFill>
              <a:latin typeface="微软雅黑" panose="020B0503020204020204" charset="-122"/>
              <a:ea typeface="微软雅黑" panose="020B0503020204020204" charset="-122"/>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16840"/>
            <a:ext cx="8991600" cy="801370"/>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二、微生物的培养技术及应用</a:t>
            </a:r>
          </a:p>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、培养基的配制</a:t>
            </a:r>
          </a:p>
          <a:p>
            <a:pPr>
              <a:lnSpc>
                <a:spcPct val="150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分类：</a:t>
            </a:r>
          </a:p>
          <a:p>
            <a:pPr marL="457200" indent="-457200">
              <a:lnSpc>
                <a:spcPct val="150000"/>
              </a:lnSpc>
              <a:buFont typeface="Wingdings" panose="05000000000000000000" charset="0"/>
              <a:buChar char="u"/>
            </a:pPr>
            <a:r>
              <a:rPr lang="zh-CN" altLang="en-US" sz="2400" b="1">
                <a:latin typeface="微软雅黑" panose="020B0503020204020204" charset="-122"/>
                <a:ea typeface="微软雅黑" panose="020B0503020204020204" charset="-122"/>
                <a:sym typeface="+mn-ea"/>
              </a:rPr>
              <a:t>成分：</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天然培养基、合成培养基和混合培养基</a:t>
            </a:r>
          </a:p>
          <a:p>
            <a:pPr marL="457200" indent="-457200">
              <a:lnSpc>
                <a:spcPct val="150000"/>
              </a:lnSpc>
              <a:buFont typeface="Wingdings" panose="05000000000000000000" charset="0"/>
              <a:buChar char="u"/>
            </a:pPr>
            <a:r>
              <a:rPr lang="zh-CN" altLang="en-US" sz="2400" b="1">
                <a:latin typeface="微软雅黑" panose="020B0503020204020204" charset="-122"/>
                <a:ea typeface="微软雅黑" panose="020B0503020204020204" charset="-122"/>
                <a:sym typeface="+mn-ea"/>
              </a:rPr>
              <a:t>物理性质：液体培养基、固体培养基和半固体培养基</a:t>
            </a:r>
          </a:p>
          <a:p>
            <a:pPr marL="457200" indent="-457200">
              <a:lnSpc>
                <a:spcPct val="150000"/>
              </a:lnSpc>
              <a:buFont typeface="Wingdings" panose="05000000000000000000" charset="0"/>
              <a:buChar char="u"/>
            </a:pPr>
            <a:r>
              <a:rPr lang="zh-CN" altLang="en-US" sz="2400" b="1">
                <a:latin typeface="微软雅黑" panose="020B0503020204020204" charset="-122"/>
                <a:ea typeface="微软雅黑" panose="020B0503020204020204" charset="-122"/>
                <a:sym typeface="+mn-ea"/>
              </a:rPr>
              <a:t>作用：基础（基本</a:t>
            </a:r>
            <a:r>
              <a:rPr lang="en-US" altLang="zh-CN" sz="2400" b="1">
                <a:latin typeface="微软雅黑" panose="020B0503020204020204" charset="-122"/>
                <a:ea typeface="微软雅黑" panose="020B0503020204020204" charset="-122"/>
                <a:sym typeface="+mn-ea"/>
              </a:rPr>
              <a:t>/</a:t>
            </a:r>
            <a:r>
              <a:rPr lang="zh-CN" altLang="en-US" sz="2400" b="1">
                <a:latin typeface="微软雅黑" panose="020B0503020204020204" charset="-122"/>
                <a:ea typeface="微软雅黑" panose="020B0503020204020204" charset="-122"/>
                <a:sym typeface="+mn-ea"/>
              </a:rPr>
              <a:t>通用）培养基、完全培养基</a:t>
            </a:r>
          </a:p>
          <a:p>
            <a:pPr>
              <a:lnSpc>
                <a:spcPct val="150000"/>
              </a:lnSpc>
              <a:buFont typeface="Wingdings" panose="05000000000000000000" charset="0"/>
            </a:pPr>
            <a:r>
              <a:rPr lang="zh-CN" altLang="en-US" sz="2400" b="1">
                <a:solidFill>
                  <a:srgbClr val="FF0000"/>
                </a:solidFill>
                <a:latin typeface="微软雅黑" panose="020B0503020204020204" charset="-122"/>
                <a:ea typeface="微软雅黑" panose="020B0503020204020204" charset="-122"/>
                <a:sym typeface="+mn-ea"/>
              </a:rPr>
              <a:t>选择培养基：</a:t>
            </a:r>
            <a:r>
              <a:rPr lang="zh-CN" altLang="en-US" sz="2400" b="1">
                <a:solidFill>
                  <a:schemeClr val="tx1"/>
                </a:solidFill>
                <a:latin typeface="微软雅黑" panose="020B0503020204020204" charset="-122"/>
                <a:ea typeface="微软雅黑" panose="020B0503020204020204" charset="-122"/>
                <a:sym typeface="+mn-ea"/>
              </a:rPr>
              <a:t>加入抑制非目的微生物生长的物质达到选择目的</a:t>
            </a:r>
          </a:p>
          <a:p>
            <a:pPr>
              <a:lnSpc>
                <a:spcPct val="150000"/>
              </a:lnSpc>
            </a:pPr>
            <a:r>
              <a:rPr lang="zh-CN" altLang="en-US" sz="2400" b="1">
                <a:solidFill>
                  <a:schemeClr val="tx1"/>
                </a:solidFill>
                <a:latin typeface="微软雅黑" panose="020B0503020204020204" charset="-122"/>
                <a:ea typeface="微软雅黑" panose="020B0503020204020204" charset="-122"/>
                <a:sym typeface="+mn-ea"/>
              </a:rPr>
              <a:t> </a:t>
            </a:r>
            <a:r>
              <a:rPr lang="en-US" altLang="zh-CN" sz="2400" b="1">
                <a:solidFill>
                  <a:schemeClr val="tx1"/>
                </a:solidFill>
                <a:latin typeface="微软雅黑" panose="020B0503020204020204" charset="-122"/>
                <a:ea typeface="微软雅黑" panose="020B0503020204020204" charset="-122"/>
                <a:sym typeface="+mn-ea"/>
              </a:rPr>
              <a:t>                   </a:t>
            </a:r>
            <a:r>
              <a:rPr lang="zh-CN" altLang="en-US" sz="2400" b="1">
                <a:solidFill>
                  <a:schemeClr val="tx1"/>
                </a:solidFill>
                <a:latin typeface="微软雅黑" panose="020B0503020204020204" charset="-122"/>
                <a:ea typeface="微软雅黑" panose="020B0503020204020204" charset="-122"/>
                <a:sym typeface="+mn-ea"/>
              </a:rPr>
              <a:t>加入目的微生物特别需要的营养物质达到选择目的</a:t>
            </a:r>
          </a:p>
          <a:p>
            <a:pPr>
              <a:lnSpc>
                <a:spcPct val="150000"/>
              </a:lnSpc>
              <a:buFont typeface="Wingdings" panose="05000000000000000000" charset="0"/>
            </a:pPr>
            <a:r>
              <a:rPr lang="zh-CN" altLang="en-US" sz="2400" b="1">
                <a:solidFill>
                  <a:srgbClr val="FF0000"/>
                </a:solidFill>
                <a:latin typeface="微软雅黑" panose="020B0503020204020204" charset="-122"/>
                <a:ea typeface="微软雅黑" panose="020B0503020204020204" charset="-122"/>
                <a:sym typeface="+mn-ea"/>
              </a:rPr>
              <a:t>鉴别培养基：</a:t>
            </a:r>
            <a:r>
              <a:rPr lang="zh-CN" altLang="en-US" sz="2400" b="1">
                <a:solidFill>
                  <a:schemeClr val="tx1"/>
                </a:solidFill>
                <a:latin typeface="微软雅黑" panose="020B0503020204020204" charset="-122"/>
                <a:ea typeface="微软雅黑" panose="020B0503020204020204" charset="-122"/>
                <a:sym typeface="+mn-ea"/>
              </a:rPr>
              <a:t>在培养基添加某种营养物质</a:t>
            </a:r>
            <a:r>
              <a:rPr lang="en-US" altLang="zh-CN" sz="2400" b="1">
                <a:solidFill>
                  <a:schemeClr val="tx1"/>
                </a:solidFill>
                <a:latin typeface="微软雅黑" panose="020B0503020204020204" charset="-122"/>
                <a:ea typeface="微软雅黑" panose="020B0503020204020204" charset="-122"/>
                <a:sym typeface="+mn-ea"/>
              </a:rPr>
              <a:t>/</a:t>
            </a:r>
            <a:r>
              <a:rPr lang="zh-CN" altLang="en-US" sz="2400" b="1">
                <a:solidFill>
                  <a:schemeClr val="tx1"/>
                </a:solidFill>
                <a:latin typeface="微软雅黑" panose="020B0503020204020204" charset="-122"/>
                <a:ea typeface="微软雅黑" panose="020B0503020204020204" charset="-122"/>
                <a:sym typeface="+mn-ea"/>
              </a:rPr>
              <a:t>化学物质将目的微生物</a:t>
            </a:r>
          </a:p>
          <a:p>
            <a:pPr>
              <a:lnSpc>
                <a:spcPct val="150000"/>
              </a:lnSpc>
              <a:buFont typeface="Wingdings" panose="05000000000000000000" charset="0"/>
            </a:pPr>
            <a:r>
              <a:rPr lang="zh-CN" altLang="en-US" sz="2400" b="1">
                <a:solidFill>
                  <a:schemeClr val="tx1"/>
                </a:solidFill>
                <a:latin typeface="微软雅黑" panose="020B0503020204020204" charset="-122"/>
                <a:ea typeface="微软雅黑" panose="020B0503020204020204" charset="-122"/>
                <a:sym typeface="+mn-ea"/>
              </a:rPr>
              <a:t> </a:t>
            </a:r>
            <a:r>
              <a:rPr lang="en-US" altLang="zh-CN" sz="2400" b="1">
                <a:solidFill>
                  <a:schemeClr val="tx1"/>
                </a:solidFill>
                <a:latin typeface="微软雅黑" panose="020B0503020204020204" charset="-122"/>
                <a:ea typeface="微软雅黑" panose="020B0503020204020204" charset="-122"/>
                <a:sym typeface="+mn-ea"/>
              </a:rPr>
              <a:t>                   </a:t>
            </a:r>
            <a:r>
              <a:rPr lang="zh-CN" altLang="en-US" sz="2400" b="1">
                <a:solidFill>
                  <a:schemeClr val="tx1"/>
                </a:solidFill>
                <a:latin typeface="微软雅黑" panose="020B0503020204020204" charset="-122"/>
                <a:ea typeface="微软雅黑" panose="020B0503020204020204" charset="-122"/>
                <a:sym typeface="+mn-ea"/>
              </a:rPr>
              <a:t>的菌落与同一平板上其他微生物菌落区别开</a:t>
            </a:r>
            <a:endParaRPr lang="zh-CN" altLang="en-US" sz="2800" b="1">
              <a:solidFill>
                <a:schemeClr val="tx1"/>
              </a:solidFill>
              <a:latin typeface="微软雅黑" panose="020B0503020204020204" charset="-122"/>
              <a:ea typeface="微软雅黑" panose="020B0503020204020204" charset="-122"/>
              <a:sym typeface="+mn-ea"/>
            </a:endParaRPr>
          </a:p>
          <a:p>
            <a:pPr>
              <a:lnSpc>
                <a:spcPct val="150000"/>
              </a:lnSpc>
            </a:pPr>
            <a:endParaRPr lang="zh-CN" altLang="en-US" sz="2400" b="1">
              <a:latin typeface="微软雅黑" panose="020B0503020204020204" charset="-122"/>
              <a:ea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04470" y="1484630"/>
          <a:ext cx="8735060" cy="3540125"/>
        </p:xfrm>
        <a:graphic>
          <a:graphicData uri="http://schemas.openxmlformats.org/drawingml/2006/table">
            <a:tbl>
              <a:tblPr firstRow="1" bandRow="1">
                <a:tableStyleId>{5940675A-B579-460E-94D1-54222C63F5DA}</a:tableStyleId>
              </a:tblPr>
              <a:tblGrid>
                <a:gridCol w="1770380">
                  <a:extLst>
                    <a:ext uri="{9D8B030D-6E8A-4147-A177-3AD203B41FA5}">
                      <a16:colId xmlns:a16="http://schemas.microsoft.com/office/drawing/2014/main" val="20000"/>
                    </a:ext>
                  </a:extLst>
                </a:gridCol>
                <a:gridCol w="2675255">
                  <a:extLst>
                    <a:ext uri="{9D8B030D-6E8A-4147-A177-3AD203B41FA5}">
                      <a16:colId xmlns:a16="http://schemas.microsoft.com/office/drawing/2014/main" val="20001"/>
                    </a:ext>
                  </a:extLst>
                </a:gridCol>
                <a:gridCol w="4289425">
                  <a:extLst>
                    <a:ext uri="{9D8B030D-6E8A-4147-A177-3AD203B41FA5}">
                      <a16:colId xmlns:a16="http://schemas.microsoft.com/office/drawing/2014/main" val="20002"/>
                    </a:ext>
                  </a:extLst>
                </a:gridCol>
              </a:tblGrid>
              <a:tr h="705485">
                <a:tc>
                  <a:txBody>
                    <a:bodyPr/>
                    <a:lstStyle/>
                    <a:p>
                      <a:pPr algn="ctr">
                        <a:buNone/>
                      </a:pPr>
                      <a:r>
                        <a:rPr lang="zh-CN" altLang="en-US" sz="2400">
                          <a:latin typeface="黑体" panose="02010609060101010101" charset="-122"/>
                          <a:ea typeface="黑体" panose="02010609060101010101" charset="-122"/>
                        </a:rPr>
                        <a:t>特性</a:t>
                      </a:r>
                    </a:p>
                  </a:txBody>
                  <a:tcPr anchor="ctr"/>
                </a:tc>
                <a:tc>
                  <a:txBody>
                    <a:bodyPr/>
                    <a:lstStyle/>
                    <a:p>
                      <a:pPr algn="ctr">
                        <a:buNone/>
                      </a:pPr>
                      <a:r>
                        <a:rPr lang="zh-CN" altLang="en-US" sz="2400">
                          <a:latin typeface="黑体" panose="02010609060101010101" charset="-122"/>
                          <a:ea typeface="黑体" panose="02010609060101010101" charset="-122"/>
                        </a:rPr>
                        <a:t>主要用途</a:t>
                      </a:r>
                    </a:p>
                  </a:txBody>
                  <a:tcPr anchor="ctr"/>
                </a:tc>
                <a:tc>
                  <a:txBody>
                    <a:bodyPr/>
                    <a:lstStyle/>
                    <a:p>
                      <a:pPr algn="ctr">
                        <a:buNone/>
                      </a:pPr>
                      <a:r>
                        <a:rPr lang="zh-CN" altLang="en-US" sz="2400">
                          <a:latin typeface="黑体" panose="02010609060101010101" charset="-122"/>
                          <a:ea typeface="黑体" panose="02010609060101010101" charset="-122"/>
                        </a:rPr>
                        <a:t>设计原理</a:t>
                      </a:r>
                    </a:p>
                  </a:txBody>
                  <a:tcPr anchor="ctr"/>
                </a:tc>
                <a:extLst>
                  <a:ext uri="{0D108BD9-81ED-4DB2-BD59-A6C34878D82A}">
                    <a16:rowId xmlns:a16="http://schemas.microsoft.com/office/drawing/2014/main" val="10000"/>
                  </a:ext>
                </a:extLst>
              </a:tr>
              <a:tr h="944880">
                <a:tc>
                  <a:txBody>
                    <a:bodyPr/>
                    <a:lstStyle/>
                    <a:p>
                      <a:pPr algn="ctr">
                        <a:buNone/>
                      </a:pPr>
                      <a:r>
                        <a:rPr lang="zh-CN" altLang="en-US" sz="2400">
                          <a:latin typeface="黑体" panose="02010609060101010101" charset="-122"/>
                          <a:ea typeface="黑体" panose="02010609060101010101" charset="-122"/>
                        </a:rPr>
                        <a:t>加入青霉素</a:t>
                      </a:r>
                    </a:p>
                  </a:txBody>
                  <a:tcPr anchor="ctr"/>
                </a:tc>
                <a:tc>
                  <a:txBody>
                    <a:bodyPr/>
                    <a:lstStyle/>
                    <a:p>
                      <a:pPr algn="ctr">
                        <a:buNone/>
                      </a:pPr>
                      <a:r>
                        <a:rPr lang="zh-CN" altLang="en-US" sz="2400">
                          <a:latin typeface="黑体" panose="02010609060101010101" charset="-122"/>
                          <a:ea typeface="黑体" panose="02010609060101010101" charset="-122"/>
                        </a:rPr>
                        <a:t>分离酵母菌等真菌</a:t>
                      </a:r>
                    </a:p>
                  </a:txBody>
                  <a:tcPr anchor="ctr"/>
                </a:tc>
                <a:tc>
                  <a:txBody>
                    <a:bodyPr/>
                    <a:lstStyle/>
                    <a:p>
                      <a:pPr algn="l">
                        <a:buNone/>
                      </a:pPr>
                      <a:r>
                        <a:rPr lang="zh-CN" altLang="en-US" sz="2400">
                          <a:latin typeface="黑体" panose="02010609060101010101" charset="-122"/>
                          <a:ea typeface="黑体" panose="02010609060101010101" charset="-122"/>
                        </a:rPr>
                        <a:t>青霉素能抑制细菌生长，对真菌无作用</a:t>
                      </a:r>
                    </a:p>
                  </a:txBody>
                  <a:tcPr anchor="ctr"/>
                </a:tc>
                <a:extLst>
                  <a:ext uri="{0D108BD9-81ED-4DB2-BD59-A6C34878D82A}">
                    <a16:rowId xmlns:a16="http://schemas.microsoft.com/office/drawing/2014/main" val="10001"/>
                  </a:ext>
                </a:extLst>
              </a:tr>
              <a:tr h="944880">
                <a:tc>
                  <a:txBody>
                    <a:bodyPr/>
                    <a:lstStyle/>
                    <a:p>
                      <a:pPr algn="ctr">
                        <a:buNone/>
                      </a:pPr>
                      <a:r>
                        <a:rPr lang="zh-CN" altLang="en-US" sz="2400">
                          <a:latin typeface="黑体" panose="02010609060101010101" charset="-122"/>
                          <a:ea typeface="黑体" panose="02010609060101010101" charset="-122"/>
                        </a:rPr>
                        <a:t>不加氮源</a:t>
                      </a:r>
                    </a:p>
                  </a:txBody>
                  <a:tcPr anchor="ctr"/>
                </a:tc>
                <a:tc>
                  <a:txBody>
                    <a:bodyPr/>
                    <a:lstStyle/>
                    <a:p>
                      <a:pPr algn="ctr">
                        <a:buNone/>
                      </a:pPr>
                      <a:r>
                        <a:rPr lang="zh-CN" altLang="en-US" sz="2400">
                          <a:latin typeface="黑体" panose="02010609060101010101" charset="-122"/>
                          <a:ea typeface="黑体" panose="02010609060101010101" charset="-122"/>
                        </a:rPr>
                        <a:t>分离固氮微生物</a:t>
                      </a:r>
                    </a:p>
                  </a:txBody>
                  <a:tcPr anchor="ctr"/>
                </a:tc>
                <a:tc>
                  <a:txBody>
                    <a:bodyPr/>
                    <a:lstStyle/>
                    <a:p>
                      <a:pPr algn="l">
                        <a:buNone/>
                      </a:pPr>
                      <a:r>
                        <a:rPr lang="zh-CN" altLang="en-US" sz="2400">
                          <a:latin typeface="黑体" panose="02010609060101010101" charset="-122"/>
                          <a:ea typeface="黑体" panose="02010609060101010101" charset="-122"/>
                        </a:rPr>
                        <a:t>固氮微生物能利用空气中的氮气</a:t>
                      </a:r>
                    </a:p>
                  </a:txBody>
                  <a:tcPr anchor="ctr"/>
                </a:tc>
                <a:extLst>
                  <a:ext uri="{0D108BD9-81ED-4DB2-BD59-A6C34878D82A}">
                    <a16:rowId xmlns:a16="http://schemas.microsoft.com/office/drawing/2014/main" val="10002"/>
                  </a:ext>
                </a:extLst>
              </a:tr>
              <a:tr h="944880">
                <a:tc>
                  <a:txBody>
                    <a:bodyPr/>
                    <a:lstStyle/>
                    <a:p>
                      <a:pPr algn="ctr">
                        <a:buNone/>
                      </a:pPr>
                      <a:r>
                        <a:rPr lang="zh-CN" altLang="en-US" sz="2400">
                          <a:latin typeface="黑体" panose="02010609060101010101" charset="-122"/>
                          <a:ea typeface="黑体" panose="02010609060101010101" charset="-122"/>
                        </a:rPr>
                        <a:t>不加碳源</a:t>
                      </a:r>
                    </a:p>
                  </a:txBody>
                  <a:tcPr anchor="ctr"/>
                </a:tc>
                <a:tc>
                  <a:txBody>
                    <a:bodyPr/>
                    <a:lstStyle/>
                    <a:p>
                      <a:pPr algn="ctr">
                        <a:buNone/>
                      </a:pPr>
                      <a:r>
                        <a:rPr lang="zh-CN" altLang="en-US" sz="2400">
                          <a:latin typeface="黑体" panose="02010609060101010101" charset="-122"/>
                          <a:ea typeface="黑体" panose="02010609060101010101" charset="-122"/>
                        </a:rPr>
                        <a:t>分离自养型微生物</a:t>
                      </a:r>
                    </a:p>
                  </a:txBody>
                  <a:tcPr anchor="ctr"/>
                </a:tc>
                <a:tc>
                  <a:txBody>
                    <a:bodyPr/>
                    <a:lstStyle/>
                    <a:p>
                      <a:pPr algn="ctr">
                        <a:buNone/>
                      </a:pPr>
                      <a:r>
                        <a:rPr lang="zh-CN" altLang="en-US" sz="2400">
                          <a:latin typeface="黑体" panose="02010609060101010101" charset="-122"/>
                          <a:ea typeface="黑体" panose="02010609060101010101" charset="-122"/>
                        </a:rPr>
                        <a:t>自养型微生物能利用无机碳源</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9705" y="1557020"/>
            <a:ext cx="9357360" cy="4122713"/>
            <a:chOff x="129" y="3340"/>
            <a:chExt cx="13154" cy="5120"/>
          </a:xfrm>
        </p:grpSpPr>
        <p:grpSp>
          <p:nvGrpSpPr>
            <p:cNvPr id="3" name="组合 2"/>
            <p:cNvGrpSpPr/>
            <p:nvPr/>
          </p:nvGrpSpPr>
          <p:grpSpPr>
            <a:xfrm>
              <a:off x="129" y="3340"/>
              <a:ext cx="10312" cy="5119"/>
              <a:chOff x="479" y="1989"/>
              <a:chExt cx="15733" cy="8584"/>
            </a:xfrm>
          </p:grpSpPr>
          <p:sp>
            <p:nvSpPr>
              <p:cNvPr id="41987" name="矩形 2"/>
              <p:cNvSpPr/>
              <p:nvPr>
                <p:custDataLst>
                  <p:tags r:id="rId3"/>
                </p:custDataLst>
              </p:nvPr>
            </p:nvSpPr>
            <p:spPr>
              <a:xfrm>
                <a:off x="8678" y="2224"/>
                <a:ext cx="7534" cy="134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a:lnSpc>
                    <a:spcPct val="150000"/>
                  </a:lnSpc>
                  <a:spcBef>
                    <a:spcPct val="0"/>
                  </a:spcBef>
                  <a:buFontTx/>
                  <a:buNone/>
                </a:pPr>
                <a:r>
                  <a:rPr lang="en-US" altLang="zh-CN" sz="2400" dirty="0">
                    <a:latin typeface="黑体" panose="02010609060101010101" charset="-122"/>
                  </a:rPr>
                  <a:t>   </a:t>
                </a:r>
                <a:endParaRPr lang="zh-CN" altLang="en-US" sz="2400" dirty="0">
                  <a:latin typeface="黑体" panose="02010609060101010101" charset="-122"/>
                </a:endParaRPr>
              </a:p>
            </p:txBody>
          </p:sp>
          <p:grpSp>
            <p:nvGrpSpPr>
              <p:cNvPr id="2" name="组合 1"/>
              <p:cNvGrpSpPr/>
              <p:nvPr/>
            </p:nvGrpSpPr>
            <p:grpSpPr>
              <a:xfrm>
                <a:off x="479" y="1989"/>
                <a:ext cx="8199" cy="8584"/>
                <a:chOff x="479" y="1989"/>
                <a:chExt cx="8199" cy="8584"/>
              </a:xfrm>
            </p:grpSpPr>
            <p:sp>
              <p:nvSpPr>
                <p:cNvPr id="41986" name="矩形 1"/>
                <p:cNvSpPr/>
                <p:nvPr>
                  <p:custDataLst>
                    <p:tags r:id="rId4"/>
                  </p:custDataLst>
                </p:nvPr>
              </p:nvSpPr>
              <p:spPr>
                <a:xfrm>
                  <a:off x="479" y="8365"/>
                  <a:ext cx="8199" cy="220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algn="ctr">
                    <a:lnSpc>
                      <a:spcPct val="150000"/>
                    </a:lnSpc>
                    <a:spcBef>
                      <a:spcPct val="0"/>
                    </a:spcBef>
                    <a:buFontTx/>
                    <a:buNone/>
                  </a:pPr>
                  <a:r>
                    <a:rPr lang="zh-CN" altLang="en-US" sz="2100" dirty="0">
                      <a:latin typeface="黑体" panose="02010609060101010101" charset="-122"/>
                    </a:rPr>
                    <a:t>鉴别培养基</a:t>
                  </a:r>
                </a:p>
                <a:p>
                  <a:pPr marL="0" lvl="0" indent="0">
                    <a:lnSpc>
                      <a:spcPct val="150000"/>
                    </a:lnSpc>
                    <a:spcBef>
                      <a:spcPct val="0"/>
                    </a:spcBef>
                    <a:buFontTx/>
                    <a:buNone/>
                  </a:pPr>
                  <a:r>
                    <a:rPr lang="zh-CN" altLang="en-US" sz="2100" dirty="0">
                      <a:latin typeface="黑体" panose="02010609060101010101" charset="-122"/>
                    </a:rPr>
                    <a:t>伊红</a:t>
                  </a:r>
                  <a:r>
                    <a:rPr lang="en-US" altLang="zh-CN" sz="2100" dirty="0">
                      <a:latin typeface="黑体" panose="02010609060101010101" charset="-122"/>
                    </a:rPr>
                    <a:t>-</a:t>
                  </a:r>
                  <a:r>
                    <a:rPr lang="zh-CN" altLang="en-US" sz="2100" dirty="0">
                      <a:latin typeface="黑体" panose="02010609060101010101" charset="-122"/>
                    </a:rPr>
                    <a:t>亚甲蓝琼脂培养基</a:t>
                  </a:r>
                </a:p>
              </p:txBody>
            </p:sp>
            <p:pic>
              <p:nvPicPr>
                <p:cNvPr id="41988" name="Picture 2" descr="http://img.mp.sohu.com/upload/20170707/d7b4e70d9ed34f7eb1daa18a1713b10f_th.png"/>
                <p:cNvPicPr>
                  <a:picLocks noChangeAspect="1"/>
                </p:cNvPicPr>
                <p:nvPr>
                  <p:custDataLst>
                    <p:tags r:id="rId5"/>
                  </p:custDataLst>
                </p:nvPr>
              </p:nvPicPr>
              <p:blipFill>
                <a:blip r:embed="rId8"/>
                <a:srcRect t="5676" b="14755"/>
                <a:stretch>
                  <a:fillRect/>
                </a:stretch>
              </p:blipFill>
              <p:spPr>
                <a:xfrm>
                  <a:off x="1806" y="1989"/>
                  <a:ext cx="6145" cy="5685"/>
                </a:xfrm>
                <a:prstGeom prst="rect">
                  <a:avLst/>
                </a:prstGeom>
                <a:noFill/>
                <a:ln w="9525">
                  <a:noFill/>
                </a:ln>
              </p:spPr>
            </p:pic>
          </p:grpSp>
        </p:grpSp>
        <p:grpSp>
          <p:nvGrpSpPr>
            <p:cNvPr id="4" name="组合 3"/>
            <p:cNvGrpSpPr/>
            <p:nvPr/>
          </p:nvGrpSpPr>
          <p:grpSpPr>
            <a:xfrm>
              <a:off x="6867" y="3340"/>
              <a:ext cx="6416" cy="5120"/>
              <a:chOff x="1918" y="2366"/>
              <a:chExt cx="8554" cy="6826"/>
            </a:xfrm>
          </p:grpSpPr>
          <p:pic>
            <p:nvPicPr>
              <p:cNvPr id="43010" name="图片 1"/>
              <p:cNvPicPr>
                <a:picLocks noChangeAspect="1"/>
              </p:cNvPicPr>
              <p:nvPr>
                <p:custDataLst>
                  <p:tags r:id="rId1"/>
                </p:custDataLst>
              </p:nvPr>
            </p:nvPicPr>
            <p:blipFill>
              <a:blip r:embed="rId9"/>
              <a:stretch>
                <a:fillRect/>
              </a:stretch>
            </p:blipFill>
            <p:spPr>
              <a:xfrm>
                <a:off x="1918" y="2366"/>
                <a:ext cx="6010" cy="4508"/>
              </a:xfrm>
              <a:prstGeom prst="rect">
                <a:avLst/>
              </a:prstGeom>
              <a:noFill/>
              <a:ln w="9525">
                <a:noFill/>
              </a:ln>
            </p:spPr>
          </p:pic>
          <p:sp>
            <p:nvSpPr>
              <p:cNvPr id="43011" name="矩形 2"/>
              <p:cNvSpPr/>
              <p:nvPr>
                <p:custDataLst>
                  <p:tags r:id="rId2"/>
                </p:custDataLst>
              </p:nvPr>
            </p:nvSpPr>
            <p:spPr>
              <a:xfrm>
                <a:off x="2055" y="7436"/>
                <a:ext cx="8417" cy="175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algn="l">
                  <a:lnSpc>
                    <a:spcPct val="150000"/>
                  </a:lnSpc>
                  <a:spcBef>
                    <a:spcPct val="0"/>
                  </a:spcBef>
                  <a:buFontTx/>
                  <a:buNone/>
                </a:pPr>
                <a:r>
                  <a:rPr lang="en-US" altLang="zh-CN" sz="2100" dirty="0">
                    <a:latin typeface="黑体" panose="02010609060101010101" charset="-122"/>
                    <a:sym typeface="+mn-ea"/>
                  </a:rPr>
                  <a:t>      </a:t>
                </a:r>
                <a:r>
                  <a:rPr lang="zh-CN" altLang="en-US" sz="2100" dirty="0">
                    <a:latin typeface="黑体" panose="02010609060101010101" charset="-122"/>
                    <a:sym typeface="+mn-ea"/>
                  </a:rPr>
                  <a:t>鉴别培养基</a:t>
                </a:r>
                <a:r>
                  <a:rPr lang="en-US" altLang="zh-CN" sz="2100" dirty="0">
                    <a:latin typeface="黑体" panose="02010609060101010101" charset="-122"/>
                    <a:sym typeface="+mn-ea"/>
                  </a:rPr>
                  <a:t> </a:t>
                </a:r>
                <a:endParaRPr lang="zh-CN" altLang="en-US" sz="2100" dirty="0">
                  <a:latin typeface="黑体" panose="02010609060101010101" charset="-122"/>
                </a:endParaRPr>
              </a:p>
              <a:p>
                <a:pPr marL="0" lvl="0" indent="0">
                  <a:lnSpc>
                    <a:spcPct val="150000"/>
                  </a:lnSpc>
                  <a:spcBef>
                    <a:spcPct val="0"/>
                  </a:spcBef>
                  <a:buFontTx/>
                  <a:buNone/>
                </a:pPr>
                <a:r>
                  <a:rPr lang="en-US" altLang="zh-CN" sz="2100" dirty="0">
                    <a:latin typeface="黑体" panose="02010609060101010101" charset="-122"/>
                  </a:rPr>
                  <a:t>     </a:t>
                </a:r>
                <a:r>
                  <a:rPr lang="zh-CN" altLang="en-US" sz="2100" dirty="0">
                    <a:latin typeface="黑体" panose="02010609060101010101" charset="-122"/>
                  </a:rPr>
                  <a:t>刚果红培养基</a:t>
                </a:r>
              </a:p>
            </p:txBody>
          </p:sp>
        </p:grpSp>
      </p:gr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88595"/>
            <a:ext cx="8991600" cy="801370"/>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二、微生物的培养技术及应用</a:t>
            </a:r>
          </a:p>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、培养基的配制</a:t>
            </a:r>
          </a:p>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成分</a:t>
            </a:r>
          </a:p>
          <a:p>
            <a:pPr marL="457200" indent="-457200">
              <a:lnSpc>
                <a:spcPct val="150000"/>
              </a:lnSpc>
              <a:buFont typeface="Wingdings" panose="05000000000000000000" charset="0"/>
              <a:buChar char="u"/>
            </a:pPr>
            <a:r>
              <a:rPr lang="zh-CN" altLang="en-US" sz="2800" b="1">
                <a:latin typeface="微软雅黑" panose="020B0503020204020204" charset="-122"/>
                <a:ea typeface="微软雅黑" panose="020B0503020204020204" charset="-122"/>
                <a:sym typeface="+mn-ea"/>
              </a:rPr>
              <a:t>基本成分</a:t>
            </a:r>
          </a:p>
          <a:p>
            <a:pPr>
              <a:lnSpc>
                <a:spcPct val="150000"/>
              </a:lnSpc>
            </a:pPr>
            <a:r>
              <a:rPr lang="zh-CN" altLang="en-US" sz="2800" b="1">
                <a:latin typeface="微软雅黑" panose="020B0503020204020204" charset="-122"/>
                <a:ea typeface="微软雅黑" panose="020B0503020204020204" charset="-122"/>
                <a:sym typeface="+mn-ea"/>
              </a:rPr>
              <a:t>①水②碳源③氮源④无机盐</a:t>
            </a:r>
            <a:r>
              <a:rPr lang="en-US" altLang="zh-CN" sz="2800" b="1">
                <a:latin typeface="微软雅黑" panose="020B0503020204020204" charset="-122"/>
                <a:ea typeface="微软雅黑" panose="020B0503020204020204" charset="-122"/>
                <a:sym typeface="+mn-ea"/>
              </a:rPr>
              <a:t>......</a:t>
            </a:r>
          </a:p>
          <a:p>
            <a:pPr>
              <a:lnSpc>
                <a:spcPct val="150000"/>
              </a:lnSpc>
            </a:pPr>
            <a:endParaRPr lang="en-US" altLang="zh-CN" sz="2800" b="1">
              <a:latin typeface="微软雅黑" panose="020B0503020204020204" charset="-122"/>
              <a:ea typeface="微软雅黑" panose="020B0503020204020204" charset="-122"/>
              <a:sym typeface="+mn-ea"/>
            </a:endParaRPr>
          </a:p>
          <a:p>
            <a:pPr>
              <a:lnSpc>
                <a:spcPct val="150000"/>
              </a:lnSpc>
            </a:pPr>
            <a:endParaRPr lang="en-US" altLang="zh-CN" sz="2800" b="1">
              <a:latin typeface="微软雅黑" panose="020B0503020204020204" charset="-122"/>
              <a:ea typeface="微软雅黑" panose="020B0503020204020204" charset="-122"/>
              <a:sym typeface="+mn-ea"/>
            </a:endParaRPr>
          </a:p>
          <a:p>
            <a:pPr>
              <a:lnSpc>
                <a:spcPct val="150000"/>
              </a:lnSpc>
            </a:pPr>
            <a:endParaRPr lang="en-US" altLang="zh-CN" sz="2800" b="1">
              <a:latin typeface="微软雅黑" panose="020B0503020204020204" charset="-122"/>
              <a:ea typeface="微软雅黑" panose="020B0503020204020204" charset="-122"/>
              <a:sym typeface="+mn-ea"/>
            </a:endParaRPr>
          </a:p>
          <a:p>
            <a:pPr>
              <a:lnSpc>
                <a:spcPct val="150000"/>
              </a:lnSpc>
            </a:pPr>
            <a:endParaRPr lang="en-US" altLang="zh-CN" sz="2800" b="1">
              <a:latin typeface="微软雅黑" panose="020B0503020204020204" charset="-122"/>
              <a:ea typeface="微软雅黑" panose="020B0503020204020204" charset="-122"/>
              <a:sym typeface="+mn-ea"/>
            </a:endParaRPr>
          </a:p>
          <a:p>
            <a:pPr marL="457200" indent="-457200">
              <a:lnSpc>
                <a:spcPct val="150000"/>
              </a:lnSpc>
              <a:buFont typeface="Wingdings" panose="05000000000000000000" charset="0"/>
              <a:buChar char="u"/>
            </a:pPr>
            <a:r>
              <a:rPr lang="zh-CN" altLang="en-US" sz="2400" b="1">
                <a:latin typeface="微软雅黑" panose="020B0503020204020204" charset="-122"/>
                <a:ea typeface="微软雅黑" panose="020B0503020204020204" charset="-122"/>
                <a:sym typeface="+mn-ea"/>
              </a:rPr>
              <a:t>其他成分：凝固剂（琼脂）、抗生素、生长因子、指示剂</a:t>
            </a:r>
            <a:endParaRPr lang="en-US" altLang="zh-CN" sz="2400" b="1">
              <a:latin typeface="微软雅黑" panose="020B0503020204020204" charset="-122"/>
              <a:ea typeface="微软雅黑" panose="020B0503020204020204" charset="-122"/>
              <a:sym typeface="+mn-ea"/>
            </a:endParaRPr>
          </a:p>
          <a:p>
            <a:pPr>
              <a:lnSpc>
                <a:spcPct val="150000"/>
              </a:lnSpc>
            </a:pPr>
            <a:endParaRPr lang="en-US" altLang="zh-CN" sz="2400" b="1">
              <a:latin typeface="微软雅黑" panose="020B0503020204020204" charset="-122"/>
              <a:ea typeface="微软雅黑" panose="020B0503020204020204" charset="-122"/>
              <a:sym typeface="+mn-ea"/>
            </a:endParaRPr>
          </a:p>
        </p:txBody>
      </p:sp>
      <p:grpSp>
        <p:nvGrpSpPr>
          <p:cNvPr id="25" name="组合 24"/>
          <p:cNvGrpSpPr/>
          <p:nvPr/>
        </p:nvGrpSpPr>
        <p:grpSpPr>
          <a:xfrm>
            <a:off x="35560" y="3620770"/>
            <a:ext cx="9618980" cy="2438563"/>
            <a:chOff x="925" y="2848"/>
            <a:chExt cx="15148" cy="4068"/>
          </a:xfrm>
        </p:grpSpPr>
        <p:sp>
          <p:nvSpPr>
            <p:cNvPr id="2" name="AutoShape 1031"/>
            <p:cNvSpPr/>
            <p:nvPr>
              <p:custDataLst>
                <p:tags r:id="rId2"/>
              </p:custDataLst>
            </p:nvPr>
          </p:nvSpPr>
          <p:spPr>
            <a:xfrm>
              <a:off x="2765" y="3245"/>
              <a:ext cx="558" cy="1463"/>
            </a:xfrm>
            <a:prstGeom prst="leftBrace">
              <a:avLst>
                <a:gd name="adj1" fmla="val 27629"/>
                <a:gd name="adj2" fmla="val 50000"/>
              </a:avLst>
            </a:prstGeom>
            <a:no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0"/>
                </a:spcBef>
                <a:buFontTx/>
                <a:buNone/>
              </a:pPr>
              <a:endParaRPr lang="zh-CN" altLang="en-US" sz="2800" dirty="0">
                <a:latin typeface="微软雅黑" panose="020B0503020204020204" charset="-122"/>
                <a:ea typeface="微软雅黑" panose="020B0503020204020204" charset="-122"/>
              </a:endParaRPr>
            </a:p>
          </p:txBody>
        </p:sp>
        <p:sp>
          <p:nvSpPr>
            <p:cNvPr id="5" name="Rectangle 1032"/>
            <p:cNvSpPr/>
            <p:nvPr>
              <p:custDataLst>
                <p:tags r:id="rId3"/>
              </p:custDataLst>
            </p:nvPr>
          </p:nvSpPr>
          <p:spPr>
            <a:xfrm>
              <a:off x="925" y="3528"/>
              <a:ext cx="2170"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zh-CN" altLang="en-US" sz="2800" b="1" dirty="0">
                  <a:ea typeface="微软雅黑" panose="020B0503020204020204" charset="-122"/>
                </a:rPr>
                <a:t>②</a:t>
              </a:r>
              <a:r>
                <a:rPr lang="zh-CN" altLang="en-US" sz="2800" b="1" dirty="0">
                  <a:latin typeface="微软雅黑" panose="020B0503020204020204" charset="-122"/>
                  <a:ea typeface="微软雅黑" panose="020B0503020204020204" charset="-122"/>
                </a:rPr>
                <a:t>碳源</a:t>
              </a:r>
            </a:p>
          </p:txBody>
        </p:sp>
        <p:sp>
          <p:nvSpPr>
            <p:cNvPr id="6" name="Rectangle 1033"/>
            <p:cNvSpPr/>
            <p:nvPr>
              <p:custDataLst>
                <p:tags r:id="rId4"/>
              </p:custDataLst>
            </p:nvPr>
          </p:nvSpPr>
          <p:spPr>
            <a:xfrm>
              <a:off x="3323" y="2848"/>
              <a:ext cx="2885"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0"/>
                </a:spcBef>
                <a:buFontTx/>
                <a:buNone/>
              </a:pPr>
              <a:r>
                <a:rPr lang="zh-CN" altLang="en-US" sz="2800" b="1" dirty="0">
                  <a:latin typeface="微软雅黑" panose="020B0503020204020204" charset="-122"/>
                  <a:ea typeface="微软雅黑" panose="020B0503020204020204" charset="-122"/>
                </a:rPr>
                <a:t>无机碳源：</a:t>
              </a:r>
            </a:p>
          </p:txBody>
        </p:sp>
        <p:sp>
          <p:nvSpPr>
            <p:cNvPr id="7" name="Rectangle 1034"/>
            <p:cNvSpPr/>
            <p:nvPr>
              <p:custDataLst>
                <p:tags r:id="rId5"/>
              </p:custDataLst>
            </p:nvPr>
          </p:nvSpPr>
          <p:spPr>
            <a:xfrm>
              <a:off x="3323" y="3898"/>
              <a:ext cx="3162"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0"/>
                </a:spcBef>
                <a:buFontTx/>
                <a:buNone/>
              </a:pPr>
              <a:r>
                <a:rPr lang="zh-CN" altLang="en-US" sz="2800" b="1" dirty="0">
                  <a:latin typeface="微软雅黑" panose="020B0503020204020204" charset="-122"/>
                  <a:ea typeface="微软雅黑" panose="020B0503020204020204" charset="-122"/>
                </a:rPr>
                <a:t>有机碳源：</a:t>
              </a:r>
            </a:p>
          </p:txBody>
        </p:sp>
        <p:sp>
          <p:nvSpPr>
            <p:cNvPr id="8" name="Rectangle 1035"/>
            <p:cNvSpPr/>
            <p:nvPr>
              <p:custDataLst>
                <p:tags r:id="rId6"/>
              </p:custDataLst>
            </p:nvPr>
          </p:nvSpPr>
          <p:spPr>
            <a:xfrm>
              <a:off x="6510" y="2905"/>
              <a:ext cx="6910"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en-US" altLang="zh-CN" sz="2800" b="1" dirty="0">
                  <a:solidFill>
                    <a:srgbClr val="C00000"/>
                  </a:solidFill>
                  <a:latin typeface="微软雅黑" panose="020B0503020204020204" charset="-122"/>
                  <a:ea typeface="微软雅黑" panose="020B0503020204020204" charset="-122"/>
                </a:rPr>
                <a:t>CO</a:t>
              </a:r>
              <a:r>
                <a:rPr lang="en-US" altLang="zh-CN" sz="2800" b="1" baseline="-6000" dirty="0">
                  <a:solidFill>
                    <a:srgbClr val="C00000"/>
                  </a:solidFill>
                  <a:latin typeface="微软雅黑" panose="020B0503020204020204" charset="-122"/>
                  <a:ea typeface="微软雅黑" panose="020B0503020204020204" charset="-122"/>
                </a:rPr>
                <a:t>2</a:t>
              </a:r>
              <a:r>
                <a:rPr lang="zh-CN" altLang="en-US" sz="2800" b="1" dirty="0">
                  <a:solidFill>
                    <a:srgbClr val="C00000"/>
                  </a:solidFill>
                  <a:latin typeface="微软雅黑" panose="020B0503020204020204" charset="-122"/>
                  <a:ea typeface="微软雅黑" panose="020B0503020204020204" charset="-122"/>
                </a:rPr>
                <a:t>、</a:t>
              </a:r>
              <a:r>
                <a:rPr lang="en-US" altLang="zh-CN" sz="2800" b="1" dirty="0">
                  <a:solidFill>
                    <a:srgbClr val="C00000"/>
                  </a:solidFill>
                  <a:latin typeface="微软雅黑" panose="020B0503020204020204" charset="-122"/>
                  <a:ea typeface="微软雅黑" panose="020B0503020204020204" charset="-122"/>
                </a:rPr>
                <a:t>CO</a:t>
              </a:r>
              <a:r>
                <a:rPr lang="en-US" altLang="zh-CN" sz="2800" b="1" baseline="-10000" dirty="0">
                  <a:solidFill>
                    <a:srgbClr val="C00000"/>
                  </a:solidFill>
                  <a:latin typeface="微软雅黑" panose="020B0503020204020204" charset="-122"/>
                  <a:ea typeface="微软雅黑" panose="020B0503020204020204" charset="-122"/>
                </a:rPr>
                <a:t>3</a:t>
              </a:r>
              <a:r>
                <a:rPr lang="en-US" altLang="zh-CN" sz="2800" b="1" baseline="50000" dirty="0">
                  <a:solidFill>
                    <a:srgbClr val="C00000"/>
                  </a:solidFill>
                  <a:latin typeface="微软雅黑" panose="020B0503020204020204" charset="-122"/>
                  <a:ea typeface="微软雅黑" panose="020B0503020204020204" charset="-122"/>
                </a:rPr>
                <a:t>2</a:t>
              </a:r>
              <a:r>
                <a:rPr lang="en-US" altLang="zh-CN" sz="2800" b="1" baseline="52000" dirty="0">
                  <a:solidFill>
                    <a:srgbClr val="C00000"/>
                  </a:solidFill>
                  <a:latin typeface="微软雅黑" panose="020B0503020204020204" charset="-122"/>
                  <a:ea typeface="微软雅黑" panose="020B0503020204020204" charset="-122"/>
                </a:rPr>
                <a:t>-</a:t>
              </a:r>
              <a:r>
                <a:rPr lang="zh-CN" altLang="en-US" sz="2800" b="1" dirty="0">
                  <a:solidFill>
                    <a:srgbClr val="C00000"/>
                  </a:solidFill>
                  <a:latin typeface="微软雅黑" panose="020B0503020204020204" charset="-122"/>
                  <a:ea typeface="微软雅黑" panose="020B0503020204020204" charset="-122"/>
                </a:rPr>
                <a:t>、</a:t>
              </a:r>
              <a:r>
                <a:rPr lang="en-US" altLang="zh-CN" sz="2800" b="1" dirty="0">
                  <a:solidFill>
                    <a:srgbClr val="C00000"/>
                  </a:solidFill>
                  <a:latin typeface="微软雅黑" panose="020B0503020204020204" charset="-122"/>
                  <a:ea typeface="微软雅黑" panose="020B0503020204020204" charset="-122"/>
                </a:rPr>
                <a:t>HCO</a:t>
              </a:r>
              <a:r>
                <a:rPr lang="en-US" altLang="zh-CN" sz="2800" b="1" baseline="-10000" dirty="0">
                  <a:solidFill>
                    <a:srgbClr val="C00000"/>
                  </a:solidFill>
                  <a:latin typeface="微软雅黑" panose="020B0503020204020204" charset="-122"/>
                  <a:ea typeface="微软雅黑" panose="020B0503020204020204" charset="-122"/>
                </a:rPr>
                <a:t>3</a:t>
              </a:r>
              <a:r>
                <a:rPr lang="en-US" altLang="zh-CN" sz="2800" b="1" baseline="52000" dirty="0">
                  <a:solidFill>
                    <a:srgbClr val="C00000"/>
                  </a:solidFill>
                  <a:latin typeface="微软雅黑" panose="020B0503020204020204" charset="-122"/>
                  <a:ea typeface="微软雅黑" panose="020B0503020204020204" charset="-122"/>
                </a:rPr>
                <a:t>-</a:t>
              </a:r>
            </a:p>
          </p:txBody>
        </p:sp>
        <p:sp>
          <p:nvSpPr>
            <p:cNvPr id="9" name="Rectangle 1036"/>
            <p:cNvSpPr/>
            <p:nvPr>
              <p:custDataLst>
                <p:tags r:id="rId7"/>
              </p:custDataLst>
            </p:nvPr>
          </p:nvSpPr>
          <p:spPr>
            <a:xfrm>
              <a:off x="6340" y="3930"/>
              <a:ext cx="9733"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0"/>
                </a:spcBef>
                <a:buFontTx/>
                <a:buNone/>
              </a:pPr>
              <a:r>
                <a:rPr lang="zh-CN" altLang="en-US" sz="2800" b="1" dirty="0">
                  <a:solidFill>
                    <a:srgbClr val="C00000"/>
                  </a:solidFill>
                  <a:latin typeface="微软雅黑" panose="020B0503020204020204" charset="-122"/>
                  <a:ea typeface="微软雅黑" panose="020B0503020204020204" charset="-122"/>
                </a:rPr>
                <a:t>牛肉膏、蛋白胨、葡萄糖等</a:t>
              </a:r>
            </a:p>
          </p:txBody>
        </p:sp>
        <p:sp>
          <p:nvSpPr>
            <p:cNvPr id="12" name="AutoShape 1040"/>
            <p:cNvSpPr/>
            <p:nvPr>
              <p:custDataLst>
                <p:tags r:id="rId8"/>
              </p:custDataLst>
            </p:nvPr>
          </p:nvSpPr>
          <p:spPr>
            <a:xfrm>
              <a:off x="2853" y="5275"/>
              <a:ext cx="385" cy="1315"/>
            </a:xfrm>
            <a:prstGeom prst="leftBrace">
              <a:avLst>
                <a:gd name="adj1" fmla="val 51945"/>
                <a:gd name="adj2" fmla="val 50000"/>
              </a:avLst>
            </a:prstGeom>
            <a:no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0"/>
                </a:spcBef>
                <a:buFontTx/>
                <a:buNone/>
              </a:pPr>
              <a:endParaRPr lang="zh-CN" altLang="en-US" sz="2800" dirty="0">
                <a:latin typeface="微软雅黑" panose="020B0503020204020204" charset="-122"/>
                <a:ea typeface="微软雅黑" panose="020B0503020204020204" charset="-122"/>
              </a:endParaRPr>
            </a:p>
          </p:txBody>
        </p:sp>
        <p:sp>
          <p:nvSpPr>
            <p:cNvPr id="13" name="Rectangle 1041"/>
            <p:cNvSpPr/>
            <p:nvPr>
              <p:custDataLst>
                <p:tags r:id="rId9"/>
              </p:custDataLst>
            </p:nvPr>
          </p:nvSpPr>
          <p:spPr>
            <a:xfrm>
              <a:off x="925" y="5460"/>
              <a:ext cx="2273"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zh-CN" altLang="en-US" sz="2800" b="1" dirty="0">
                  <a:solidFill>
                    <a:schemeClr val="tx1"/>
                  </a:solidFill>
                  <a:ea typeface="微软雅黑" panose="020B0503020204020204" charset="-122"/>
                </a:rPr>
                <a:t>③</a:t>
              </a:r>
              <a:r>
                <a:rPr lang="zh-CN" altLang="en-US" sz="2800" b="1" dirty="0">
                  <a:solidFill>
                    <a:schemeClr val="tx1"/>
                  </a:solidFill>
                  <a:latin typeface="微软雅黑" panose="020B0503020204020204" charset="-122"/>
                  <a:ea typeface="微软雅黑" panose="020B0503020204020204" charset="-122"/>
                </a:rPr>
                <a:t>氮源</a:t>
              </a:r>
            </a:p>
          </p:txBody>
        </p:sp>
        <p:sp>
          <p:nvSpPr>
            <p:cNvPr id="14" name="Rectangle 1042"/>
            <p:cNvSpPr/>
            <p:nvPr>
              <p:custDataLst>
                <p:tags r:id="rId10"/>
              </p:custDataLst>
            </p:nvPr>
          </p:nvSpPr>
          <p:spPr>
            <a:xfrm>
              <a:off x="3323" y="4950"/>
              <a:ext cx="3102"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zh-CN" altLang="en-US" sz="2800" b="1" dirty="0">
                  <a:latin typeface="微软雅黑" panose="020B0503020204020204" charset="-122"/>
                  <a:ea typeface="微软雅黑" panose="020B0503020204020204" charset="-122"/>
                </a:rPr>
                <a:t>无机氮源：</a:t>
              </a:r>
            </a:p>
          </p:txBody>
        </p:sp>
        <p:sp>
          <p:nvSpPr>
            <p:cNvPr id="15" name="Rectangle 1043"/>
            <p:cNvSpPr/>
            <p:nvPr>
              <p:custDataLst>
                <p:tags r:id="rId11"/>
              </p:custDataLst>
            </p:nvPr>
          </p:nvSpPr>
          <p:spPr>
            <a:xfrm>
              <a:off x="3323" y="6000"/>
              <a:ext cx="3102"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zh-CN" altLang="en-US" sz="2800" b="1" dirty="0">
                  <a:latin typeface="微软雅黑" panose="020B0503020204020204" charset="-122"/>
                  <a:ea typeface="微软雅黑" panose="020B0503020204020204" charset="-122"/>
                </a:rPr>
                <a:t>有机氮源：</a:t>
              </a:r>
            </a:p>
          </p:txBody>
        </p:sp>
        <p:sp>
          <p:nvSpPr>
            <p:cNvPr id="16" name="Rectangle 1044"/>
            <p:cNvSpPr/>
            <p:nvPr>
              <p:custDataLst>
                <p:tags r:id="rId12"/>
              </p:custDataLst>
            </p:nvPr>
          </p:nvSpPr>
          <p:spPr>
            <a:xfrm>
              <a:off x="6453" y="5055"/>
              <a:ext cx="8832" cy="87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en-US" altLang="zh-CN" sz="2800" b="1" dirty="0">
                  <a:solidFill>
                    <a:srgbClr val="C00000"/>
                  </a:solidFill>
                  <a:latin typeface="微软雅黑" panose="020B0503020204020204" charset="-122"/>
                  <a:ea typeface="微软雅黑" panose="020B0503020204020204" charset="-122"/>
                </a:rPr>
                <a:t>NH</a:t>
              </a:r>
              <a:r>
                <a:rPr lang="en-US" altLang="zh-CN" sz="2800" b="1" baseline="-25000" dirty="0">
                  <a:solidFill>
                    <a:srgbClr val="C00000"/>
                  </a:solidFill>
                  <a:latin typeface="微软雅黑" panose="020B0503020204020204" charset="-122"/>
                  <a:ea typeface="微软雅黑" panose="020B0503020204020204" charset="-122"/>
                </a:rPr>
                <a:t>4</a:t>
              </a:r>
              <a:r>
                <a:rPr lang="zh-CN" altLang="en-US" sz="2800" b="1" baseline="30000" dirty="0">
                  <a:solidFill>
                    <a:srgbClr val="FF0000"/>
                  </a:solidFill>
                  <a:latin typeface="微软雅黑" panose="020B0503020204020204" charset="-122"/>
                  <a:ea typeface="微软雅黑" panose="020B0503020204020204" charset="-122"/>
                </a:rPr>
                <a:t>＋</a:t>
              </a:r>
              <a:r>
                <a:rPr lang="zh-CN" altLang="en-US" sz="2800" b="1" dirty="0">
                  <a:solidFill>
                    <a:srgbClr val="C00000"/>
                  </a:solidFill>
                  <a:latin typeface="微软雅黑" panose="020B0503020204020204" charset="-122"/>
                  <a:ea typeface="微软雅黑" panose="020B0503020204020204" charset="-122"/>
                </a:rPr>
                <a:t>、</a:t>
              </a:r>
              <a:r>
                <a:rPr lang="en-US" altLang="zh-CN" sz="2800" b="1" dirty="0">
                  <a:solidFill>
                    <a:srgbClr val="C00000"/>
                  </a:solidFill>
                  <a:latin typeface="微软雅黑" panose="020B0503020204020204" charset="-122"/>
                  <a:ea typeface="微软雅黑" panose="020B0503020204020204" charset="-122"/>
                </a:rPr>
                <a:t>NO</a:t>
              </a:r>
              <a:r>
                <a:rPr lang="en-US" altLang="zh-CN" sz="2800" b="1" baseline="-25000" dirty="0">
                  <a:solidFill>
                    <a:srgbClr val="C00000"/>
                  </a:solidFill>
                  <a:latin typeface="微软雅黑" panose="020B0503020204020204" charset="-122"/>
                  <a:ea typeface="微软雅黑" panose="020B0503020204020204" charset="-122"/>
                </a:rPr>
                <a:t>3</a:t>
              </a:r>
              <a:r>
                <a:rPr lang="en-US" altLang="zh-CN" sz="2800" b="1" baseline="30000" dirty="0">
                  <a:solidFill>
                    <a:srgbClr val="C00000"/>
                  </a:solidFill>
                  <a:latin typeface="微软雅黑" panose="020B0503020204020204" charset="-122"/>
                  <a:ea typeface="微软雅黑" panose="020B0503020204020204" charset="-122"/>
                </a:rPr>
                <a:t>-</a:t>
              </a:r>
              <a:r>
                <a:rPr lang="zh-CN" altLang="en-US" sz="2800" b="1" dirty="0">
                  <a:solidFill>
                    <a:srgbClr val="C00000"/>
                  </a:solidFill>
                  <a:latin typeface="微软雅黑" panose="020B0503020204020204" charset="-122"/>
                  <a:ea typeface="微软雅黑" panose="020B0503020204020204" charset="-122"/>
                </a:rPr>
                <a:t>、</a:t>
              </a:r>
              <a:r>
                <a:rPr lang="zh-CN" altLang="en-US" sz="2800" b="1" dirty="0">
                  <a:solidFill>
                    <a:srgbClr val="C00000"/>
                  </a:solidFill>
                  <a:latin typeface="微软雅黑" panose="020B0503020204020204" charset="-122"/>
                  <a:ea typeface="微软雅黑" panose="020B0503020204020204" charset="-122"/>
                  <a:sym typeface="+mn-ea"/>
                </a:rPr>
                <a:t>硝酸盐、铵盐</a:t>
              </a:r>
              <a:endParaRPr lang="zh-CN" altLang="en-US" sz="2800" b="1" baseline="30000" dirty="0">
                <a:solidFill>
                  <a:srgbClr val="C00000"/>
                </a:solidFill>
                <a:latin typeface="微软雅黑" panose="020B0503020204020204" charset="-122"/>
                <a:ea typeface="微软雅黑" panose="020B0503020204020204" charset="-122"/>
                <a:sym typeface="+mn-ea"/>
              </a:endParaRPr>
            </a:p>
          </p:txBody>
        </p:sp>
        <p:sp>
          <p:nvSpPr>
            <p:cNvPr id="17" name="Rectangle 1045"/>
            <p:cNvSpPr/>
            <p:nvPr>
              <p:custDataLst>
                <p:tags r:id="rId13"/>
              </p:custDataLst>
            </p:nvPr>
          </p:nvSpPr>
          <p:spPr>
            <a:xfrm>
              <a:off x="6463" y="6045"/>
              <a:ext cx="8952" cy="8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0"/>
                </a:spcBef>
                <a:buFontTx/>
                <a:buNone/>
              </a:pPr>
              <a:r>
                <a:rPr lang="zh-CN" altLang="en-US" sz="2800" b="1" dirty="0">
                  <a:solidFill>
                    <a:srgbClr val="C00000"/>
                  </a:solidFill>
                  <a:latin typeface="微软雅黑" panose="020B0503020204020204" charset="-122"/>
                  <a:ea typeface="微软雅黑" panose="020B0503020204020204" charset="-122"/>
                </a:rPr>
                <a:t>牛肉膏、蛋白胨、尿素等</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88595"/>
            <a:ext cx="8991600" cy="801370"/>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二、微生物的培养技术及应用</a:t>
            </a:r>
          </a:p>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、培养基的配制</a:t>
            </a:r>
          </a:p>
          <a:p>
            <a:pPr>
              <a:lnSpc>
                <a:spcPct val="150000"/>
              </a:lnSpc>
            </a:pPr>
            <a:r>
              <a:rPr lang="en-US" altLang="zh-CN" sz="2800" b="1">
                <a:latin typeface="微软雅黑" panose="020B0503020204020204" charset="-122"/>
                <a:ea typeface="微软雅黑" panose="020B0503020204020204" charset="-122"/>
                <a:sym typeface="+mn-ea"/>
              </a:rPr>
              <a:t>(3)</a:t>
            </a:r>
            <a:r>
              <a:rPr lang="zh-CN" altLang="en-US" sz="2800" b="1">
                <a:latin typeface="微软雅黑" panose="020B0503020204020204" charset="-122"/>
                <a:ea typeface="微软雅黑" panose="020B0503020204020204" charset="-122"/>
                <a:sym typeface="+mn-ea"/>
              </a:rPr>
              <a:t>微生物适宜的酸碱度</a:t>
            </a:r>
          </a:p>
          <a:p>
            <a:pPr>
              <a:lnSpc>
                <a:spcPct val="150000"/>
              </a:lnSpc>
            </a:pPr>
            <a:endParaRPr lang="zh-CN" altLang="en-US" sz="2800" b="1">
              <a:latin typeface="微软雅黑" panose="020B0503020204020204" charset="-122"/>
              <a:ea typeface="微软雅黑" panose="020B0503020204020204" charset="-122"/>
              <a:sym typeface="+mn-ea"/>
            </a:endParaRPr>
          </a:p>
          <a:p>
            <a:pPr>
              <a:lnSpc>
                <a:spcPct val="150000"/>
              </a:lnSpc>
            </a:pPr>
            <a:r>
              <a:rPr lang="en-US" altLang="zh-CN" sz="2800" b="1">
                <a:latin typeface="微软雅黑" panose="020B0503020204020204" charset="-122"/>
                <a:ea typeface="微软雅黑" panose="020B0503020204020204" charset="-122"/>
                <a:sym typeface="+mn-ea"/>
              </a:rPr>
              <a:t>(4)</a:t>
            </a:r>
            <a:r>
              <a:rPr lang="zh-CN" altLang="en-US" sz="2800" b="1">
                <a:latin typeface="微软雅黑" panose="020B0503020204020204" charset="-122"/>
                <a:ea typeface="微软雅黑" panose="020B0503020204020204" charset="-122"/>
                <a:sym typeface="+mn-ea"/>
              </a:rPr>
              <a:t>培养基的配制流程</a:t>
            </a:r>
          </a:p>
          <a:p>
            <a:pPr>
              <a:lnSpc>
                <a:spcPct val="150000"/>
              </a:lnSpc>
            </a:pPr>
            <a:r>
              <a:rPr lang="zh-CN" altLang="en-US" sz="2800" b="1">
                <a:latin typeface="微软雅黑" panose="020B0503020204020204" charset="-122"/>
                <a:ea typeface="微软雅黑" panose="020B0503020204020204" charset="-122"/>
                <a:sym typeface="+mn-ea"/>
              </a:rPr>
              <a:t>计算、称量、溶解、定容、调</a:t>
            </a:r>
            <a:r>
              <a:rPr lang="en-US" altLang="zh-CN" sz="2800" b="1">
                <a:latin typeface="微软雅黑" panose="020B0503020204020204" charset="-122"/>
                <a:ea typeface="微软雅黑" panose="020B0503020204020204" charset="-122"/>
                <a:sym typeface="+mn-ea"/>
              </a:rPr>
              <a:t>PH</a:t>
            </a:r>
            <a:r>
              <a:rPr lang="zh-CN" altLang="en-US" sz="2800" b="1">
                <a:latin typeface="微软雅黑" panose="020B0503020204020204" charset="-122"/>
                <a:ea typeface="微软雅黑" panose="020B0503020204020204" charset="-122"/>
                <a:sym typeface="+mn-ea"/>
              </a:rPr>
              <a:t>、分装和包扎、灭菌</a:t>
            </a:r>
          </a:p>
          <a:p>
            <a:pPr>
              <a:lnSpc>
                <a:spcPct val="150000"/>
              </a:lnSpc>
            </a:pPr>
            <a:endParaRPr lang="zh-CN" altLang="en-US" sz="2800" b="1">
              <a:latin typeface="微软雅黑" panose="020B0503020204020204" charset="-122"/>
              <a:ea typeface="微软雅黑" panose="020B0503020204020204" charset="-122"/>
              <a:sym typeface="+mn-ea"/>
            </a:endParaRPr>
          </a:p>
          <a:p>
            <a:pPr>
              <a:lnSpc>
                <a:spcPct val="150000"/>
              </a:lnSpc>
            </a:pPr>
            <a:endParaRPr lang="zh-CN" altLang="en-US" sz="2800" b="1">
              <a:latin typeface="微软雅黑" panose="020B0503020204020204" charset="-122"/>
              <a:ea typeface="微软雅黑" panose="020B0503020204020204" charset="-122"/>
              <a:sym typeface="+mn-ea"/>
            </a:endParaRPr>
          </a:p>
          <a:p>
            <a:pPr>
              <a:lnSpc>
                <a:spcPct val="150000"/>
              </a:lnSpc>
            </a:pPr>
            <a:endParaRPr lang="en-US" altLang="zh-CN" sz="2800" b="1">
              <a:latin typeface="微软雅黑" panose="020B0503020204020204" charset="-122"/>
              <a:ea typeface="微软雅黑" panose="020B0503020204020204" charset="-122"/>
              <a:sym typeface="+mn-ea"/>
            </a:endParaRPr>
          </a:p>
          <a:p>
            <a:pPr>
              <a:lnSpc>
                <a:spcPct val="150000"/>
              </a:lnSpc>
            </a:pPr>
            <a:endParaRPr lang="en-US" altLang="zh-CN" sz="2800" b="1">
              <a:latin typeface="微软雅黑" panose="020B0503020204020204" charset="-122"/>
              <a:ea typeface="微软雅黑" panose="020B0503020204020204" charset="-122"/>
              <a:sym typeface="+mn-ea"/>
            </a:endParaRPr>
          </a:p>
          <a:p>
            <a:pPr>
              <a:lnSpc>
                <a:spcPct val="150000"/>
              </a:lnSpc>
            </a:pPr>
            <a:endParaRPr lang="en-US" altLang="zh-CN" sz="2800" b="1">
              <a:latin typeface="微软雅黑" panose="020B0503020204020204" charset="-122"/>
              <a:ea typeface="微软雅黑" panose="020B0503020204020204" charset="-122"/>
              <a:sym typeface="+mn-ea"/>
            </a:endParaRPr>
          </a:p>
          <a:p>
            <a:pPr>
              <a:lnSpc>
                <a:spcPct val="150000"/>
              </a:lnSpc>
            </a:pPr>
            <a:endParaRPr lang="en-US" altLang="zh-CN" sz="2400" b="1">
              <a:latin typeface="微软雅黑" panose="020B0503020204020204" charset="-122"/>
              <a:ea typeface="微软雅黑" panose="020B0503020204020204" charset="-122"/>
              <a:sym typeface="+mn-ea"/>
            </a:endParaRPr>
          </a:p>
        </p:txBody>
      </p:sp>
      <p:sp>
        <p:nvSpPr>
          <p:cNvPr id="2" name="文本框 1"/>
          <p:cNvSpPr txBox="1"/>
          <p:nvPr/>
        </p:nvSpPr>
        <p:spPr>
          <a:xfrm>
            <a:off x="107315" y="4437380"/>
            <a:ext cx="5304155" cy="2461260"/>
          </a:xfrm>
          <a:prstGeom prst="rect">
            <a:avLst/>
          </a:prstGeom>
          <a:noFill/>
        </p:spPr>
        <p:txBody>
          <a:bodyPr wrap="square" rtlCol="0">
            <a:spAutoFit/>
          </a:bodyPr>
          <a:lstStyle/>
          <a:p>
            <a:pPr>
              <a:lnSpc>
                <a:spcPct val="150000"/>
              </a:lnSpc>
            </a:pPr>
            <a:r>
              <a:rPr lang="zh-CN" altLang="en-US" sz="2800" b="1">
                <a:latin typeface="微软雅黑" panose="020B0503020204020204" charset="-122"/>
                <a:ea typeface="微软雅黑" panose="020B0503020204020204" charset="-122"/>
              </a:rPr>
              <a:t>先定容，还是先调</a:t>
            </a:r>
            <a:r>
              <a:rPr lang="en-US" altLang="zh-CN" sz="2800" b="1">
                <a:latin typeface="微软雅黑" panose="020B0503020204020204" charset="-122"/>
                <a:ea typeface="微软雅黑" panose="020B0503020204020204" charset="-122"/>
              </a:rPr>
              <a:t>PH?</a:t>
            </a:r>
            <a:endParaRPr lang="zh-CN" altLang="en-US" sz="2800" b="1">
              <a:latin typeface="微软雅黑" panose="020B0503020204020204" charset="-122"/>
              <a:ea typeface="微软雅黑" panose="020B0503020204020204" charset="-122"/>
            </a:endParaRPr>
          </a:p>
          <a:p>
            <a:pPr>
              <a:lnSpc>
                <a:spcPct val="150000"/>
              </a:lnSpc>
            </a:pPr>
            <a:r>
              <a:rPr lang="zh-CN" altLang="en-US" sz="2800" b="1">
                <a:latin typeface="微软雅黑" panose="020B0503020204020204" charset="-122"/>
                <a:ea typeface="微软雅黑" panose="020B0503020204020204" charset="-122"/>
              </a:rPr>
              <a:t>先灭菌，还是先分装？</a:t>
            </a:r>
          </a:p>
          <a:p>
            <a:pPr>
              <a:lnSpc>
                <a:spcPct val="150000"/>
              </a:lnSpc>
            </a:pPr>
            <a:r>
              <a:rPr lang="zh-CN" altLang="en-US" sz="2800" b="1">
                <a:latin typeface="微软雅黑" panose="020B0503020204020204" charset="-122"/>
                <a:ea typeface="微软雅黑" panose="020B0503020204020204" charset="-122"/>
              </a:rPr>
              <a:t>遇热不稳定的物质如何除菌？</a:t>
            </a:r>
          </a:p>
          <a:p>
            <a:endParaRPr lang="zh-CN" altLang="en-US" sz="28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16840"/>
            <a:ext cx="8740775" cy="818515"/>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二、微生物的培养技术及应用</a:t>
            </a:r>
          </a:p>
          <a:p>
            <a:pPr>
              <a:lnSpc>
                <a:spcPct val="125000"/>
              </a:lnSpc>
            </a:pPr>
            <a:r>
              <a:rPr lang="en-US" altLang="zh-CN" sz="2800" b="1">
                <a:latin typeface="微软雅黑" panose="020B0503020204020204" charset="-122"/>
                <a:ea typeface="微软雅黑" panose="020B0503020204020204" charset="-122"/>
                <a:sym typeface="+mn-ea"/>
              </a:rPr>
              <a:t>3</a:t>
            </a:r>
            <a:r>
              <a:rPr lang="zh-CN" altLang="en-US" sz="2800" b="1">
                <a:latin typeface="微软雅黑" panose="020B0503020204020204" charset="-122"/>
                <a:ea typeface="微软雅黑" panose="020B0503020204020204" charset="-122"/>
                <a:sym typeface="+mn-ea"/>
              </a:rPr>
              <a:t>、无菌技术（区分芽孢和孢子是否存活）</a:t>
            </a:r>
          </a:p>
          <a:p>
            <a:pPr>
              <a:lnSpc>
                <a:spcPct val="125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消毒</a:t>
            </a:r>
          </a:p>
          <a:p>
            <a:pPr>
              <a:lnSpc>
                <a:spcPct val="125000"/>
              </a:lnSpc>
            </a:pPr>
            <a:r>
              <a:rPr lang="zh-CN" altLang="en-US" sz="2400" b="1">
                <a:latin typeface="微软雅黑" panose="020B0503020204020204" charset="-122"/>
                <a:ea typeface="微软雅黑" panose="020B0503020204020204" charset="-122"/>
                <a:sym typeface="+mn-ea"/>
              </a:rPr>
              <a:t>①概念：用较为温和的物理、化学或生物等方法杀死物体表面或</a:t>
            </a:r>
            <a:r>
              <a:rPr lang="en-US" altLang="zh-CN" sz="2400" b="1">
                <a:latin typeface="微软雅黑" panose="020B0503020204020204" charset="-122"/>
                <a:ea typeface="微软雅黑" panose="020B0503020204020204" charset="-122"/>
                <a:sym typeface="+mn-ea"/>
              </a:rPr>
              <a:t>     </a:t>
            </a:r>
          </a:p>
          <a:p>
            <a:pPr>
              <a:lnSpc>
                <a:spcPct val="125000"/>
              </a:lnSpc>
            </a:pP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内部一部分微生物</a:t>
            </a:r>
          </a:p>
          <a:p>
            <a:pPr>
              <a:lnSpc>
                <a:spcPct val="150000"/>
              </a:lnSpc>
            </a:pPr>
            <a:r>
              <a:rPr lang="zh-CN" altLang="en-US" sz="2400" b="1">
                <a:latin typeface="微软雅黑" panose="020B0503020204020204" charset="-122"/>
                <a:ea typeface="微软雅黑" panose="020B0503020204020204" charset="-122"/>
                <a:sym typeface="+mn-ea"/>
              </a:rPr>
              <a:t>②常见方法：煮沸消毒、巴氏消毒、</a:t>
            </a:r>
            <a:r>
              <a:rPr lang="zh-CN" altLang="en-US" sz="2400" b="1">
                <a:solidFill>
                  <a:srgbClr val="FF0000"/>
                </a:solidFill>
                <a:latin typeface="微软雅黑" panose="020B0503020204020204" charset="-122"/>
                <a:ea typeface="微软雅黑" panose="020B0503020204020204" charset="-122"/>
                <a:sym typeface="+mn-ea"/>
              </a:rPr>
              <a:t>紫外线消毒、化学药物</a:t>
            </a:r>
            <a:endParaRPr lang="zh-CN" altLang="en-US" sz="2400" b="1">
              <a:latin typeface="微软雅黑" panose="020B0503020204020204" charset="-122"/>
              <a:ea typeface="微软雅黑" panose="020B0503020204020204" charset="-122"/>
              <a:sym typeface="+mn-ea"/>
            </a:endParaRPr>
          </a:p>
          <a:p>
            <a:pPr>
              <a:lnSpc>
                <a:spcPct val="150000"/>
              </a:lnSpc>
            </a:pPr>
            <a:endParaRPr lang="zh-CN" altLang="en-US" sz="2400" b="1">
              <a:latin typeface="微软雅黑" panose="020B0503020204020204" charset="-122"/>
              <a:ea typeface="微软雅黑" panose="020B0503020204020204" charset="-122"/>
              <a:sym typeface="+mn-ea"/>
            </a:endParaRPr>
          </a:p>
        </p:txBody>
      </p:sp>
      <p:sp>
        <p:nvSpPr>
          <p:cNvPr id="2" name="文本框 1"/>
          <p:cNvSpPr txBox="1"/>
          <p:nvPr/>
        </p:nvSpPr>
        <p:spPr>
          <a:xfrm>
            <a:off x="163830" y="3429000"/>
            <a:ext cx="8884920" cy="1845310"/>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灭菌：</a:t>
            </a:r>
          </a:p>
          <a:p>
            <a:pPr>
              <a:lnSpc>
                <a:spcPct val="150000"/>
              </a:lnSpc>
            </a:pPr>
            <a:r>
              <a:rPr lang="zh-CN" altLang="en-US" sz="2400" b="1">
                <a:latin typeface="微软雅黑" panose="020B0503020204020204" charset="-122"/>
                <a:ea typeface="微软雅黑" panose="020B0503020204020204" charset="-122"/>
                <a:sym typeface="+mn-ea"/>
              </a:rPr>
              <a:t>①概念：用强烈的理化方法杀死物体内外所有微生物</a:t>
            </a:r>
            <a:endParaRPr lang="zh-CN" altLang="en-US" sz="2800" b="1">
              <a:latin typeface="微软雅黑" panose="020B0503020204020204" charset="-122"/>
              <a:ea typeface="微软雅黑" panose="020B0503020204020204" charset="-122"/>
              <a:sym typeface="+mn-ea"/>
            </a:endParaRPr>
          </a:p>
          <a:p>
            <a:pPr>
              <a:lnSpc>
                <a:spcPct val="150000"/>
              </a:lnSpc>
            </a:pPr>
            <a:r>
              <a:rPr lang="zh-CN" altLang="en-US" sz="2400" b="1">
                <a:latin typeface="微软雅黑" panose="020B0503020204020204" charset="-122"/>
                <a:ea typeface="微软雅黑" panose="020B0503020204020204" charset="-122"/>
                <a:sym typeface="+mn-ea"/>
              </a:rPr>
              <a:t>②常见方法：</a:t>
            </a:r>
            <a:r>
              <a:rPr lang="zh-CN" altLang="en-US" sz="2400" b="1">
                <a:solidFill>
                  <a:srgbClr val="FF0000"/>
                </a:solidFill>
                <a:latin typeface="微软雅黑" panose="020B0503020204020204" charset="-122"/>
                <a:ea typeface="微软雅黑" panose="020B0503020204020204" charset="-122"/>
                <a:sym typeface="+mn-ea"/>
              </a:rPr>
              <a:t>湿热灭菌（高压蒸汽灭菌）</a:t>
            </a:r>
            <a:r>
              <a:rPr lang="zh-CN" altLang="en-US" sz="2400" b="1">
                <a:latin typeface="微软雅黑" panose="020B0503020204020204" charset="-122"/>
                <a:ea typeface="微软雅黑" panose="020B0503020204020204" charset="-122"/>
                <a:sym typeface="+mn-ea"/>
              </a:rPr>
              <a:t>、干热灭菌、灼烧灭菌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16840"/>
            <a:ext cx="8740775" cy="818515"/>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二、微生物的培养技术及应用</a:t>
            </a:r>
          </a:p>
          <a:p>
            <a:pPr>
              <a:lnSpc>
                <a:spcPct val="125000"/>
              </a:lnSpc>
            </a:pPr>
            <a:r>
              <a:rPr lang="en-US" altLang="zh-CN" sz="2800" b="1">
                <a:latin typeface="微软雅黑" panose="020B0503020204020204" charset="-122"/>
                <a:ea typeface="微软雅黑" panose="020B0503020204020204" charset="-122"/>
                <a:sym typeface="+mn-ea"/>
              </a:rPr>
              <a:t>4</a:t>
            </a:r>
            <a:r>
              <a:rPr lang="zh-CN" altLang="en-US" sz="2800" b="1">
                <a:latin typeface="微软雅黑" panose="020B0503020204020204" charset="-122"/>
                <a:ea typeface="微软雅黑" panose="020B0503020204020204" charset="-122"/>
                <a:sym typeface="+mn-ea"/>
              </a:rPr>
              <a:t>、微生物纯培养</a:t>
            </a:r>
          </a:p>
          <a:p>
            <a:pPr>
              <a:lnSpc>
                <a:spcPct val="125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概念辨析</a:t>
            </a:r>
          </a:p>
          <a:p>
            <a:pPr>
              <a:lnSpc>
                <a:spcPct val="125000"/>
              </a:lnSpc>
            </a:pPr>
            <a:r>
              <a:rPr lang="zh-CN" altLang="en-US" sz="2400" b="1">
                <a:latin typeface="微软雅黑" panose="020B0503020204020204" charset="-122"/>
                <a:ea typeface="微软雅黑" panose="020B0503020204020204" charset="-122"/>
                <a:sym typeface="+mn-ea"/>
              </a:rPr>
              <a:t>①培养物：将接种于培养基内，在合适条件下形成的含特定种类</a:t>
            </a:r>
            <a:r>
              <a:rPr lang="en-US" altLang="zh-CN" sz="2400" b="1">
                <a:latin typeface="微软雅黑" panose="020B0503020204020204" charset="-122"/>
                <a:ea typeface="微软雅黑" panose="020B0503020204020204" charset="-122"/>
                <a:sym typeface="+mn-ea"/>
              </a:rPr>
              <a:t>  </a:t>
            </a:r>
          </a:p>
          <a:p>
            <a:pPr>
              <a:lnSpc>
                <a:spcPct val="125000"/>
              </a:lnSpc>
            </a:pP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微生物的群体</a:t>
            </a:r>
          </a:p>
          <a:p>
            <a:pPr>
              <a:lnSpc>
                <a:spcPct val="125000"/>
              </a:lnSpc>
            </a:pPr>
            <a:r>
              <a:rPr lang="zh-CN" altLang="en-US" sz="2400" b="1">
                <a:latin typeface="微软雅黑" panose="020B0503020204020204" charset="-122"/>
                <a:ea typeface="微软雅黑" panose="020B0503020204020204" charset="-122"/>
                <a:sym typeface="+mn-ea"/>
              </a:rPr>
              <a:t>②纯培养物（单菌落）：单一个体繁殖所获得的微生物群体</a:t>
            </a:r>
          </a:p>
          <a:p>
            <a:pPr>
              <a:lnSpc>
                <a:spcPct val="125000"/>
              </a:lnSpc>
            </a:pPr>
            <a:r>
              <a:rPr lang="zh-CN" altLang="en-US" sz="2400" b="1">
                <a:latin typeface="微软雅黑" panose="020B0503020204020204" charset="-122"/>
                <a:ea typeface="微软雅黑" panose="020B0503020204020204" charset="-122"/>
                <a:sym typeface="+mn-ea"/>
              </a:rPr>
              <a:t>③纯培养：获得纯培养物的过程</a:t>
            </a:r>
          </a:p>
          <a:p>
            <a:pPr>
              <a:lnSpc>
                <a:spcPct val="125000"/>
              </a:lnSpc>
            </a:pPr>
            <a:r>
              <a:rPr lang="zh-CN" altLang="en-US" sz="2400" b="1">
                <a:latin typeface="微软雅黑" panose="020B0503020204020204" charset="-122"/>
                <a:ea typeface="微软雅黑" panose="020B0503020204020204" charset="-122"/>
                <a:sym typeface="+mn-ea"/>
              </a:rPr>
              <a:t>④菌落：</a:t>
            </a:r>
          </a:p>
          <a:p>
            <a:pPr>
              <a:lnSpc>
                <a:spcPct val="125000"/>
              </a:lnSpc>
            </a:pPr>
            <a:endParaRPr lang="zh-CN" altLang="en-US" sz="2400" b="1">
              <a:latin typeface="微软雅黑" panose="020B0503020204020204" charset="-122"/>
              <a:ea typeface="微软雅黑" panose="020B0503020204020204" charset="-122"/>
              <a:sym typeface="+mn-ea"/>
            </a:endParaRPr>
          </a:p>
          <a:p>
            <a:pPr>
              <a:lnSpc>
                <a:spcPct val="125000"/>
              </a:lnSpc>
            </a:pPr>
            <a:r>
              <a:rPr lang="en-US" altLang="zh-CN" sz="2800" b="1">
                <a:latin typeface="微软雅黑" panose="020B0503020204020204" charset="-122"/>
                <a:ea typeface="微软雅黑" panose="020B0503020204020204" charset="-122"/>
                <a:sym typeface="+mn-ea"/>
              </a:rPr>
              <a:t>(2)</a:t>
            </a:r>
            <a:r>
              <a:rPr lang="zh-CN" sz="2800" b="1">
                <a:latin typeface="微软雅黑" panose="020B0503020204020204" charset="-122"/>
                <a:ea typeface="微软雅黑" panose="020B0503020204020204" charset="-122"/>
                <a:sym typeface="+mn-ea"/>
              </a:rPr>
              <a:t>培养原理</a:t>
            </a:r>
          </a:p>
          <a:p>
            <a:pPr>
              <a:lnSpc>
                <a:spcPct val="125000"/>
              </a:lnSpc>
            </a:pPr>
            <a:r>
              <a:rPr lang="zh-CN" altLang="en-US" sz="2400" b="1">
                <a:latin typeface="微软雅黑" panose="020B0503020204020204" charset="-122"/>
                <a:ea typeface="微软雅黑" panose="020B0503020204020204" charset="-122"/>
                <a:sym typeface="+mn-ea"/>
              </a:rPr>
              <a:t>采用</a:t>
            </a:r>
            <a:r>
              <a:rPr lang="zh-CN" altLang="en-US" sz="2400" b="1">
                <a:solidFill>
                  <a:srgbClr val="FF0000"/>
                </a:solidFill>
                <a:latin typeface="微软雅黑" panose="020B0503020204020204" charset="-122"/>
                <a:ea typeface="微软雅黑" panose="020B0503020204020204" charset="-122"/>
                <a:sym typeface="+mn-ea"/>
              </a:rPr>
              <a:t>平板划线</a:t>
            </a:r>
            <a:r>
              <a:rPr lang="zh-CN" altLang="en-US" sz="2400" b="1">
                <a:latin typeface="微软雅黑" panose="020B0503020204020204" charset="-122"/>
                <a:ea typeface="微软雅黑" panose="020B0503020204020204" charset="-122"/>
                <a:sym typeface="+mn-ea"/>
              </a:rPr>
              <a:t>和</a:t>
            </a:r>
            <a:r>
              <a:rPr lang="zh-CN" altLang="en-US" sz="2400" b="1">
                <a:solidFill>
                  <a:srgbClr val="FF0000"/>
                </a:solidFill>
                <a:latin typeface="微软雅黑" panose="020B0503020204020204" charset="-122"/>
                <a:ea typeface="微软雅黑" panose="020B0503020204020204" charset="-122"/>
                <a:sym typeface="+mn-ea"/>
              </a:rPr>
              <a:t>稀释涂布平板法</a:t>
            </a:r>
            <a:r>
              <a:rPr lang="zh-CN" altLang="en-US" sz="2400" b="1">
                <a:latin typeface="微软雅黑" panose="020B0503020204020204" charset="-122"/>
                <a:ea typeface="微软雅黑" panose="020B0503020204020204" charset="-122"/>
                <a:sym typeface="+mn-ea"/>
              </a:rPr>
              <a:t>将单个微生物分散在固体培养基上，经纯培养得到单菌落</a:t>
            </a:r>
          </a:p>
        </p:txBody>
      </p:sp>
      <p:sp>
        <p:nvSpPr>
          <p:cNvPr id="3" name="文本框 2"/>
          <p:cNvSpPr txBox="1"/>
          <p:nvPr/>
        </p:nvSpPr>
        <p:spPr>
          <a:xfrm>
            <a:off x="1331595" y="3717290"/>
            <a:ext cx="7393940" cy="1127125"/>
          </a:xfrm>
          <a:prstGeom prst="rect">
            <a:avLst/>
          </a:prstGeom>
          <a:noFill/>
        </p:spPr>
        <p:txBody>
          <a:bodyPr wrap="square" rtlCol="0" anchor="t">
            <a:noAutofit/>
          </a:bodyPr>
          <a:lstStyle/>
          <a:p>
            <a:pPr>
              <a:lnSpc>
                <a:spcPct val="125000"/>
              </a:lnSpc>
            </a:pPr>
            <a:r>
              <a:rPr lang="zh-CN" altLang="en-US" sz="2400" b="1">
                <a:latin typeface="微软雅黑" panose="020B0503020204020204" charset="-122"/>
                <a:ea typeface="微软雅黑" panose="020B0503020204020204" charset="-122"/>
              </a:rPr>
              <a:t>分散的微生物在适宜的固体培养基表面或内部可以繁殖形成肉眼可见的、具有一定形态结构的子细胞群体。</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16840"/>
            <a:ext cx="8740775" cy="818515"/>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二、微生物的培养技术及应用</a:t>
            </a:r>
          </a:p>
          <a:p>
            <a:pPr>
              <a:lnSpc>
                <a:spcPct val="125000"/>
              </a:lnSpc>
            </a:pPr>
            <a:r>
              <a:rPr lang="en-US" altLang="zh-CN" sz="2800" b="1">
                <a:latin typeface="微软雅黑" panose="020B0503020204020204" charset="-122"/>
                <a:ea typeface="微软雅黑" panose="020B0503020204020204" charset="-122"/>
                <a:sym typeface="+mn-ea"/>
              </a:rPr>
              <a:t>3</a:t>
            </a:r>
            <a:r>
              <a:rPr lang="zh-CN" altLang="en-US" sz="2800" b="1">
                <a:latin typeface="微软雅黑" panose="020B0503020204020204" charset="-122"/>
                <a:ea typeface="微软雅黑" panose="020B0503020204020204" charset="-122"/>
                <a:sym typeface="+mn-ea"/>
              </a:rPr>
              <a:t>、微生物纯培养（酵母菌）</a:t>
            </a:r>
          </a:p>
          <a:p>
            <a:pPr>
              <a:lnSpc>
                <a:spcPct val="125000"/>
              </a:lnSpc>
            </a:pPr>
            <a:r>
              <a:rPr lang="en-US" altLang="zh-CN" sz="2800" b="1">
                <a:latin typeface="微软雅黑" panose="020B0503020204020204" charset="-122"/>
                <a:ea typeface="微软雅黑" panose="020B0503020204020204" charset="-122"/>
                <a:sym typeface="+mn-ea"/>
              </a:rPr>
              <a:t>(3)</a:t>
            </a:r>
            <a:r>
              <a:rPr lang="zh-CN" altLang="en-US" sz="2800" b="1">
                <a:latin typeface="微软雅黑" panose="020B0503020204020204" charset="-122"/>
                <a:ea typeface="微软雅黑" panose="020B0503020204020204" charset="-122"/>
                <a:sym typeface="+mn-ea"/>
              </a:rPr>
              <a:t>培养过程</a:t>
            </a:r>
          </a:p>
          <a:p>
            <a:pPr>
              <a:lnSpc>
                <a:spcPct val="125000"/>
              </a:lnSpc>
            </a:pPr>
            <a:r>
              <a:rPr lang="zh-CN" altLang="en-US" sz="2400" b="1">
                <a:latin typeface="微软雅黑" panose="020B0503020204020204" charset="-122"/>
                <a:ea typeface="微软雅黑" panose="020B0503020204020204" charset="-122"/>
                <a:sym typeface="+mn-ea"/>
              </a:rPr>
              <a:t>①配制培养基：灭菌、倒平板</a:t>
            </a:r>
          </a:p>
          <a:p>
            <a:pPr>
              <a:lnSpc>
                <a:spcPct val="125000"/>
              </a:lnSpc>
            </a:pPr>
            <a:r>
              <a:rPr lang="zh-CN" altLang="en-US" sz="2400" b="1">
                <a:solidFill>
                  <a:srgbClr val="FF0000"/>
                </a:solidFill>
                <a:latin typeface="微软雅黑" panose="020B0503020204020204" charset="-122"/>
                <a:ea typeface="微软雅黑" panose="020B0503020204020204" charset="-122"/>
                <a:sym typeface="+mn-ea"/>
              </a:rPr>
              <a:t>注：待培养基冷却凝固后，将培养皿倒置</a:t>
            </a:r>
          </a:p>
          <a:p>
            <a:pPr>
              <a:lnSpc>
                <a:spcPct val="125000"/>
              </a:lnSpc>
            </a:pPr>
            <a:r>
              <a:rPr lang="zh-CN" altLang="en-US" sz="2400" b="1">
                <a:latin typeface="微软雅黑" panose="020B0503020204020204" charset="-122"/>
                <a:ea typeface="微软雅黑" panose="020B0503020204020204" charset="-122"/>
                <a:sym typeface="+mn-ea"/>
              </a:rPr>
              <a:t>②接种和分离</a:t>
            </a:r>
          </a:p>
          <a:p>
            <a:pPr>
              <a:lnSpc>
                <a:spcPct val="125000"/>
              </a:lnSpc>
            </a:pPr>
            <a:r>
              <a:rPr lang="zh-CN" altLang="en-US" sz="2400" b="1">
                <a:solidFill>
                  <a:srgbClr val="FF0000"/>
                </a:solidFill>
                <a:latin typeface="微软雅黑" panose="020B0503020204020204" charset="-122"/>
                <a:ea typeface="微软雅黑" panose="020B0503020204020204" charset="-122"/>
                <a:sym typeface="+mn-ea"/>
              </a:rPr>
              <a:t>注：接种环灼烧目的</a:t>
            </a:r>
          </a:p>
          <a:p>
            <a:pPr>
              <a:lnSpc>
                <a:spcPct val="125000"/>
              </a:lnSpc>
            </a:pPr>
            <a:r>
              <a:rPr lang="zh-CN" altLang="en-US" sz="2400" b="1">
                <a:latin typeface="微软雅黑" panose="020B0503020204020204" charset="-122"/>
                <a:ea typeface="微软雅黑" panose="020B0503020204020204" charset="-122"/>
                <a:sym typeface="+mn-ea"/>
              </a:rPr>
              <a:t>③培养</a:t>
            </a:r>
          </a:p>
          <a:p>
            <a:pPr>
              <a:lnSpc>
                <a:spcPct val="125000"/>
              </a:lnSpc>
            </a:pPr>
            <a:r>
              <a:rPr lang="zh-CN" altLang="en-US" sz="2400" b="1">
                <a:solidFill>
                  <a:srgbClr val="FF0000"/>
                </a:solidFill>
                <a:latin typeface="微软雅黑" panose="020B0503020204020204" charset="-122"/>
                <a:ea typeface="微软雅黑" panose="020B0503020204020204" charset="-122"/>
                <a:sym typeface="+mn-ea"/>
              </a:rPr>
              <a:t>注：如何检测培养基是否被杂菌污染</a:t>
            </a:r>
          </a:p>
          <a:p>
            <a:pPr>
              <a:lnSpc>
                <a:spcPct val="125000"/>
              </a:lnSpc>
            </a:pPr>
            <a:endParaRPr lang="zh-CN" altLang="en-US" sz="2400" b="1">
              <a:latin typeface="微软雅黑" panose="020B0503020204020204" charset="-122"/>
              <a:ea typeface="微软雅黑" panose="020B0503020204020204" charset="-122"/>
              <a:sym typeface="+mn-ea"/>
            </a:endParaRPr>
          </a:p>
        </p:txBody>
      </p:sp>
      <p:sp>
        <p:nvSpPr>
          <p:cNvPr id="2" name="文本框 1"/>
          <p:cNvSpPr txBox="1"/>
          <p:nvPr/>
        </p:nvSpPr>
        <p:spPr>
          <a:xfrm>
            <a:off x="107315" y="4797425"/>
            <a:ext cx="8975090" cy="1553210"/>
          </a:xfrm>
          <a:prstGeom prst="rect">
            <a:avLst/>
          </a:prstGeom>
          <a:noFill/>
        </p:spPr>
        <p:txBody>
          <a:bodyPr wrap="square" rtlCol="0" anchor="t">
            <a:spAutoFit/>
          </a:bodyPr>
          <a:lstStyle/>
          <a:p>
            <a:pPr>
              <a:lnSpc>
                <a:spcPct val="125000"/>
              </a:lnSpc>
            </a:pPr>
            <a:r>
              <a:rPr lang="en-US" altLang="zh-CN" sz="2800" b="1">
                <a:latin typeface="微软雅黑" panose="020B0503020204020204" charset="-122"/>
                <a:ea typeface="微软雅黑" panose="020B0503020204020204" charset="-122"/>
                <a:sym typeface="+mn-ea"/>
              </a:rPr>
              <a:t>4</a:t>
            </a:r>
            <a:r>
              <a:rPr lang="zh-CN" altLang="en-US" sz="2800" b="1">
                <a:latin typeface="微软雅黑" panose="020B0503020204020204" charset="-122"/>
                <a:ea typeface="微软雅黑" panose="020B0503020204020204" charset="-122"/>
                <a:sym typeface="+mn-ea"/>
              </a:rPr>
              <a:t>、微生物的选择培养（尿素分解菌）</a:t>
            </a:r>
          </a:p>
          <a:p>
            <a:pPr>
              <a:lnSpc>
                <a:spcPct val="125000"/>
              </a:lnSpc>
            </a:pP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取样（</a:t>
            </a:r>
            <a:r>
              <a:rPr lang="en-US" altLang="zh-CN" sz="2400" b="1">
                <a:latin typeface="微软雅黑" panose="020B0503020204020204" charset="-122"/>
                <a:ea typeface="微软雅黑" panose="020B0503020204020204" charset="-122"/>
                <a:sym typeface="+mn-ea"/>
              </a:rPr>
              <a:t>2</a:t>
            </a:r>
            <a:r>
              <a:rPr lang="zh-CN" altLang="en-US" sz="2400" b="1">
                <a:latin typeface="微软雅黑" panose="020B0503020204020204" charset="-122"/>
                <a:ea typeface="微软雅黑" panose="020B0503020204020204" charset="-122"/>
                <a:sym typeface="+mn-ea"/>
              </a:rPr>
              <a:t>）等比稀释</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a:t>
            </a:r>
            <a:r>
              <a:rPr lang="en-US" altLang="zh-CN" sz="2400" b="1">
                <a:latin typeface="微软雅黑" panose="020B0503020204020204" charset="-122"/>
                <a:ea typeface="微软雅黑" panose="020B0503020204020204" charset="-122"/>
                <a:sym typeface="+mn-ea"/>
              </a:rPr>
              <a:t>3</a:t>
            </a:r>
            <a:r>
              <a:rPr lang="zh-CN" altLang="en-US" sz="2400" b="1">
                <a:latin typeface="微软雅黑" panose="020B0503020204020204" charset="-122"/>
                <a:ea typeface="微软雅黑" panose="020B0503020204020204" charset="-122"/>
                <a:sym typeface="+mn-ea"/>
              </a:rPr>
              <a:t>）平板涂布（</a:t>
            </a:r>
            <a:r>
              <a:rPr lang="en-US" altLang="zh-CN" sz="2400" b="1">
                <a:latin typeface="微软雅黑" panose="020B0503020204020204" charset="-122"/>
                <a:ea typeface="微软雅黑" panose="020B0503020204020204" charset="-122"/>
                <a:sym typeface="+mn-ea"/>
              </a:rPr>
              <a:t>4</a:t>
            </a:r>
            <a:r>
              <a:rPr lang="zh-CN" altLang="en-US" sz="2400" b="1">
                <a:latin typeface="微软雅黑" panose="020B0503020204020204" charset="-122"/>
                <a:ea typeface="微软雅黑" panose="020B0503020204020204" charset="-122"/>
                <a:sym typeface="+mn-ea"/>
              </a:rPr>
              <a:t>）恒温培养</a:t>
            </a:r>
            <a:endParaRPr lang="en-US" altLang="zh-CN" sz="2400" b="1">
              <a:latin typeface="微软雅黑" panose="020B0503020204020204" charset="-122"/>
              <a:ea typeface="微软雅黑" panose="020B0503020204020204" charset="-122"/>
              <a:sym typeface="+mn-ea"/>
            </a:endParaRPr>
          </a:p>
          <a:p>
            <a:pPr>
              <a:lnSpc>
                <a:spcPct val="125000"/>
              </a:lnSpc>
            </a:pPr>
            <a:endParaRPr lang="en-US" altLang="zh-CN" sz="2400" b="1">
              <a:latin typeface="微软雅黑" panose="020B0503020204020204" charset="-122"/>
              <a:ea typeface="微软雅黑" panose="020B050302020402020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16840"/>
            <a:ext cx="8740775" cy="818515"/>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二、微生物的培养技术及应用</a:t>
            </a:r>
          </a:p>
          <a:p>
            <a:pPr>
              <a:lnSpc>
                <a:spcPct val="125000"/>
              </a:lnSpc>
            </a:pPr>
            <a:r>
              <a:rPr lang="en-US" altLang="zh-CN" sz="2800" b="1">
                <a:latin typeface="微软雅黑" panose="020B0503020204020204" charset="-122"/>
                <a:ea typeface="微软雅黑" panose="020B0503020204020204" charset="-122"/>
                <a:sym typeface="+mn-ea"/>
              </a:rPr>
              <a:t>5</a:t>
            </a:r>
            <a:r>
              <a:rPr lang="zh-CN" altLang="en-US" sz="2800" b="1">
                <a:latin typeface="微软雅黑" panose="020B0503020204020204" charset="-122"/>
                <a:ea typeface="微软雅黑" panose="020B0503020204020204" charset="-122"/>
                <a:sym typeface="+mn-ea"/>
              </a:rPr>
              <a:t>、微生物的数量测定</a:t>
            </a:r>
          </a:p>
          <a:p>
            <a:pPr>
              <a:lnSpc>
                <a:spcPct val="125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间接数量测定：稀释涂布平板法</a:t>
            </a:r>
          </a:p>
          <a:p>
            <a:pPr>
              <a:lnSpc>
                <a:spcPct val="125000"/>
              </a:lnSpc>
            </a:pPr>
            <a:r>
              <a:rPr lang="zh-CN" altLang="en-US" sz="2800" b="1">
                <a:latin typeface="微软雅黑" panose="020B0503020204020204" charset="-122"/>
                <a:ea typeface="微软雅黑" panose="020B0503020204020204" charset="-122"/>
                <a:sym typeface="+mn-ea"/>
              </a:rPr>
              <a:t>原理：</a:t>
            </a:r>
            <a:r>
              <a:rPr lang="zh-CN" altLang="en-US" sz="2400" b="1">
                <a:latin typeface="微软雅黑" panose="020B0503020204020204" charset="-122"/>
                <a:ea typeface="微软雅黑" panose="020B0503020204020204" charset="-122"/>
                <a:sym typeface="+mn-ea"/>
              </a:rPr>
              <a:t>当样品的稀释度足够高时，培养基表面生长的一个单菌落，来源于样品稀释液中的一个活菌。通过统计平板上的菌落数，就能推测出样品中大约含有多少活菌。</a:t>
            </a:r>
            <a:endParaRPr lang="zh-CN" altLang="en-US" sz="2800" b="1">
              <a:latin typeface="微软雅黑" panose="020B0503020204020204" charset="-122"/>
              <a:ea typeface="微软雅黑" panose="020B0503020204020204" charset="-122"/>
              <a:sym typeface="+mn-ea"/>
            </a:endParaRPr>
          </a:p>
          <a:p>
            <a:pPr>
              <a:lnSpc>
                <a:spcPct val="125000"/>
              </a:lnSpc>
            </a:pPr>
            <a:r>
              <a:rPr lang="zh-CN" altLang="en-US" sz="2800" b="1">
                <a:latin typeface="微软雅黑" panose="020B0503020204020204" charset="-122"/>
                <a:ea typeface="微软雅黑" panose="020B0503020204020204" charset="-122"/>
                <a:sym typeface="+mn-ea"/>
              </a:rPr>
              <a:t>原则：</a:t>
            </a:r>
            <a:r>
              <a:rPr lang="zh-CN" altLang="en-US" sz="2400" b="1">
                <a:latin typeface="微软雅黑" panose="020B0503020204020204" charset="-122"/>
                <a:ea typeface="微软雅黑" panose="020B0503020204020204" charset="-122"/>
                <a:sym typeface="+mn-ea"/>
              </a:rPr>
              <a:t>同一稀释度下至少对</a:t>
            </a:r>
            <a:r>
              <a:rPr lang="en-US" altLang="zh-CN" sz="2400" b="1">
                <a:latin typeface="微软雅黑" panose="020B0503020204020204" charset="-122"/>
                <a:ea typeface="微软雅黑" panose="020B0503020204020204" charset="-122"/>
                <a:sym typeface="+mn-ea"/>
              </a:rPr>
              <a:t>3</a:t>
            </a:r>
            <a:r>
              <a:rPr lang="zh-CN" altLang="en-US" sz="2400" b="1">
                <a:latin typeface="微软雅黑" panose="020B0503020204020204" charset="-122"/>
                <a:ea typeface="微软雅黑" panose="020B0503020204020204" charset="-122"/>
                <a:sym typeface="+mn-ea"/>
              </a:rPr>
              <a:t>个平板进行计数</a:t>
            </a:r>
          </a:p>
          <a:p>
            <a:pPr>
              <a:lnSpc>
                <a:spcPct val="125000"/>
              </a:lnSpc>
            </a:pPr>
            <a:r>
              <a:rPr lang="zh-CN" altLang="en-US" sz="2400" b="1">
                <a:latin typeface="微软雅黑" panose="020B0503020204020204" charset="-122"/>
                <a:ea typeface="微软雅黑" panose="020B0503020204020204" charset="-122"/>
                <a:sym typeface="+mn-ea"/>
              </a:rPr>
              <a:t> </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为减小实验误差一般选菌落数在</a:t>
            </a:r>
            <a:r>
              <a:rPr lang="en-US" altLang="zh-CN" sz="2400" b="1">
                <a:latin typeface="微软雅黑" panose="020B0503020204020204" charset="-122"/>
                <a:ea typeface="微软雅黑" panose="020B0503020204020204" charset="-122"/>
                <a:sym typeface="+mn-ea"/>
              </a:rPr>
              <a:t>30-300</a:t>
            </a:r>
            <a:r>
              <a:rPr lang="zh-CN" altLang="en-US" sz="2400" b="1">
                <a:latin typeface="微软雅黑" panose="020B0503020204020204" charset="-122"/>
                <a:ea typeface="微软雅黑" panose="020B0503020204020204" charset="-122"/>
                <a:sym typeface="+mn-ea"/>
              </a:rPr>
              <a:t>的平板</a:t>
            </a:r>
            <a:endParaRPr lang="en-US" altLang="zh-CN" sz="2800" b="1">
              <a:latin typeface="微软雅黑" panose="020B0503020204020204" charset="-122"/>
              <a:ea typeface="微软雅黑" panose="020B0503020204020204" charset="-122"/>
              <a:sym typeface="+mn-ea"/>
            </a:endParaRPr>
          </a:p>
          <a:p>
            <a:pPr>
              <a:lnSpc>
                <a:spcPct val="125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直接数量测定：显微镜计数（血细胞计数板）</a:t>
            </a:r>
          </a:p>
          <a:p>
            <a:pPr>
              <a:lnSpc>
                <a:spcPct val="125000"/>
              </a:lnSpc>
            </a:pPr>
            <a:endParaRPr lang="zh-CN" altLang="en-US" sz="2800" b="1">
              <a:latin typeface="微软雅黑" panose="020B0503020204020204" charset="-122"/>
              <a:ea typeface="微软雅黑" panose="020B050302020402020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705" y="44450"/>
            <a:ext cx="7097395"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三、发酵工程及其应用</a:t>
            </a:r>
          </a:p>
        </p:txBody>
      </p:sp>
      <p:sp>
        <p:nvSpPr>
          <p:cNvPr id="3" name="文本框 2"/>
          <p:cNvSpPr txBox="1"/>
          <p:nvPr/>
        </p:nvSpPr>
        <p:spPr>
          <a:xfrm>
            <a:off x="179705" y="836930"/>
            <a:ext cx="8611235" cy="5785485"/>
          </a:xfrm>
          <a:prstGeom prst="rect">
            <a:avLst/>
          </a:prstGeom>
          <a:noFill/>
        </p:spPr>
        <p:txBody>
          <a:bodyPr wrap="square" rtlCol="0" anchor="t">
            <a:spAutoFit/>
          </a:bodyPr>
          <a:lstStyle/>
          <a:p>
            <a:pPr>
              <a:lnSpc>
                <a:spcPct val="125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、发酵工程的基本环节</a:t>
            </a:r>
          </a:p>
          <a:p>
            <a:pPr>
              <a:lnSpc>
                <a:spcPct val="125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菌种选育：</a:t>
            </a:r>
            <a:r>
              <a:rPr lang="zh-CN" altLang="en-US" sz="2400" b="1">
                <a:latin typeface="微软雅黑" panose="020B0503020204020204" charset="-122"/>
                <a:ea typeface="微软雅黑" panose="020B0503020204020204" charset="-122"/>
                <a:sym typeface="+mn-ea"/>
              </a:rPr>
              <a:t>菌种来源</a:t>
            </a:r>
            <a:endParaRPr lang="en-US" altLang="zh-CN" sz="2400" b="1">
              <a:latin typeface="微软雅黑" panose="020B0503020204020204" charset="-122"/>
              <a:ea typeface="微软雅黑" panose="020B0503020204020204" charset="-122"/>
              <a:sym typeface="+mn-ea"/>
            </a:endParaRPr>
          </a:p>
          <a:p>
            <a:pPr>
              <a:lnSpc>
                <a:spcPct val="125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扩大培养</a:t>
            </a:r>
            <a:endParaRPr lang="en-US" altLang="zh-CN" sz="2800" b="1">
              <a:latin typeface="微软雅黑" panose="020B0503020204020204" charset="-122"/>
              <a:ea typeface="微软雅黑" panose="020B0503020204020204" charset="-122"/>
              <a:sym typeface="+mn-ea"/>
            </a:endParaRPr>
          </a:p>
          <a:p>
            <a:pPr>
              <a:lnSpc>
                <a:spcPct val="125000"/>
              </a:lnSpc>
            </a:pPr>
            <a:r>
              <a:rPr lang="en-US" altLang="zh-CN" sz="2800" b="1">
                <a:latin typeface="微软雅黑" panose="020B0503020204020204" charset="-122"/>
                <a:ea typeface="微软雅黑" panose="020B0503020204020204" charset="-122"/>
                <a:sym typeface="+mn-ea"/>
              </a:rPr>
              <a:t>(3)</a:t>
            </a:r>
            <a:r>
              <a:rPr lang="zh-CN" altLang="en-US" sz="2800" b="1">
                <a:latin typeface="微软雅黑" panose="020B0503020204020204" charset="-122"/>
                <a:ea typeface="微软雅黑" panose="020B0503020204020204" charset="-122"/>
                <a:sym typeface="+mn-ea"/>
              </a:rPr>
              <a:t>配制培养基</a:t>
            </a:r>
            <a:endParaRPr lang="en-US" altLang="zh-CN" sz="2800" b="1">
              <a:latin typeface="微软雅黑" panose="020B0503020204020204" charset="-122"/>
              <a:ea typeface="微软雅黑" panose="020B0503020204020204" charset="-122"/>
              <a:sym typeface="+mn-ea"/>
            </a:endParaRPr>
          </a:p>
          <a:p>
            <a:pPr>
              <a:lnSpc>
                <a:spcPct val="125000"/>
              </a:lnSpc>
            </a:pPr>
            <a:r>
              <a:rPr lang="en-US" altLang="zh-CN" sz="2800" b="1">
                <a:latin typeface="微软雅黑" panose="020B0503020204020204" charset="-122"/>
                <a:ea typeface="微软雅黑" panose="020B0503020204020204" charset="-122"/>
                <a:sym typeface="+mn-ea"/>
              </a:rPr>
              <a:t>(4)</a:t>
            </a:r>
            <a:r>
              <a:rPr lang="zh-CN" altLang="en-US" sz="2800" b="1">
                <a:latin typeface="微软雅黑" panose="020B0503020204020204" charset="-122"/>
                <a:ea typeface="微软雅黑" panose="020B0503020204020204" charset="-122"/>
                <a:sym typeface="+mn-ea"/>
              </a:rPr>
              <a:t>灭菌</a:t>
            </a:r>
          </a:p>
          <a:p>
            <a:pPr>
              <a:lnSpc>
                <a:spcPct val="125000"/>
              </a:lnSpc>
            </a:pPr>
            <a:r>
              <a:rPr lang="en-US" altLang="zh-CN" sz="2800" b="1">
                <a:latin typeface="微软雅黑" panose="020B0503020204020204" charset="-122"/>
                <a:ea typeface="微软雅黑" panose="020B0503020204020204" charset="-122"/>
                <a:sym typeface="+mn-ea"/>
              </a:rPr>
              <a:t>(5)</a:t>
            </a:r>
            <a:r>
              <a:rPr lang="zh-CN" altLang="en-US" sz="2800" b="1">
                <a:latin typeface="微软雅黑" panose="020B0503020204020204" charset="-122"/>
                <a:ea typeface="微软雅黑" panose="020B0503020204020204" charset="-122"/>
                <a:sym typeface="+mn-ea"/>
              </a:rPr>
              <a:t>接种</a:t>
            </a:r>
          </a:p>
          <a:p>
            <a:pPr>
              <a:lnSpc>
                <a:spcPct val="125000"/>
              </a:lnSpc>
            </a:pPr>
            <a:r>
              <a:rPr lang="en-US" altLang="zh-CN" sz="2800" b="1">
                <a:latin typeface="微软雅黑" panose="020B0503020204020204" charset="-122"/>
                <a:ea typeface="微软雅黑" panose="020B0503020204020204" charset="-122"/>
                <a:sym typeface="+mn-ea"/>
              </a:rPr>
              <a:t>(6)</a:t>
            </a:r>
            <a:r>
              <a:rPr lang="zh-CN" altLang="en-US" sz="2800" b="1">
                <a:solidFill>
                  <a:srgbClr val="FF0000"/>
                </a:solidFill>
                <a:latin typeface="微软雅黑" panose="020B0503020204020204" charset="-122"/>
                <a:ea typeface="微软雅黑" panose="020B0503020204020204" charset="-122"/>
                <a:sym typeface="+mn-ea"/>
              </a:rPr>
              <a:t>发酵（中心环节）</a:t>
            </a:r>
            <a:endParaRPr lang="zh-CN" altLang="en-US" sz="2800" b="1">
              <a:latin typeface="微软雅黑" panose="020B0503020204020204" charset="-122"/>
              <a:ea typeface="微软雅黑" panose="020B0503020204020204" charset="-122"/>
              <a:sym typeface="+mn-ea"/>
            </a:endParaRPr>
          </a:p>
          <a:p>
            <a:pPr>
              <a:lnSpc>
                <a:spcPct val="125000"/>
              </a:lnSpc>
            </a:pPr>
            <a:r>
              <a:rPr lang="zh-CN" altLang="en-US" sz="2400" b="1">
                <a:latin typeface="微软雅黑" panose="020B0503020204020204" charset="-122"/>
                <a:ea typeface="微软雅黑" panose="020B0503020204020204" charset="-122"/>
                <a:sym typeface="+mn-ea"/>
              </a:rPr>
              <a:t>对微生物数量、产物浓度、发酵过程中温度、</a:t>
            </a:r>
            <a:r>
              <a:rPr lang="en-US" altLang="zh-CN" sz="2400" b="1">
                <a:latin typeface="微软雅黑" panose="020B0503020204020204" charset="-122"/>
                <a:ea typeface="微软雅黑" panose="020B0503020204020204" charset="-122"/>
                <a:sym typeface="+mn-ea"/>
              </a:rPr>
              <a:t>PH</a:t>
            </a:r>
            <a:r>
              <a:rPr lang="zh-CN" altLang="en-US" sz="2400" b="1">
                <a:latin typeface="微软雅黑" panose="020B0503020204020204" charset="-122"/>
                <a:ea typeface="微软雅黑" panose="020B0503020204020204" charset="-122"/>
                <a:sym typeface="+mn-ea"/>
              </a:rPr>
              <a:t>、溶解氧和罐压等进行监测和控制。</a:t>
            </a:r>
            <a:endParaRPr lang="en-US" altLang="zh-CN" sz="2400" b="1">
              <a:latin typeface="微软雅黑" panose="020B0503020204020204" charset="-122"/>
              <a:ea typeface="微软雅黑" panose="020B0503020204020204" charset="-122"/>
              <a:sym typeface="+mn-ea"/>
            </a:endParaRPr>
          </a:p>
          <a:p>
            <a:pPr>
              <a:lnSpc>
                <a:spcPct val="125000"/>
              </a:lnSpc>
            </a:pPr>
            <a:r>
              <a:rPr lang="en-US" altLang="zh-CN" sz="2800" b="1">
                <a:latin typeface="微软雅黑" panose="020B0503020204020204" charset="-122"/>
                <a:ea typeface="微软雅黑" panose="020B0503020204020204" charset="-122"/>
                <a:sym typeface="+mn-ea"/>
              </a:rPr>
              <a:t>(7)</a:t>
            </a:r>
            <a:r>
              <a:rPr lang="zh-CN" altLang="en-US" sz="2800" b="1">
                <a:latin typeface="微软雅黑" panose="020B0503020204020204" charset="-122"/>
                <a:ea typeface="微软雅黑" panose="020B0503020204020204" charset="-122"/>
                <a:sym typeface="+mn-ea"/>
              </a:rPr>
              <a:t>分离、提纯产物</a:t>
            </a:r>
          </a:p>
          <a:p>
            <a:pPr>
              <a:lnSpc>
                <a:spcPct val="125000"/>
              </a:lnSpc>
            </a:pPr>
            <a:r>
              <a:rPr lang="zh-CN" altLang="en-US" sz="2400" b="1">
                <a:latin typeface="微软雅黑" panose="020B0503020204020204" charset="-122"/>
                <a:ea typeface="微软雅黑" panose="020B0503020204020204" charset="-122"/>
                <a:sym typeface="+mn-ea"/>
              </a:rPr>
              <a:t>①微生物细胞本身②微生物代谢物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rcRect t="17501" r="9" b="4545"/>
          <a:stretch>
            <a:fillRect/>
          </a:stretch>
        </p:blipFill>
        <p:spPr>
          <a:xfrm rot="16200000">
            <a:off x="1384300" y="-79375"/>
            <a:ext cx="6701155" cy="69494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9705" y="44450"/>
            <a:ext cx="7097395" cy="2273300"/>
            <a:chOff x="283" y="70"/>
            <a:chExt cx="11177" cy="3580"/>
          </a:xfrm>
        </p:grpSpPr>
        <p:sp>
          <p:nvSpPr>
            <p:cNvPr id="2" name="文本框 1"/>
            <p:cNvSpPr txBox="1"/>
            <p:nvPr>
              <p:custDataLst>
                <p:tags r:id="rId2"/>
              </p:custDataLst>
            </p:nvPr>
          </p:nvSpPr>
          <p:spPr>
            <a:xfrm>
              <a:off x="283" y="70"/>
              <a:ext cx="11177"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三、发酵工程及其应用</a:t>
              </a:r>
            </a:p>
          </p:txBody>
        </p:sp>
        <p:sp>
          <p:nvSpPr>
            <p:cNvPr id="3" name="文本框 2"/>
            <p:cNvSpPr txBox="1"/>
            <p:nvPr/>
          </p:nvSpPr>
          <p:spPr>
            <a:xfrm>
              <a:off x="396" y="1204"/>
              <a:ext cx="7200" cy="2446"/>
            </a:xfrm>
            <a:prstGeom prst="rect">
              <a:avLst/>
            </a:prstGeom>
            <a:noFill/>
          </p:spPr>
          <p:txBody>
            <a:bodyPr wrap="square" rtlCol="0" anchor="t">
              <a:spAutoFit/>
            </a:bodyPr>
            <a:lstStyle/>
            <a:p>
              <a:pPr>
                <a:lnSpc>
                  <a:spcPct val="125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、发酵工程的应用</a:t>
              </a:r>
            </a:p>
            <a:p>
              <a:pPr>
                <a:lnSpc>
                  <a:spcPct val="125000"/>
                </a:lnSpc>
              </a:pP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食品工业上的应用</a:t>
              </a:r>
            </a:p>
            <a:p>
              <a:pPr>
                <a:lnSpc>
                  <a:spcPct val="125000"/>
                </a:lnSpc>
              </a:pPr>
              <a:endParaRPr lang="zh-CN" altLang="en-US" sz="2400" b="1">
                <a:latin typeface="微软雅黑" panose="020B0503020204020204" charset="-122"/>
                <a:ea typeface="微软雅黑" panose="020B0503020204020204" charset="-122"/>
                <a:sym typeface="+mn-ea"/>
              </a:endParaRPr>
            </a:p>
          </p:txBody>
        </p:sp>
      </p:grpSp>
      <p:pic>
        <p:nvPicPr>
          <p:cNvPr id="4" name="图片 3"/>
          <p:cNvPicPr>
            <a:picLocks noChangeAspect="1"/>
          </p:cNvPicPr>
          <p:nvPr>
            <p:custDataLst>
              <p:tags r:id="rId1"/>
            </p:custDataLst>
          </p:nvPr>
        </p:nvPicPr>
        <p:blipFill>
          <a:blip r:embed="rId4"/>
          <a:stretch>
            <a:fillRect/>
          </a:stretch>
        </p:blipFill>
        <p:spPr>
          <a:xfrm>
            <a:off x="7620" y="1844675"/>
            <a:ext cx="9136380" cy="42767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9705" y="-65405"/>
            <a:ext cx="7097395" cy="2701290"/>
            <a:chOff x="283" y="-103"/>
            <a:chExt cx="11177" cy="4254"/>
          </a:xfrm>
        </p:grpSpPr>
        <p:sp>
          <p:nvSpPr>
            <p:cNvPr id="2" name="文本框 1"/>
            <p:cNvSpPr txBox="1"/>
            <p:nvPr>
              <p:custDataLst>
                <p:tags r:id="rId2"/>
              </p:custDataLst>
            </p:nvPr>
          </p:nvSpPr>
          <p:spPr>
            <a:xfrm>
              <a:off x="283" y="-103"/>
              <a:ext cx="11177"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三、发酵工程及其应用</a:t>
              </a:r>
            </a:p>
          </p:txBody>
        </p:sp>
        <p:sp>
          <p:nvSpPr>
            <p:cNvPr id="3" name="文本框 2"/>
            <p:cNvSpPr txBox="1"/>
            <p:nvPr>
              <p:custDataLst>
                <p:tags r:id="rId3"/>
              </p:custDataLst>
            </p:nvPr>
          </p:nvSpPr>
          <p:spPr>
            <a:xfrm>
              <a:off x="283" y="978"/>
              <a:ext cx="7200" cy="3173"/>
            </a:xfrm>
            <a:prstGeom prst="rect">
              <a:avLst/>
            </a:prstGeom>
            <a:noFill/>
          </p:spPr>
          <p:txBody>
            <a:bodyPr wrap="square" rtlCol="0" anchor="t">
              <a:spAutoFit/>
            </a:bodyPr>
            <a:lstStyle/>
            <a:p>
              <a:pPr>
                <a:lnSpc>
                  <a:spcPct val="125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、发酵工程的应用</a:t>
              </a:r>
            </a:p>
            <a:p>
              <a:pPr>
                <a:lnSpc>
                  <a:spcPct val="125000"/>
                </a:lnSpc>
              </a:pPr>
              <a:r>
                <a:rPr lang="en-US" altLang="zh-CN" sz="2400" b="1">
                  <a:latin typeface="微软雅黑" panose="020B0503020204020204" charset="-122"/>
                  <a:ea typeface="微软雅黑" panose="020B0503020204020204" charset="-122"/>
                  <a:sym typeface="+mn-ea"/>
                </a:rPr>
                <a:t>(2)</a:t>
              </a:r>
              <a:r>
                <a:rPr lang="zh-CN" altLang="en-US" sz="2400" b="1">
                  <a:latin typeface="微软雅黑" panose="020B0503020204020204" charset="-122"/>
                  <a:ea typeface="微软雅黑" panose="020B0503020204020204" charset="-122"/>
                  <a:sym typeface="+mn-ea"/>
                </a:rPr>
                <a:t>医药工业上的应用</a:t>
              </a:r>
            </a:p>
            <a:p>
              <a:pPr>
                <a:lnSpc>
                  <a:spcPct val="125000"/>
                </a:lnSpc>
              </a:pPr>
              <a:r>
                <a:rPr lang="en-US" altLang="zh-CN" sz="2400" b="1">
                  <a:latin typeface="微软雅黑" panose="020B0503020204020204" charset="-122"/>
                  <a:ea typeface="微软雅黑" panose="020B0503020204020204" charset="-122"/>
                  <a:sym typeface="+mn-ea"/>
                </a:rPr>
                <a:t>(3)</a:t>
              </a:r>
              <a:r>
                <a:rPr lang="zh-CN" altLang="en-US" sz="2400" b="1">
                  <a:latin typeface="微软雅黑" panose="020B0503020204020204" charset="-122"/>
                  <a:ea typeface="微软雅黑" panose="020B0503020204020204" charset="-122"/>
                  <a:sym typeface="+mn-ea"/>
                </a:rPr>
                <a:t>农牧业上的应用</a:t>
              </a:r>
            </a:p>
            <a:p>
              <a:pPr>
                <a:lnSpc>
                  <a:spcPct val="125000"/>
                </a:lnSpc>
              </a:pPr>
              <a:endParaRPr lang="zh-CN" altLang="en-US" sz="2400" b="1">
                <a:latin typeface="微软雅黑" panose="020B0503020204020204" charset="-122"/>
                <a:ea typeface="微软雅黑" panose="020B0503020204020204" charset="-122"/>
                <a:sym typeface="+mn-ea"/>
              </a:endParaRPr>
            </a:p>
          </p:txBody>
        </p:sp>
      </p:grpSp>
      <p:pic>
        <p:nvPicPr>
          <p:cNvPr id="4" name="图片 3"/>
          <p:cNvPicPr>
            <a:picLocks noChangeAspect="1"/>
          </p:cNvPicPr>
          <p:nvPr>
            <p:custDataLst>
              <p:tags r:id="rId1"/>
            </p:custDataLst>
          </p:nvPr>
        </p:nvPicPr>
        <p:blipFill>
          <a:blip r:embed="rId5"/>
          <a:stretch>
            <a:fillRect/>
          </a:stretch>
        </p:blipFill>
        <p:spPr>
          <a:xfrm>
            <a:off x="251460" y="2132965"/>
            <a:ext cx="8547735" cy="46520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1130" y="116840"/>
            <a:ext cx="8992870" cy="4061460"/>
          </a:xfrm>
          <a:prstGeom prst="rect">
            <a:avLst/>
          </a:prstGeom>
          <a:noFill/>
        </p:spPr>
        <p:txBody>
          <a:bodyPr wrap="square" rtlCol="0">
            <a:spAutoFit/>
          </a:bodyPr>
          <a:lstStyle/>
          <a:p>
            <a:pPr>
              <a:lnSpc>
                <a:spcPct val="150000"/>
              </a:lnSpc>
            </a:pPr>
            <a:r>
              <a:rPr lang="zh-CN" altLang="en-US" sz="3200" b="1">
                <a:latin typeface="微软雅黑" panose="020B0503020204020204" charset="-122"/>
                <a:ea typeface="微软雅黑" panose="020B0503020204020204" charset="-122"/>
              </a:rPr>
              <a:t>一、发酵技术及其应用</a:t>
            </a:r>
          </a:p>
          <a:p>
            <a:pPr>
              <a:lnSpc>
                <a:spcPct val="150000"/>
              </a:lnSpc>
            </a:pPr>
            <a:r>
              <a:rPr lang="en-US" altLang="zh-CN" sz="2800" b="1">
                <a:latin typeface="微软雅黑" panose="020B0503020204020204" charset="-122"/>
                <a:ea typeface="微软雅黑" panose="020B0503020204020204" charset="-122"/>
              </a:rPr>
              <a:t>1</a:t>
            </a:r>
            <a:r>
              <a:rPr lang="zh-CN" altLang="en-US" sz="2800" b="1">
                <a:latin typeface="微软雅黑" panose="020B0503020204020204" charset="-122"/>
                <a:ea typeface="微软雅黑" panose="020B0503020204020204" charset="-122"/>
              </a:rPr>
              <a:t>、概念：人们利用微生物，在适宜的条件下，将原料通过</a:t>
            </a:r>
            <a:r>
              <a:rPr lang="zh-CN" altLang="en-US" sz="2800" b="1">
                <a:solidFill>
                  <a:srgbClr val="FF0000"/>
                </a:solidFill>
                <a:latin typeface="微软雅黑" panose="020B0503020204020204" charset="-122"/>
                <a:ea typeface="微软雅黑" panose="020B0503020204020204" charset="-122"/>
              </a:rPr>
              <a:t>微生物的代谢</a:t>
            </a:r>
            <a:r>
              <a:rPr lang="zh-CN" altLang="en-US" sz="2800" b="1">
                <a:latin typeface="微软雅黑" panose="020B0503020204020204" charset="-122"/>
                <a:ea typeface="微软雅黑" panose="020B0503020204020204" charset="-122"/>
              </a:rPr>
              <a:t>转化为人类所需要的产物的过程。</a:t>
            </a:r>
          </a:p>
          <a:p>
            <a:pPr>
              <a:lnSpc>
                <a:spcPct val="150000"/>
              </a:lnSpc>
            </a:pPr>
            <a:r>
              <a:rPr lang="en-US" altLang="zh-CN" sz="2800" b="1">
                <a:latin typeface="微软雅黑" panose="020B0503020204020204" charset="-122"/>
                <a:ea typeface="微软雅黑" panose="020B0503020204020204" charset="-122"/>
              </a:rPr>
              <a:t>2</a:t>
            </a:r>
            <a:r>
              <a:rPr lang="zh-CN" altLang="en-US" sz="2800" b="1">
                <a:latin typeface="微软雅黑" panose="020B0503020204020204" charset="-122"/>
                <a:ea typeface="微软雅黑" panose="020B0503020204020204" charset="-122"/>
              </a:rPr>
              <a:t>、传统发酵技术</a:t>
            </a:r>
          </a:p>
          <a:p>
            <a:pPr>
              <a:lnSpc>
                <a:spcPct val="150000"/>
              </a:lnSpc>
            </a:pPr>
            <a:r>
              <a:rPr lang="en-US" altLang="zh-CN" sz="2800" b="1">
                <a:latin typeface="微软雅黑" panose="020B0503020204020204" charset="-122"/>
                <a:ea typeface="微软雅黑" panose="020B0503020204020204" charset="-122"/>
              </a:rPr>
              <a:t>3</a:t>
            </a:r>
            <a:r>
              <a:rPr lang="zh-CN" altLang="en-US" sz="2800" b="1">
                <a:latin typeface="微软雅黑" panose="020B0503020204020204" charset="-122"/>
                <a:ea typeface="微软雅黑" panose="020B0503020204020204" charset="-122"/>
              </a:rPr>
              <a:t>、传统发酵常见菌种</a:t>
            </a:r>
          </a:p>
          <a:p>
            <a:pPr>
              <a:lnSpc>
                <a:spcPct val="150000"/>
              </a:lnSpc>
            </a:pPr>
            <a:endParaRPr lang="zh-CN" altLang="en-US" sz="2800" b="1">
              <a:latin typeface="微软雅黑" panose="020B0503020204020204" charset="-122"/>
              <a:ea typeface="微软雅黑" panose="020B0503020204020204" charset="-122"/>
            </a:endParaRPr>
          </a:p>
        </p:txBody>
      </p:sp>
      <p:sp>
        <p:nvSpPr>
          <p:cNvPr id="312" name="文本框 311"/>
          <p:cNvSpPr txBox="1"/>
          <p:nvPr>
            <p:custDataLst>
              <p:tags r:id="rId1"/>
            </p:custDataLst>
          </p:nvPr>
        </p:nvSpPr>
        <p:spPr>
          <a:xfrm>
            <a:off x="179705" y="3501390"/>
            <a:ext cx="5571490" cy="3215005"/>
          </a:xfrm>
          <a:prstGeom prst="rect">
            <a:avLst/>
          </a:prstGeom>
          <a:noFill/>
        </p:spPr>
        <p:txBody>
          <a:bodyPr wrap="square" rtlCol="0">
            <a:spAutoFit/>
          </a:bodyPr>
          <a:lstStyle/>
          <a:p>
            <a:r>
              <a:rPr lang="en-US" sz="2800" b="1">
                <a:solidFill>
                  <a:schemeClr val="tx1"/>
                </a:solidFill>
                <a:latin typeface="微软雅黑" panose="020B0503020204020204" charset="-122"/>
                <a:ea typeface="微软雅黑" panose="020B0503020204020204" charset="-122"/>
                <a:cs typeface="微软雅黑" panose="020B0503020204020204" charset="-122"/>
              </a:rPr>
              <a:t>(1)</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乳酸菌（异养厌氧型）</a:t>
            </a:r>
          </a:p>
          <a:p>
            <a:pPr>
              <a:lnSpc>
                <a:spcPct val="125000"/>
              </a:lnSpc>
            </a:pPr>
            <a:r>
              <a:rPr lang="zh-CN" altLang="en-US" sz="2800" b="1">
                <a:latin typeface="微软雅黑" panose="020B0503020204020204" charset="-122"/>
                <a:ea typeface="微软雅黑" panose="020B0503020204020204" charset="-122"/>
                <a:sym typeface="+mn-ea"/>
              </a:rPr>
              <a:t>分布：自然界</a:t>
            </a:r>
          </a:p>
          <a:p>
            <a:pPr>
              <a:lnSpc>
                <a:spcPct val="125000"/>
              </a:lnSpc>
            </a:pP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种类：乳酸链球菌和乳酸杆菌</a:t>
            </a:r>
          </a:p>
          <a:p>
            <a:pPr>
              <a:lnSpc>
                <a:spcPct val="125000"/>
              </a:lnSpc>
            </a:pPr>
            <a:r>
              <a:rPr lang="zh-CN" altLang="en-US" sz="2800" b="1">
                <a:latin typeface="微软雅黑" panose="020B0503020204020204" charset="-122"/>
                <a:ea typeface="微软雅黑" panose="020B0503020204020204" charset="-122"/>
                <a:cs typeface="微软雅黑" panose="020B0503020204020204" charset="-122"/>
                <a:sym typeface="+mn-ea"/>
              </a:rPr>
              <a:t>原理：无氧呼吸产乳酸</a:t>
            </a:r>
          </a:p>
          <a:p>
            <a:pPr>
              <a:lnSpc>
                <a:spcPct val="125000"/>
              </a:lnSpc>
            </a:pPr>
            <a:r>
              <a:rPr lang="zh-CN" altLang="en-US" sz="2800" b="1">
                <a:latin typeface="微软雅黑" panose="020B0503020204020204" charset="-122"/>
                <a:ea typeface="微软雅黑" panose="020B0503020204020204" charset="-122"/>
                <a:cs typeface="微软雅黑" panose="020B0503020204020204" charset="-122"/>
                <a:sym typeface="+mn-ea"/>
              </a:rPr>
              <a:t>反应式</a:t>
            </a:r>
            <a:r>
              <a:rPr lang="en-US" altLang="zh-CN" sz="2800" b="1">
                <a:latin typeface="微软雅黑" panose="020B0503020204020204" charset="-122"/>
                <a:ea typeface="微软雅黑" panose="020B0503020204020204" charset="-122"/>
                <a:cs typeface="微软雅黑" panose="020B0503020204020204" charset="-122"/>
                <a:sym typeface="+mn-ea"/>
              </a:rPr>
              <a:t>:</a:t>
            </a:r>
          </a:p>
          <a:p>
            <a:pPr>
              <a:lnSpc>
                <a:spcPct val="125000"/>
              </a:lnSpc>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应用：制酸奶、泡菜</a:t>
            </a:r>
          </a:p>
        </p:txBody>
      </p:sp>
      <p:grpSp>
        <p:nvGrpSpPr>
          <p:cNvPr id="3" name="组合 2"/>
          <p:cNvGrpSpPr/>
          <p:nvPr>
            <p:custDataLst>
              <p:tags r:id="rId2"/>
            </p:custDataLst>
          </p:nvPr>
        </p:nvGrpSpPr>
        <p:grpSpPr>
          <a:xfrm>
            <a:off x="1475579" y="5533671"/>
            <a:ext cx="7086409" cy="585788"/>
            <a:chOff x="2412267" y="3700393"/>
            <a:chExt cx="7086409" cy="585788"/>
          </a:xfrm>
        </p:grpSpPr>
        <p:grpSp>
          <p:nvGrpSpPr>
            <p:cNvPr id="5" name="Group 8"/>
            <p:cNvGrpSpPr/>
            <p:nvPr>
              <p:custDataLst>
                <p:tags r:id="rId3"/>
              </p:custDataLst>
            </p:nvPr>
          </p:nvGrpSpPr>
          <p:grpSpPr>
            <a:xfrm>
              <a:off x="2412267" y="3700393"/>
              <a:ext cx="7086409" cy="585788"/>
              <a:chOff x="1156" y="1932"/>
              <a:chExt cx="3448" cy="369"/>
            </a:xfrm>
          </p:grpSpPr>
          <p:sp>
            <p:nvSpPr>
              <p:cNvPr id="6" name="Text Box 9"/>
              <p:cNvSpPr txBox="1">
                <a:spLocks noChangeArrowheads="1"/>
              </p:cNvSpPr>
              <p:nvPr>
                <p:custDataLst>
                  <p:tags r:id="rId5"/>
                </p:custDataLst>
              </p:nvPr>
            </p:nvSpPr>
            <p:spPr bwMode="auto">
              <a:xfrm>
                <a:off x="1156" y="2011"/>
                <a:ext cx="344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C</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6</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H</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12</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O</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6</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2C</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3</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H</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6</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O</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3</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（乳酸）</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能量</a:t>
                </a:r>
              </a:p>
            </p:txBody>
          </p:sp>
          <p:sp>
            <p:nvSpPr>
              <p:cNvPr id="7" name="Text Box 11"/>
              <p:cNvSpPr txBox="1">
                <a:spLocks noChangeArrowheads="1"/>
              </p:cNvSpPr>
              <p:nvPr>
                <p:custDataLst>
                  <p:tags r:id="rId6"/>
                </p:custDataLst>
              </p:nvPr>
            </p:nvSpPr>
            <p:spPr bwMode="auto">
              <a:xfrm>
                <a:off x="1873" y="1932"/>
                <a:ext cx="227"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a:solidFill>
                      <a:srgbClr val="FF0000"/>
                    </a:solidFill>
                    <a:latin typeface="微软雅黑" panose="020B0503020204020204" charset="-122"/>
                    <a:ea typeface="微软雅黑" panose="020B0503020204020204" charset="-122"/>
                  </a:rPr>
                  <a:t>酶</a:t>
                </a:r>
              </a:p>
            </p:txBody>
          </p:sp>
        </p:grpSp>
        <p:cxnSp>
          <p:nvCxnSpPr>
            <p:cNvPr id="8" name="直接箭头连接符 7"/>
            <p:cNvCxnSpPr/>
            <p:nvPr>
              <p:custDataLst>
                <p:tags r:id="rId4"/>
              </p:custDataLst>
            </p:nvPr>
          </p:nvCxnSpPr>
          <p:spPr>
            <a:xfrm flipV="1">
              <a:off x="3758782" y="4099080"/>
              <a:ext cx="722422" cy="127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1460" y="764540"/>
            <a:ext cx="9933305" cy="73723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3</a:t>
            </a:r>
            <a:r>
              <a:rPr lang="zh-CN" altLang="en-US" sz="2800" b="1">
                <a:latin typeface="微软雅黑" panose="020B0503020204020204" charset="-122"/>
                <a:ea typeface="微软雅黑" panose="020B0503020204020204" charset="-122"/>
                <a:sym typeface="+mn-ea"/>
              </a:rPr>
              <a:t>、传统发酵常见菌种</a:t>
            </a:r>
          </a:p>
        </p:txBody>
      </p:sp>
      <p:sp>
        <p:nvSpPr>
          <p:cNvPr id="2" name="文本框 1"/>
          <p:cNvSpPr txBox="1"/>
          <p:nvPr/>
        </p:nvSpPr>
        <p:spPr>
          <a:xfrm>
            <a:off x="107315" y="4445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一、发酵技术及其应用</a:t>
            </a:r>
          </a:p>
        </p:txBody>
      </p:sp>
      <p:sp>
        <p:nvSpPr>
          <p:cNvPr id="312" name="文本框 311"/>
          <p:cNvSpPr txBox="1"/>
          <p:nvPr>
            <p:custDataLst>
              <p:tags r:id="rId1"/>
            </p:custDataLst>
          </p:nvPr>
        </p:nvSpPr>
        <p:spPr>
          <a:xfrm>
            <a:off x="323215" y="1628775"/>
            <a:ext cx="5571490" cy="2676525"/>
          </a:xfrm>
          <a:prstGeom prst="rect">
            <a:avLst/>
          </a:prstGeom>
          <a:noFill/>
        </p:spPr>
        <p:txBody>
          <a:bodyPr wrap="square" rtlCol="0">
            <a:spAutoFit/>
          </a:bodyPr>
          <a:lstStyle/>
          <a:p>
            <a:r>
              <a:rPr lang="en-US" sz="28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酵母菌（异养兼性厌氧型）</a:t>
            </a:r>
          </a:p>
          <a:p>
            <a:pPr>
              <a:lnSpc>
                <a:spcPct val="125000"/>
              </a:lnSpc>
            </a:pPr>
            <a:r>
              <a:rPr lang="zh-CN" altLang="en-US" sz="2800" b="1">
                <a:latin typeface="微软雅黑" panose="020B0503020204020204" charset="-122"/>
                <a:ea typeface="微软雅黑" panose="020B0503020204020204" charset="-122"/>
                <a:cs typeface="微软雅黑" panose="020B0503020204020204" charset="-122"/>
                <a:sym typeface="+mn-ea"/>
              </a:rPr>
              <a:t>原理：无氧呼吸产酒精</a:t>
            </a:r>
          </a:p>
          <a:p>
            <a:pPr>
              <a:lnSpc>
                <a:spcPct val="125000"/>
              </a:lnSpc>
            </a:pPr>
            <a:r>
              <a:rPr lang="zh-CN" altLang="en-US" sz="2800" b="1">
                <a:latin typeface="微软雅黑" panose="020B0503020204020204" charset="-122"/>
                <a:ea typeface="微软雅黑" panose="020B0503020204020204" charset="-122"/>
                <a:cs typeface="微软雅黑" panose="020B0503020204020204" charset="-122"/>
                <a:sym typeface="+mn-ea"/>
              </a:rPr>
              <a:t>反应式</a:t>
            </a:r>
            <a:r>
              <a:rPr lang="en-US" altLang="zh-CN" sz="2800" b="1">
                <a:latin typeface="微软雅黑" panose="020B0503020204020204" charset="-122"/>
                <a:ea typeface="微软雅黑" panose="020B0503020204020204" charset="-122"/>
                <a:cs typeface="微软雅黑" panose="020B0503020204020204" charset="-122"/>
                <a:sym typeface="+mn-ea"/>
              </a:rPr>
              <a:t>:</a:t>
            </a:r>
          </a:p>
          <a:p>
            <a:pPr>
              <a:lnSpc>
                <a:spcPct val="125000"/>
              </a:lnSpc>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应用：酿酒、制面包、馒头</a:t>
            </a:r>
          </a:p>
          <a:p>
            <a:pPr>
              <a:lnSpc>
                <a:spcPct val="125000"/>
              </a:lnSpc>
            </a:pP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9" name="组合 8"/>
          <p:cNvGrpSpPr/>
          <p:nvPr>
            <p:custDataLst>
              <p:tags r:id="rId2"/>
            </p:custDataLst>
          </p:nvPr>
        </p:nvGrpSpPr>
        <p:grpSpPr>
          <a:xfrm>
            <a:off x="1691640" y="2625725"/>
            <a:ext cx="6722110" cy="581025"/>
            <a:chOff x="3105" y="8702"/>
            <a:chExt cx="10586" cy="915"/>
          </a:xfrm>
        </p:grpSpPr>
        <p:sp>
          <p:nvSpPr>
            <p:cNvPr id="165" name="Rectangle 6"/>
            <p:cNvSpPr>
              <a:spLocks noChangeArrowheads="1"/>
            </p:cNvSpPr>
            <p:nvPr>
              <p:custDataLst>
                <p:tags r:id="rId7"/>
              </p:custDataLst>
            </p:nvPr>
          </p:nvSpPr>
          <p:spPr bwMode="auto">
            <a:xfrm>
              <a:off x="3105" y="8893"/>
              <a:ext cx="10587" cy="725"/>
            </a:xfrm>
            <a:prstGeom prst="rect">
              <a:avLst/>
            </a:prstGeom>
            <a:noFill/>
            <a:ln w="9525">
              <a:noFill/>
              <a:miter lim="800000"/>
            </a:ln>
            <a:effectLst/>
          </p:spPr>
          <p:txBody>
            <a:bodyPr wrap="none">
              <a:spAutoFit/>
            </a:bodyPr>
            <a:lstStyle/>
            <a:p>
              <a:pPr fontAlgn="base">
                <a:spcBef>
                  <a:spcPct val="20000"/>
                </a:spcBef>
                <a:spcAft>
                  <a:spcPct val="0"/>
                </a:spcAft>
                <a:buClr>
                  <a:srgbClr val="99CC00"/>
                </a:buClr>
                <a:buSzPct val="60000"/>
                <a:buFont typeface="Wingdings" panose="05000000000000000000" pitchFamily="2" charset="2"/>
                <a:buNone/>
                <a:defRPr/>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C</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6</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H</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12</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O</a:t>
              </a:r>
              <a:r>
                <a:rPr lang="en-US" altLang="zh-CN" sz="2400" b="1" baseline="-25000">
                  <a:solidFill>
                    <a:srgbClr val="FF0000"/>
                  </a:solidFill>
                  <a:latin typeface="微软雅黑" panose="020B0503020204020204" charset="-122"/>
                  <a:ea typeface="微软雅黑" panose="020B0503020204020204" charset="-122"/>
                  <a:cs typeface="微软雅黑" panose="020B0503020204020204" charset="-122"/>
                </a:rPr>
                <a:t>6</a:t>
              </a:r>
              <a:r>
                <a:rPr lang="en-US" sz="2400" b="1">
                  <a:solidFill>
                    <a:srgbClr val="FF0000"/>
                  </a:solidFill>
                  <a:latin typeface="微软雅黑" panose="020B0503020204020204" charset="-122"/>
                  <a:ea typeface="微软雅黑" panose="020B0503020204020204" charset="-122"/>
                  <a:cs typeface="微软雅黑" panose="020B0503020204020204" charset="-122"/>
                </a:rPr>
                <a:t>          2C</a:t>
              </a:r>
              <a:r>
                <a:rPr lang="en-US" sz="2400" b="1" baseline="-25000">
                  <a:solidFill>
                    <a:srgbClr val="FF0000"/>
                  </a:solidFill>
                  <a:latin typeface="微软雅黑" panose="020B0503020204020204" charset="-122"/>
                  <a:ea typeface="微软雅黑" panose="020B0503020204020204" charset="-122"/>
                  <a:cs typeface="微软雅黑" panose="020B0503020204020204" charset="-122"/>
                </a:rPr>
                <a:t>2</a:t>
              </a:r>
              <a:r>
                <a:rPr lang="en-US" sz="2400" b="1">
                  <a:solidFill>
                    <a:srgbClr val="FF0000"/>
                  </a:solidFill>
                  <a:latin typeface="微软雅黑" panose="020B0503020204020204" charset="-122"/>
                  <a:ea typeface="微软雅黑" panose="020B0503020204020204" charset="-122"/>
                  <a:cs typeface="微软雅黑" panose="020B0503020204020204" charset="-122"/>
                </a:rPr>
                <a:t>H</a:t>
              </a:r>
              <a:r>
                <a:rPr lang="en-US" sz="2400" b="1" baseline="-25000">
                  <a:solidFill>
                    <a:srgbClr val="FF0000"/>
                  </a:solidFill>
                  <a:latin typeface="微软雅黑" panose="020B0503020204020204" charset="-122"/>
                  <a:ea typeface="微软雅黑" panose="020B0503020204020204" charset="-122"/>
                  <a:cs typeface="微软雅黑" panose="020B0503020204020204" charset="-122"/>
                </a:rPr>
                <a:t>5</a:t>
              </a:r>
              <a:r>
                <a:rPr lang="en-US" sz="2400" b="1">
                  <a:solidFill>
                    <a:srgbClr val="FF0000"/>
                  </a:solidFill>
                  <a:latin typeface="微软雅黑" panose="020B0503020204020204" charset="-122"/>
                  <a:ea typeface="微软雅黑" panose="020B0503020204020204" charset="-122"/>
                  <a:cs typeface="微软雅黑" panose="020B0503020204020204" charset="-122"/>
                </a:rPr>
                <a:t>OH</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（酒精）</a:t>
              </a:r>
              <a:r>
                <a:rPr lang="en-US" sz="2400" b="1">
                  <a:solidFill>
                    <a:srgbClr val="FF0000"/>
                  </a:solidFill>
                  <a:latin typeface="微软雅黑" panose="020B0503020204020204" charset="-122"/>
                  <a:ea typeface="微软雅黑" panose="020B0503020204020204" charset="-122"/>
                  <a:cs typeface="微软雅黑" panose="020B0503020204020204" charset="-122"/>
                </a:rPr>
                <a:t>+2CO</a:t>
              </a:r>
              <a:r>
                <a:rPr lang="en-US" sz="2400" b="1" baseline="-25000">
                  <a:solidFill>
                    <a:srgbClr val="FF0000"/>
                  </a:solidFill>
                  <a:latin typeface="微软雅黑" panose="020B0503020204020204" charset="-122"/>
                  <a:ea typeface="微软雅黑" panose="020B0503020204020204" charset="-122"/>
                  <a:cs typeface="微软雅黑" panose="020B0503020204020204" charset="-122"/>
                </a:rPr>
                <a:t>2</a:t>
              </a:r>
              <a:r>
                <a:rPr lang="en-US"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能量</a:t>
              </a:r>
            </a:p>
          </p:txBody>
        </p:sp>
        <p:sp>
          <p:nvSpPr>
            <p:cNvPr id="166" name="Text Box 7"/>
            <p:cNvSpPr txBox="1">
              <a:spLocks noChangeArrowheads="1"/>
            </p:cNvSpPr>
            <p:nvPr>
              <p:custDataLst>
                <p:tags r:id="rId8"/>
              </p:custDataLst>
            </p:nvPr>
          </p:nvSpPr>
          <p:spPr bwMode="auto">
            <a:xfrm>
              <a:off x="5385" y="8702"/>
              <a:ext cx="886"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a:solidFill>
                    <a:srgbClr val="FF0000"/>
                  </a:solidFill>
                  <a:latin typeface="微软雅黑" panose="020B0503020204020204" charset="-122"/>
                  <a:ea typeface="微软雅黑" panose="020B0503020204020204" charset="-122"/>
                </a:rPr>
                <a:t>酶</a:t>
              </a:r>
            </a:p>
          </p:txBody>
        </p:sp>
        <p:cxnSp>
          <p:nvCxnSpPr>
            <p:cNvPr id="167" name="直接箭头连接符 166"/>
            <p:cNvCxnSpPr/>
            <p:nvPr>
              <p:custDataLst>
                <p:tags r:id="rId9"/>
              </p:custDataLst>
            </p:nvPr>
          </p:nvCxnSpPr>
          <p:spPr>
            <a:xfrm flipV="1">
              <a:off x="5225" y="9310"/>
              <a:ext cx="1138" cy="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23215" y="4077335"/>
            <a:ext cx="8143240" cy="1922145"/>
            <a:chOff x="623" y="6132"/>
            <a:chExt cx="12824" cy="3027"/>
          </a:xfrm>
        </p:grpSpPr>
        <p:sp>
          <p:nvSpPr>
            <p:cNvPr id="3" name="文本框 2"/>
            <p:cNvSpPr txBox="1"/>
            <p:nvPr>
              <p:custDataLst>
                <p:tags r:id="rId3"/>
              </p:custDataLst>
            </p:nvPr>
          </p:nvSpPr>
          <p:spPr>
            <a:xfrm>
              <a:off x="623" y="6132"/>
              <a:ext cx="12824" cy="3027"/>
            </a:xfrm>
            <a:prstGeom prst="rect">
              <a:avLst/>
            </a:prstGeom>
            <a:noFill/>
          </p:spPr>
          <p:txBody>
            <a:bodyPr wrap="square" rtlCol="0">
              <a:spAutoFit/>
            </a:bodyPr>
            <a:lstStyle/>
            <a:p>
              <a:r>
                <a:rPr lang="en-US" sz="2800" b="1">
                  <a:solidFill>
                    <a:schemeClr val="tx1"/>
                  </a:solidFill>
                  <a:latin typeface="微软雅黑" panose="020B0503020204020204" charset="-122"/>
                  <a:ea typeface="微软雅黑" panose="020B0503020204020204" charset="-122"/>
                  <a:cs typeface="微软雅黑" panose="020B0503020204020204" charset="-122"/>
                </a:rPr>
                <a:t>(3)</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醋酸菌（异养需氧型）</a:t>
              </a:r>
            </a:p>
            <a:p>
              <a:pPr fontAlgn="base">
                <a:spcBef>
                  <a:spcPct val="0"/>
                </a:spcBef>
                <a:spcAft>
                  <a:spcPct val="0"/>
                </a:spcAft>
              </a:pPr>
              <a:r>
                <a:rPr lang="zh-CN" altLang="en-US" sz="2800" b="1">
                  <a:latin typeface="微软雅黑" panose="020B0503020204020204" charset="-122"/>
                  <a:ea typeface="微软雅黑" panose="020B0503020204020204" charset="-122"/>
                  <a:cs typeface="微软雅黑" panose="020B0503020204020204" charset="-122"/>
                  <a:sym typeface="+mn-ea"/>
                </a:rPr>
                <a:t>原理：</a:t>
              </a:r>
              <a:r>
                <a:rPr lang="en-US" altLang="zh-CN" sz="2800" b="1">
                  <a:latin typeface="微软雅黑" panose="020B0503020204020204" charset="-122"/>
                  <a:ea typeface="微软雅黑" panose="020B0503020204020204" charset="-122"/>
                  <a:cs typeface="微软雅黑" panose="020B0503020204020204" charset="-122"/>
                  <a:sym typeface="+mn-ea"/>
                </a:rPr>
                <a:t>0</a:t>
              </a:r>
              <a:r>
                <a:rPr lang="en-US" altLang="zh-CN" sz="2800" b="1" baseline="-25000">
                  <a:latin typeface="微软雅黑" panose="020B0503020204020204" charset="-122"/>
                  <a:ea typeface="微软雅黑" panose="020B0503020204020204" charset="-122"/>
                  <a:cs typeface="微软雅黑" panose="020B0503020204020204" charset="-122"/>
                  <a:sym typeface="+mn-ea"/>
                </a:rPr>
                <a:t>2</a:t>
              </a:r>
              <a:r>
                <a:rPr lang="zh-CN" altLang="en-US" sz="2800" b="1">
                  <a:latin typeface="微软雅黑" panose="020B0503020204020204" charset="-122"/>
                  <a:ea typeface="微软雅黑" panose="020B0503020204020204" charset="-122"/>
                  <a:cs typeface="微软雅黑" panose="020B0503020204020204" charset="-122"/>
                  <a:sym typeface="+mn-ea"/>
                </a:rPr>
                <a:t>、糖源（充足）</a:t>
              </a:r>
              <a:r>
                <a:rPr lang="en-US" altLang="zh-CN" sz="2800" b="1">
                  <a:latin typeface="微软雅黑" panose="020B0503020204020204" charset="-122"/>
                  <a:ea typeface="微软雅黑" panose="020B0503020204020204" charset="-122"/>
                  <a:cs typeface="微软雅黑" panose="020B0503020204020204" charset="-122"/>
                  <a:sym typeface="+mn-ea"/>
                </a:rPr>
                <a:t>       </a:t>
              </a:r>
              <a:r>
                <a:rPr lang="zh-CN" altLang="en-US" sz="2800" b="1">
                  <a:latin typeface="微软雅黑" panose="020B0503020204020204" charset="-122"/>
                  <a:ea typeface="微软雅黑" panose="020B0503020204020204" charset="-122"/>
                  <a:cs typeface="微软雅黑" panose="020B0503020204020204" charset="-122"/>
                  <a:sym typeface="+mn-ea"/>
                </a:rPr>
                <a:t>醋酸</a:t>
              </a:r>
              <a:r>
                <a:rPr lang="en-US" altLang="zh-CN" sz="2800" b="1">
                  <a:latin typeface="微软雅黑" panose="020B0503020204020204" charset="-122"/>
                  <a:ea typeface="微软雅黑" panose="020B0503020204020204" charset="-122"/>
                  <a:cs typeface="微软雅黑" panose="020B0503020204020204" charset="-122"/>
                  <a:sym typeface="+mn-ea"/>
                </a:rPr>
                <a:t> </a:t>
              </a:r>
            </a:p>
            <a:p>
              <a:pPr fontAlgn="base">
                <a:spcBef>
                  <a:spcPct val="0"/>
                </a:spcBef>
                <a:spcAft>
                  <a:spcPct val="0"/>
                </a:spcAft>
              </a:pPr>
              <a:r>
                <a:rPr lang="en-US" altLang="zh-CN" sz="2800" b="1">
                  <a:latin typeface="微软雅黑" panose="020B0503020204020204" charset="-122"/>
                  <a:ea typeface="微软雅黑" panose="020B0503020204020204" charset="-122"/>
                  <a:cs typeface="微软雅黑" panose="020B0503020204020204" charset="-122"/>
                  <a:sym typeface="+mn-ea"/>
                </a:rPr>
                <a:t>          </a:t>
              </a:r>
              <a:r>
                <a:rPr lang="zh-CN" altLang="en-US" sz="2800" b="1">
                  <a:latin typeface="微软雅黑" panose="020B0503020204020204" charset="-122"/>
                  <a:ea typeface="微软雅黑" panose="020B0503020204020204" charset="-122"/>
                  <a:cs typeface="微软雅黑" panose="020B0503020204020204" charset="-122"/>
                  <a:sym typeface="+mn-ea"/>
                </a:rPr>
                <a:t>缺少糖源</a:t>
              </a:r>
              <a:r>
                <a:rPr lang="en-US" altLang="zh-CN" sz="2800" b="1">
                  <a:latin typeface="微软雅黑" panose="020B0503020204020204" charset="-122"/>
                  <a:ea typeface="微软雅黑" panose="020B0503020204020204" charset="-122"/>
                  <a:cs typeface="微软雅黑" panose="020B0503020204020204" charset="-122"/>
                  <a:sym typeface="+mn-ea"/>
                </a:rPr>
                <a:t>        </a:t>
              </a:r>
              <a:r>
                <a:rPr lang="zh-CN" altLang="en-US" sz="2800" b="1">
                  <a:latin typeface="微软雅黑" panose="020B0503020204020204" charset="-122"/>
                  <a:ea typeface="微软雅黑" panose="020B0503020204020204" charset="-122"/>
                  <a:cs typeface="微软雅黑" panose="020B0503020204020204" charset="-122"/>
                  <a:sym typeface="+mn-ea"/>
                </a:rPr>
                <a:t>乙醇</a:t>
              </a:r>
              <a:r>
                <a:rPr lang="en-US" altLang="zh-CN" sz="2800" b="1">
                  <a:latin typeface="微软雅黑" panose="020B0503020204020204" charset="-122"/>
                  <a:ea typeface="微软雅黑" panose="020B0503020204020204" charset="-122"/>
                  <a:cs typeface="微软雅黑" panose="020B0503020204020204" charset="-122"/>
                  <a:sym typeface="+mn-ea"/>
                </a:rPr>
                <a:t>       </a:t>
              </a:r>
              <a:r>
                <a:rPr lang="zh-CN" altLang="en-US" sz="2800" b="1">
                  <a:latin typeface="微软雅黑" panose="020B0503020204020204" charset="-122"/>
                  <a:ea typeface="微软雅黑" panose="020B0503020204020204" charset="-122"/>
                  <a:cs typeface="微软雅黑" panose="020B0503020204020204" charset="-122"/>
                  <a:sym typeface="+mn-ea"/>
                </a:rPr>
                <a:t>乙醛</a:t>
              </a:r>
              <a:r>
                <a:rPr lang="en-US" altLang="zh-CN" sz="2800" b="1">
                  <a:latin typeface="微软雅黑" panose="020B0503020204020204" charset="-122"/>
                  <a:ea typeface="微软雅黑" panose="020B0503020204020204" charset="-122"/>
                  <a:cs typeface="微软雅黑" panose="020B0503020204020204" charset="-122"/>
                  <a:sym typeface="+mn-ea"/>
                </a:rPr>
                <a:t>        </a:t>
              </a:r>
              <a:r>
                <a:rPr lang="zh-CN" altLang="en-US" sz="2800" b="1">
                  <a:latin typeface="微软雅黑" panose="020B0503020204020204" charset="-122"/>
                  <a:ea typeface="微软雅黑" panose="020B0503020204020204" charset="-122"/>
                  <a:cs typeface="微软雅黑" panose="020B0503020204020204" charset="-122"/>
                  <a:sym typeface="+mn-ea"/>
                </a:rPr>
                <a:t>醋酸</a:t>
              </a:r>
            </a:p>
            <a:p>
              <a:pPr>
                <a:lnSpc>
                  <a:spcPct val="125000"/>
                </a:lnSpc>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应用：酿醋</a:t>
              </a:r>
            </a:p>
          </p:txBody>
        </p:sp>
        <p:cxnSp>
          <p:nvCxnSpPr>
            <p:cNvPr id="6" name="直接箭头连接符 5"/>
            <p:cNvCxnSpPr/>
            <p:nvPr/>
          </p:nvCxnSpPr>
          <p:spPr>
            <a:xfrm flipV="1">
              <a:off x="4744" y="7895"/>
              <a:ext cx="1208" cy="1"/>
            </a:xfrm>
            <a:prstGeom prst="straightConnector1">
              <a:avLst/>
            </a:prstGeom>
            <a:ln w="28575">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7" name="直接箭头连接符 6"/>
            <p:cNvCxnSpPr/>
            <p:nvPr>
              <p:custDataLst>
                <p:tags r:id="rId4"/>
              </p:custDataLst>
            </p:nvPr>
          </p:nvCxnSpPr>
          <p:spPr>
            <a:xfrm flipV="1">
              <a:off x="7200" y="7896"/>
              <a:ext cx="1208" cy="1"/>
            </a:xfrm>
            <a:prstGeom prst="straightConnector1">
              <a:avLst/>
            </a:prstGeom>
            <a:ln w="28575">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custDataLst>
                <p:tags r:id="rId5"/>
              </p:custDataLst>
            </p:nvPr>
          </p:nvCxnSpPr>
          <p:spPr>
            <a:xfrm flipV="1">
              <a:off x="9581" y="7894"/>
              <a:ext cx="1208" cy="1"/>
            </a:xfrm>
            <a:prstGeom prst="straightConnector1">
              <a:avLst/>
            </a:prstGeom>
            <a:ln w="28575">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custDataLst>
                <p:tags r:id="rId6"/>
              </p:custDataLst>
            </p:nvPr>
          </p:nvCxnSpPr>
          <p:spPr>
            <a:xfrm flipV="1">
              <a:off x="6746" y="7215"/>
              <a:ext cx="1208" cy="1"/>
            </a:xfrm>
            <a:prstGeom prst="straightConnector1">
              <a:avLst/>
            </a:prstGeom>
            <a:ln w="28575">
              <a:solidFill>
                <a:schemeClr val="tx1"/>
              </a:solidFill>
              <a:tailEnd type="arrow"/>
            </a:ln>
          </p:spPr>
          <p:style>
            <a:lnRef idx="2">
              <a:schemeClr val="accent1"/>
            </a:lnRef>
            <a:fillRef idx="0">
              <a:srgbClr val="FFFFFF"/>
            </a:fillRef>
            <a:effectRef idx="0">
              <a:srgbClr val="FFFFFF"/>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一、发酵技术及其应用</a:t>
            </a:r>
          </a:p>
        </p:txBody>
      </p:sp>
      <p:sp>
        <p:nvSpPr>
          <p:cNvPr id="5" name="文本框 4"/>
          <p:cNvSpPr txBox="1"/>
          <p:nvPr>
            <p:custDataLst>
              <p:tags r:id="rId2"/>
            </p:custDataLst>
          </p:nvPr>
        </p:nvSpPr>
        <p:spPr>
          <a:xfrm>
            <a:off x="179070" y="692785"/>
            <a:ext cx="9933305" cy="396938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4</a:t>
            </a:r>
            <a:r>
              <a:rPr lang="zh-CN" altLang="en-US" sz="2800" b="1">
                <a:latin typeface="微软雅黑" panose="020B0503020204020204" charset="-122"/>
                <a:ea typeface="微软雅黑" panose="020B0503020204020204" charset="-122"/>
                <a:sym typeface="+mn-ea"/>
              </a:rPr>
              <a:t>、应用</a:t>
            </a:r>
          </a:p>
          <a:p>
            <a:pPr>
              <a:lnSpc>
                <a:spcPct val="150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果酒果醋制作</a:t>
            </a:r>
          </a:p>
          <a:p>
            <a:pPr>
              <a:lnSpc>
                <a:spcPct val="150000"/>
              </a:lnSpc>
            </a:pPr>
            <a:r>
              <a:rPr lang="zh-CN" altLang="en-US" sz="2800" b="1">
                <a:latin typeface="微软雅黑" panose="020B0503020204020204" charset="-122"/>
                <a:ea typeface="微软雅黑" panose="020B0503020204020204" charset="-122"/>
                <a:sym typeface="+mn-ea"/>
              </a:rPr>
              <a:t>①在发酵液装瓶后为什么要保持1/3的剩余空间</a:t>
            </a:r>
          </a:p>
          <a:p>
            <a:pPr>
              <a:lnSpc>
                <a:spcPct val="150000"/>
              </a:lnSpc>
            </a:pPr>
            <a:r>
              <a:rPr lang="zh-CN" altLang="en-US" sz="2800" b="1">
                <a:latin typeface="微软雅黑" panose="020B0503020204020204" charset="-122"/>
                <a:ea typeface="微软雅黑" panose="020B0503020204020204" charset="-122"/>
                <a:sym typeface="+mn-ea"/>
              </a:rPr>
              <a:t>②在果酒发酵阶段每隔12h拧松瓶盖一次，原因是什么</a:t>
            </a:r>
          </a:p>
          <a:p>
            <a:pPr>
              <a:lnSpc>
                <a:spcPct val="150000"/>
              </a:lnSpc>
            </a:pPr>
            <a:r>
              <a:rPr lang="zh-CN" altLang="en-US" sz="2800" b="1">
                <a:latin typeface="微软雅黑" panose="020B0503020204020204" charset="-122"/>
                <a:ea typeface="微软雅黑" panose="020B0503020204020204" charset="-122"/>
                <a:sym typeface="+mn-ea"/>
              </a:rPr>
              <a:t>③拧松瓶盖后再将瓶盖拧紧，原因是什么</a:t>
            </a:r>
          </a:p>
          <a:p>
            <a:pPr>
              <a:lnSpc>
                <a:spcPct val="150000"/>
              </a:lnSpc>
            </a:pPr>
            <a:endParaRPr lang="zh-CN" altLang="en-US" sz="2800" b="1">
              <a:latin typeface="微软雅黑" panose="020B0503020204020204" charset="-122"/>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31595" y="1268730"/>
            <a:ext cx="7343776" cy="4975860"/>
            <a:chOff x="7477211" y="2594681"/>
            <a:chExt cx="5503853" cy="3962057"/>
          </a:xfrm>
        </p:grpSpPr>
        <p:pic>
          <p:nvPicPr>
            <p:cNvPr id="7" name="图片 6"/>
            <p:cNvPicPr>
              <a:picLocks noChangeAspect="1"/>
            </p:cNvPicPr>
            <p:nvPr>
              <p:custDataLst>
                <p:tags r:id="rId1"/>
              </p:custDataLst>
            </p:nvPr>
          </p:nvPicPr>
          <p:blipFill>
            <a:blip r:embed="rId6"/>
            <a:stretch>
              <a:fillRect/>
            </a:stretch>
          </p:blipFill>
          <p:spPr>
            <a:xfrm>
              <a:off x="8496126" y="2877324"/>
              <a:ext cx="3586903" cy="3679414"/>
            </a:xfrm>
            <a:prstGeom prst="rect">
              <a:avLst/>
            </a:prstGeom>
          </p:spPr>
        </p:pic>
        <p:sp>
          <p:nvSpPr>
            <p:cNvPr id="8" name="文本框 7"/>
            <p:cNvSpPr txBox="1"/>
            <p:nvPr>
              <p:custDataLst>
                <p:tags r:id="rId2"/>
              </p:custDataLst>
            </p:nvPr>
          </p:nvSpPr>
          <p:spPr>
            <a:xfrm>
              <a:off x="8340913" y="2594681"/>
              <a:ext cx="1411705" cy="415622"/>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充气口</a:t>
              </a:r>
              <a:endParaRPr lang="zh-CN" altLang="en-US"/>
            </a:p>
          </p:txBody>
        </p:sp>
        <p:sp>
          <p:nvSpPr>
            <p:cNvPr id="9" name="文本框 8"/>
            <p:cNvSpPr txBox="1"/>
            <p:nvPr>
              <p:custDataLst>
                <p:tags r:id="rId3"/>
              </p:custDataLst>
            </p:nvPr>
          </p:nvSpPr>
          <p:spPr>
            <a:xfrm>
              <a:off x="11632859" y="3569502"/>
              <a:ext cx="1348205" cy="415622"/>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排气口</a:t>
              </a:r>
              <a:endParaRPr lang="zh-CN" altLang="en-US" b="1">
                <a:latin typeface="微软雅黑" panose="020B0503020204020204" charset="-122"/>
                <a:ea typeface="微软雅黑" panose="020B0503020204020204" charset="-122"/>
              </a:endParaRPr>
            </a:p>
          </p:txBody>
        </p:sp>
        <p:sp>
          <p:nvSpPr>
            <p:cNvPr id="10" name="文本框 9"/>
            <p:cNvSpPr txBox="1"/>
            <p:nvPr>
              <p:custDataLst>
                <p:tags r:id="rId4"/>
              </p:custDataLst>
            </p:nvPr>
          </p:nvSpPr>
          <p:spPr>
            <a:xfrm>
              <a:off x="7477211" y="5920385"/>
              <a:ext cx="1411705" cy="415622"/>
            </a:xfrm>
            <a:prstGeom prst="rect">
              <a:avLst/>
            </a:prstGeom>
            <a:noFill/>
          </p:spPr>
          <p:txBody>
            <a:bodyPr wrap="square" rtlCol="0">
              <a:spAutoFit/>
            </a:bodyPr>
            <a:lstStyle/>
            <a:p>
              <a:pPr algn="l">
                <a:buClrTx/>
                <a:buSzTx/>
                <a:buFontTx/>
              </a:pPr>
              <a:r>
                <a:rPr lang="zh-CN" altLang="en-US" sz="2800" b="1">
                  <a:latin typeface="微软雅黑" panose="020B0503020204020204" charset="-122"/>
                  <a:ea typeface="微软雅黑" panose="020B0503020204020204" charset="-122"/>
                </a:rPr>
                <a:t>出料口</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一、发酵技术及其应用</a:t>
            </a:r>
          </a:p>
        </p:txBody>
      </p:sp>
      <p:sp>
        <p:nvSpPr>
          <p:cNvPr id="5" name="文本框 4"/>
          <p:cNvSpPr txBox="1"/>
          <p:nvPr>
            <p:custDataLst>
              <p:tags r:id="rId2"/>
            </p:custDataLst>
          </p:nvPr>
        </p:nvSpPr>
        <p:spPr>
          <a:xfrm>
            <a:off x="179070" y="692785"/>
            <a:ext cx="8648065" cy="332295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4</a:t>
            </a:r>
            <a:r>
              <a:rPr lang="zh-CN" altLang="en-US" sz="2800" b="1">
                <a:latin typeface="微软雅黑" panose="020B0503020204020204" charset="-122"/>
                <a:ea typeface="微软雅黑" panose="020B0503020204020204" charset="-122"/>
                <a:sym typeface="+mn-ea"/>
              </a:rPr>
              <a:t>、应用</a:t>
            </a:r>
          </a:p>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泡菜制作</a:t>
            </a:r>
          </a:p>
          <a:p>
            <a:pPr>
              <a:lnSpc>
                <a:spcPct val="150000"/>
              </a:lnSpc>
            </a:pPr>
            <a:r>
              <a:rPr lang="zh-CN" altLang="en-US" sz="2800" b="1">
                <a:latin typeface="微软雅黑" panose="020B0503020204020204" charset="-122"/>
                <a:ea typeface="微软雅黑" panose="020B0503020204020204" charset="-122"/>
                <a:sym typeface="+mn-ea"/>
              </a:rPr>
              <a:t>①盐水煮沸的目的是什么？</a:t>
            </a:r>
          </a:p>
          <a:p>
            <a:pPr>
              <a:lnSpc>
                <a:spcPct val="150000"/>
              </a:lnSpc>
            </a:pPr>
            <a:r>
              <a:rPr lang="zh-CN" altLang="en-US" sz="2800" b="1">
                <a:latin typeface="微软雅黑" panose="020B0503020204020204" charset="-122"/>
                <a:ea typeface="微软雅黑" panose="020B0503020204020204" charset="-122"/>
                <a:sym typeface="+mn-ea"/>
              </a:rPr>
              <a:t>②用水密封泡菜坛的目的是什么？</a:t>
            </a:r>
          </a:p>
          <a:p>
            <a:pPr>
              <a:lnSpc>
                <a:spcPct val="150000"/>
              </a:lnSpc>
            </a:pPr>
            <a:r>
              <a:rPr lang="zh-CN" altLang="en-US" sz="2800" b="1">
                <a:latin typeface="微软雅黑" panose="020B0503020204020204" charset="-122"/>
                <a:ea typeface="微软雅黑" panose="020B0503020204020204" charset="-122"/>
                <a:sym typeface="+mn-ea"/>
              </a:rPr>
              <a:t>③为什么泡菜只能装至八成满，要将泡菜用盐水浸没？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88595"/>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一、发酵技术及其应用</a:t>
            </a:r>
          </a:p>
        </p:txBody>
      </p:sp>
      <p:sp>
        <p:nvSpPr>
          <p:cNvPr id="5" name="文本框 4"/>
          <p:cNvSpPr txBox="1"/>
          <p:nvPr/>
        </p:nvSpPr>
        <p:spPr>
          <a:xfrm>
            <a:off x="179705" y="764540"/>
            <a:ext cx="4572000" cy="73723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4</a:t>
            </a:r>
            <a:r>
              <a:rPr lang="zh-CN" altLang="en-US" sz="2800" b="1">
                <a:latin typeface="微软雅黑" panose="020B0503020204020204" charset="-122"/>
                <a:ea typeface="微软雅黑" panose="020B0503020204020204" charset="-122"/>
                <a:sym typeface="+mn-ea"/>
              </a:rPr>
              <a:t>、应用</a:t>
            </a:r>
          </a:p>
        </p:txBody>
      </p:sp>
      <p:sp>
        <p:nvSpPr>
          <p:cNvPr id="6" name="文本框 5"/>
          <p:cNvSpPr txBox="1"/>
          <p:nvPr/>
        </p:nvSpPr>
        <p:spPr>
          <a:xfrm>
            <a:off x="107315" y="1268730"/>
            <a:ext cx="6729730" cy="267652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(3)</a:t>
            </a:r>
            <a:r>
              <a:rPr lang="zh-CN" altLang="en-US" sz="2800" b="1">
                <a:latin typeface="微软雅黑" panose="020B0503020204020204" charset="-122"/>
                <a:ea typeface="微软雅黑" panose="020B0503020204020204" charset="-122"/>
                <a:sym typeface="+mn-ea"/>
              </a:rPr>
              <a:t>腐乳制作</a:t>
            </a:r>
          </a:p>
          <a:p>
            <a:pPr>
              <a:lnSpc>
                <a:spcPct val="150000"/>
              </a:lnSpc>
            </a:pPr>
            <a:r>
              <a:rPr lang="zh-CN" altLang="en-US" sz="2800" b="1">
                <a:latin typeface="微软雅黑" panose="020B0503020204020204" charset="-122"/>
                <a:ea typeface="微软雅黑" panose="020B0503020204020204" charset="-122"/>
                <a:sym typeface="+mn-ea"/>
              </a:rPr>
              <a:t>①原理：</a:t>
            </a:r>
          </a:p>
          <a:p>
            <a:pPr>
              <a:lnSpc>
                <a:spcPct val="150000"/>
              </a:lnSpc>
            </a:pPr>
            <a:r>
              <a:rPr lang="zh-CN" altLang="en-US" sz="2800" b="1">
                <a:latin typeface="微软雅黑" panose="020B0503020204020204" charset="-122"/>
                <a:ea typeface="微软雅黑" panose="020B0503020204020204" charset="-122"/>
                <a:sym typeface="+mn-ea"/>
              </a:rPr>
              <a:t>②制作腐乳菌种：霉菌（异养需氧型）</a:t>
            </a:r>
          </a:p>
          <a:p>
            <a:pPr>
              <a:lnSpc>
                <a:spcPct val="150000"/>
              </a:lnSpc>
            </a:pPr>
            <a:r>
              <a:rPr lang="zh-CN" altLang="en-US" sz="2800" b="1">
                <a:latin typeface="微软雅黑" panose="020B0503020204020204" charset="-122"/>
                <a:ea typeface="微软雅黑" panose="020B0503020204020204" charset="-122"/>
                <a:sym typeface="+mn-ea"/>
              </a:rPr>
              <a:t>③制作过程：</a:t>
            </a:r>
          </a:p>
        </p:txBody>
      </p:sp>
      <p:pic>
        <p:nvPicPr>
          <p:cNvPr id="19459" name="图片 11" descr="u=4168148700,1928307177&amp;fm=26&amp;gp=0"/>
          <p:cNvPicPr>
            <a:picLocks noChangeAspect="1"/>
          </p:cNvPicPr>
          <p:nvPr>
            <p:custDataLst>
              <p:tags r:id="rId2"/>
            </p:custDataLst>
          </p:nvPr>
        </p:nvPicPr>
        <p:blipFill>
          <a:blip r:embed="rId16"/>
          <a:stretch>
            <a:fillRect/>
          </a:stretch>
        </p:blipFill>
        <p:spPr>
          <a:xfrm>
            <a:off x="7235825" y="5013325"/>
            <a:ext cx="1842770" cy="1842770"/>
          </a:xfrm>
          <a:prstGeom prst="rect">
            <a:avLst/>
          </a:prstGeom>
          <a:noFill/>
          <a:ln w="9525">
            <a:noFill/>
          </a:ln>
        </p:spPr>
      </p:pic>
      <p:grpSp>
        <p:nvGrpSpPr>
          <p:cNvPr id="7" name="组合 6"/>
          <p:cNvGrpSpPr/>
          <p:nvPr/>
        </p:nvGrpSpPr>
        <p:grpSpPr>
          <a:xfrm>
            <a:off x="1403985" y="1844675"/>
            <a:ext cx="5290630" cy="776816"/>
            <a:chOff x="2385" y="5382"/>
            <a:chExt cx="8332" cy="1223"/>
          </a:xfrm>
        </p:grpSpPr>
        <p:grpSp>
          <p:nvGrpSpPr>
            <p:cNvPr id="18" name="组合 17"/>
            <p:cNvGrpSpPr/>
            <p:nvPr/>
          </p:nvGrpSpPr>
          <p:grpSpPr>
            <a:xfrm>
              <a:off x="2385" y="5382"/>
              <a:ext cx="8332" cy="1223"/>
              <a:chOff x="287522" y="2400406"/>
              <a:chExt cx="3982401" cy="776751"/>
            </a:xfrm>
          </p:grpSpPr>
          <p:sp>
            <p:nvSpPr>
              <p:cNvPr id="19468" name="Rectangle 10"/>
              <p:cNvSpPr/>
              <p:nvPr>
                <p:custDataLst>
                  <p:tags r:id="rId11"/>
                </p:custDataLst>
              </p:nvPr>
            </p:nvSpPr>
            <p:spPr>
              <a:xfrm>
                <a:off x="287522" y="2655231"/>
                <a:ext cx="940668" cy="521926"/>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zh-CN" altLang="en-US" sz="2800" b="1">
                    <a:latin typeface="微软雅黑" panose="020B0503020204020204" charset="-122"/>
                    <a:ea typeface="微软雅黑" panose="020B0503020204020204" charset="-122"/>
                  </a:rPr>
                  <a:t>蛋白质</a:t>
                </a:r>
              </a:p>
            </p:txBody>
          </p:sp>
          <p:sp>
            <p:nvSpPr>
              <p:cNvPr id="19470" name="Rectangle 10"/>
              <p:cNvSpPr/>
              <p:nvPr>
                <p:custDataLst>
                  <p:tags r:id="rId12"/>
                </p:custDataLst>
              </p:nvPr>
            </p:nvSpPr>
            <p:spPr>
              <a:xfrm>
                <a:off x="2060213" y="2643717"/>
                <a:ext cx="2209710" cy="521926"/>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zh-CN" altLang="en-US" sz="2800" b="1">
                    <a:latin typeface="微软雅黑" panose="020B0503020204020204" charset="-122"/>
                    <a:ea typeface="微软雅黑" panose="020B0503020204020204" charset="-122"/>
                  </a:rPr>
                  <a:t>小分子肽</a:t>
                </a:r>
                <a:r>
                  <a:rPr lang="en-US" altLang="zh-CN" sz="2800" dirty="0">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氨基酸</a:t>
                </a:r>
                <a:endParaRPr lang="zh-CN" altLang="en-US" sz="2800" dirty="0">
                  <a:latin typeface="微软雅黑" panose="020B0503020204020204" charset="-122"/>
                  <a:ea typeface="微软雅黑" panose="020B0503020204020204" charset="-122"/>
                </a:endParaRPr>
              </a:p>
            </p:txBody>
          </p:sp>
          <p:sp>
            <p:nvSpPr>
              <p:cNvPr id="19471" name="Rectangle 10"/>
              <p:cNvSpPr/>
              <p:nvPr>
                <p:custDataLst>
                  <p:tags r:id="rId13"/>
                </p:custDataLst>
              </p:nvPr>
            </p:nvSpPr>
            <p:spPr>
              <a:xfrm>
                <a:off x="1121410" y="2400406"/>
                <a:ext cx="940668" cy="521926"/>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charset="-122"/>
                    <a:cs typeface="+mn-cs"/>
                  </a:defRPr>
                </a:lvl5pPr>
              </a:lstStyle>
              <a:p>
                <a:pPr marL="0" lvl="0" indent="0" eaLnBrk="1" hangingPunct="1">
                  <a:spcBef>
                    <a:spcPct val="50000"/>
                  </a:spcBef>
                  <a:buFontTx/>
                  <a:buNone/>
                </a:pPr>
                <a:r>
                  <a:rPr lang="zh-CN" altLang="en-US" sz="2800" b="1">
                    <a:latin typeface="微软雅黑" panose="020B0503020204020204" charset="-122"/>
                    <a:ea typeface="微软雅黑" panose="020B0503020204020204" charset="-122"/>
                  </a:rPr>
                  <a:t>蛋白酶</a:t>
                </a:r>
                <a:endParaRPr lang="zh-CN" altLang="en-US" sz="2800" dirty="0">
                  <a:latin typeface="微软雅黑" panose="020B0503020204020204" charset="-122"/>
                  <a:ea typeface="微软雅黑" panose="020B0503020204020204" charset="-122"/>
                </a:endParaRPr>
              </a:p>
            </p:txBody>
          </p:sp>
        </p:grpSp>
        <p:cxnSp>
          <p:nvCxnSpPr>
            <p:cNvPr id="8" name="直接箭头连接符 7"/>
            <p:cNvCxnSpPr>
              <a:stCxn id="19468" idx="3"/>
            </p:cNvCxnSpPr>
            <p:nvPr>
              <p:custDataLst>
                <p:tags r:id="rId10"/>
              </p:custDataLst>
            </p:nvPr>
          </p:nvCxnSpPr>
          <p:spPr>
            <a:xfrm>
              <a:off x="4353" y="6194"/>
              <a:ext cx="1745" cy="10"/>
            </a:xfrm>
            <a:prstGeom prst="straightConnector1">
              <a:avLst/>
            </a:prstGeom>
            <a:ln w="28575">
              <a:solidFill>
                <a:schemeClr val="tx1"/>
              </a:solidFill>
              <a:tailEnd type="arrow"/>
            </a:ln>
          </p:spPr>
          <p:style>
            <a:lnRef idx="2">
              <a:schemeClr val="accent1"/>
            </a:lnRef>
            <a:fillRef idx="0">
              <a:srgbClr val="FFFFFF"/>
            </a:fillRef>
            <a:effectRef idx="0">
              <a:srgbClr val="FFFFFF"/>
            </a:effectRef>
            <a:fontRef idx="minor">
              <a:schemeClr val="tx1"/>
            </a:fontRef>
          </p:style>
        </p:cxnSp>
      </p:grpSp>
      <p:cxnSp>
        <p:nvCxnSpPr>
          <p:cNvPr id="9" name="直接箭头连接符 8"/>
          <p:cNvCxnSpPr/>
          <p:nvPr>
            <p:custDataLst>
              <p:tags r:id="rId3"/>
            </p:custDataLst>
          </p:nvPr>
        </p:nvCxnSpPr>
        <p:spPr>
          <a:xfrm flipV="1">
            <a:off x="1546860" y="4581525"/>
            <a:ext cx="635000" cy="508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4"/>
            </p:custDataLst>
          </p:nvPr>
        </p:nvSpPr>
        <p:spPr>
          <a:xfrm>
            <a:off x="106998" y="4077335"/>
            <a:ext cx="1684338" cy="1022350"/>
          </a:xfrm>
          <a:prstGeom prst="roundRect">
            <a:avLst>
              <a:gd name="adj" fmla="val 7955"/>
            </a:avLst>
          </a:prstGeom>
          <a:solidFill>
            <a:schemeClr val="accent6"/>
          </a:solidFill>
          <a:ln w="19050">
            <a:solidFill>
              <a:schemeClr val="tx2"/>
            </a:solidFill>
          </a:ln>
        </p:spPr>
        <p:txBody>
          <a:bodyPr>
            <a:spAutoFit/>
          </a:bodyPr>
          <a:lstStyle/>
          <a:p>
            <a:pPr marR="0" algn="ctr" defTabSz="914400">
              <a:buClrTx/>
              <a:buSzTx/>
              <a:buFontTx/>
              <a:buNone/>
              <a:defRPr/>
            </a:pPr>
            <a:r>
              <a:rPr kumimoji="0" lang="zh-CN" altLang="en-US" sz="2800" b="1" kern="1200" cap="none" spc="0" normalizeH="0" baseline="0" noProof="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让豆腐长出毛霉</a:t>
            </a:r>
          </a:p>
        </p:txBody>
      </p:sp>
      <p:cxnSp>
        <p:nvCxnSpPr>
          <p:cNvPr id="13" name="直接箭头连接符 12"/>
          <p:cNvCxnSpPr/>
          <p:nvPr>
            <p:custDataLst>
              <p:tags r:id="rId5"/>
            </p:custDataLst>
          </p:nvPr>
        </p:nvCxnSpPr>
        <p:spPr>
          <a:xfrm flipV="1">
            <a:off x="3707909" y="4586763"/>
            <a:ext cx="635118" cy="507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6"/>
            </p:custDataLst>
          </p:nvPr>
        </p:nvSpPr>
        <p:spPr>
          <a:xfrm>
            <a:off x="2195459" y="4296012"/>
            <a:ext cx="1703387" cy="573246"/>
          </a:xfrm>
          <a:prstGeom prst="roundRect">
            <a:avLst/>
          </a:prstGeom>
          <a:solidFill>
            <a:schemeClr val="accent6"/>
          </a:solidFill>
          <a:ln w="19050">
            <a:solidFill>
              <a:schemeClr val="tx2"/>
            </a:solidFill>
          </a:ln>
        </p:spPr>
        <p:txBody>
          <a:bodyPr>
            <a:spAutoFit/>
          </a:bodyPr>
          <a:lstStyle/>
          <a:p>
            <a:pPr marR="0" algn="ctr" defTabSz="914400">
              <a:buClrTx/>
              <a:buSzTx/>
              <a:buFontTx/>
              <a:buNone/>
              <a:defRPr/>
            </a:pPr>
            <a:r>
              <a:rPr kumimoji="0" lang="zh-CN" altLang="en-US" sz="2800" b="1" kern="1200" cap="none" spc="0" normalizeH="0" baseline="0" noProof="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加盐腌制</a:t>
            </a:r>
          </a:p>
        </p:txBody>
      </p:sp>
      <p:cxnSp>
        <p:nvCxnSpPr>
          <p:cNvPr id="16" name="直接箭头连接符 15"/>
          <p:cNvCxnSpPr/>
          <p:nvPr>
            <p:custDataLst>
              <p:tags r:id="rId7"/>
            </p:custDataLst>
          </p:nvPr>
        </p:nvCxnSpPr>
        <p:spPr>
          <a:xfrm flipV="1">
            <a:off x="5724034" y="4576603"/>
            <a:ext cx="635118" cy="507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8"/>
            </p:custDataLst>
          </p:nvPr>
        </p:nvSpPr>
        <p:spPr>
          <a:xfrm>
            <a:off x="4283710" y="4293038"/>
            <a:ext cx="1706563" cy="504705"/>
          </a:xfrm>
          <a:prstGeom prst="roundRect">
            <a:avLst/>
          </a:prstGeom>
          <a:solidFill>
            <a:schemeClr val="accent6"/>
          </a:solidFill>
          <a:ln w="19050">
            <a:solidFill>
              <a:schemeClr val="tx2"/>
            </a:solidFill>
          </a:ln>
        </p:spPr>
        <p:txBody>
          <a:bodyPr>
            <a:spAutoFit/>
          </a:bodyPr>
          <a:lstStyle/>
          <a:p>
            <a:pPr marR="0" algn="ctr" defTabSz="914400">
              <a:buClrTx/>
              <a:buSzTx/>
              <a:buFontTx/>
              <a:buNone/>
              <a:defRPr/>
            </a:pPr>
            <a:r>
              <a:rPr kumimoji="0" lang="zh-CN" altLang="en-US" sz="2400" b="1" kern="1200" cap="none" spc="0" normalizeH="0" baseline="0" noProof="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加卤汤瓶</a:t>
            </a:r>
          </a:p>
        </p:txBody>
      </p:sp>
      <p:sp>
        <p:nvSpPr>
          <p:cNvPr id="26" name="文本框 25"/>
          <p:cNvSpPr txBox="1"/>
          <p:nvPr>
            <p:custDataLst>
              <p:tags r:id="rId9"/>
            </p:custDataLst>
          </p:nvPr>
        </p:nvSpPr>
        <p:spPr>
          <a:xfrm>
            <a:off x="6357938" y="4293048"/>
            <a:ext cx="1684337" cy="573275"/>
          </a:xfrm>
          <a:prstGeom prst="roundRect">
            <a:avLst/>
          </a:prstGeom>
          <a:solidFill>
            <a:schemeClr val="accent6"/>
          </a:solidFill>
          <a:ln w="19050">
            <a:solidFill>
              <a:schemeClr val="tx2"/>
            </a:solidFill>
          </a:ln>
        </p:spPr>
        <p:txBody>
          <a:bodyPr>
            <a:spAutoFit/>
          </a:bodyPr>
          <a:lstStyle/>
          <a:p>
            <a:pPr marR="0" algn="ctr" defTabSz="914400">
              <a:buClrTx/>
              <a:buSzTx/>
              <a:buFontTx/>
              <a:buNone/>
              <a:defRPr/>
            </a:pPr>
            <a:r>
              <a:rPr kumimoji="0" lang="zh-CN" altLang="en-US" sz="2800" b="1" kern="1200" cap="none" spc="0" normalizeH="0" baseline="0" noProof="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密封腌制</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7315" y="188595"/>
            <a:ext cx="8991600" cy="801370"/>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二、微生物的培养技术及应用</a:t>
            </a:r>
          </a:p>
          <a:p>
            <a:pPr>
              <a:lnSpc>
                <a:spcPct val="150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、微生物基础知识</a:t>
            </a:r>
          </a:p>
          <a:p>
            <a:pPr>
              <a:lnSpc>
                <a:spcPct val="150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概念：肉眼看不见或看不清的微小生物</a:t>
            </a:r>
          </a:p>
          <a:p>
            <a:pPr>
              <a:lnSpc>
                <a:spcPct val="150000"/>
              </a:lnSpc>
            </a:pPr>
            <a:r>
              <a:rPr lang="en-US" altLang="zh-CN" sz="2800" b="1">
                <a:solidFill>
                  <a:schemeClr val="tx1"/>
                </a:solidFill>
                <a:latin typeface="微软雅黑" panose="020B0503020204020204" charset="-122"/>
                <a:ea typeface="微软雅黑" panose="020B0503020204020204" charset="-122"/>
                <a:sym typeface="+mn-ea"/>
              </a:rPr>
              <a:t>(2)</a:t>
            </a:r>
            <a:r>
              <a:rPr lang="zh-CN" altLang="en-US" sz="2800" b="1">
                <a:solidFill>
                  <a:schemeClr val="tx1"/>
                </a:solidFill>
                <a:latin typeface="微软雅黑" panose="020B0503020204020204" charset="-122"/>
                <a:ea typeface="微软雅黑" panose="020B0503020204020204" charset="-122"/>
                <a:sym typeface="+mn-ea"/>
              </a:rPr>
              <a:t>分类：</a:t>
            </a:r>
          </a:p>
          <a:p>
            <a:pPr marL="457200" indent="-457200">
              <a:lnSpc>
                <a:spcPct val="150000"/>
              </a:lnSpc>
              <a:buFont typeface="Wingdings" panose="05000000000000000000" charset="0"/>
              <a:buChar char="u"/>
            </a:pPr>
            <a:r>
              <a:rPr lang="zh-CN" altLang="en-US" sz="2800" b="1">
                <a:solidFill>
                  <a:schemeClr val="tx1"/>
                </a:solidFill>
                <a:latin typeface="微软雅黑" panose="020B0503020204020204" charset="-122"/>
                <a:ea typeface="微软雅黑" panose="020B0503020204020204" charset="-122"/>
                <a:sym typeface="+mn-ea"/>
              </a:rPr>
              <a:t>病毒</a:t>
            </a:r>
          </a:p>
          <a:p>
            <a:pPr marL="457200" indent="-457200">
              <a:lnSpc>
                <a:spcPct val="150000"/>
              </a:lnSpc>
              <a:buFont typeface="Wingdings" panose="05000000000000000000" charset="0"/>
              <a:buChar char="u"/>
            </a:pPr>
            <a:r>
              <a:rPr lang="zh-CN" altLang="en-US" sz="2800" b="1">
                <a:solidFill>
                  <a:schemeClr val="tx1"/>
                </a:solidFill>
                <a:latin typeface="微软雅黑" panose="020B0503020204020204" charset="-122"/>
                <a:ea typeface="微软雅黑" panose="020B0503020204020204" charset="-122"/>
                <a:sym typeface="+mn-ea"/>
              </a:rPr>
              <a:t>原核生物</a:t>
            </a:r>
          </a:p>
          <a:p>
            <a:pPr marL="457200" indent="-457200">
              <a:lnSpc>
                <a:spcPct val="150000"/>
              </a:lnSpc>
              <a:buFont typeface="Wingdings" panose="05000000000000000000" charset="0"/>
              <a:buChar char="u"/>
            </a:pPr>
            <a:r>
              <a:rPr lang="zh-CN" altLang="en-US" sz="2800" b="1">
                <a:solidFill>
                  <a:schemeClr val="tx1"/>
                </a:solidFill>
                <a:latin typeface="微软雅黑" panose="020B0503020204020204" charset="-122"/>
                <a:ea typeface="微软雅黑" panose="020B0503020204020204" charset="-122"/>
                <a:sym typeface="+mn-ea"/>
              </a:rPr>
              <a:t>原生生物（单细胞动植物）</a:t>
            </a:r>
          </a:p>
          <a:p>
            <a:pPr marL="457200" indent="-457200">
              <a:lnSpc>
                <a:spcPct val="150000"/>
              </a:lnSpc>
              <a:buFont typeface="Wingdings" panose="05000000000000000000" charset="0"/>
              <a:buChar char="u"/>
            </a:pPr>
            <a:r>
              <a:rPr lang="zh-CN" altLang="en-US" sz="2800" b="1">
                <a:solidFill>
                  <a:schemeClr val="tx1"/>
                </a:solidFill>
                <a:latin typeface="微软雅黑" panose="020B0503020204020204" charset="-122"/>
                <a:ea typeface="微软雅黑" panose="020B0503020204020204" charset="-122"/>
                <a:sym typeface="+mn-ea"/>
              </a:rPr>
              <a:t>真菌</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E5ODlhNWIwMTY1N2E3ZWIxM2M2YjViZWNjMGUxZDQifQ=="/>
</p:tagLst>
</file>

<file path=ppt/tags/tag10.xml><?xml version="1.0" encoding="utf-8"?>
<p:tagLst xmlns:a="http://schemas.openxmlformats.org/drawingml/2006/main" xmlns:r="http://schemas.openxmlformats.org/officeDocument/2006/relationships" xmlns:p="http://schemas.openxmlformats.org/presentationml/2006/main">
  <p:tag name="AS_UNIQUEID" val="2005"/>
</p:tagLst>
</file>

<file path=ppt/tags/tag11.xml><?xml version="1.0" encoding="utf-8"?>
<p:tagLst xmlns:a="http://schemas.openxmlformats.org/drawingml/2006/main" xmlns:r="http://schemas.openxmlformats.org/officeDocument/2006/relationships" xmlns:p="http://schemas.openxmlformats.org/presentationml/2006/main">
  <p:tag name="AS_UNIQUEID" val="1990"/>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AS_UNIQUEID" val="2006"/>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AS_UNIQUEID" val="2007"/>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AS_UNIQUEID" val="2008"/>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AS_UNIQUEID" val="5301"/>
  <p:tag name="PA" val="v3.0.1"/>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AS_UNIQUEID" val="14"/>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AS_UNIQUEID" val="415"/>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AS_UNIQUEID" val="418"/>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AS_UNIQUEID" val="1990"/>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AS_UNIQUEID" val="415"/>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AS_UNIQUEID" val="418"/>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AS_UNIQUEID" val="415"/>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AS_UNIQUEID" val="418"/>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AS_UNIQUEID" val="418"/>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AS_UNIQUEID" val="19"/>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AS_UNIQUEID" val="21"/>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AS_UNIQUEID" val="22"/>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AS_UNIQUEID" val="2000"/>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UNIT_TABLE_BEAUTIFY" val="smartTable{881a15ba-783a-4e7a-a94e-8a2bc70b342e}"/>
  <p:tag name="TABLE_ENDDRAG_ORIGIN_RECT" val="665*225"/>
  <p:tag name="TABLE_ENDDRAG_RECT" val="34*255*665*225"/>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AS_UNIQUEID" val="70"/>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AS_UNIQUEID" val="71"/>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AS_UNIQUEID" val="2001"/>
</p:tagLst>
</file>

<file path=ppt/tags/tag50.xml><?xml version="1.0" encoding="utf-8"?>
<p:tagLst xmlns:a="http://schemas.openxmlformats.org/drawingml/2006/main" xmlns:r="http://schemas.openxmlformats.org/officeDocument/2006/relationships" xmlns:p="http://schemas.openxmlformats.org/presentationml/2006/main">
  <p:tag name="AS_UNIQUEID" val="72"/>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AS_UNIQUEID" val="73"/>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AS_UNIQUEID" val="74"/>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AS_UNIQUEID" val="75"/>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AS_UNIQUEID" val="78"/>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AS_UNIQUEID" val="79"/>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AS_UNIQUEID" val="80"/>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AS_UNIQUEID" val="81"/>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AS_UNIQUEID" val="82"/>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AS_UNIQUEID" val="83"/>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S_UNIQUEID" val="2004"/>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AS_UNIQUEID" val="2002"/>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AS_UNIQUEID" val="2003"/>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AS_UNIQUEID" val="1990"/>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1309</Words>
  <Application>Microsoft Office PowerPoint</Application>
  <PresentationFormat>全屏显示(4:3)</PresentationFormat>
  <Paragraphs>181</Paragraphs>
  <Slides>21</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黑体</vt:lpstr>
      <vt:lpstr>宋体</vt:lpstr>
      <vt:lpstr>微软雅黑</vt:lpstr>
      <vt:lpstr>Arial</vt:lpstr>
      <vt:lpstr>Calibri</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HiteVision</cp:lastModifiedBy>
  <cp:revision>69</cp:revision>
  <dcterms:created xsi:type="dcterms:W3CDTF">2023-11-28T13:27:00Z</dcterms:created>
  <dcterms:modified xsi:type="dcterms:W3CDTF">2025-12-10T02:26:31Z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D6C9BE0B79DA45FB90DAE5ACCD4F5B48_13</vt:lpwstr>
  </property>
</Properties>
</file>