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6" r:id="rId10"/>
    <p:sldId id="307" r:id="rId11"/>
    <p:sldId id="300" r:id="rId12"/>
    <p:sldId id="299" r:id="rId13"/>
    <p:sldId id="301" r:id="rId14"/>
    <p:sldId id="305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新课标第一网" initials="新" lastIdx="0" clrIdx="0"/>
  <p:cmAuthor id="3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415" y="-59620"/>
            <a:ext cx="462470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西城区中小学课程资源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.xml"/><Relationship Id="rId7" Type="http://schemas.openxmlformats.org/officeDocument/2006/relationships/slide" Target="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b="1">
                <a:latin typeface="+mj-ea"/>
              </a:rPr>
              <a:t>人体的内环境与稳态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790" y="405765"/>
            <a:ext cx="6586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拓展：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78790" y="1126490"/>
            <a:ext cx="111639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(</a:t>
            </a:r>
            <a:r>
              <a:rPr lang="en-US" altLang="zh-CN" sz="2800" b="1">
                <a:latin typeface="+mn-ea"/>
                <a:cs typeface="+mn-ea"/>
              </a:rPr>
              <a:t>2</a:t>
            </a:r>
            <a:r>
              <a:rPr lang="zh-CN" altLang="en-US" sz="2800" b="1">
                <a:latin typeface="+mn-ea"/>
                <a:cs typeface="+mn-ea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不发生于内环境的生理过程</a:t>
            </a:r>
            <a:endParaRPr lang="zh-CN" altLang="en-US" sz="2800" b="1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①</a:t>
            </a:r>
            <a:r>
              <a:rPr lang="zh-CN" sz="2800" b="1">
                <a:latin typeface="+mn-ea"/>
                <a:cs typeface="+mn-ea"/>
              </a:rPr>
              <a:t>细胞呼吸各阶段</a:t>
            </a:r>
            <a:endParaRPr lang="zh-CN" altLang="en-US" sz="2800" b="1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②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细胞内</a:t>
            </a:r>
            <a:r>
              <a:rPr lang="zh-CN" altLang="en-US" sz="2800" b="1">
                <a:latin typeface="+mn-ea"/>
                <a:cs typeface="+mn-ea"/>
              </a:rPr>
              <a:t>蛋白质、递质和激素等物质的合成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③消化道等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外部环境</a:t>
            </a:r>
            <a:r>
              <a:rPr lang="zh-CN" altLang="en-US" sz="2800" b="1">
                <a:latin typeface="+mn-ea"/>
                <a:cs typeface="+mn-ea"/>
              </a:rPr>
              <a:t>所发生的的相应物质变化：淀粉、脂质、蛋白质的消化水解过程</a:t>
            </a:r>
          </a:p>
          <a:p>
            <a:pPr>
              <a:lnSpc>
                <a:spcPct val="150000"/>
              </a:lnSpc>
            </a:pPr>
            <a:endParaRPr lang="zh-CN" altLang="en-US" sz="2800" b="1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714518" y="1267919"/>
            <a:ext cx="1295400" cy="60483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体外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403209" y="2636725"/>
            <a:ext cx="2209800" cy="60483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内环境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516963" y="2566080"/>
            <a:ext cx="1295400" cy="5984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体外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756009" y="2690324"/>
            <a:ext cx="1143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细胞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793609" y="4998924"/>
            <a:ext cx="12192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体外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079609" y="4998924"/>
            <a:ext cx="12192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体外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488809" y="1112724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456793" y="2450193"/>
            <a:ext cx="1143000" cy="977900"/>
          </a:xfrm>
          <a:prstGeom prst="rect">
            <a:avLst/>
          </a:prstGeom>
          <a:solidFill>
            <a:srgbClr val="D0E2EE"/>
          </a:solidFill>
          <a:ln w="25400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</a:lstStyle>
          <a:p>
            <a:r>
              <a:rPr lang="zh-CN" altLang="en-US">
                <a:solidFill>
                  <a:srgbClr val="FF0000"/>
                </a:solidFill>
              </a:rPr>
              <a:t>呼吸系统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552161" y="1367758"/>
            <a:ext cx="1752600" cy="523220"/>
          </a:xfrm>
          <a:prstGeom prst="rect">
            <a:avLst/>
          </a:prstGeom>
          <a:solidFill>
            <a:srgbClr val="D0E2EE"/>
          </a:solidFill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消化系统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260209" y="3855925"/>
            <a:ext cx="1828800" cy="541337"/>
          </a:xfrm>
          <a:prstGeom prst="rect">
            <a:avLst/>
          </a:prstGeom>
          <a:solidFill>
            <a:srgbClr val="D0E2EE"/>
          </a:solidFill>
          <a:ln w="25400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泌尿系统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851009" y="3855925"/>
            <a:ext cx="1676400" cy="541337"/>
          </a:xfrm>
          <a:prstGeom prst="rect">
            <a:avLst/>
          </a:prstGeom>
          <a:solidFill>
            <a:srgbClr val="D0E2EE"/>
          </a:solidFill>
          <a:ln w="25400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皮肤</a:t>
            </a: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882929" y="271292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2888609" y="2865324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4640465" y="2726288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4640465" y="2857179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7613009" y="2865324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H="1">
            <a:off x="7613009" y="3017724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flipH="1">
            <a:off x="5174609" y="3246324"/>
            <a:ext cx="838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6774809" y="3246324"/>
            <a:ext cx="838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V="1">
            <a:off x="5555609" y="3246324"/>
            <a:ext cx="762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5327009" y="4389324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7689209" y="4389324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3763806" y="1056134"/>
            <a:ext cx="1981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营养物质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7304761" y="2159846"/>
            <a:ext cx="188040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营养物质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7376769" y="3095950"/>
            <a:ext cx="171030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代谢废物</a:t>
            </a: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3622869" y="4478736"/>
            <a:ext cx="191906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代谢废物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7613009" y="4439515"/>
            <a:ext cx="16383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代谢废物</a:t>
            </a: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4573599" y="2167104"/>
            <a:ext cx="914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O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华文楷体" panose="02010600040101010101" pitchFamily="2" charset="-122"/>
              </a:rPr>
              <a:t>2</a:t>
            </a:r>
            <a:endParaRPr kumimoji="1" lang="en-US" altLang="zh-CN" sz="28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4582401" y="2857179"/>
            <a:ext cx="838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CO</a:t>
            </a:r>
            <a:r>
              <a:rPr kumimoji="1" lang="en-US" altLang="zh-CN" sz="1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2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5517509" y="3449573"/>
            <a:ext cx="1676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重吸收</a:t>
            </a: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992728" y="1603404"/>
            <a:ext cx="1523356" cy="17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cxnSp>
        <p:nvCxnSpPr>
          <p:cNvPr id="8" name="直接箭头连接符 7"/>
          <p:cNvCxnSpPr>
            <a:stCxn id="55307" idx="2"/>
          </p:cNvCxnSpPr>
          <p:nvPr/>
        </p:nvCxnSpPr>
        <p:spPr>
          <a:xfrm>
            <a:off x="6428461" y="1890978"/>
            <a:ext cx="0" cy="821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5110" y="174625"/>
            <a:ext cx="8673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三、细胞通过内环境与外界环境进行物质交换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93040" y="209550"/>
            <a:ext cx="8673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四、内环境的稳态</a:t>
            </a:r>
          </a:p>
        </p:txBody>
      </p:sp>
      <p:sp>
        <p:nvSpPr>
          <p:cNvPr id="11" name="Text Box 6"/>
          <p:cNvSpPr txBox="1"/>
          <p:nvPr>
            <p:custDataLst>
              <p:tags r:id="rId2"/>
            </p:custDataLst>
          </p:nvPr>
        </p:nvSpPr>
        <p:spPr>
          <a:xfrm>
            <a:off x="245427" y="662306"/>
            <a:ext cx="9889808" cy="32975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、概念</a:t>
            </a: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、实质：内环境的每一种成分和理化性质处于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动态平衡</a:t>
            </a:r>
            <a:endParaRPr lang="zh-CN" alt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、调节机制：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神经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体液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免疫调节</a:t>
            </a: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、意义：机体进行正常生命活动的必要条件</a:t>
            </a: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、稳态的普遍性：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74390" y="3429000"/>
            <a:ext cx="83235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</a:rPr>
              <a:t>分子水平：基因表达、激素分泌、酶活性的稳态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</a:rPr>
              <a:t>细胞水平：细胞的分裂和分化稳态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</a:rPr>
              <a:t>器官水平：心脏活动的稳态（血压、心率）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</a:rPr>
              <a:t>群体水平：种群数量变化的稳态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</a:rPr>
              <a:t> </a:t>
            </a:r>
            <a:r>
              <a:rPr lang="en-US" altLang="zh-CN" sz="2800" b="1">
                <a:latin typeface="+mn-ea"/>
              </a:rPr>
              <a:t>                </a:t>
            </a:r>
            <a:r>
              <a:rPr lang="zh-CN" altLang="en-US" sz="2800" b="1">
                <a:latin typeface="+mn-ea"/>
              </a:rPr>
              <a:t>生态系统结构与功能的稳态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79400" y="434975"/>
            <a:ext cx="1141603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五、人体稳态失调引发的疾病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、组织水肿：组织液生成与回流失衡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①血浆渗透压下降</a:t>
            </a:r>
            <a:r>
              <a:rPr lang="zh-CN" altLang="en-US" sz="2800" b="1" dirty="0"/>
              <a:t>（营养不良，白蛋白合成减少；肝硬化，白蛋白合成障碍；肾病，白蛋白由尿液丢失）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②组织液渗透压增高</a:t>
            </a:r>
            <a:r>
              <a:rPr lang="zh-CN" altLang="en-US" sz="2800" b="1" dirty="0"/>
              <a:t>（毛细血管血压升高，组织液生成增加；毛细血管壁通透性增加，炎症获过敏</a:t>
            </a:r>
            <a:r>
              <a:rPr lang="en-US" altLang="zh-CN" sz="2800" b="1" dirty="0"/>
              <a:t>;</a:t>
            </a:r>
            <a:r>
              <a:rPr lang="zh-CN" altLang="en-US" sz="2800" b="1" dirty="0"/>
              <a:t>淋巴回流受阻，组织液蛋白和水分难以排出）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、其他疾病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）糖尿病（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）高原反应（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）发烧（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）严重腹泻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7330" y="200660"/>
            <a:ext cx="1154366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400" b="0">
                <a:latin typeface="+mn-ea"/>
                <a:cs typeface="+mn-ea"/>
              </a:rPr>
              <a:t>    </a:t>
            </a:r>
            <a:r>
              <a:rPr lang="zh-CN" sz="2400" b="0">
                <a:latin typeface="+mn-ea"/>
                <a:cs typeface="+mn-ea"/>
              </a:rPr>
              <a:t>为研究不同浓度</a:t>
            </a:r>
            <a:r>
              <a:rPr lang="en-US" sz="2400" b="0">
                <a:latin typeface="+mn-ea"/>
                <a:cs typeface="+mn-ea"/>
              </a:rPr>
              <a:t>SW</a:t>
            </a:r>
            <a:r>
              <a:rPr lang="zh-CN" altLang="en-US" sz="2400" b="0">
                <a:latin typeface="+mn-ea"/>
                <a:cs typeface="+mn-ea"/>
              </a:rPr>
              <a:t>（苦马豆素）</a:t>
            </a:r>
            <a:r>
              <a:rPr lang="zh-CN" sz="2400" b="0">
                <a:latin typeface="+mn-ea"/>
                <a:cs typeface="+mn-ea"/>
              </a:rPr>
              <a:t>在治疗肿瘤的过程中对机体免疫调节功能的影响，科研人员利用正常小鼠和移植肿瘤的小鼠进行了相关实验。实验过程中，除设置不同浓度</a:t>
            </a:r>
            <a:r>
              <a:rPr lang="en-US" sz="2400" b="0">
                <a:latin typeface="+mn-ea"/>
                <a:cs typeface="+mn-ea"/>
              </a:rPr>
              <a:t>SW</a:t>
            </a:r>
            <a:r>
              <a:rPr lang="zh-CN" sz="2400" b="0">
                <a:latin typeface="+mn-ea"/>
                <a:cs typeface="+mn-ea"/>
              </a:rPr>
              <a:t>处理上述两种小鼠的实验组以外，还需设置</a:t>
            </a:r>
            <a:r>
              <a:rPr lang="en-US" sz="2400" b="0" u="sng">
                <a:latin typeface="+mn-ea"/>
                <a:cs typeface="+mn-ea"/>
              </a:rPr>
              <a:t>               </a:t>
            </a:r>
            <a:r>
              <a:rPr lang="zh-CN" sz="2400" b="0">
                <a:latin typeface="+mn-ea"/>
                <a:cs typeface="+mn-ea"/>
              </a:rPr>
              <a:t>作为对照。（填选项前的符号）</a:t>
            </a:r>
            <a:endParaRPr lang="en-US" sz="2400" b="0">
              <a:latin typeface="+mn-ea"/>
              <a:cs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latin typeface="+mn-ea"/>
                <a:cs typeface="+mn-ea"/>
              </a:rPr>
              <a:t>        A</a:t>
            </a:r>
            <a:r>
              <a:rPr lang="zh-CN" sz="2400" b="0">
                <a:latin typeface="+mn-ea"/>
                <a:cs typeface="+mn-ea"/>
              </a:rPr>
              <a:t>．注射等量清水的正常小鼠</a:t>
            </a:r>
            <a:endParaRPr lang="en-US" sz="2400" b="0">
              <a:latin typeface="+mn-ea"/>
              <a:cs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latin typeface="+mn-ea"/>
                <a:cs typeface="+mn-ea"/>
              </a:rPr>
              <a:t>        B</a:t>
            </a:r>
            <a:r>
              <a:rPr lang="zh-CN" sz="2400" b="0">
                <a:latin typeface="+mn-ea"/>
                <a:cs typeface="+mn-ea"/>
              </a:rPr>
              <a:t>．注射等量生理盐水的正常小鼠</a:t>
            </a:r>
            <a:endParaRPr lang="en-US" sz="2400" b="0">
              <a:latin typeface="+mn-ea"/>
              <a:cs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latin typeface="+mn-ea"/>
                <a:cs typeface="+mn-ea"/>
              </a:rPr>
              <a:t>        C</a:t>
            </a:r>
            <a:r>
              <a:rPr lang="zh-CN" sz="2400" b="0">
                <a:latin typeface="+mn-ea"/>
                <a:cs typeface="+mn-ea"/>
              </a:rPr>
              <a:t>．注射等量生理盐水的移植肿瘤小鼠</a:t>
            </a:r>
            <a:endParaRPr lang="en-US" sz="2400" b="0">
              <a:latin typeface="+mn-ea"/>
              <a:cs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latin typeface="+mn-ea"/>
                <a:cs typeface="+mn-ea"/>
              </a:rPr>
              <a:t>        D</a:t>
            </a:r>
            <a:r>
              <a:rPr lang="zh-CN" sz="2400" b="0">
                <a:latin typeface="+mn-ea"/>
                <a:cs typeface="+mn-ea"/>
              </a:rPr>
              <a:t>．注射等量不同浓度</a:t>
            </a:r>
            <a:r>
              <a:rPr lang="en-US" sz="2400" b="0">
                <a:latin typeface="+mn-ea"/>
                <a:cs typeface="+mn-ea"/>
              </a:rPr>
              <a:t>SW</a:t>
            </a:r>
            <a:r>
              <a:rPr lang="zh-CN" sz="2400" b="0">
                <a:latin typeface="+mn-ea"/>
                <a:cs typeface="+mn-ea"/>
              </a:rPr>
              <a:t>的移植肿瘤小鼠</a:t>
            </a:r>
          </a:p>
          <a:p>
            <a:pPr indent="0">
              <a:lnSpc>
                <a:spcPct val="150000"/>
              </a:lnSpc>
            </a:pPr>
            <a:r>
              <a:rPr lang="en-US" altLang="zh-CN" sz="2400" b="0">
                <a:latin typeface="+mn-ea"/>
                <a:cs typeface="+mn-ea"/>
              </a:rPr>
              <a:t>    </a:t>
            </a:r>
            <a:r>
              <a:rPr lang="zh-CN" sz="2400" b="0">
                <a:latin typeface="+mn-ea"/>
                <a:cs typeface="+mn-ea"/>
              </a:rPr>
              <a:t>如果还需要将</a:t>
            </a:r>
            <a:r>
              <a:rPr lang="en-US" sz="2400" b="0">
                <a:latin typeface="+mn-ea"/>
                <a:cs typeface="+mn-ea"/>
              </a:rPr>
              <a:t>SW</a:t>
            </a:r>
            <a:r>
              <a:rPr lang="zh-CN" sz="2400" b="0">
                <a:latin typeface="+mn-ea"/>
                <a:cs typeface="+mn-ea"/>
              </a:rPr>
              <a:t>与具有免疫调节功能的临床应用药物左旋咪唑的效果进行比较，应设置</a:t>
            </a:r>
            <a:r>
              <a:rPr lang="en-US" sz="2400" b="0" u="sng">
                <a:latin typeface="+mn-ea"/>
                <a:cs typeface="+mn-ea"/>
              </a:rPr>
              <a:t>                        </a:t>
            </a:r>
            <a:r>
              <a:rPr lang="zh-CN" sz="2400" b="0">
                <a:latin typeface="+mn-ea"/>
                <a:cs typeface="+mn-ea"/>
              </a:rPr>
              <a:t>作为</a:t>
            </a:r>
            <a:r>
              <a:rPr lang="zh-CN" sz="2400" b="0">
                <a:solidFill>
                  <a:srgbClr val="FF0000"/>
                </a:solidFill>
                <a:latin typeface="+mn-ea"/>
                <a:cs typeface="+mn-ea"/>
              </a:rPr>
              <a:t>对照</a:t>
            </a:r>
            <a:r>
              <a:rPr lang="zh-CN" sz="2400" b="0">
                <a:latin typeface="+mn-ea"/>
                <a:cs typeface="+mn-ea"/>
              </a:rPr>
              <a:t>才能得出结论。</a:t>
            </a:r>
            <a:endParaRPr lang="zh-CN" altLang="en-US" sz="2400" b="0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2680" y="1320800"/>
            <a:ext cx="3987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BC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700" y="5651500"/>
            <a:ext cx="5702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注射等量左旋咪唑的移植肿瘤小鼠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582" y="405458"/>
            <a:ext cx="41408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一、细胞生活的环境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303645" y="1284605"/>
            <a:ext cx="5949315" cy="3578860"/>
            <a:chOff x="10926" y="476"/>
            <a:chExt cx="9369" cy="5636"/>
          </a:xfrm>
        </p:grpSpPr>
        <p:pic>
          <p:nvPicPr>
            <p:cNvPr id="13" name="图片 12">
              <a:hlinkClick r:id="rId7" action="ppaction://hlinksldjump"/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8"/>
            <a:srcRect l="7969" t="9695" r="6338" b="2416"/>
            <a:stretch>
              <a:fillRect/>
            </a:stretch>
          </p:blipFill>
          <p:spPr>
            <a:xfrm>
              <a:off x="12458" y="476"/>
              <a:ext cx="4913" cy="4814"/>
            </a:xfrm>
            <a:prstGeom prst="ellipse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10926" y="5290"/>
              <a:ext cx="93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+mn-ea"/>
                  <a:cs typeface="+mn-ea"/>
                  <a:sym typeface="+mn-ea"/>
                </a:rPr>
                <a:t>血细胞生活的环境</a:t>
              </a:r>
              <a:r>
                <a:rPr lang="en-US" altLang="zh-CN" sz="2800" b="1" dirty="0">
                  <a:latin typeface="+mn-ea"/>
                  <a:cs typeface="+mn-ea"/>
                  <a:sym typeface="+mn-ea"/>
                </a:rPr>
                <a:t>——</a:t>
              </a:r>
              <a:r>
                <a:rPr lang="zh-CN" altLang="en-US" sz="2800" b="1" dirty="0">
                  <a:latin typeface="+mn-ea"/>
                  <a:cs typeface="+mn-ea"/>
                  <a:sym typeface="+mn-ea"/>
                </a:rPr>
                <a:t>血浆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6695" y="1668780"/>
            <a:ext cx="5948680" cy="3194685"/>
            <a:chOff x="418" y="1052"/>
            <a:chExt cx="9368" cy="5031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18" y="5261"/>
              <a:ext cx="93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单细胞生物草履虫的生活环境</a:t>
              </a:r>
              <a:r>
                <a:rPr lang="en-US" altLang="zh-CN" sz="2800" b="1"/>
                <a:t>——</a:t>
              </a:r>
              <a:r>
                <a:rPr lang="zh-CN" altLang="en-US" sz="2800" b="1"/>
                <a:t>水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55" t="2150" r="26" b="12258"/>
            <a:stretch>
              <a:fillRect/>
            </a:stretch>
          </p:blipFill>
          <p:spPr bwMode="auto">
            <a:xfrm>
              <a:off x="1023" y="1052"/>
              <a:ext cx="6733" cy="39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582" y="405458"/>
            <a:ext cx="41408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一、细胞生活的环境</a:t>
            </a:r>
          </a:p>
        </p:txBody>
      </p:sp>
      <p:sp>
        <p:nvSpPr>
          <p:cNvPr id="11" name="Text Box 6"/>
          <p:cNvSpPr txBox="1"/>
          <p:nvPr>
            <p:custDataLst>
              <p:tags r:id="rId2"/>
            </p:custDataLst>
          </p:nvPr>
        </p:nvSpPr>
        <p:spPr>
          <a:xfrm>
            <a:off x="479107" y="1107441"/>
            <a:ext cx="9889808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、体液：生物体内以水为基础的液体。体液中除了含有大量的水以外，还含有许多离子和化合物。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、细胞外液（内环境）组成及转化关系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90345" y="4136390"/>
            <a:ext cx="9211310" cy="1391285"/>
            <a:chOff x="2134" y="6374"/>
            <a:chExt cx="14506" cy="2191"/>
          </a:xfrm>
        </p:grpSpPr>
        <p:sp>
          <p:nvSpPr>
            <p:cNvPr id="6" name="Text 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34" y="6374"/>
              <a:ext cx="1800" cy="8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1" lang="zh-CN" altLang="en-US" sz="3600" b="1">
                  <a:solidFill>
                    <a:srgbClr val="A5002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血浆</a:t>
              </a:r>
            </a:p>
          </p:txBody>
        </p:sp>
        <p:sp>
          <p:nvSpPr>
            <p:cNvPr id="7" name="Text Box 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534" y="6374"/>
              <a:ext cx="2695" cy="8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1" lang="zh-CN" altLang="en-US" sz="3600" b="1">
                  <a:solidFill>
                    <a:srgbClr val="A5002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组织液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3414" y="6374"/>
              <a:ext cx="3226" cy="8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1" lang="zh-CN" altLang="en-US" sz="36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细胞内液</a:t>
              </a:r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934" y="6614"/>
              <a:ext cx="3480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9814" y="6614"/>
              <a:ext cx="3600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3814" y="6854"/>
              <a:ext cx="3600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grpSp>
          <p:nvGrpSpPr>
            <p:cNvPr id="13" name="Group 10"/>
            <p:cNvGrpSpPr/>
            <p:nvPr/>
          </p:nvGrpSpPr>
          <p:grpSpPr bwMode="auto">
            <a:xfrm>
              <a:off x="2974" y="6978"/>
              <a:ext cx="6151" cy="1005"/>
              <a:chOff x="720" y="2773"/>
              <a:chExt cx="1937" cy="732"/>
            </a:xfrm>
          </p:grpSpPr>
          <p:sp>
            <p:nvSpPr>
              <p:cNvPr id="14" name="Line 11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2653" y="2773"/>
                <a:ext cx="4" cy="732"/>
              </a:xfrm>
              <a:prstGeom prst="line">
                <a:avLst/>
              </a:prstGeom>
              <a:noFill/>
              <a:ln w="38100">
                <a:solidFill>
                  <a:srgbClr val="990099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720" y="3504"/>
                <a:ext cx="633" cy="1"/>
              </a:xfrm>
              <a:prstGeom prst="line">
                <a:avLst/>
              </a:prstGeom>
              <a:noFill/>
              <a:ln w="38100">
                <a:solidFill>
                  <a:srgbClr val="990099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720" y="2976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990099"/>
                </a:solidFill>
                <a:rou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84" y="7724"/>
              <a:ext cx="2880" cy="8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1" lang="zh-CN" altLang="en-US" sz="36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淋巴液</a:t>
              </a:r>
            </a:p>
          </p:txBody>
        </p:sp>
      </p:grpSp>
      <p:sp>
        <p:nvSpPr>
          <p:cNvPr id="18" name="Line 1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5400000">
            <a:off x="5329555" y="4414520"/>
            <a:ext cx="635" cy="118237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</a:ln>
          <a:effectLst/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9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367145" y="4457700"/>
            <a:ext cx="22860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275" y="6985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毛细淋巴管的结构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2798" y="1395706"/>
            <a:ext cx="9031496" cy="4351338"/>
          </a:xfrm>
        </p:spPr>
        <p:txBody>
          <a:bodyPr/>
          <a:lstStyle/>
          <a:p>
            <a:r>
              <a:rPr lang="zh-CN" altLang="en-US" b="1" dirty="0"/>
              <a:t>为什么组织液和淋巴液之间是单向关系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61690"/>
          <a:stretch>
            <a:fillRect/>
          </a:stretch>
        </p:blipFill>
        <p:spPr>
          <a:xfrm>
            <a:off x="4444547" y="1844424"/>
            <a:ext cx="2371184" cy="3905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15731" y="5261743"/>
            <a:ext cx="41344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毛细淋巴管的结构模式图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72371" y="214384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末端封闭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14084" y="353558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内皮细胞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80660" y="338558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单向的活瓣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912656" y="3650580"/>
            <a:ext cx="17194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3576986" y="3249380"/>
            <a:ext cx="1826214" cy="1105875"/>
            <a:chOff x="3576986" y="3249380"/>
            <a:chExt cx="1826214" cy="1105875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3807239" y="3249380"/>
              <a:ext cx="159596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3807239" y="4355255"/>
              <a:ext cx="14352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左大括号 12"/>
            <p:cNvSpPr/>
            <p:nvPr/>
          </p:nvSpPr>
          <p:spPr>
            <a:xfrm>
              <a:off x="3576986" y="3249380"/>
              <a:ext cx="272198" cy="1102952"/>
            </a:xfrm>
            <a:prstGeom prst="leftBrac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582" y="405458"/>
            <a:ext cx="41408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一、细胞生活的环境</a:t>
            </a:r>
          </a:p>
        </p:txBody>
      </p:sp>
      <p:sp>
        <p:nvSpPr>
          <p:cNvPr id="11" name="Text Box 6"/>
          <p:cNvSpPr txBox="1"/>
          <p:nvPr>
            <p:custDataLst>
              <p:tags r:id="rId2"/>
            </p:custDataLst>
          </p:nvPr>
        </p:nvSpPr>
        <p:spPr>
          <a:xfrm>
            <a:off x="479107" y="1107441"/>
            <a:ext cx="9889808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、体液：生物体内以水为基础的液体，体液中除了含有大量的水以外，还含有许多离子和化合物。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、细胞外液（内环境）组成及转化关系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、不同细胞所处的内环境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5523865" y="3502660"/>
          <a:ext cx="5572760" cy="317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</a:rPr>
                        <a:t>细胞类型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</a:rPr>
                        <a:t>所处内环境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ea"/>
                        </a:rPr>
                        <a:t>组织细胞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ea"/>
                        </a:rPr>
                        <a:t>组织液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ea"/>
                        </a:rPr>
                        <a:t>血细胞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ea"/>
                        </a:rPr>
                        <a:t>血浆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ea"/>
                        </a:rPr>
                        <a:t>淋巴细胞和吞噬细胞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ea"/>
                        </a:rPr>
                        <a:t>淋巴液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ea"/>
                        </a:rPr>
                        <a:t>毛细血管壁细胞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ea"/>
                        </a:rPr>
                        <a:t>毛细淋巴管壁细胞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044305" y="5739130"/>
            <a:ext cx="1929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血浆和组织液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982710" y="6250940"/>
            <a:ext cx="1929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淋巴液和组织液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8790" y="4314825"/>
            <a:ext cx="428053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latin typeface="+mn-ea"/>
                <a:cs typeface="+mn-ea"/>
              </a:rPr>
              <a:t>4、细胞外液成分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400" b="1" dirty="0">
                <a:latin typeface="+mn-ea"/>
                <a:cs typeface="+mn-ea"/>
              </a:rPr>
              <a:t>（</a:t>
            </a:r>
            <a:r>
              <a:rPr lang="en-US" altLang="zh-CN" sz="2400" b="1" dirty="0">
                <a:latin typeface="+mn-ea"/>
                <a:cs typeface="+mn-ea"/>
              </a:rPr>
              <a:t>1</a:t>
            </a:r>
            <a:r>
              <a:rPr lang="zh-CN" altLang="en-US" sz="2400" b="1" dirty="0">
                <a:latin typeface="+mn-ea"/>
                <a:cs typeface="+mn-ea"/>
              </a:rPr>
              <a:t>）血浆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400" b="1" dirty="0">
                <a:latin typeface="+mn-ea"/>
                <a:cs typeface="+mn-ea"/>
              </a:rPr>
              <a:t>（</a:t>
            </a:r>
            <a:r>
              <a:rPr lang="en-US" altLang="zh-CN" sz="2400" b="1" dirty="0">
                <a:latin typeface="+mn-ea"/>
                <a:cs typeface="+mn-ea"/>
              </a:rPr>
              <a:t>2</a:t>
            </a:r>
            <a:r>
              <a:rPr lang="zh-CN" altLang="en-US" sz="2400" b="1" dirty="0">
                <a:latin typeface="+mn-ea"/>
                <a:cs typeface="+mn-ea"/>
              </a:rPr>
              <a:t>）组织液、淋巴液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790" y="405765"/>
            <a:ext cx="6586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拓展：内环境物质组成的判定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2900" y="1069975"/>
            <a:ext cx="11163935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(1)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属于</a:t>
            </a:r>
            <a:r>
              <a:rPr lang="zh-CN" altLang="en-US" sz="2800" b="1">
                <a:latin typeface="+mn-ea"/>
                <a:cs typeface="+mn-ea"/>
              </a:rPr>
              <a:t>内环境的物质（能够进出细胞的物质，都是内环境的组成物质）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①通过呼吸系统或消化系统吸收进入到血浆和淋巴液中的物质,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如O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+中文正文" charset="0"/>
                <a:cs typeface="+mn-ea"/>
              </a:rPr>
              <a:t>2</a:t>
            </a:r>
            <a:r>
              <a:rPr lang="zh-CN" altLang="en-US" sz="2800" b="1">
                <a:latin typeface="+mn-ea"/>
                <a:cs typeface="+mn-ea"/>
              </a:rPr>
              <a:t>、水、无机盐、葡萄糖、氨基酸、甘油、脂肪酸、维生素等。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②细胞合成的分泌物,如抗体、细胞因子、神经递质、激素等。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③细胞的代谢废物,如CO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+中文正文" charset="0"/>
                <a:cs typeface="+mn-ea"/>
              </a:rPr>
              <a:t>2</a:t>
            </a:r>
            <a:r>
              <a:rPr lang="zh-CN" altLang="en-US" sz="2800" b="1">
                <a:latin typeface="+mn-ea"/>
                <a:cs typeface="+mn-ea"/>
              </a:rPr>
              <a:t>、尿素等。</a:t>
            </a:r>
          </a:p>
          <a:p>
            <a:endParaRPr lang="zh-CN" altLang="en-US" sz="2800" b="1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720" y="4710430"/>
            <a:ext cx="121970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信息分子与受体的特异性识别过程</a:t>
            </a:r>
            <a:r>
              <a:rPr lang="zh-CN" altLang="en-US" sz="2800" b="1">
                <a:latin typeface="+mn-ea"/>
                <a:cs typeface="+mn-ea"/>
              </a:rPr>
              <a:t>，免疫反应，缓冲物质对</a:t>
            </a:r>
            <a:r>
              <a:rPr lang="en-US" altLang="zh-CN" sz="2800" b="1">
                <a:latin typeface="+mn-ea"/>
                <a:cs typeface="+mn-ea"/>
              </a:rPr>
              <a:t>pH</a:t>
            </a:r>
            <a:r>
              <a:rPr lang="zh-CN" altLang="en-US" sz="2800" b="1">
                <a:latin typeface="+mn-ea"/>
                <a:cs typeface="+mn-ea"/>
              </a:rPr>
              <a:t>稳定的保持</a:t>
            </a:r>
          </a:p>
          <a:p>
            <a:endParaRPr lang="zh-CN" altLang="en-US" sz="2800" b="1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210" y="1061085"/>
            <a:ext cx="11833860" cy="4963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latin typeface="+mn-ea"/>
                <a:cs typeface="+mn-ea"/>
                <a:sym typeface="+mn-ea"/>
              </a:rPr>
              <a:t>(2)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不属于</a:t>
            </a:r>
            <a:r>
              <a:rPr lang="zh-CN" altLang="en-US" b="1">
                <a:latin typeface="+mn-ea"/>
                <a:cs typeface="+mn-ea"/>
                <a:sym typeface="+mn-ea"/>
              </a:rPr>
              <a:t>内环境的物质（一般指存在于细胞内的物质和存在于人体外界环境中的物质）</a:t>
            </a:r>
            <a:endParaRPr lang="zh-CN" altLang="en-US" b="1">
              <a:latin typeface="+mn-ea"/>
              <a:cs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latin typeface="+mn-ea"/>
                <a:cs typeface="+mn-ea"/>
                <a:sym typeface="+mn-ea"/>
              </a:rPr>
              <a:t>①细胞合成的结构蛋白,如血红蛋白、载体等。		</a:t>
            </a:r>
            <a:endParaRPr lang="zh-CN" altLang="en-US" b="1">
              <a:latin typeface="+mn-ea"/>
              <a:cs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latin typeface="+mn-ea"/>
                <a:cs typeface="+mn-ea"/>
                <a:sym typeface="+mn-ea"/>
              </a:rPr>
              <a:t>②胞内酶,如解旋酶、DNA聚合酶、RNA聚合酶、呼吸酶等。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latin typeface="+mn-ea"/>
                <a:cs typeface="+mn-ea"/>
                <a:sym typeface="+mn-ea"/>
              </a:rPr>
              <a:t>③人的呼吸道、肺泡腔、消化道、泪腺等有孔道与外界相通,属于人体外界环竟,因此尿液、原尿、消化液、消化酶、泪液、汗液等都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不属于内环境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4315" y="405765"/>
            <a:ext cx="6586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拓展：内环境物质组成的判定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790" y="405765"/>
            <a:ext cx="5066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二、内环境的理化性质</a:t>
            </a:r>
          </a:p>
        </p:txBody>
      </p:sp>
      <p:sp>
        <p:nvSpPr>
          <p:cNvPr id="11" name="Text Box 6"/>
          <p:cNvSpPr txBox="1"/>
          <p:nvPr>
            <p:custDataLst>
              <p:tags r:id="rId2"/>
            </p:custDataLst>
          </p:nvPr>
        </p:nvSpPr>
        <p:spPr>
          <a:xfrm>
            <a:off x="479107" y="1063626"/>
            <a:ext cx="9889808" cy="4579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渗透压</a:t>
            </a:r>
            <a:endParaRPr lang="zh-CN" alt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①概念</a:t>
            </a: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②主要决定因素</a:t>
            </a: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酸碱度</a:t>
            </a:r>
            <a:endParaRPr lang="zh-CN" alt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①大小：正常人的血浆近中性</a:t>
            </a: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②稳定原因：与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HCO</a:t>
            </a:r>
            <a:r>
              <a:rPr lang="en-US" altLang="zh-CN" sz="2800" b="1" baseline="-250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baseline="-250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H</a:t>
            </a:r>
            <a:r>
              <a:rPr lang="en-US" altLang="zh-CN" sz="2800" b="1" baseline="-250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CO</a:t>
            </a:r>
            <a:r>
              <a:rPr lang="en-US" altLang="zh-CN" sz="2800" b="1" baseline="-250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等物质有关</a:t>
            </a:r>
          </a:p>
          <a:p>
            <a:pPr indent="0" fontAlgn="auto">
              <a:lnSpc>
                <a:spcPts val="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温度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37305" y="3790950"/>
            <a:ext cx="358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-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37305" y="4314825"/>
            <a:ext cx="314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790" y="405765"/>
            <a:ext cx="6586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拓展：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2900" y="1069975"/>
            <a:ext cx="1116393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(1)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发生于内环境的生理过程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①乳酸与碳酸氢钠作用生成乳酸钠和碳酸实现</a:t>
            </a:r>
            <a:r>
              <a:rPr lang="en-US" altLang="zh-CN" sz="2800" b="1">
                <a:latin typeface="+mn-ea"/>
                <a:cs typeface="+mn-ea"/>
              </a:rPr>
              <a:t>PH</a:t>
            </a:r>
            <a:r>
              <a:rPr lang="zh-CN" altLang="en-US" sz="2800" b="1">
                <a:latin typeface="+mn-ea"/>
                <a:cs typeface="+mn-ea"/>
              </a:rPr>
              <a:t>的稳态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②兴奋传递过程中神经递质与受体的结合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③免疫过程中抗体与抗原特异性的结合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  <a:cs typeface="+mn-ea"/>
              </a:rPr>
              <a:t>④部分激素与把细胞膜上的受体（糖蛋白）结合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5ODlhNWIwMTY1N2E3ZWIxM2M2YjViZWNjMGUxZ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8*125"/>
  <p:tag name="TABLE_ENDDRAG_RECT" val="144*225*438*1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872</Words>
  <Application>Microsoft Office PowerPoint</Application>
  <PresentationFormat>宽屏</PresentationFormat>
  <Paragraphs>115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+中文正文</vt:lpstr>
      <vt:lpstr>黑体</vt:lpstr>
      <vt:lpstr>华文楷体</vt:lpstr>
      <vt:lpstr>宋体</vt:lpstr>
      <vt:lpstr>微软雅黑</vt:lpstr>
      <vt:lpstr>Arial</vt:lpstr>
      <vt:lpstr>Calibri</vt:lpstr>
      <vt:lpstr>Times New Roman</vt:lpstr>
      <vt:lpstr>WPS</vt:lpstr>
      <vt:lpstr>人体的内环境与稳态</vt:lpstr>
      <vt:lpstr>PowerPoint 演示文稿</vt:lpstr>
      <vt:lpstr>PowerPoint 演示文稿</vt:lpstr>
      <vt:lpstr>毛细淋巴管的结构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人体的内环境与稳态</dc:title>
  <dc:creator>Administrator</dc:creator>
  <cp:lastModifiedBy>HiteVision</cp:lastModifiedBy>
  <cp:revision>23</cp:revision>
  <dcterms:created xsi:type="dcterms:W3CDTF">2023-10-18T01:15:00Z</dcterms:created>
  <dcterms:modified xsi:type="dcterms:W3CDTF">2025-10-14T07:25:17Z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C3667EBE40FF441490B1B4EB21238D62_13</vt:lpwstr>
  </property>
  <property fmtid="{D5CDD505-2E9C-101B-9397-08002B2CF9AE}" pid="3" name="KSOProductBuildVer">
    <vt:lpwstr>2052-12.1.0.22529</vt:lpwstr>
  </property>
</Properties>
</file>