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notesSlides/notesSlide30.xml" ContentType="application/vnd.openxmlformats-officedocument.presentationml.notesSlide+xml"/>
  <Override PartName="/ppt/tags/tag16.xml" ContentType="application/vnd.openxmlformats-officedocument.presentationml.tags+xml"/>
  <Override PartName="/ppt/notesSlides/notesSlide31.xml" ContentType="application/vnd.openxmlformats-officedocument.presentationml.notesSlide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48"/>
  </p:notesMasterIdLst>
  <p:sldIdLst>
    <p:sldId id="270" r:id="rId3"/>
    <p:sldId id="267" r:id="rId4"/>
    <p:sldId id="1207" r:id="rId5"/>
    <p:sldId id="1208" r:id="rId6"/>
    <p:sldId id="1193" r:id="rId7"/>
    <p:sldId id="1223" r:id="rId8"/>
    <p:sldId id="1192" r:id="rId9"/>
    <p:sldId id="692" r:id="rId10"/>
    <p:sldId id="695" r:id="rId11"/>
    <p:sldId id="693" r:id="rId12"/>
    <p:sldId id="694" r:id="rId13"/>
    <p:sldId id="696" r:id="rId14"/>
    <p:sldId id="700" r:id="rId15"/>
    <p:sldId id="697" r:id="rId16"/>
    <p:sldId id="702" r:id="rId17"/>
    <p:sldId id="703" r:id="rId18"/>
    <p:sldId id="704" r:id="rId19"/>
    <p:sldId id="705" r:id="rId20"/>
    <p:sldId id="711" r:id="rId21"/>
    <p:sldId id="1206" r:id="rId22"/>
    <p:sldId id="708" r:id="rId23"/>
    <p:sldId id="1205" r:id="rId24"/>
    <p:sldId id="707" r:id="rId25"/>
    <p:sldId id="706" r:id="rId26"/>
    <p:sldId id="1209" r:id="rId27"/>
    <p:sldId id="1210" r:id="rId28"/>
    <p:sldId id="1214" r:id="rId29"/>
    <p:sldId id="1215" r:id="rId30"/>
    <p:sldId id="1216" r:id="rId31"/>
    <p:sldId id="1217" r:id="rId32"/>
    <p:sldId id="1218" r:id="rId33"/>
    <p:sldId id="1219" r:id="rId34"/>
    <p:sldId id="1220" r:id="rId35"/>
    <p:sldId id="1221" r:id="rId36"/>
    <p:sldId id="1222" r:id="rId37"/>
    <p:sldId id="1211" r:id="rId38"/>
    <p:sldId id="1212" r:id="rId39"/>
    <p:sldId id="1224" r:id="rId40"/>
    <p:sldId id="1213" r:id="rId41"/>
    <p:sldId id="721" r:id="rId42"/>
    <p:sldId id="1195" r:id="rId43"/>
    <p:sldId id="1189" r:id="rId44"/>
    <p:sldId id="1196" r:id="rId45"/>
    <p:sldId id="1197" r:id="rId46"/>
    <p:sldId id="260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杨 立宪" initials="立杨" lastIdx="2" clrIdx="0">
    <p:extLst>
      <p:ext uri="{19B8F6BF-5375-455C-9EA6-DF929625EA0E}">
        <p15:presenceInfo xmlns:p15="http://schemas.microsoft.com/office/powerpoint/2012/main" userId="594f7cfd0a92fe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F2F2F2"/>
    <a:srgbClr val="3333FF"/>
    <a:srgbClr val="3366FF"/>
    <a:srgbClr val="E64230"/>
    <a:srgbClr val="E6E6E6"/>
    <a:srgbClr val="3F6793"/>
    <a:srgbClr val="7197C1"/>
    <a:srgbClr val="0070C0"/>
    <a:srgbClr val="004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90" autoAdjust="0"/>
    <p:restoredTop sz="87811" autoAdjust="0"/>
  </p:normalViewPr>
  <p:slideViewPr>
    <p:cSldViewPr showGuides="1">
      <p:cViewPr varScale="1">
        <p:scale>
          <a:sx n="68" d="100"/>
          <a:sy n="68" d="100"/>
        </p:scale>
        <p:origin x="872" y="60"/>
      </p:cViewPr>
      <p:guideLst>
        <p:guide orient="horz" pos="2160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E1B64-AAD5-4C4A-89EB-1A5AD3C81A9E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CF7B4-3892-4FD8-9BB2-B09A61D77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6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057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583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221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33A14-7474-EE29-562A-D2FF37EB5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15756D-2ECA-167E-5315-BE52FC043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E931CB5-7C24-4E3F-1259-B381B5B04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525286-B97B-49E5-1556-A81007420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DCB-88F8-4C0C-946E-463F46B0E8CA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86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448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189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809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99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511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87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DCB-88F8-4C0C-946E-463F46B0E8CA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07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938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82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38707-92A4-0909-B7E0-6C88548C7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A61964-50D2-DE73-DB30-CAA270A6E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D2AE219-BC6E-A66F-E529-11449BBE7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19FAF1-D09A-8606-D92C-4D06951850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DCB-88F8-4C0C-946E-463F46B0E8CA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83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973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CF7B4-3892-4FD8-9BB2-B09A61D77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096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32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10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88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823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60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908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191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576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901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231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B93DC-F616-3A03-D5CC-CFCDB697C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3D2C0F-D793-E385-A240-294A41880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D398673-60B1-699E-7C35-AC68C98CF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A330DE-40F5-5861-DA33-FAE6AA474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CF7B4-3892-4FD8-9BB2-B09A61D77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6255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83BE4-E12B-2D78-8693-8EC1036F1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D7031A6-BAC4-6B64-7551-919848A58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70A3D56-C07B-D006-005E-F9A9583B2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13FC9E-4E93-D199-88DB-112EA7C1BB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DCB-88F8-4C0C-946E-463F46B0E8CA}" type="slidenum">
              <a:rPr lang="zh-CN" altLang="en-US" smtClean="0">
                <a:solidFill>
                  <a:prstClr val="black"/>
                </a:solidFill>
              </a:rPr>
              <a:pPr/>
              <a:t>40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094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6349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502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8083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80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0736A-40A3-01B9-2509-108C1082F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3F60C3-416D-C97D-E53A-BF40FC6DD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0C1034-A3C2-F4C3-EA55-D84F9C2F0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C3C21E-5FBB-E046-1CB6-E5EF955434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DCB-88F8-4C0C-946E-463F46B0E8CA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8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3219F-ED96-B2BE-1064-1CC1B41D5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2C6952-77BE-FEB0-6810-A8DDEE2FF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00D5EBC-1B39-D9D0-86AE-AEA45A31C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90C58E-451B-8C01-D991-02B3EA927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DCB-88F8-4C0C-946E-463F46B0E8CA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5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4D5AE-9C6F-9FE1-19EE-7819FD8DF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DFB79C-82F4-7E92-DD2D-283C784B6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151B4F2-C2BD-D40E-8D40-047852E06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5120B8-DBEA-456F-60C2-01E886F8F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DCB-88F8-4C0C-946E-463F46B0E8CA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1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621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27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CF7B4-3892-4FD8-9BB2-B09A61D774A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54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9157" y="0"/>
            <a:ext cx="12192000" cy="3645024"/>
          </a:xfrm>
          <a:prstGeom prst="rect">
            <a:avLst/>
          </a:prstGeom>
          <a:solidFill>
            <a:srgbClr val="3F6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48544" y="3903073"/>
            <a:ext cx="7827128" cy="125867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030778" y="188641"/>
            <a:ext cx="3557064" cy="668111"/>
            <a:chOff x="943672" y="188640"/>
            <a:chExt cx="3256474" cy="668111"/>
          </a:xfrm>
        </p:grpSpPr>
        <p:sp>
          <p:nvSpPr>
            <p:cNvPr id="14" name="文本框 13"/>
            <p:cNvSpPr txBox="1"/>
            <p:nvPr userDrawn="1"/>
          </p:nvSpPr>
          <p:spPr>
            <a:xfrm>
              <a:off x="1137992" y="188640"/>
              <a:ext cx="2704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北京市海淀区教师进修学校</a:t>
              </a:r>
            </a:p>
          </p:txBody>
        </p:sp>
        <p:sp>
          <p:nvSpPr>
            <p:cNvPr id="15" name="文本框 14"/>
            <p:cNvSpPr txBox="1"/>
            <p:nvPr userDrawn="1"/>
          </p:nvSpPr>
          <p:spPr>
            <a:xfrm>
              <a:off x="943672" y="518197"/>
              <a:ext cx="32564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pitchFamily="34" charset="0"/>
                  <a:ea typeface="迷你简启体" panose="03000509000000000000" pitchFamily="65" charset="-122"/>
                </a:rPr>
                <a:t>Beijing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pitchFamily="34" charset="0"/>
                  <a:ea typeface="迷你简启体" panose="03000509000000000000" pitchFamily="65" charset="-122"/>
                </a:rPr>
                <a:t>Haidian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pitchFamily="34" charset="0"/>
                  <a:ea typeface="迷你简启体" panose="03000509000000000000" pitchFamily="65" charset="-122"/>
                </a:rPr>
                <a:t> Teachers Training College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迷你简启体" panose="03000509000000000000" pitchFamily="65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" y="12430"/>
            <a:ext cx="1104905" cy="1011535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3801958"/>
            <a:ext cx="8219677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973721" y="3801958"/>
            <a:ext cx="3218279" cy="72000"/>
          </a:xfrm>
          <a:prstGeom prst="rect">
            <a:avLst/>
          </a:prstGeom>
          <a:solidFill>
            <a:srgbClr val="3F6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21" name="副标题 2"/>
          <p:cNvSpPr>
            <a:spLocks noGrp="1"/>
          </p:cNvSpPr>
          <p:nvPr>
            <p:ph type="subTitle" idx="1"/>
          </p:nvPr>
        </p:nvSpPr>
        <p:spPr>
          <a:xfrm>
            <a:off x="4348544" y="5202864"/>
            <a:ext cx="7826405" cy="962754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67513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20691-2B12-42BE-9ECB-BA89A0D1C4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FDAAE-121E-400D-B024-F201987F456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0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20691-2B12-42BE-9ECB-BA89A0D1C4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FDAAE-121E-400D-B024-F201987F456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20691-2B12-42BE-9ECB-BA89A0D1C4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FDAAE-121E-400D-B024-F201987F456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20691-2B12-42BE-9ECB-BA89A0D1C4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FDAAE-121E-400D-B024-F201987F456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20691-2B12-42BE-9ECB-BA89A0D1C4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FDAAE-121E-400D-B024-F201987F456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20691-2B12-42BE-9ECB-BA89A0D1C4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FDAAE-121E-400D-B024-F201987F456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20691-2B12-42BE-9ECB-BA89A0D1C4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FDAAE-121E-400D-B024-F201987F456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20691-2B12-42BE-9ECB-BA89A0D1C4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FDAAE-121E-400D-B024-F201987F456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20691-2B12-42BE-9ECB-BA89A0D1C4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FDAAE-121E-400D-B024-F201987F456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20691-2B12-42BE-9ECB-BA89A0D1C4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FDAAE-121E-400D-B024-F201987F456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1" y="6731540"/>
            <a:ext cx="12192000" cy="1511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9157" y="0"/>
            <a:ext cx="12192000" cy="1196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9158" y="1300962"/>
            <a:ext cx="8219677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964563" y="1300962"/>
            <a:ext cx="3218279" cy="7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0" y="1372962"/>
            <a:ext cx="12182841" cy="635598"/>
          </a:xfrm>
        </p:spPr>
        <p:txBody>
          <a:bodyPr>
            <a:normAutofit/>
          </a:bodyPr>
          <a:lstStyle>
            <a:lvl1pPr algn="ctr"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3" name="内容占位符 2"/>
          <p:cNvSpPr>
            <a:spLocks noGrp="1"/>
          </p:cNvSpPr>
          <p:nvPr>
            <p:ph idx="1"/>
          </p:nvPr>
        </p:nvSpPr>
        <p:spPr>
          <a:xfrm>
            <a:off x="275549" y="2173830"/>
            <a:ext cx="11640900" cy="4381500"/>
          </a:xfrm>
        </p:spPr>
        <p:txBody>
          <a:bodyPr>
            <a:normAutofit/>
          </a:bodyPr>
          <a:lstStyle>
            <a:lvl1pPr marL="342900" indent="-342900" algn="ctr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68D0A3F4-3BAD-47F9-8840-437F0121C813}"/>
              </a:ext>
            </a:extLst>
          </p:cNvPr>
          <p:cNvSpPr txBox="1">
            <a:spLocks/>
          </p:cNvSpPr>
          <p:nvPr userDrawn="1"/>
        </p:nvSpPr>
        <p:spPr>
          <a:xfrm>
            <a:off x="335360" y="44624"/>
            <a:ext cx="5903640" cy="4476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</a:lstStyle>
          <a:p>
            <a:pPr algn="l"/>
            <a:r>
              <a:rPr kumimoji="1" lang="zh-CN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海淀</a:t>
            </a:r>
            <a:r>
              <a:rPr kumimoji="1" lang="en-US" altLang="zh-CN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·</a:t>
            </a:r>
            <a:r>
              <a:rPr kumimoji="1" lang="zh-CN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空中课堂（高中）</a:t>
            </a:r>
          </a:p>
        </p:txBody>
      </p:sp>
    </p:spTree>
    <p:extLst>
      <p:ext uri="{BB962C8B-B14F-4D97-AF65-F5344CB8AC3E}">
        <p14:creationId xmlns:p14="http://schemas.microsoft.com/office/powerpoint/2010/main" val="423799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-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6DAC511-B4B6-7036-7FBD-94F281B6042C}"/>
              </a:ext>
            </a:extLst>
          </p:cNvPr>
          <p:cNvSpPr/>
          <p:nvPr userDrawn="1"/>
        </p:nvSpPr>
        <p:spPr>
          <a:xfrm>
            <a:off x="1" y="6731540"/>
            <a:ext cx="12192000" cy="1511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896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1" y="6731540"/>
            <a:ext cx="12192000" cy="1511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9157" y="0"/>
            <a:ext cx="12192000" cy="1196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9158" y="1300962"/>
            <a:ext cx="8219677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964563" y="1300962"/>
            <a:ext cx="3218279" cy="7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301471" y="1393398"/>
            <a:ext cx="11589055" cy="701870"/>
          </a:xfrm>
        </p:spPr>
        <p:txBody>
          <a:bodyPr>
            <a:normAutofit/>
          </a:bodyPr>
          <a:lstStyle>
            <a:lvl1pPr algn="l"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1" name="内容占位符 2"/>
          <p:cNvSpPr>
            <a:spLocks noGrp="1"/>
          </p:cNvSpPr>
          <p:nvPr>
            <p:ph sz="half" idx="1"/>
          </p:nvPr>
        </p:nvSpPr>
        <p:spPr>
          <a:xfrm>
            <a:off x="301471" y="2291914"/>
            <a:ext cx="11589055" cy="4263416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3E67CDAE-DDF1-4C8A-A975-4F1B1909F05C}"/>
              </a:ext>
            </a:extLst>
          </p:cNvPr>
          <p:cNvSpPr txBox="1">
            <a:spLocks/>
          </p:cNvSpPr>
          <p:nvPr userDrawn="1"/>
        </p:nvSpPr>
        <p:spPr>
          <a:xfrm>
            <a:off x="335360" y="44624"/>
            <a:ext cx="5903640" cy="4476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</a:lstStyle>
          <a:p>
            <a:pPr algn="l"/>
            <a:r>
              <a:rPr kumimoji="1" lang="zh-CN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海淀</a:t>
            </a:r>
            <a:r>
              <a:rPr kumimoji="1" lang="en-US" altLang="zh-CN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·</a:t>
            </a:r>
            <a:r>
              <a:rPr kumimoji="1" lang="zh-CN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空中课堂（高中）</a:t>
            </a:r>
          </a:p>
        </p:txBody>
      </p:sp>
    </p:spTree>
    <p:extLst>
      <p:ext uri="{BB962C8B-B14F-4D97-AF65-F5344CB8AC3E}">
        <p14:creationId xmlns:p14="http://schemas.microsoft.com/office/powerpoint/2010/main" val="33693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0CE441C-0F68-44CB-0654-4178BEBF7397}"/>
              </a:ext>
            </a:extLst>
          </p:cNvPr>
          <p:cNvSpPr/>
          <p:nvPr userDrawn="1"/>
        </p:nvSpPr>
        <p:spPr>
          <a:xfrm>
            <a:off x="1" y="6731540"/>
            <a:ext cx="12192000" cy="1511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260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竖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1" y="1"/>
            <a:ext cx="12192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-1" y="6381328"/>
            <a:ext cx="12192000" cy="1511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-1" y="980728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0" y="1011498"/>
            <a:ext cx="12191999" cy="679280"/>
          </a:xfrm>
        </p:spPr>
        <p:txBody>
          <a:bodyPr>
            <a:normAutofit/>
          </a:bodyPr>
          <a:lstStyle>
            <a:lvl1pPr algn="ctr"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25" name="内容占位符 2"/>
          <p:cNvSpPr>
            <a:spLocks noGrp="1"/>
          </p:cNvSpPr>
          <p:nvPr>
            <p:ph sz="half" idx="1"/>
          </p:nvPr>
        </p:nvSpPr>
        <p:spPr>
          <a:xfrm>
            <a:off x="275550" y="1845303"/>
            <a:ext cx="5680018" cy="43815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6" name="内容占位符 3"/>
          <p:cNvSpPr>
            <a:spLocks noGrp="1"/>
          </p:cNvSpPr>
          <p:nvPr>
            <p:ph sz="half" idx="2"/>
          </p:nvPr>
        </p:nvSpPr>
        <p:spPr>
          <a:xfrm>
            <a:off x="6253309" y="1839325"/>
            <a:ext cx="5680018" cy="43815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400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和图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1" y="1"/>
            <a:ext cx="12192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1" y="6381328"/>
            <a:ext cx="12192000" cy="1511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-1" y="980728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图片占位符 2"/>
          <p:cNvSpPr>
            <a:spLocks noGrp="1"/>
          </p:cNvSpPr>
          <p:nvPr>
            <p:ph type="pic" idx="1"/>
          </p:nvPr>
        </p:nvSpPr>
        <p:spPr>
          <a:xfrm>
            <a:off x="196894" y="3757044"/>
            <a:ext cx="5687589" cy="255372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20" name="图片占位符 2"/>
          <p:cNvSpPr>
            <a:spLocks noGrp="1"/>
          </p:cNvSpPr>
          <p:nvPr>
            <p:ph type="pic" idx="13"/>
          </p:nvPr>
        </p:nvSpPr>
        <p:spPr>
          <a:xfrm>
            <a:off x="6410619" y="3757046"/>
            <a:ext cx="5568812" cy="255372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单击图标添加图片</a:t>
            </a:r>
          </a:p>
        </p:txBody>
      </p:sp>
      <p:sp>
        <p:nvSpPr>
          <p:cNvPr id="21" name="标题 1"/>
          <p:cNvSpPr>
            <a:spLocks noGrp="1"/>
          </p:cNvSpPr>
          <p:nvPr>
            <p:ph type="title"/>
          </p:nvPr>
        </p:nvSpPr>
        <p:spPr>
          <a:xfrm>
            <a:off x="5611" y="1009154"/>
            <a:ext cx="12186389" cy="547638"/>
          </a:xfrm>
        </p:spPr>
        <p:txBody>
          <a:bodyPr>
            <a:normAutofit/>
          </a:bodyPr>
          <a:lstStyle>
            <a:lvl1pPr algn="ctr"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2" name="内容占位符 2"/>
          <p:cNvSpPr>
            <a:spLocks noGrp="1"/>
          </p:cNvSpPr>
          <p:nvPr>
            <p:ph idx="14"/>
          </p:nvPr>
        </p:nvSpPr>
        <p:spPr>
          <a:xfrm>
            <a:off x="196895" y="1700808"/>
            <a:ext cx="11782536" cy="1985676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867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和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" y="1"/>
            <a:ext cx="12192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41" name="矩形 40"/>
          <p:cNvSpPr/>
          <p:nvPr userDrawn="1"/>
        </p:nvSpPr>
        <p:spPr>
          <a:xfrm>
            <a:off x="-1" y="6381328"/>
            <a:ext cx="12192000" cy="1511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cxnSp>
        <p:nvCxnSpPr>
          <p:cNvPr id="42" name="直接连接符 41"/>
          <p:cNvCxnSpPr/>
          <p:nvPr userDrawn="1"/>
        </p:nvCxnSpPr>
        <p:spPr>
          <a:xfrm>
            <a:off x="-1" y="980728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图片占位符 2"/>
          <p:cNvSpPr>
            <a:spLocks noGrp="1"/>
          </p:cNvSpPr>
          <p:nvPr>
            <p:ph type="pic" idx="1"/>
          </p:nvPr>
        </p:nvSpPr>
        <p:spPr>
          <a:xfrm>
            <a:off x="275549" y="1065188"/>
            <a:ext cx="4989125" cy="3570808"/>
          </a:xfrm>
        </p:spPr>
        <p:txBody>
          <a:bodyPr/>
          <a:lstStyle>
            <a:lvl1pPr marL="0" indent="0">
              <a:buNone/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8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75911" y="4760177"/>
            <a:ext cx="4989125" cy="159179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             </a:t>
            </a:r>
          </a:p>
        </p:txBody>
      </p:sp>
      <p:sp>
        <p:nvSpPr>
          <p:cNvPr id="49" name="图片占位符 2"/>
          <p:cNvSpPr>
            <a:spLocks noGrp="1"/>
          </p:cNvSpPr>
          <p:nvPr>
            <p:ph type="pic" idx="13"/>
          </p:nvPr>
        </p:nvSpPr>
        <p:spPr>
          <a:xfrm>
            <a:off x="6342489" y="1015736"/>
            <a:ext cx="5419307" cy="3570808"/>
          </a:xfrm>
        </p:spPr>
        <p:txBody>
          <a:bodyPr/>
          <a:lstStyle>
            <a:lvl1pPr marL="0" indent="0">
              <a:buNone/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单击图标添加图片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half" idx="14" hasCustomPrompt="1"/>
          </p:nvPr>
        </p:nvSpPr>
        <p:spPr>
          <a:xfrm>
            <a:off x="6342489" y="4773434"/>
            <a:ext cx="5419307" cy="159179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9934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9" y="0"/>
            <a:ext cx="12192000" cy="364502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0" y="5301216"/>
            <a:ext cx="8219677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8973721" y="5301216"/>
            <a:ext cx="3218279" cy="7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4329108"/>
            <a:ext cx="2123678" cy="194421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9227" y="4239758"/>
            <a:ext cx="676274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9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20691-2B12-42BE-9ECB-BA89A0D1C4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FDAAE-121E-400D-B024-F201987F456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9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标题 1"/>
          <p:cNvSpPr txBox="1">
            <a:spLocks/>
          </p:cNvSpPr>
          <p:nvPr userDrawn="1"/>
        </p:nvSpPr>
        <p:spPr>
          <a:xfrm>
            <a:off x="335360" y="44624"/>
            <a:ext cx="5903640" cy="4476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</a:lstStyle>
          <a:p>
            <a:pPr algn="l"/>
            <a:r>
              <a:rPr kumimoji="1" lang="zh-CN" altLang="en-US" sz="20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海淀</a:t>
            </a:r>
            <a:r>
              <a:rPr kumimoji="1" lang="en-US" altLang="zh-CN" sz="20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·</a:t>
            </a:r>
            <a:r>
              <a:rPr kumimoji="1" lang="zh-CN" altLang="en-US" sz="20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空中课堂（高中）</a:t>
            </a:r>
          </a:p>
        </p:txBody>
      </p:sp>
    </p:spTree>
    <p:extLst>
      <p:ext uri="{BB962C8B-B14F-4D97-AF65-F5344CB8AC3E}">
        <p14:creationId xmlns:p14="http://schemas.microsoft.com/office/powerpoint/2010/main" val="150686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5" r:id="rId4"/>
    <p:sldLayoutId id="2147483654" r:id="rId5"/>
    <p:sldLayoutId id="2147483651" r:id="rId6"/>
    <p:sldLayoutId id="2147483653" r:id="rId7"/>
    <p:sldLayoutId id="214748365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0BAB3FC9-B16D-4665-AEBD-1B20B5BEC73B}"/>
              </a:ext>
            </a:extLst>
          </p:cNvPr>
          <p:cNvSpPr txBox="1">
            <a:spLocks/>
          </p:cNvSpPr>
          <p:nvPr userDrawn="1"/>
        </p:nvSpPr>
        <p:spPr>
          <a:xfrm>
            <a:off x="335360" y="44624"/>
            <a:ext cx="5903640" cy="4476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</a:lstStyle>
          <a:p>
            <a:pPr algn="l"/>
            <a:r>
              <a:rPr kumimoji="1" lang="zh-CN" altLang="en-US" sz="20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海淀</a:t>
            </a:r>
            <a:r>
              <a:rPr kumimoji="1" lang="en-US" altLang="zh-CN" sz="20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·</a:t>
            </a:r>
            <a:r>
              <a:rPr kumimoji="1" lang="zh-CN" altLang="en-US" sz="20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空中课堂（高中）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2E1D57D-B0C8-AC47-A560-03984B52D700}"/>
              </a:ext>
            </a:extLst>
          </p:cNvPr>
          <p:cNvSpPr/>
          <p:nvPr userDrawn="1"/>
        </p:nvSpPr>
        <p:spPr>
          <a:xfrm>
            <a:off x="1" y="6731540"/>
            <a:ext cx="12192000" cy="1511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510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钟表, 画, 标志&#10;&#10;描述已自动生成">
            <a:extLst>
              <a:ext uri="{FF2B5EF4-FFF2-40B4-BE49-F238E27FC236}">
                <a16:creationId xmlns:a16="http://schemas.microsoft.com/office/drawing/2014/main" id="{675B098E-C0C5-4A7F-8136-D784AADEE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4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DCC27-AFE3-522C-D512-F4E6E4D22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F3F81511-05BF-B6E2-EB92-160EA2A436C7}"/>
              </a:ext>
            </a:extLst>
          </p:cNvPr>
          <p:cNvSpPr txBox="1"/>
          <p:nvPr/>
        </p:nvSpPr>
        <p:spPr>
          <a:xfrm>
            <a:off x="2731542" y="4191471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1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表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13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高中英语学业质量水平二</a:t>
            </a:r>
            <a:endParaRPr lang="zh-CN" altLang="zh-CN" sz="3600" b="1" dirty="0"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B6434C1-25E9-0FDD-89AF-9A60D6FA1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855186"/>
              </p:ext>
            </p:extLst>
          </p:nvPr>
        </p:nvGraphicFramePr>
        <p:xfrm>
          <a:off x="407368" y="4726260"/>
          <a:ext cx="11449272" cy="1943100"/>
        </p:xfrm>
        <a:graphic>
          <a:graphicData uri="http://schemas.openxmlformats.org/drawingml/2006/table">
            <a:tbl>
              <a:tblPr firstRow="1" firstCol="1" bandRow="1"/>
              <a:tblGrid>
                <a:gridCol w="1034432">
                  <a:extLst>
                    <a:ext uri="{9D8B030D-6E8A-4147-A177-3AD203B41FA5}">
                      <a16:colId xmlns:a16="http://schemas.microsoft.com/office/drawing/2014/main" val="3834625588"/>
                    </a:ext>
                  </a:extLst>
                </a:gridCol>
                <a:gridCol w="10414840">
                  <a:extLst>
                    <a:ext uri="{9D8B030D-6E8A-4147-A177-3AD203B41FA5}">
                      <a16:colId xmlns:a16="http://schemas.microsoft.com/office/drawing/2014/main" val="18773269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10"/>
                        </a:spcBef>
                      </a:pPr>
                      <a:r>
                        <a:rPr lang="zh-CN" sz="2400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序号</a:t>
                      </a:r>
                      <a:endParaRPr lang="zh-CN" sz="2800" kern="100" dirty="0">
                        <a:effectLst/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0"/>
                        </a:spcBef>
                      </a:pPr>
                      <a:r>
                        <a:rPr lang="zh-CN" sz="2400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质量描述</a:t>
                      </a:r>
                      <a:endParaRPr lang="zh-CN" sz="2800" kern="100" dirty="0">
                        <a:effectLst/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684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10"/>
                        </a:spcBef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2-13</a:t>
                      </a:r>
                      <a:endParaRPr lang="zh-CN" sz="2800" kern="100" dirty="0">
                        <a:effectLst/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10"/>
                        </a:spcBef>
                      </a:pPr>
                      <a:r>
                        <a:rPr lang="zh-CN" sz="2400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能在书面表达中</a:t>
                      </a:r>
                      <a:r>
                        <a:rPr lang="zh-CN" sz="24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ea"/>
                          <a:ea typeface="+mj-ea"/>
                          <a:cs typeface="+mn-cs"/>
                        </a:rPr>
                        <a:t>有条理地描述自己或他人的经历，阐述观点，表达情感态度</a:t>
                      </a:r>
                      <a:r>
                        <a:rPr lang="zh-CN" sz="2400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；</a:t>
                      </a:r>
                      <a:endParaRPr lang="zh-CN" sz="2800" kern="100" dirty="0">
                        <a:effectLst/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  <a:p>
                      <a:pPr>
                        <a:spcBef>
                          <a:spcPts val="310"/>
                        </a:spcBef>
                      </a:pPr>
                      <a:r>
                        <a:rPr lang="zh-CN" sz="2400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能</a:t>
                      </a:r>
                      <a:r>
                        <a:rPr lang="zh-CN" sz="24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ea"/>
                          <a:ea typeface="+mj-ea"/>
                          <a:cs typeface="+mn-cs"/>
                        </a:rPr>
                        <a:t>描述事件发生、发展的过程</a:t>
                      </a:r>
                      <a:r>
                        <a:rPr lang="zh-CN" sz="2400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；</a:t>
                      </a:r>
                      <a:endParaRPr lang="zh-CN" sz="2800" kern="100" dirty="0">
                        <a:effectLst/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  <a:p>
                      <a:pPr>
                        <a:spcBef>
                          <a:spcPts val="310"/>
                        </a:spcBef>
                      </a:pPr>
                      <a:r>
                        <a:rPr lang="zh-CN" sz="2400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能描述人或事物的特征、说明概念；</a:t>
                      </a:r>
                      <a:endParaRPr lang="zh-CN" sz="2800" kern="100" dirty="0">
                        <a:effectLst/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  <a:p>
                      <a:pPr>
                        <a:spcBef>
                          <a:spcPts val="310"/>
                        </a:spcBef>
                      </a:pPr>
                      <a:r>
                        <a:rPr lang="zh-CN" sz="2400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能概述所读语篇的主要内容或续写语篇。</a:t>
                      </a:r>
                      <a:endParaRPr lang="zh-CN" sz="2800" kern="100" dirty="0">
                        <a:effectLst/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693190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9D49E95A-A07D-6A0D-C832-EDD99358E975}"/>
              </a:ext>
            </a:extLst>
          </p:cNvPr>
          <p:cNvSpPr txBox="1"/>
          <p:nvPr/>
        </p:nvSpPr>
        <p:spPr>
          <a:xfrm>
            <a:off x="479376" y="3606115"/>
            <a:ext cx="10945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1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+mj-ea"/>
              </a:rPr>
              <a:t>    学生能以书面形式</a:t>
            </a:r>
            <a:r>
              <a:rPr lang="zh-CN" alt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+mj-ea"/>
              </a:rPr>
              <a:t>陈述事件、传递信息、再现真实或想象的经历、阐释观点和态度</a:t>
            </a:r>
            <a:r>
              <a:rPr lang="zh-CN" altLang="en-US" sz="2400" dirty="0">
                <a:solidFill>
                  <a:srgbClr val="000000"/>
                </a:solidFill>
                <a:latin typeface="+mj-ea"/>
              </a:rPr>
              <a:t>等。</a:t>
            </a:r>
            <a:endParaRPr lang="zh-CN" altLang="zh-CN" sz="3600" dirty="0"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BF7581-D2E0-6355-0F19-B4D9D08A9DA2}"/>
              </a:ext>
            </a:extLst>
          </p:cNvPr>
          <p:cNvSpPr txBox="1"/>
          <p:nvPr/>
        </p:nvSpPr>
        <p:spPr>
          <a:xfrm>
            <a:off x="1415480" y="1404065"/>
            <a:ext cx="9649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《</a:t>
            </a:r>
            <a:r>
              <a:rPr lang="zh-CN" altLang="en-US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普通高中英语课程标准（</a:t>
            </a:r>
            <a:r>
              <a:rPr lang="en-US" altLang="zh-CN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2017</a:t>
            </a:r>
            <a:r>
              <a:rPr lang="zh-CN" altLang="en-US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年版</a:t>
            </a:r>
            <a:r>
              <a:rPr lang="en-US" altLang="zh-CN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2020</a:t>
            </a:r>
            <a:r>
              <a:rPr lang="zh-CN" altLang="en-US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年修订）</a:t>
            </a:r>
            <a:r>
              <a:rPr lang="en-US" altLang="zh-CN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》</a:t>
            </a:r>
            <a:endParaRPr lang="zh-CN" altLang="en-US" sz="3200" b="1" dirty="0"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95A0FA-5E5C-D95E-6600-0818E54C883D}"/>
              </a:ext>
            </a:extLst>
          </p:cNvPr>
          <p:cNvSpPr txBox="1"/>
          <p:nvPr/>
        </p:nvSpPr>
        <p:spPr>
          <a:xfrm>
            <a:off x="479376" y="2992642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高中英语学业质量水平二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1B01C54-08CA-D0D5-EE4F-F1DA2AFA05F2}"/>
              </a:ext>
            </a:extLst>
          </p:cNvPr>
          <p:cNvSpPr txBox="1"/>
          <p:nvPr/>
        </p:nvSpPr>
        <p:spPr>
          <a:xfrm>
            <a:off x="1271464" y="548680"/>
            <a:ext cx="9649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  <a:cs typeface="华文中宋" panose="02010600040101010101" charset="-122"/>
                <a:sym typeface="+mn-ea"/>
              </a:rPr>
              <a:t>指导思想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34B45C-C1E5-272B-52BC-4174503339AE}"/>
              </a:ext>
            </a:extLst>
          </p:cNvPr>
          <p:cNvSpPr txBox="1"/>
          <p:nvPr/>
        </p:nvSpPr>
        <p:spPr>
          <a:xfrm>
            <a:off x="490836" y="1988840"/>
            <a:ext cx="9925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选择性必修词汇知识内容要求：</a:t>
            </a:r>
          </a:p>
          <a:p>
            <a:pPr algn="just"/>
            <a:r>
              <a:rPr lang="en-US" altLang="zh-CN" sz="2400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4. </a:t>
            </a:r>
            <a:r>
              <a:rPr lang="zh-CN" altLang="en-US" sz="2400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在比较复杂的语境中，运用恰当词汇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ea"/>
                <a:ea typeface="+mj-ea"/>
                <a:cs typeface="+mn-cs"/>
              </a:rPr>
              <a:t>描述事件发生、发展的过程</a:t>
            </a:r>
            <a:r>
              <a:rPr lang="zh-CN" altLang="en-US" sz="2400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等；</a:t>
            </a:r>
          </a:p>
        </p:txBody>
      </p:sp>
    </p:spTree>
    <p:extLst>
      <p:ext uri="{BB962C8B-B14F-4D97-AF65-F5344CB8AC3E}">
        <p14:creationId xmlns:p14="http://schemas.microsoft.com/office/powerpoint/2010/main" val="29064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3FB82-1BE3-BEBC-242C-EFB2B99F5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B17B2C9D-9A06-CB78-F444-7BD18F597BA0}"/>
              </a:ext>
            </a:extLst>
          </p:cNvPr>
          <p:cNvSpPr txBox="1"/>
          <p:nvPr/>
        </p:nvSpPr>
        <p:spPr>
          <a:xfrm>
            <a:off x="191344" y="2054458"/>
            <a:ext cx="118093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j-ea"/>
                <a:ea typeface="+mj-ea"/>
              </a:rPr>
              <a:t>    要挖掘</a:t>
            </a:r>
            <a:r>
              <a:rPr lang="zh-CN" altLang="en-US" sz="2400" b="1" dirty="0">
                <a:highlight>
                  <a:srgbClr val="FFFF00"/>
                </a:highlight>
                <a:latin typeface="+mj-ea"/>
                <a:ea typeface="+mj-ea"/>
              </a:rPr>
              <a:t>中华优秀传统文化</a:t>
            </a:r>
            <a:r>
              <a:rPr lang="zh-CN" altLang="en-US" sz="2400" dirty="0">
                <a:latin typeface="+mj-ea"/>
                <a:ea typeface="+mj-ea"/>
              </a:rPr>
              <a:t>的思想观念、人文精神、道德规范，把艺术创造力和中华文化价值</a:t>
            </a:r>
            <a:r>
              <a:rPr lang="zh-CN" altLang="en-US" sz="2400" b="1" dirty="0">
                <a:highlight>
                  <a:srgbClr val="FFFF00"/>
                </a:highlight>
                <a:latin typeface="+mj-ea"/>
                <a:ea typeface="+mj-ea"/>
              </a:rPr>
              <a:t>融合起来</a:t>
            </a:r>
            <a:r>
              <a:rPr lang="zh-CN" altLang="en-US" sz="2400" dirty="0">
                <a:latin typeface="+mj-ea"/>
                <a:ea typeface="+mj-ea"/>
              </a:rPr>
              <a:t>，把中华美学精神和当代审美追求</a:t>
            </a:r>
            <a:r>
              <a:rPr lang="zh-CN" altLang="en-US" sz="2400" b="1" dirty="0">
                <a:highlight>
                  <a:srgbClr val="FFFF00"/>
                </a:highlight>
                <a:latin typeface="+mj-ea"/>
                <a:ea typeface="+mj-ea"/>
              </a:rPr>
              <a:t>结合起来</a:t>
            </a:r>
            <a:r>
              <a:rPr lang="zh-CN" altLang="en-US" sz="2400" dirty="0">
                <a:latin typeface="+mj-ea"/>
                <a:ea typeface="+mj-ea"/>
              </a:rPr>
              <a:t>，</a:t>
            </a:r>
            <a:r>
              <a:rPr lang="zh-CN" altLang="en-US" sz="2400" b="1" dirty="0">
                <a:highlight>
                  <a:srgbClr val="FFFF00"/>
                </a:highlight>
                <a:latin typeface="+mj-ea"/>
                <a:ea typeface="+mj-ea"/>
              </a:rPr>
              <a:t>激活中华文化生命力</a:t>
            </a:r>
            <a:r>
              <a:rPr lang="zh-CN" altLang="en-US" sz="2400" dirty="0">
                <a:latin typeface="+mj-ea"/>
                <a:ea typeface="+mj-ea"/>
              </a:rPr>
              <a:t>。</a:t>
            </a:r>
          </a:p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      ——2021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日，习近平总书记在中国文联第十一次全国代表大会、中国作协第十次全国代表大会开幕式上的讲话。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179E82F-BA16-5344-A377-EED20DF6914F}"/>
              </a:ext>
            </a:extLst>
          </p:cNvPr>
          <p:cNvSpPr txBox="1"/>
          <p:nvPr/>
        </p:nvSpPr>
        <p:spPr>
          <a:xfrm>
            <a:off x="191344" y="3971816"/>
            <a:ext cx="11809312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10"/>
              </a:spcBef>
            </a:pPr>
            <a:r>
              <a:rPr lang="zh-CN" altLang="en-US" sz="2400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    如何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ea"/>
                <a:ea typeface="+mj-ea"/>
                <a:cs typeface="+mn-cs"/>
              </a:rPr>
              <a:t>让厚重的历史变得活泼有趣、时尚多元</a:t>
            </a:r>
            <a:r>
              <a:rPr lang="zh-CN" altLang="en-US" sz="2400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？如何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ea"/>
                <a:ea typeface="+mj-ea"/>
                <a:cs typeface="+mn-cs"/>
              </a:rPr>
              <a:t>让传统文化的传播和发展契合时代潮流</a:t>
            </a:r>
            <a:r>
              <a:rPr lang="zh-CN" altLang="en-US" sz="2400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，满足年轻人多样的个性追求？我们一直在思考，也一直在实践。这一答案就是，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ea"/>
                <a:ea typeface="+mj-ea"/>
                <a:cs typeface="+mn-cs"/>
              </a:rPr>
              <a:t>做好中华优秀传统文化的创造性转化和创新性发展</a:t>
            </a:r>
            <a:r>
              <a:rPr lang="zh-CN" altLang="en-US" sz="2400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，面向年轻人做好精准表达，让文物“活”起来，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ea"/>
                <a:ea typeface="+mj-ea"/>
                <a:cs typeface="+mn-cs"/>
              </a:rPr>
              <a:t>让文化“潮”起来</a:t>
            </a:r>
            <a:r>
              <a:rPr lang="zh-CN" altLang="en-US" sz="2400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。</a:t>
            </a:r>
          </a:p>
          <a:p>
            <a:pPr>
              <a:spcBef>
                <a:spcPts val="31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en-US" altLang="zh-CN" sz="2000" kern="1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——2022</a:t>
            </a:r>
            <a:r>
              <a:rPr lang="zh-CN" altLang="en-US" sz="2000" kern="1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kern="1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r>
              <a:rPr lang="zh-CN" altLang="en-US" sz="2000" kern="1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kern="1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07</a:t>
            </a:r>
            <a:r>
              <a:rPr lang="zh-CN" altLang="en-US" sz="2000" kern="1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日，河南博物院院长马萧林 </a:t>
            </a:r>
            <a:r>
              <a:rPr lang="en-US" altLang="zh-CN" sz="2000" kern="1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| </a:t>
            </a:r>
            <a:r>
              <a:rPr lang="zh-CN" altLang="en-US" sz="2000" kern="1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来源：光明日报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44FADC-BA63-E0C7-A051-FDE7AC444227}"/>
              </a:ext>
            </a:extLst>
          </p:cNvPr>
          <p:cNvSpPr txBox="1"/>
          <p:nvPr/>
        </p:nvSpPr>
        <p:spPr>
          <a:xfrm>
            <a:off x="1271464" y="548680"/>
            <a:ext cx="9649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  <a:cs typeface="华文中宋" panose="02010600040101010101" charset="-122"/>
                <a:sym typeface="+mn-ea"/>
              </a:rPr>
              <a:t>命题背景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65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41B9D-796F-A2E6-50E2-C237EB35B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3FA23D2-2CA4-CC2F-DE52-A51B4C1FCE31}"/>
              </a:ext>
            </a:extLst>
          </p:cNvPr>
          <p:cNvSpPr txBox="1"/>
          <p:nvPr/>
        </p:nvSpPr>
        <p:spPr>
          <a:xfrm>
            <a:off x="1271464" y="548680"/>
            <a:ext cx="9649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  <a:cs typeface="华文中宋" panose="02010600040101010101" charset="-122"/>
                <a:sym typeface="+mn-ea"/>
              </a:rPr>
              <a:t>命题目标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A7E2105-61D4-1AB3-4B70-2CEC6CC55722}"/>
              </a:ext>
            </a:extLst>
          </p:cNvPr>
          <p:cNvSpPr txBox="1"/>
          <p:nvPr/>
        </p:nvSpPr>
        <p:spPr>
          <a:xfrm>
            <a:off x="479376" y="2060848"/>
            <a:ext cx="10729192" cy="1930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+mj-ea"/>
              </a:rPr>
              <a:t>    </a:t>
            </a:r>
            <a:r>
              <a:rPr lang="zh-CN" altLang="en-US" sz="2800" dirty="0">
                <a:solidFill>
                  <a:srgbClr val="000000"/>
                </a:solidFill>
                <a:latin typeface="+mj-ea"/>
              </a:rPr>
              <a:t>通过引发学生对于创意文化节活动的思考，</a:t>
            </a:r>
            <a:r>
              <a:rPr lang="zh-CN" altLang="en-US" sz="2800" b="1" dirty="0">
                <a:highlight>
                  <a:srgbClr val="FFFF00"/>
                </a:highlight>
              </a:rPr>
              <a:t>增强学生国家认同和家国情怀，坚定文化自信</a:t>
            </a:r>
            <a:r>
              <a:rPr lang="zh-CN" altLang="en-US" sz="2800" dirty="0"/>
              <a:t>；</a:t>
            </a:r>
            <a:r>
              <a:rPr lang="zh-CN" altLang="en-US" sz="2800" dirty="0">
                <a:solidFill>
                  <a:srgbClr val="000000"/>
                </a:solidFill>
                <a:latin typeface="+mj-ea"/>
              </a:rPr>
              <a:t>培养学生</a:t>
            </a:r>
            <a:r>
              <a:rPr lang="zh-CN" altLang="en-US" sz="2800" b="1" dirty="0">
                <a:highlight>
                  <a:srgbClr val="FFFF00"/>
                </a:highlight>
              </a:rPr>
              <a:t>多元思维的意识和创新思维的能力</a:t>
            </a:r>
            <a:r>
              <a:rPr lang="zh-CN" altLang="en-US" sz="2800" dirty="0">
                <a:solidFill>
                  <a:srgbClr val="000000"/>
                </a:solidFill>
                <a:latin typeface="+mj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01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166D8-9A8A-1DA7-D07A-ADEE0DF98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D54EF31-AD8F-8770-4A32-BC71C4899ABB}"/>
              </a:ext>
            </a:extLst>
          </p:cNvPr>
          <p:cNvSpPr txBox="1"/>
          <p:nvPr/>
        </p:nvSpPr>
        <p:spPr>
          <a:xfrm>
            <a:off x="1271464" y="548680"/>
            <a:ext cx="9649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  <a:cs typeface="华文中宋" panose="02010600040101010101" charset="-122"/>
                <a:sym typeface="+mn-ea"/>
              </a:rPr>
              <a:t>主题语境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74774CB-EB6F-5301-7C78-2B007B52174D}"/>
              </a:ext>
            </a:extLst>
          </p:cNvPr>
          <p:cNvSpPr txBox="1"/>
          <p:nvPr/>
        </p:nvSpPr>
        <p:spPr>
          <a:xfrm>
            <a:off x="479376" y="2060848"/>
            <a:ext cx="1072919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10"/>
              </a:spcBef>
            </a:pPr>
            <a:r>
              <a:rPr lang="zh-CN" altLang="en-US" sz="2800" b="1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人与自我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→</a:t>
            </a:r>
            <a:r>
              <a:rPr lang="zh-CN" altLang="en-US" sz="2800" b="1" dirty="0">
                <a:solidFill>
                  <a:srgbClr val="3F6793"/>
                </a:solidFill>
                <a:latin typeface="+mj-ea"/>
                <a:ea typeface="+mj-ea"/>
              </a:rPr>
              <a:t>做人与做事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→</a:t>
            </a:r>
            <a:r>
              <a:rPr lang="zh-CN" altLang="en-US" sz="2800" b="1" dirty="0">
                <a:solidFill>
                  <a:srgbClr val="3333FF"/>
                </a:solidFill>
                <a:latin typeface="+mj-ea"/>
                <a:ea typeface="+mj-ea"/>
              </a:rPr>
              <a:t>创新与创业意识。</a:t>
            </a:r>
            <a:endParaRPr lang="en-US" altLang="zh-CN" sz="2800" b="1" dirty="0">
              <a:solidFill>
                <a:srgbClr val="3333FF"/>
              </a:solidFill>
              <a:latin typeface="+mj-ea"/>
              <a:ea typeface="+mj-ea"/>
            </a:endParaRPr>
          </a:p>
          <a:p>
            <a:pPr>
              <a:spcBef>
                <a:spcPts val="310"/>
              </a:spcBef>
            </a:pPr>
            <a:endParaRPr lang="en-US" altLang="zh-CN" sz="2800" b="1" kern="1200" dirty="0">
              <a:solidFill>
                <a:srgbClr val="3333FF"/>
              </a:solidFill>
              <a:effectLst/>
              <a:latin typeface="+mj-ea"/>
              <a:ea typeface="+mj-ea"/>
              <a:cs typeface="+mn-cs"/>
            </a:endParaRPr>
          </a:p>
          <a:p>
            <a:pPr>
              <a:spcBef>
                <a:spcPts val="310"/>
              </a:spcBef>
            </a:pPr>
            <a:r>
              <a:rPr lang="zh-CN" altLang="en-US" sz="2800" b="1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人与社会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→</a:t>
            </a:r>
            <a:r>
              <a:rPr lang="zh-CN" altLang="en-US" sz="2800" b="1" dirty="0">
                <a:solidFill>
                  <a:srgbClr val="3F6793"/>
                </a:solidFill>
                <a:latin typeface="+mj-ea"/>
                <a:ea typeface="+mj-ea"/>
              </a:rPr>
              <a:t>历史、社会与文化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→</a:t>
            </a:r>
            <a:r>
              <a:rPr lang="zh-CN" altLang="en-US" sz="2800" b="1" dirty="0">
                <a:solidFill>
                  <a:srgbClr val="3333FF"/>
                </a:solidFill>
                <a:latin typeface="+mj-ea"/>
                <a:ea typeface="+mj-ea"/>
              </a:rPr>
              <a:t>不同民族文化习俗与传统节日；</a:t>
            </a:r>
            <a:endParaRPr lang="en-US" altLang="zh-CN" sz="2800" b="1" dirty="0">
              <a:solidFill>
                <a:srgbClr val="3333FF"/>
              </a:solidFill>
              <a:latin typeface="+mj-ea"/>
              <a:ea typeface="+mj-ea"/>
            </a:endParaRPr>
          </a:p>
          <a:p>
            <a:pPr>
              <a:spcBef>
                <a:spcPts val="310"/>
              </a:spcBef>
            </a:pPr>
            <a:r>
              <a:rPr lang="en-US" altLang="zh-CN" sz="2800" b="1" dirty="0">
                <a:latin typeface="+mj-ea"/>
                <a:ea typeface="+mj-ea"/>
              </a:rPr>
              <a:t>                          </a:t>
            </a: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→</a:t>
            </a:r>
            <a:r>
              <a:rPr lang="zh-CN" altLang="en-US" sz="2800" b="1" dirty="0">
                <a:solidFill>
                  <a:srgbClr val="3333FF"/>
                </a:solidFill>
                <a:latin typeface="+mj-ea"/>
                <a:ea typeface="+mj-ea"/>
              </a:rPr>
              <a:t>物质与非物质文化遗产；</a:t>
            </a:r>
            <a:endParaRPr lang="en-US" altLang="zh-CN" sz="2800" b="1" dirty="0">
              <a:solidFill>
                <a:srgbClr val="3333FF"/>
              </a:solidFill>
              <a:latin typeface="+mj-ea"/>
              <a:ea typeface="+mj-ea"/>
            </a:endParaRPr>
          </a:p>
          <a:p>
            <a:pPr>
              <a:spcBef>
                <a:spcPts val="310"/>
              </a:spcBef>
            </a:pPr>
            <a:r>
              <a:rPr lang="en-US" altLang="zh-CN" sz="2800" b="1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                          →</a:t>
            </a:r>
            <a:r>
              <a:rPr lang="zh-CN" altLang="en-US" sz="2800" b="1" dirty="0">
                <a:solidFill>
                  <a:srgbClr val="3333FF"/>
                </a:solidFill>
                <a:latin typeface="+mj-ea"/>
                <a:ea typeface="+mj-ea"/>
              </a:rPr>
              <a:t>科技发展与信息技术创新。</a:t>
            </a:r>
            <a:endParaRPr lang="zh-CN" altLang="zh-CN" sz="2800" b="1" dirty="0">
              <a:solidFill>
                <a:srgbClr val="3333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9582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7B54C-4D01-CA63-0774-6E1365244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B7B17D2B-EFC7-B067-71AC-D9122F07E8F2}"/>
              </a:ext>
            </a:extLst>
          </p:cNvPr>
          <p:cNvGrpSpPr/>
          <p:nvPr/>
        </p:nvGrpSpPr>
        <p:grpSpPr>
          <a:xfrm>
            <a:off x="2711625" y="2327632"/>
            <a:ext cx="5904655" cy="1635375"/>
            <a:chOff x="4425387" y="2262581"/>
            <a:chExt cx="6768752" cy="1620772"/>
          </a:xfrm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1FE02EAA-3E6E-017F-84D4-C17A1C7D8231}"/>
                </a:ext>
              </a:extLst>
            </p:cNvPr>
            <p:cNvSpPr/>
            <p:nvPr/>
          </p:nvSpPr>
          <p:spPr>
            <a:xfrm>
              <a:off x="4425387" y="2262581"/>
              <a:ext cx="6552728" cy="1620772"/>
            </a:xfrm>
            <a:prstGeom prst="round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48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D0D4400-2655-4DCD-8188-478B3D865BC8}"/>
                </a:ext>
              </a:extLst>
            </p:cNvPr>
            <p:cNvSpPr/>
            <p:nvPr/>
          </p:nvSpPr>
          <p:spPr>
            <a:xfrm>
              <a:off x="5649523" y="2262581"/>
              <a:ext cx="5544616" cy="1620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48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文本框 17">
            <a:extLst>
              <a:ext uri="{FF2B5EF4-FFF2-40B4-BE49-F238E27FC236}">
                <a16:creationId xmlns:a16="http://schemas.microsoft.com/office/drawing/2014/main" id="{D75B8E3C-D18B-E84C-19E7-1872DDB0CD34}"/>
              </a:ext>
            </a:extLst>
          </p:cNvPr>
          <p:cNvSpPr txBox="1"/>
          <p:nvPr/>
        </p:nvSpPr>
        <p:spPr>
          <a:xfrm>
            <a:off x="4494557" y="2764932"/>
            <a:ext cx="4121723" cy="76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  <a:sym typeface="字魂59号-创粗黑" panose="00000500000000000000" pitchFamily="2" charset="-122"/>
              </a:rPr>
              <a:t>试题分析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1566BE1-D0F9-DE98-B6A5-E780B87CA7CB}"/>
              </a:ext>
            </a:extLst>
          </p:cNvPr>
          <p:cNvSpPr txBox="1"/>
          <p:nvPr/>
        </p:nvSpPr>
        <p:spPr>
          <a:xfrm>
            <a:off x="2783632" y="263813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字魂59号-创粗黑" panose="00000500000000000000" pitchFamily="2" charset="-122"/>
              </a:rPr>
              <a:t>02</a:t>
            </a:r>
            <a:endParaRPr lang="zh-CN" altLang="en-US" sz="60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字魂59号-创粗黑" panose="00000500000000000000" pitchFamily="2" charset="-122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84186923-8A64-9930-6C2B-F72305FA082B}"/>
              </a:ext>
            </a:extLst>
          </p:cNvPr>
          <p:cNvSpPr/>
          <p:nvPr/>
        </p:nvSpPr>
        <p:spPr>
          <a:xfrm>
            <a:off x="263352" y="1459062"/>
            <a:ext cx="536281" cy="366370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48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2D5BDBD2-B130-B789-69EB-B6EC5F254AB6}"/>
              </a:ext>
            </a:extLst>
          </p:cNvPr>
          <p:cNvSpPr>
            <a:spLocks/>
          </p:cNvSpPr>
          <p:nvPr/>
        </p:nvSpPr>
        <p:spPr bwMode="auto">
          <a:xfrm>
            <a:off x="947663" y="2420888"/>
            <a:ext cx="1547937" cy="139564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D9D9D9">
              <a:alpha val="56078"/>
            </a:srgbClr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83713" tIns="41856" rIns="83713" bIns="41856" numCol="1" anchor="t" anchorCtr="0" compatLnSpc="1">
            <a:prstTxWarp prst="textNoShape">
              <a:avLst/>
            </a:prstTxWarp>
          </a:bodyPr>
          <a:lstStyle/>
          <a:p>
            <a:endParaRPr lang="zh-CN" altLang="en-US" sz="1648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6" name="KSO_Shape">
            <a:extLst>
              <a:ext uri="{FF2B5EF4-FFF2-40B4-BE49-F238E27FC236}">
                <a16:creationId xmlns:a16="http://schemas.microsoft.com/office/drawing/2014/main" id="{6C0DECF0-D32D-DD03-C54F-B7EC51FFA200}"/>
              </a:ext>
            </a:extLst>
          </p:cNvPr>
          <p:cNvSpPr>
            <a:spLocks/>
          </p:cNvSpPr>
          <p:nvPr/>
        </p:nvSpPr>
        <p:spPr bwMode="auto">
          <a:xfrm>
            <a:off x="1157380" y="2730434"/>
            <a:ext cx="1122196" cy="77057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48">
              <a:solidFill>
                <a:srgbClr val="1C666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833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E52E0-44C9-5304-319B-CA4674AF8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F601D14-9161-7DBE-5BA5-C173B44F4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02457"/>
              </p:ext>
            </p:extLst>
          </p:nvPr>
        </p:nvGraphicFramePr>
        <p:xfrm>
          <a:off x="7896200" y="1060136"/>
          <a:ext cx="4020251" cy="4961152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:a16="http://schemas.microsoft.com/office/drawing/2014/main" val="515669062"/>
                    </a:ext>
                  </a:extLst>
                </a:gridCol>
                <a:gridCol w="2292059">
                  <a:extLst>
                    <a:ext uri="{9D8B030D-6E8A-4147-A177-3AD203B41FA5}">
                      <a16:colId xmlns:a16="http://schemas.microsoft.com/office/drawing/2014/main" val="3309819217"/>
                    </a:ext>
                  </a:extLst>
                </a:gridCol>
              </a:tblGrid>
              <a:tr h="608068"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>
                          <a:solidFill>
                            <a:srgbClr val="6666FF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Type</a:t>
                      </a:r>
                      <a:endParaRPr lang="zh-CN" altLang="en-US" sz="2800" b="1" kern="1200" dirty="0">
                        <a:solidFill>
                          <a:srgbClr val="6666FF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2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723940"/>
                  </a:ext>
                </a:extLst>
              </a:tr>
              <a:tr h="608068"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>
                          <a:solidFill>
                            <a:srgbClr val="6666FF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Formality</a:t>
                      </a:r>
                      <a:endParaRPr lang="zh-CN" altLang="en-US" sz="2800" b="1" kern="1200" dirty="0">
                        <a:solidFill>
                          <a:srgbClr val="6666FF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2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725481"/>
                  </a:ext>
                </a:extLst>
              </a:tr>
              <a:tr h="944106"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>
                          <a:solidFill>
                            <a:srgbClr val="6666FF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Theme</a:t>
                      </a:r>
                      <a:endParaRPr lang="zh-CN" altLang="en-US" sz="2800" b="1" kern="1200" dirty="0">
                        <a:solidFill>
                          <a:srgbClr val="6666FF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altLang="zh-CN" sz="2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zh-CN" sz="2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599514"/>
                  </a:ext>
                </a:extLst>
              </a:tr>
              <a:tr h="60806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>
                          <a:solidFill>
                            <a:srgbClr val="6666FF"/>
                          </a:solidFill>
                          <a:latin typeface="Times New Roman" panose="02020603050405020304"/>
                          <a:ea typeface="+mn-ea"/>
                          <a:cs typeface="+mn-cs"/>
                        </a:rPr>
                        <a:t>Weight</a:t>
                      </a:r>
                      <a:endParaRPr lang="zh-CN" altLang="en-US" sz="2800" b="1" kern="1200" dirty="0">
                        <a:solidFill>
                          <a:srgbClr val="6666FF"/>
                        </a:solid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zh-CN" sz="2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072593"/>
                  </a:ext>
                </a:extLst>
              </a:tr>
              <a:tr h="608068">
                <a:tc>
                  <a:txBody>
                    <a:bodyPr/>
                    <a:lstStyle/>
                    <a:p>
                      <a:pPr algn="l"/>
                      <a:r>
                        <a:rPr kumimoji="1" lang="en-US" sz="2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Tense</a:t>
                      </a:r>
                      <a:endParaRPr kumimoji="1" lang="zh-CN" altLang="en-US" sz="2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2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990825"/>
                  </a:ext>
                </a:extLst>
              </a:tr>
              <a:tr h="608068">
                <a:tc>
                  <a:txBody>
                    <a:bodyPr/>
                    <a:lstStyle/>
                    <a:p>
                      <a:pPr algn="l"/>
                      <a:r>
                        <a:rPr kumimoji="1" lang="en-US" sz="2600" b="1" kern="1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Person</a:t>
                      </a:r>
                      <a:endParaRPr kumimoji="1" lang="zh-CN" altLang="en-US" sz="2600" b="1" kern="1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2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015772"/>
                  </a:ext>
                </a:extLst>
              </a:tr>
              <a:tr h="608068">
                <a:tc>
                  <a:txBody>
                    <a:bodyPr/>
                    <a:lstStyle/>
                    <a:p>
                      <a:pPr algn="l"/>
                      <a:r>
                        <a:rPr kumimoji="1" lang="en-US" sz="2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Structure</a:t>
                      </a:r>
                      <a:endParaRPr kumimoji="1" lang="zh-CN" altLang="en-US" sz="2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2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354248"/>
                  </a:ext>
                </a:extLst>
              </a:tr>
            </a:tbl>
          </a:graphicData>
        </a:graphic>
      </p:graphicFrame>
      <p:sp>
        <p:nvSpPr>
          <p:cNvPr id="28" name="文本框 27">
            <a:extLst>
              <a:ext uri="{FF2B5EF4-FFF2-40B4-BE49-F238E27FC236}">
                <a16:creationId xmlns:a16="http://schemas.microsoft.com/office/drawing/2014/main" id="{87755847-D104-3F0B-61FE-664880E15F5B}"/>
              </a:ext>
            </a:extLst>
          </p:cNvPr>
          <p:cNvSpPr txBox="1"/>
          <p:nvPr/>
        </p:nvSpPr>
        <p:spPr>
          <a:xfrm>
            <a:off x="9600728" y="2212266"/>
            <a:ext cx="223224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Traditional  culture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Trendy</a:t>
            </a:r>
            <a:endParaRPr kumimoji="0" lang="zh-CN" altLang="en-US" sz="2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EDE5FCE-7B1B-E1D9-13F6-78FFD4AE43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5549" y="559321"/>
            <a:ext cx="7620651" cy="207759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假设你是红星中学高三学生李华，你校上周举办了</a:t>
            </a:r>
            <a:r>
              <a:rPr kumimoji="1" lang="zh-CN" altLang="en-US" sz="2600" b="1" dirty="0">
                <a:solidFill>
                  <a:srgbClr val="66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主题为“让传统文化潮起来”的创意文化节</a:t>
            </a:r>
            <a:r>
              <a:rPr kumimoji="1"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kumimoji="1" lang="zh-CN" altLang="en-US" sz="2600" b="1" dirty="0">
                <a:solidFill>
                  <a:srgbClr val="66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你的英国好友</a:t>
            </a:r>
            <a:r>
              <a:rPr kumimoji="1" lang="en-US" altLang="zh-CN" sz="2600" b="1" dirty="0">
                <a:solidFill>
                  <a:srgbClr val="66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Jim</a:t>
            </a:r>
            <a:r>
              <a:rPr kumimoji="1"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看到了你分享的活动照片，对此很感兴趣，发来邮件询问相关情况。请你用英文给他回复，内容包括：</a:t>
            </a:r>
            <a:endParaRPr kumimoji="1" lang="en-US" altLang="zh-CN" sz="2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kumimoji="1" lang="en-US" altLang="zh-CN" sz="2600" b="1" dirty="0">
                <a:solidFill>
                  <a:srgbClr val="66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kumimoji="1" lang="zh-CN" altLang="en-US" sz="2600" b="1" dirty="0">
                <a:solidFill>
                  <a:srgbClr val="66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活动内容；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kumimoji="1" lang="en-US" altLang="zh-CN" sz="2600" b="1" dirty="0">
                <a:solidFill>
                  <a:srgbClr val="66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kumimoji="1" lang="zh-CN" altLang="en-US" sz="2600" b="1" dirty="0">
                <a:solidFill>
                  <a:srgbClr val="66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你的感想。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注意：</a:t>
            </a:r>
            <a:r>
              <a:rPr kumimoji="1"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kumimoji="1"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词数</a:t>
            </a:r>
            <a:r>
              <a:rPr kumimoji="1"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100</a:t>
            </a:r>
            <a:r>
              <a:rPr kumimoji="1"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左右；</a:t>
            </a:r>
            <a:endParaRPr kumimoji="1" lang="en-US" altLang="zh-CN" sz="2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2. </a:t>
            </a:r>
            <a:r>
              <a:rPr kumimoji="1"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开头和结尾已给出，不计入总词数。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53696D-5A54-7800-5497-852244B07C2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544272" y="429692"/>
            <a:ext cx="2769322" cy="52322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6666FF"/>
                </a:solidFill>
                <a:latin typeface="Times New Roman" panose="02020603050405020304"/>
              </a:rPr>
              <a:t>TFTW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TPS</a:t>
            </a:r>
            <a:endParaRPr lang="en-US" altLang="zh-CN" sz="2800" dirty="0">
              <a:solidFill>
                <a:schemeClr val="dk1"/>
              </a:solidFill>
              <a:latin typeface="Times New Roman" panose="02020603050405020304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8EF50CF-947E-47DE-B636-FB2D94361C57}"/>
              </a:ext>
            </a:extLst>
          </p:cNvPr>
          <p:cNvSpPr txBox="1"/>
          <p:nvPr/>
        </p:nvSpPr>
        <p:spPr>
          <a:xfrm>
            <a:off x="9645578" y="2283386"/>
            <a:ext cx="2282705" cy="1107996"/>
          </a:xfrm>
          <a:prstGeom prst="rect">
            <a:avLst/>
          </a:prstGeom>
          <a:solidFill>
            <a:srgbClr val="6666FF">
              <a:alpha val="68000"/>
            </a:srgbClr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en-US" altLang="zh-CN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Creative</a:t>
            </a:r>
          </a:p>
          <a:p>
            <a:pPr algn="ctr"/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0D78CDE-E5CE-CC95-B520-5396780C31C0}"/>
              </a:ext>
            </a:extLst>
          </p:cNvPr>
          <p:cNvSpPr txBox="1"/>
          <p:nvPr/>
        </p:nvSpPr>
        <p:spPr>
          <a:xfrm>
            <a:off x="9600728" y="1132146"/>
            <a:ext cx="22559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Response letter</a:t>
            </a:r>
            <a:endParaRPr kumimoji="0" lang="zh-CN" altLang="en-US" sz="2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DC3A229-10FB-625E-27A6-A24405698C04}"/>
              </a:ext>
            </a:extLst>
          </p:cNvPr>
          <p:cNvSpPr txBox="1"/>
          <p:nvPr/>
        </p:nvSpPr>
        <p:spPr>
          <a:xfrm>
            <a:off x="9600728" y="1708210"/>
            <a:ext cx="16798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Neutral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A5DB07E-7169-22D0-7AC1-6F4F12FF90A2}"/>
              </a:ext>
            </a:extLst>
          </p:cNvPr>
          <p:cNvSpPr txBox="1"/>
          <p:nvPr/>
        </p:nvSpPr>
        <p:spPr>
          <a:xfrm>
            <a:off x="9624392" y="3335938"/>
            <a:ext cx="223224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More detail for Req 1</a:t>
            </a:r>
            <a:endParaRPr kumimoji="0" lang="zh-CN" altLang="en-US" sz="2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246F14F-E0F1-1427-09D7-7CA85243BFC8}"/>
              </a:ext>
            </a:extLst>
          </p:cNvPr>
          <p:cNvSpPr txBox="1"/>
          <p:nvPr/>
        </p:nvSpPr>
        <p:spPr>
          <a:xfrm>
            <a:off x="9601461" y="4240103"/>
            <a:ext cx="16791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Past tense</a:t>
            </a:r>
            <a:endParaRPr kumimoji="0" lang="zh-CN" altLang="en-US" sz="2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B9C93BF-BC2E-B957-196B-FFEDA1AC28EB}"/>
              </a:ext>
            </a:extLst>
          </p:cNvPr>
          <p:cNvSpPr txBox="1"/>
          <p:nvPr/>
        </p:nvSpPr>
        <p:spPr>
          <a:xfrm>
            <a:off x="9601461" y="4887287"/>
            <a:ext cx="239919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600" b="0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</a:t>
            </a:r>
            <a:r>
              <a:rPr kumimoji="0" lang="en-US" altLang="zh-CN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&amp; 3</a:t>
            </a:r>
            <a:r>
              <a:rPr kumimoji="0" lang="en-US" altLang="zh-CN" sz="2600" b="0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rd</a:t>
            </a:r>
            <a:r>
              <a:rPr kumimoji="0" lang="en-US" altLang="zh-CN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person</a:t>
            </a:r>
            <a:endParaRPr kumimoji="0" lang="zh-CN" altLang="en-US" sz="2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5A14C0A-D5C5-32B2-6195-8CAE0D22157A}"/>
              </a:ext>
            </a:extLst>
          </p:cNvPr>
          <p:cNvSpPr txBox="1"/>
          <p:nvPr/>
        </p:nvSpPr>
        <p:spPr>
          <a:xfrm>
            <a:off x="9601461" y="5439088"/>
            <a:ext cx="16791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 paras</a:t>
            </a:r>
            <a:endParaRPr kumimoji="0" lang="zh-CN" altLang="en-US" sz="2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 animBg="1"/>
      <p:bldP spid="14" grpId="0"/>
      <p:bldP spid="24" grpId="0"/>
      <p:bldP spid="32" grpId="0"/>
      <p:bldP spid="36" grpId="0"/>
      <p:bldP spid="40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E4897-E388-83D4-B373-D6EE93DEE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511C36B-52A3-38C5-8DBB-CB2A54197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395" y="0"/>
            <a:ext cx="982520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72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1B30E3A-52A5-9661-4588-16F74FA5B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0297"/>
            <a:ext cx="12192000" cy="5357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83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3E6E1-4E9C-336B-825C-CC24DAC96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A4500E-98AE-7618-AA5E-ED7DA9A22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45" y="-99392"/>
            <a:ext cx="6915353" cy="3038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E3D70E6-72EB-6495-1C3F-06548662E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712" y="1278958"/>
            <a:ext cx="7992888" cy="5579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1599C5-D275-74E2-8CB5-D1842FD74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629" y="620688"/>
            <a:ext cx="9907383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F160A-5BB0-1213-C20C-21D89B44C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C76F1BB-DAA1-A30B-21E4-4F17AB1F042F}"/>
              </a:ext>
            </a:extLst>
          </p:cNvPr>
          <p:cNvSpPr txBox="1"/>
          <p:nvPr/>
        </p:nvSpPr>
        <p:spPr>
          <a:xfrm>
            <a:off x="335360" y="548680"/>
            <a:ext cx="2376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1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118BDDB-72EC-9C16-1D51-7ED69406558E}"/>
              </a:ext>
            </a:extLst>
          </p:cNvPr>
          <p:cNvSpPr txBox="1"/>
          <p:nvPr/>
        </p:nvSpPr>
        <p:spPr>
          <a:xfrm>
            <a:off x="3791744" y="529516"/>
            <a:ext cx="4289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Generating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Ideas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0C4E03-A755-28C6-DA9F-72E093C0A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16" y="1772816"/>
            <a:ext cx="1029344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6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320081"/>
            <a:ext cx="12192000" cy="3938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48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556195"/>
            <a:ext cx="12191999" cy="34665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48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0" name="主标题"/>
          <p:cNvSpPr>
            <a:spLocks noChangeArrowheads="1" noChangeShapeType="1" noTextEdit="1"/>
          </p:cNvSpPr>
          <p:nvPr/>
        </p:nvSpPr>
        <p:spPr bwMode="auto">
          <a:xfrm>
            <a:off x="2173453" y="2460142"/>
            <a:ext cx="7916809" cy="824842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" cap="none" spc="2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字魂59号-创粗黑" panose="00000500000000000000" pitchFamily="2" charset="-122"/>
              </a:rPr>
              <a:t>海淀区 </a:t>
            </a:r>
            <a:r>
              <a:rPr kumimoji="0" lang="en-US" altLang="zh-CN" sz="3200" b="1" i="0" u="none" strike="noStrike" kern="10" cap="none" spc="2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字魂59号-创粗黑" panose="00000500000000000000" pitchFamily="2" charset="-122"/>
              </a:rPr>
              <a:t>2024-2025</a:t>
            </a:r>
            <a:r>
              <a:rPr kumimoji="0" lang="zh-CN" altLang="en-US" sz="3200" b="1" i="0" u="none" strike="noStrike" kern="10" cap="none" spc="2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字魂59号-创粗黑" panose="00000500000000000000" pitchFamily="2" charset="-122"/>
              </a:rPr>
              <a:t>学年第一学期期末练习</a:t>
            </a:r>
            <a:endParaRPr kumimoji="0" lang="en-US" altLang="zh-CN" sz="3200" b="1" i="0" u="none" strike="noStrike" kern="10" cap="none" spc="27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字魂59号-创粗黑" panose="00000500000000000000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" cap="none" spc="2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字魂59号-创粗黑" panose="00000500000000000000" pitchFamily="2" charset="-122"/>
              </a:rPr>
              <a:t>应用文写作</a:t>
            </a:r>
          </a:p>
        </p:txBody>
      </p:sp>
      <p:sp>
        <p:nvSpPr>
          <p:cNvPr id="11" name="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7764" y="3645024"/>
            <a:ext cx="7762692" cy="96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zh-CN" altLang="en-US" sz="2000" b="1" dirty="0">
                <a:solidFill>
                  <a:prstClr val="white"/>
                </a:solidFill>
                <a:sym typeface="字魂59号-创粗黑" panose="00000500000000000000" pitchFamily="2" charset="-122"/>
              </a:rPr>
              <a:t>授课教师：韩   笑          学校：北京外国语大学附属外国语学校</a:t>
            </a:r>
            <a:endParaRPr lang="en-US" altLang="zh-CN" sz="2000" b="1" dirty="0">
              <a:solidFill>
                <a:prstClr val="white"/>
              </a:solidFill>
              <a:sym typeface="字魂59号-创粗黑" panose="00000500000000000000" pitchFamily="2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000" b="1" dirty="0">
                <a:solidFill>
                  <a:prstClr val="white"/>
                </a:solidFill>
                <a:sym typeface="字魂59号-创粗黑" panose="00000500000000000000" pitchFamily="2" charset="-122"/>
              </a:rPr>
              <a:t>指导教师：孙铁铃</a:t>
            </a:r>
            <a:r>
              <a:rPr lang="en-US" altLang="zh-CN" sz="2000" b="1" dirty="0">
                <a:solidFill>
                  <a:prstClr val="white"/>
                </a:solidFill>
                <a:sym typeface="字魂59号-创粗黑" panose="00000500000000000000" pitchFamily="2" charset="-122"/>
              </a:rPr>
              <a:t>	</a:t>
            </a:r>
            <a:r>
              <a:rPr lang="zh-CN" altLang="en-US" sz="2000" b="1" dirty="0">
                <a:solidFill>
                  <a:prstClr val="white"/>
                </a:solidFill>
                <a:sym typeface="字魂59号-创粗黑" panose="00000500000000000000" pitchFamily="2" charset="-122"/>
              </a:rPr>
              <a:t>学校：海淀区教师进修学校</a:t>
            </a:r>
            <a:endParaRPr lang="en-US" altLang="zh-CN" sz="2000" b="1" dirty="0">
              <a:solidFill>
                <a:prstClr val="white"/>
              </a:solidFill>
              <a:sym typeface="字魂59号-创粗黑" panose="00000500000000000000" pitchFamily="2" charset="-122"/>
            </a:endParaRPr>
          </a:p>
        </p:txBody>
      </p:sp>
      <p:sp>
        <p:nvSpPr>
          <p:cNvPr id="12" name="副标题"/>
          <p:cNvSpPr txBox="1">
            <a:spLocks noChangeArrowheads="1"/>
          </p:cNvSpPr>
          <p:nvPr/>
        </p:nvSpPr>
        <p:spPr bwMode="ltGray">
          <a:xfrm>
            <a:off x="4223793" y="1678477"/>
            <a:ext cx="3790081" cy="4448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4766" tIns="37382" rIns="74766" bIns="37382">
            <a:spAutoFit/>
          </a:bodyPr>
          <a:lstStyle>
            <a:lvl1pPr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5550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385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10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82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54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26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2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9号-创粗黑" panose="00000500000000000000" pitchFamily="2" charset="-122"/>
              </a:rPr>
              <a:t>高三年级英语学科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16178" y="5635828"/>
            <a:ext cx="448457" cy="448457"/>
            <a:chOff x="6673651" y="1268760"/>
            <a:chExt cx="489852" cy="489852"/>
          </a:xfrm>
        </p:grpSpPr>
        <p:sp>
          <p:nvSpPr>
            <p:cNvPr id="14" name="椭圆 13"/>
            <p:cNvSpPr/>
            <p:nvPr/>
          </p:nvSpPr>
          <p:spPr>
            <a:xfrm>
              <a:off x="6673651" y="1268760"/>
              <a:ext cx="489852" cy="489852"/>
            </a:xfrm>
            <a:prstGeom prst="ellipse">
              <a:avLst/>
            </a:prstGeom>
            <a:solidFill>
              <a:srgbClr val="0070C0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48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KSO_Shape"/>
            <p:cNvSpPr>
              <a:spLocks/>
            </p:cNvSpPr>
            <p:nvPr/>
          </p:nvSpPr>
          <p:spPr bwMode="auto">
            <a:xfrm>
              <a:off x="6759159" y="1412847"/>
              <a:ext cx="318836" cy="21893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48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086180" y="5635828"/>
            <a:ext cx="448457" cy="448457"/>
            <a:chOff x="7551951" y="1268760"/>
            <a:chExt cx="489852" cy="489852"/>
          </a:xfrm>
        </p:grpSpPr>
        <p:sp>
          <p:nvSpPr>
            <p:cNvPr id="17" name="椭圆 16"/>
            <p:cNvSpPr/>
            <p:nvPr/>
          </p:nvSpPr>
          <p:spPr>
            <a:xfrm>
              <a:off x="7551951" y="1268760"/>
              <a:ext cx="489852" cy="489852"/>
            </a:xfrm>
            <a:prstGeom prst="ellipse">
              <a:avLst/>
            </a:prstGeom>
            <a:solidFill>
              <a:srgbClr val="0070C0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48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KSO_Shape"/>
            <p:cNvSpPr>
              <a:spLocks/>
            </p:cNvSpPr>
            <p:nvPr/>
          </p:nvSpPr>
          <p:spPr bwMode="auto">
            <a:xfrm>
              <a:off x="7664361" y="1409455"/>
              <a:ext cx="265031" cy="225716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48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983460" y="5635828"/>
            <a:ext cx="448457" cy="448457"/>
            <a:chOff x="8401843" y="1268760"/>
            <a:chExt cx="489852" cy="489852"/>
          </a:xfrm>
        </p:grpSpPr>
        <p:sp>
          <p:nvSpPr>
            <p:cNvPr id="20" name="椭圆 19"/>
            <p:cNvSpPr/>
            <p:nvPr/>
          </p:nvSpPr>
          <p:spPr>
            <a:xfrm>
              <a:off x="8401843" y="1268760"/>
              <a:ext cx="489852" cy="489852"/>
            </a:xfrm>
            <a:prstGeom prst="ellipse">
              <a:avLst/>
            </a:prstGeom>
            <a:solidFill>
              <a:srgbClr val="0070C0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48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KSO_Shape"/>
            <p:cNvSpPr>
              <a:spLocks/>
            </p:cNvSpPr>
            <p:nvPr/>
          </p:nvSpPr>
          <p:spPr bwMode="auto">
            <a:xfrm>
              <a:off x="8517998" y="1388043"/>
              <a:ext cx="257542" cy="254966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48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20317" y="5643726"/>
            <a:ext cx="448457" cy="448457"/>
            <a:chOff x="9280143" y="1268760"/>
            <a:chExt cx="489852" cy="489852"/>
          </a:xfrm>
        </p:grpSpPr>
        <p:sp>
          <p:nvSpPr>
            <p:cNvPr id="23" name="椭圆 22"/>
            <p:cNvSpPr/>
            <p:nvPr/>
          </p:nvSpPr>
          <p:spPr>
            <a:xfrm>
              <a:off x="9280143" y="1268760"/>
              <a:ext cx="489852" cy="489852"/>
            </a:xfrm>
            <a:prstGeom prst="ellipse">
              <a:avLst/>
            </a:prstGeom>
            <a:solidFill>
              <a:srgbClr val="0070C0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48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KSO_Shape"/>
            <p:cNvSpPr>
              <a:spLocks/>
            </p:cNvSpPr>
            <p:nvPr/>
          </p:nvSpPr>
          <p:spPr bwMode="auto">
            <a:xfrm>
              <a:off x="9406316" y="1402734"/>
              <a:ext cx="265395" cy="22558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48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57175" y="5635828"/>
            <a:ext cx="448457" cy="448457"/>
            <a:chOff x="10144239" y="1268760"/>
            <a:chExt cx="489852" cy="489852"/>
          </a:xfrm>
        </p:grpSpPr>
        <p:sp>
          <p:nvSpPr>
            <p:cNvPr id="26" name="椭圆 25"/>
            <p:cNvSpPr/>
            <p:nvPr/>
          </p:nvSpPr>
          <p:spPr>
            <a:xfrm>
              <a:off x="10144239" y="1268760"/>
              <a:ext cx="489852" cy="489852"/>
            </a:xfrm>
            <a:prstGeom prst="ellipse">
              <a:avLst/>
            </a:prstGeom>
            <a:solidFill>
              <a:srgbClr val="0070C0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48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KSO_Shape"/>
            <p:cNvSpPr>
              <a:spLocks/>
            </p:cNvSpPr>
            <p:nvPr/>
          </p:nvSpPr>
          <p:spPr bwMode="auto">
            <a:xfrm>
              <a:off x="10268895" y="1400067"/>
              <a:ext cx="240540" cy="230918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48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200456" y="5635828"/>
            <a:ext cx="1638893" cy="808531"/>
            <a:chOff x="9000284" y="103163"/>
            <a:chExt cx="2118405" cy="1045094"/>
          </a:xfrm>
        </p:grpSpPr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3595" y="103163"/>
              <a:ext cx="1045094" cy="10450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 userDrawn="1"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6" r="14252" b="39132"/>
            <a:stretch/>
          </p:blipFill>
          <p:spPr>
            <a:xfrm>
              <a:off x="9000284" y="146522"/>
              <a:ext cx="1073311" cy="958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21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1E307-E104-4C60-EECB-E9B7AC750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E1DE92B-93CE-8314-AD9F-28B1FD6A5049}"/>
              </a:ext>
            </a:extLst>
          </p:cNvPr>
          <p:cNvSpPr txBox="1"/>
          <p:nvPr/>
        </p:nvSpPr>
        <p:spPr>
          <a:xfrm>
            <a:off x="335360" y="548680"/>
            <a:ext cx="2376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1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5E3349-4C68-8059-39A5-E6DE530C66FA}"/>
              </a:ext>
            </a:extLst>
          </p:cNvPr>
          <p:cNvSpPr txBox="1"/>
          <p:nvPr/>
        </p:nvSpPr>
        <p:spPr>
          <a:xfrm>
            <a:off x="695400" y="948790"/>
            <a:ext cx="9217024" cy="516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I’m glad you’re interested in the photos from our recent creative cultural festival! Here’s more about it.</a:t>
            </a:r>
          </a:p>
          <a:p>
            <a:pPr indent="266700" algn="just"/>
            <a:endParaRPr lang="en-US" altLang="zh-CN" sz="105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theme “Make Traditional Culture Trendy”, </a:t>
            </a:r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event has injected vigor into traditional Chinese culture with modern elements. In the art center, </a:t>
            </a:r>
            <a:r>
              <a:rPr lang="en-US" altLang="zh-CN" sz="2200" kern="1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popular music </a:t>
            </a:r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played on </a:t>
            </a:r>
            <a:r>
              <a:rPr lang="en-US" altLang="zh-CN" sz="2200" kern="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musical instruments</a:t>
            </a:r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talented students, creating a unique feast for the ears. At the DIY station, students designed </a:t>
            </a:r>
            <a:r>
              <a:rPr lang="en-US" altLang="zh-CN" sz="2200" kern="1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reusable bags and T-shirts </a:t>
            </a:r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featuring elements of </a:t>
            </a:r>
            <a:r>
              <a:rPr lang="en-US" altLang="zh-CN" sz="2200" kern="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Chinese painting and calligraphy</a:t>
            </a:r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 impressed me the most was the </a:t>
            </a:r>
            <a:r>
              <a:rPr lang="en-US" altLang="zh-CN" sz="2200" kern="1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en-US" altLang="zh-CN" sz="2200" kern="100" dirty="0">
                <a:highlight>
                  <a:srgbClr val="F2F2F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section, where students could immerse themselves in </a:t>
            </a:r>
            <a:r>
              <a:rPr lang="en-US" altLang="zh-CN" sz="2200" kern="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traditional customs like the fireworks show</a:t>
            </a:r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266700" algn="just"/>
            <a:endParaRPr lang="en-US" altLang="zh-CN" sz="11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This event was both fun and </a:t>
            </a:r>
            <a:r>
              <a:rPr lang="en-US" altLang="zh-CN" sz="2200" kern="1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educational</a:t>
            </a:r>
            <a:r>
              <a:rPr lang="en-US" altLang="zh-CN" sz="2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It has </a:t>
            </a:r>
            <a:r>
              <a:rPr lang="en-US" altLang="zh-CN" sz="2200" kern="1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deepened</a:t>
            </a:r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my appreciation for our rich cultural heritage and </a:t>
            </a:r>
            <a:r>
              <a:rPr lang="en-US" altLang="zh-CN" sz="2200" kern="1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demonstrated</a:t>
            </a:r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how innovation could breathe new life into tradition. </a:t>
            </a:r>
            <a:endParaRPr lang="zh-CN" altLang="zh-CN" sz="2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14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I hope you find the festival inspiring, too.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B701CBC-BFE7-6A42-1561-44A8B25FF280}"/>
              </a:ext>
            </a:extLst>
          </p:cNvPr>
          <p:cNvSpPr txBox="1"/>
          <p:nvPr/>
        </p:nvSpPr>
        <p:spPr>
          <a:xfrm>
            <a:off x="9789685" y="602685"/>
            <a:ext cx="209163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写作背景</a:t>
            </a:r>
            <a:endParaRPr lang="en-US" altLang="zh-CN" sz="28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写作意图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D4B32BED-A691-621D-D825-27FBE24269C2}"/>
              </a:ext>
            </a:extLst>
          </p:cNvPr>
          <p:cNvSpPr txBox="1"/>
          <p:nvPr/>
        </p:nvSpPr>
        <p:spPr>
          <a:xfrm>
            <a:off x="9789685" y="4725144"/>
            <a:ext cx="209163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个人感悟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563C407-0B58-01E1-2289-F0634C4C036C}"/>
              </a:ext>
            </a:extLst>
          </p:cNvPr>
          <p:cNvSpPr txBox="1"/>
          <p:nvPr/>
        </p:nvSpPr>
        <p:spPr>
          <a:xfrm>
            <a:off x="9789529" y="1772816"/>
            <a:ext cx="20916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活动主题</a:t>
            </a:r>
            <a:endParaRPr lang="en-US" altLang="zh-CN" sz="2800" kern="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C00B7B4E-756D-1DC5-7969-A92A366DB924}"/>
              </a:ext>
            </a:extLst>
          </p:cNvPr>
          <p:cNvSpPr txBox="1"/>
          <p:nvPr/>
        </p:nvSpPr>
        <p:spPr>
          <a:xfrm>
            <a:off x="9793088" y="3049796"/>
            <a:ext cx="20916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创意活动</a:t>
            </a:r>
          </a:p>
        </p:txBody>
      </p:sp>
      <p:pic>
        <p:nvPicPr>
          <p:cNvPr id="33" name="Picture 6" descr="Bracket Icons - Free SVG &amp; PNG Bracket Images - Noun Project">
            <a:extLst>
              <a:ext uri="{FF2B5EF4-FFF2-40B4-BE49-F238E27FC236}">
                <a16:creationId xmlns:a16="http://schemas.microsoft.com/office/drawing/2014/main" id="{83D7C068-015B-1BE4-2B31-2C0EEF65B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55159" y="2204865"/>
            <a:ext cx="445295" cy="199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A6ED8-DCED-7E09-569E-2D0102B76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C2DD71C-AA1E-BA83-0D40-E16D0CB4DA19}"/>
              </a:ext>
            </a:extLst>
          </p:cNvPr>
          <p:cNvSpPr txBox="1"/>
          <p:nvPr/>
        </p:nvSpPr>
        <p:spPr>
          <a:xfrm>
            <a:off x="335360" y="548680"/>
            <a:ext cx="2376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2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D0D419-278F-BB2F-088A-0C66F100DB42}"/>
              </a:ext>
            </a:extLst>
          </p:cNvPr>
          <p:cNvSpPr txBox="1"/>
          <p:nvPr/>
        </p:nvSpPr>
        <p:spPr>
          <a:xfrm>
            <a:off x="3791744" y="529516"/>
            <a:ext cx="4289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Generating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Ideas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75B635-73E2-770C-ED64-2E64C0CF6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484784"/>
            <a:ext cx="10506211" cy="40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D3F44-87B9-6B17-8B2D-A85892A77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FBB72A2-F7B8-3F20-AC43-8DDFB139810F}"/>
              </a:ext>
            </a:extLst>
          </p:cNvPr>
          <p:cNvSpPr txBox="1"/>
          <p:nvPr/>
        </p:nvSpPr>
        <p:spPr>
          <a:xfrm>
            <a:off x="335360" y="548680"/>
            <a:ext cx="2376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2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7A2E742-47A4-435D-BE48-17C304F41040}"/>
              </a:ext>
            </a:extLst>
          </p:cNvPr>
          <p:cNvSpPr txBox="1"/>
          <p:nvPr/>
        </p:nvSpPr>
        <p:spPr>
          <a:xfrm>
            <a:off x="741040" y="965041"/>
            <a:ext cx="921702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04470" algn="just"/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I’m thrilled to know that you like the photos of our recent creative cultural festival and would like to share more about it with you. </a:t>
            </a:r>
          </a:p>
          <a:p>
            <a:pPr indent="204470" algn="just"/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04470" algn="just"/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We hosted the festival </a:t>
            </a:r>
            <a:r>
              <a:rPr lang="en-US" altLang="zh-CN" sz="2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with the theme “Making Traditional Culture Trendy” </a:t>
            </a:r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last week. We had </a:t>
            </a:r>
            <a:r>
              <a:rPr lang="en-US" altLang="zh-CN" sz="2200" kern="100" dirty="0">
                <a:highlight>
                  <a:srgbClr val="00FFFF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altLang="zh-CN" sz="2200" b="1" kern="100" dirty="0">
                <a:highlight>
                  <a:srgbClr val="00FFFF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fashion show </a:t>
            </a:r>
            <a:r>
              <a:rPr lang="en-US" altLang="zh-CN" sz="2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displaying </a:t>
            </a:r>
            <a:r>
              <a:rPr lang="en-US" altLang="zh-CN" sz="22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traditional clothing </a:t>
            </a:r>
            <a:r>
              <a:rPr lang="en-US" altLang="zh-CN" sz="2200" kern="1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reinvented in a modern style</a:t>
            </a:r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There was also </a:t>
            </a:r>
            <a:r>
              <a:rPr lang="en-US" altLang="zh-CN" sz="2200" kern="100" dirty="0">
                <a:highlight>
                  <a:srgbClr val="00FFFF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altLang="zh-CN" sz="2200" b="1" kern="100" dirty="0">
                <a:highlight>
                  <a:srgbClr val="00FFFF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craft workshop </a:t>
            </a:r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where students created </a:t>
            </a:r>
            <a:r>
              <a:rPr lang="en-US" altLang="zh-CN" sz="2200" kern="1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cultural products </a:t>
            </a:r>
            <a:r>
              <a:rPr lang="en-US" altLang="zh-CN" sz="2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using </a:t>
            </a:r>
            <a:r>
              <a:rPr lang="en-US" altLang="zh-CN" sz="22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ancient techniques like paper-cutting</a:t>
            </a:r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And the highlight was </a:t>
            </a:r>
            <a:r>
              <a:rPr lang="en-US" altLang="zh-CN" sz="2200" kern="1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hip-hop </a:t>
            </a:r>
            <a:r>
              <a:rPr lang="en-US" altLang="zh-CN" sz="2200" b="1" kern="1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performance</a:t>
            </a:r>
            <a:r>
              <a:rPr lang="en-US" altLang="zh-CN" sz="2200" kern="1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that incorporated </a:t>
            </a:r>
            <a:r>
              <a:rPr lang="en-US" altLang="zh-CN" sz="22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classical Chinese poetry. </a:t>
            </a:r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 was amazing to see </a:t>
            </a:r>
            <a:r>
              <a:rPr lang="en-US" altLang="zh-CN" sz="2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how well the old and the new could blend in such a creative way</a:t>
            </a:r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indent="204470" algn="just"/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04470" algn="just"/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experience has </a:t>
            </a:r>
            <a:r>
              <a:rPr lang="en-US" altLang="zh-CN" sz="2200" kern="1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deepened</a:t>
            </a:r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appreciation for our tradition and </a:t>
            </a:r>
            <a:r>
              <a:rPr lang="en-US" altLang="zh-CN" sz="2200" kern="1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taught</a:t>
            </a:r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how to </a:t>
            </a:r>
            <a:r>
              <a:rPr lang="en-US" altLang="zh-CN" sz="2200" kern="1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honor</a:t>
            </a:r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 in fresh and exciting ways and </a:t>
            </a:r>
            <a:r>
              <a:rPr lang="en-US" altLang="zh-CN" sz="2200" kern="1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 closer to younger generations. </a:t>
            </a:r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indent="204470" algn="just"/>
            <a:endParaRPr lang="zh-CN" altLang="zh-CN" sz="16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l"/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I hope you can get the chance to experience </a:t>
            </a:r>
            <a:r>
              <a:rPr lang="en-US" altLang="zh-CN" sz="2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something</a:t>
            </a:r>
            <a:r>
              <a:rPr lang="en-US" altLang="zh-CN" sz="2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like this!</a:t>
            </a:r>
            <a:endParaRPr lang="zh-CN" altLang="zh-CN" sz="2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42900" algn="just"/>
            <a:r>
              <a:rPr lang="en-US" altLang="zh-CN" sz="2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20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DD6C81E-2D2B-7848-ACD9-576F3ED988B5}"/>
              </a:ext>
            </a:extLst>
          </p:cNvPr>
          <p:cNvSpPr txBox="1"/>
          <p:nvPr/>
        </p:nvSpPr>
        <p:spPr>
          <a:xfrm>
            <a:off x="9789685" y="746701"/>
            <a:ext cx="209163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写作背景</a:t>
            </a:r>
            <a:endParaRPr lang="en-US" altLang="zh-CN" sz="28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写作意图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B80A64DF-C6E1-7526-1716-CB68E2D101FB}"/>
              </a:ext>
            </a:extLst>
          </p:cNvPr>
          <p:cNvSpPr txBox="1"/>
          <p:nvPr/>
        </p:nvSpPr>
        <p:spPr>
          <a:xfrm>
            <a:off x="9789685" y="4365104"/>
            <a:ext cx="209163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个人感悟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437D4C8-56DC-295E-1B62-8F3D35F2DD6E}"/>
              </a:ext>
            </a:extLst>
          </p:cNvPr>
          <p:cNvSpPr txBox="1"/>
          <p:nvPr/>
        </p:nvSpPr>
        <p:spPr>
          <a:xfrm>
            <a:off x="9789529" y="1969676"/>
            <a:ext cx="20916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活动主题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C90633DD-E2FA-DA70-898E-9D7BEAEB2B44}"/>
              </a:ext>
            </a:extLst>
          </p:cNvPr>
          <p:cNvSpPr txBox="1"/>
          <p:nvPr/>
        </p:nvSpPr>
        <p:spPr>
          <a:xfrm>
            <a:off x="9793088" y="2689756"/>
            <a:ext cx="20916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创意活动</a:t>
            </a:r>
          </a:p>
        </p:txBody>
      </p:sp>
      <p:pic>
        <p:nvPicPr>
          <p:cNvPr id="14" name="Picture 6" descr="Bracket Icons - Free SVG &amp; PNG Bracket Images - Noun Project">
            <a:extLst>
              <a:ext uri="{FF2B5EF4-FFF2-40B4-BE49-F238E27FC236}">
                <a16:creationId xmlns:a16="http://schemas.microsoft.com/office/drawing/2014/main" id="{9A760C6A-87A7-5A7B-FCD6-F0C2BF3A9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55160" y="2365131"/>
            <a:ext cx="445295" cy="127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id="{67FF434B-31FC-8B0B-2DE0-E31E0C4767C6}"/>
              </a:ext>
            </a:extLst>
          </p:cNvPr>
          <p:cNvSpPr txBox="1"/>
          <p:nvPr/>
        </p:nvSpPr>
        <p:spPr>
          <a:xfrm>
            <a:off x="9577064" y="3553852"/>
            <a:ext cx="25676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回扣主题</a:t>
            </a:r>
          </a:p>
        </p:txBody>
      </p:sp>
    </p:spTree>
    <p:extLst>
      <p:ext uri="{BB962C8B-B14F-4D97-AF65-F5344CB8AC3E}">
        <p14:creationId xmlns:p14="http://schemas.microsoft.com/office/powerpoint/2010/main" val="13279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90C07-1BDC-EC52-7819-187DC3E9E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0BC23BCE-E065-130A-DEB5-AED9EB22F1CC}"/>
              </a:ext>
            </a:extLst>
          </p:cNvPr>
          <p:cNvGrpSpPr/>
          <p:nvPr/>
        </p:nvGrpSpPr>
        <p:grpSpPr>
          <a:xfrm>
            <a:off x="2711625" y="2327632"/>
            <a:ext cx="5904655" cy="1635375"/>
            <a:chOff x="4425387" y="2262581"/>
            <a:chExt cx="6768752" cy="1620772"/>
          </a:xfrm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2BB576A5-C2B8-03C4-63E2-411C04CAEFEC}"/>
                </a:ext>
              </a:extLst>
            </p:cNvPr>
            <p:cNvSpPr/>
            <p:nvPr/>
          </p:nvSpPr>
          <p:spPr>
            <a:xfrm>
              <a:off x="4425387" y="2262581"/>
              <a:ext cx="6552728" cy="1620772"/>
            </a:xfrm>
            <a:prstGeom prst="round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48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95328D6-1806-641A-D6E5-1E413BB2A0AA}"/>
                </a:ext>
              </a:extLst>
            </p:cNvPr>
            <p:cNvSpPr/>
            <p:nvPr/>
          </p:nvSpPr>
          <p:spPr>
            <a:xfrm>
              <a:off x="5649523" y="2262581"/>
              <a:ext cx="5544616" cy="1620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48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文本框 17">
            <a:extLst>
              <a:ext uri="{FF2B5EF4-FFF2-40B4-BE49-F238E27FC236}">
                <a16:creationId xmlns:a16="http://schemas.microsoft.com/office/drawing/2014/main" id="{DF3764BE-D8D1-C7CC-8CCD-2290E022A529}"/>
              </a:ext>
            </a:extLst>
          </p:cNvPr>
          <p:cNvSpPr txBox="1"/>
          <p:nvPr/>
        </p:nvSpPr>
        <p:spPr>
          <a:xfrm>
            <a:off x="4494557" y="2764932"/>
            <a:ext cx="4121723" cy="76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  <a:sym typeface="字魂59号-创粗黑" panose="00000500000000000000" pitchFamily="2" charset="-122"/>
              </a:rPr>
              <a:t>评分标准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ABEC98A-C7CA-123D-7799-7B1E7C4AA89B}"/>
              </a:ext>
            </a:extLst>
          </p:cNvPr>
          <p:cNvSpPr txBox="1"/>
          <p:nvPr/>
        </p:nvSpPr>
        <p:spPr>
          <a:xfrm>
            <a:off x="2783632" y="263813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字魂59号-创粗黑" panose="00000500000000000000" pitchFamily="2" charset="-122"/>
              </a:rPr>
              <a:t>03</a:t>
            </a:r>
            <a:endParaRPr lang="zh-CN" altLang="en-US" sz="60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字魂59号-创粗黑" panose="00000500000000000000" pitchFamily="2" charset="-122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72ECCB32-6144-D3AF-5C34-AFC299F74DC1}"/>
              </a:ext>
            </a:extLst>
          </p:cNvPr>
          <p:cNvSpPr/>
          <p:nvPr/>
        </p:nvSpPr>
        <p:spPr>
          <a:xfrm>
            <a:off x="263352" y="1459062"/>
            <a:ext cx="536281" cy="366370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48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02A607D3-0425-AF63-1192-028D6F596F58}"/>
              </a:ext>
            </a:extLst>
          </p:cNvPr>
          <p:cNvSpPr>
            <a:spLocks/>
          </p:cNvSpPr>
          <p:nvPr/>
        </p:nvSpPr>
        <p:spPr bwMode="auto">
          <a:xfrm>
            <a:off x="947663" y="2420888"/>
            <a:ext cx="1547937" cy="139564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D9D9D9">
              <a:alpha val="56078"/>
            </a:srgbClr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83713" tIns="41856" rIns="83713" bIns="41856" numCol="1" anchor="t" anchorCtr="0" compatLnSpc="1">
            <a:prstTxWarp prst="textNoShape">
              <a:avLst/>
            </a:prstTxWarp>
          </a:bodyPr>
          <a:lstStyle/>
          <a:p>
            <a:endParaRPr lang="zh-CN" altLang="en-US" sz="1648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6" name="KSO_Shape">
            <a:extLst>
              <a:ext uri="{FF2B5EF4-FFF2-40B4-BE49-F238E27FC236}">
                <a16:creationId xmlns:a16="http://schemas.microsoft.com/office/drawing/2014/main" id="{F3CBD999-F092-48DC-036C-5243A6ACFE53}"/>
              </a:ext>
            </a:extLst>
          </p:cNvPr>
          <p:cNvSpPr>
            <a:spLocks/>
          </p:cNvSpPr>
          <p:nvPr/>
        </p:nvSpPr>
        <p:spPr bwMode="auto">
          <a:xfrm>
            <a:off x="1157380" y="2730434"/>
            <a:ext cx="1122196" cy="77057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48">
              <a:solidFill>
                <a:srgbClr val="1C666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3652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F34105D-B0E7-56AA-9274-B7EFDAB1F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010137"/>
              </p:ext>
            </p:extLst>
          </p:nvPr>
        </p:nvGraphicFramePr>
        <p:xfrm>
          <a:off x="296862" y="1156893"/>
          <a:ext cx="11598275" cy="4124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398">
                  <a:extLst>
                    <a:ext uri="{9D8B030D-6E8A-4147-A177-3AD203B41FA5}">
                      <a16:colId xmlns:a16="http://schemas.microsoft.com/office/drawing/2014/main" val="2036613910"/>
                    </a:ext>
                  </a:extLst>
                </a:gridCol>
                <a:gridCol w="3000602">
                  <a:extLst>
                    <a:ext uri="{9D8B030D-6E8A-4147-A177-3AD203B41FA5}">
                      <a16:colId xmlns:a16="http://schemas.microsoft.com/office/drawing/2014/main" val="2170978327"/>
                    </a:ext>
                  </a:extLst>
                </a:gridCol>
                <a:gridCol w="3562350">
                  <a:extLst>
                    <a:ext uri="{9D8B030D-6E8A-4147-A177-3AD203B41FA5}">
                      <a16:colId xmlns:a16="http://schemas.microsoft.com/office/drawing/2014/main" val="4045142497"/>
                    </a:ext>
                  </a:extLst>
                </a:gridCol>
                <a:gridCol w="3971925">
                  <a:extLst>
                    <a:ext uri="{9D8B030D-6E8A-4147-A177-3AD203B41FA5}">
                      <a16:colId xmlns:a16="http://schemas.microsoft.com/office/drawing/2014/main" val="2380201409"/>
                    </a:ext>
                  </a:extLst>
                </a:gridCol>
              </a:tblGrid>
              <a:tr h="773089">
                <a:tc>
                  <a:txBody>
                    <a:bodyPr/>
                    <a:lstStyle/>
                    <a:p>
                      <a:pPr indent="200025" algn="l"/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维度</a:t>
                      </a:r>
                      <a:r>
                        <a:rPr lang="en-US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</a:t>
                      </a: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分档</a:t>
                      </a:r>
                      <a:endParaRPr lang="zh-CN" sz="2000" b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内容（</a:t>
                      </a:r>
                      <a:r>
                        <a:rPr lang="en-US" sz="20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sz="20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分）</a:t>
                      </a:r>
                      <a:endParaRPr lang="zh-CN" sz="2000" b="1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语言（</a:t>
                      </a:r>
                      <a:r>
                        <a:rPr lang="en-US" sz="20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sz="20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分）</a:t>
                      </a:r>
                      <a:endParaRPr lang="zh-CN" sz="2000" b="1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结构（</a:t>
                      </a:r>
                      <a:r>
                        <a:rPr lang="en-US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分）</a:t>
                      </a:r>
                      <a:endParaRPr lang="zh-CN" sz="2000" b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 anchor="ctr"/>
                </a:tc>
                <a:extLst>
                  <a:ext uri="{0D108BD9-81ED-4DB2-BD59-A6C34878D82A}">
                    <a16:rowId xmlns:a16="http://schemas.microsoft.com/office/drawing/2014/main" val="2141964214"/>
                  </a:ext>
                </a:extLst>
              </a:tr>
              <a:tr h="1145992">
                <a:tc>
                  <a:txBody>
                    <a:bodyPr/>
                    <a:lstStyle/>
                    <a:p>
                      <a:pPr algn="ctr"/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一档</a:t>
                      </a:r>
                    </a:p>
                    <a:p>
                      <a:pPr algn="ctr"/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</a:t>
                      </a:r>
                      <a:r>
                        <a:rPr lang="en-US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6-8</a:t>
                      </a: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endParaRPr lang="zh-CN" sz="2000" b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内容完整，详略得当。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表述与主题相关。</a:t>
                      </a:r>
                      <a:r>
                        <a:rPr lang="en-US" alt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/>
                      </a:r>
                      <a:br>
                        <a:rPr lang="en-US" alt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</a:b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紧扣主题</a:t>
                      </a:r>
                      <a:r>
                        <a:rPr lang="zh-CN" altLang="en-US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。</a:t>
                      </a:r>
                      <a:endParaRPr lang="zh-CN" sz="2000" b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语言准确，基本无语言错误；句式多样。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语言表达基本得体。</a:t>
                      </a:r>
                      <a:endParaRPr lang="zh-CN" sz="2000" b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条理清晰，结构合理。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衔接自然，行文连贯。</a:t>
                      </a:r>
                      <a:endParaRPr lang="zh-CN" sz="2000" b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/>
                </a:tc>
                <a:extLst>
                  <a:ext uri="{0D108BD9-81ED-4DB2-BD59-A6C34878D82A}">
                    <a16:rowId xmlns:a16="http://schemas.microsoft.com/office/drawing/2014/main" val="2664471808"/>
                  </a:ext>
                </a:extLst>
              </a:tr>
              <a:tr h="1145992">
                <a:tc>
                  <a:txBody>
                    <a:bodyPr/>
                    <a:lstStyle/>
                    <a:p>
                      <a:pPr algn="ctr"/>
                      <a:r>
                        <a:rPr lang="zh-CN" sz="20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二档</a:t>
                      </a:r>
                    </a:p>
                    <a:p>
                      <a:pPr algn="ctr"/>
                      <a:r>
                        <a:rPr lang="zh-CN" sz="20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</a:t>
                      </a:r>
                      <a:r>
                        <a:rPr lang="en-US" sz="20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3-5</a:t>
                      </a:r>
                      <a:r>
                        <a:rPr lang="zh-CN" sz="20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endParaRPr lang="zh-CN" sz="2000" b="1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内容基本完整。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表述与主题基本相关。</a:t>
                      </a:r>
                      <a:endParaRPr lang="zh-CN" sz="2000" b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语言有一些错误，但不影响理解；句式有一定变化。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语言表达不太得体。</a:t>
                      </a:r>
                      <a:endParaRPr lang="zh-CN" sz="2000" b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条理基本清晰，结构基本合理。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有一定衔接手段，行文基本连贯。</a:t>
                      </a:r>
                      <a:endParaRPr lang="zh-CN" sz="2000" b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/>
                </a:tc>
                <a:extLst>
                  <a:ext uri="{0D108BD9-81ED-4DB2-BD59-A6C34878D82A}">
                    <a16:rowId xmlns:a16="http://schemas.microsoft.com/office/drawing/2014/main" val="1636196857"/>
                  </a:ext>
                </a:extLst>
              </a:tr>
              <a:tr h="1059588">
                <a:tc>
                  <a:txBody>
                    <a:bodyPr/>
                    <a:lstStyle/>
                    <a:p>
                      <a:pPr algn="ctr"/>
                      <a:r>
                        <a:rPr lang="zh-CN" sz="20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三档</a:t>
                      </a:r>
                    </a:p>
                    <a:p>
                      <a:pPr algn="ctr"/>
                      <a:r>
                        <a:rPr lang="zh-CN" sz="20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</a:t>
                      </a:r>
                      <a:r>
                        <a:rPr lang="en-US" sz="20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0-2</a:t>
                      </a:r>
                      <a:r>
                        <a:rPr lang="zh-CN" sz="20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endParaRPr lang="zh-CN" sz="2000" b="1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内容不完整。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表述与主题不太相关或完全无关。</a:t>
                      </a:r>
                      <a:endParaRPr lang="zh-CN" sz="2000" b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语言有大量错误，影响理解。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语言表达不得体。</a:t>
                      </a:r>
                      <a:endParaRPr lang="zh-CN" sz="2000" b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条理不清晰。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sz="2000" b="1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支离破碎。</a:t>
                      </a:r>
                      <a:endParaRPr lang="zh-CN" sz="2000" b="1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570" marR="66570" marT="0" marB="0"/>
                </a:tc>
                <a:extLst>
                  <a:ext uri="{0D108BD9-81ED-4DB2-BD59-A6C34878D82A}">
                    <a16:rowId xmlns:a16="http://schemas.microsoft.com/office/drawing/2014/main" val="7472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229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575FD3C-F044-2A48-94A1-49C3FA873077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9310836"/>
              </p:ext>
            </p:extLst>
          </p:nvPr>
        </p:nvGraphicFramePr>
        <p:xfrm>
          <a:off x="24375" y="459740"/>
          <a:ext cx="12167625" cy="593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6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29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177800" marR="177800" marT="6350" marB="6350" anchor="ctr">
                    <a:lnL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800" b="1" dirty="0" err="1">
                          <a:latin typeface="宋体"/>
                          <a:ea typeface="宋体"/>
                        </a:rPr>
                        <a:t>内容</a:t>
                      </a:r>
                      <a:endParaRPr lang="en-US" altLang="en-US" sz="2800" b="1" dirty="0">
                        <a:latin typeface="宋体"/>
                        <a:ea typeface="宋体"/>
                      </a:endParaRPr>
                    </a:p>
                  </a:txBody>
                  <a:tcPr marL="177800" marR="177800" marT="6350" marB="6350" anchor="ctr">
                    <a:lnL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800" b="1" dirty="0" err="1">
                          <a:latin typeface="宋体"/>
                          <a:ea typeface="宋体"/>
                        </a:rPr>
                        <a:t>语言</a:t>
                      </a:r>
                      <a:endParaRPr lang="en-US" altLang="en-US" sz="2800" b="1" dirty="0">
                        <a:latin typeface="宋体"/>
                        <a:ea typeface="宋体"/>
                      </a:endParaRPr>
                    </a:p>
                  </a:txBody>
                  <a:tcPr marL="177800" marR="177800" marT="6350" marB="6350" anchor="ctr">
                    <a:lnL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800" b="1" dirty="0" err="1">
                          <a:latin typeface="宋体"/>
                          <a:ea typeface="宋体"/>
                        </a:rPr>
                        <a:t>结构</a:t>
                      </a:r>
                      <a:endParaRPr lang="en-US" altLang="en-US" sz="2800" b="1" dirty="0">
                        <a:latin typeface="宋体"/>
                        <a:ea typeface="宋体"/>
                      </a:endParaRPr>
                    </a:p>
                  </a:txBody>
                  <a:tcPr marL="177800" marR="177800" marT="6350" marB="6350" anchor="ctr">
                    <a:lnL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25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2800" b="1" dirty="0" err="1">
                          <a:latin typeface="宋体"/>
                          <a:ea typeface="宋体"/>
                        </a:rPr>
                        <a:t>评分细则说明</a:t>
                      </a:r>
                      <a:endParaRPr lang="en-US" altLang="en-US" sz="2800" b="1" dirty="0">
                        <a:latin typeface="宋体"/>
                        <a:ea typeface="宋体"/>
                      </a:endParaRPr>
                    </a:p>
                  </a:txBody>
                  <a:tcPr marL="177800" marR="177800" marT="6350" marB="6350" anchor="ctr">
                    <a:lnL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buNone/>
                      </a:pPr>
                      <a:r>
                        <a:rPr lang="zh-CN" altLang="zh-CN" sz="2400" b="1" dirty="0">
                          <a:latin typeface="宋体"/>
                          <a:ea typeface="宋体"/>
                        </a:rPr>
                        <a:t>维度1：超字数，严格扣分</a:t>
                      </a:r>
                      <a:r>
                        <a:rPr lang="zh-CN" altLang="en-US" sz="2400" b="1" baseline="0" dirty="0">
                          <a:latin typeface="宋体"/>
                          <a:ea typeface="宋体"/>
                        </a:rPr>
                        <a:t>       </a:t>
                      </a:r>
                      <a:endParaRPr lang="en-US" altLang="zh-CN" sz="2400" b="1" baseline="0" dirty="0">
                        <a:solidFill>
                          <a:srgbClr val="7030A0"/>
                        </a:solidFill>
                        <a:latin typeface="宋体"/>
                        <a:ea typeface="宋体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zh-CN" altLang="zh-CN" sz="2400" b="1" u="none" dirty="0">
                          <a:solidFill>
                            <a:srgbClr val="0070C0"/>
                          </a:solidFill>
                          <a:latin typeface="宋体"/>
                          <a:ea typeface="宋体"/>
                        </a:rPr>
                        <a:t>满1</a:t>
                      </a:r>
                      <a:r>
                        <a:rPr lang="en-US" altLang="zh-CN" sz="2400" b="1" u="none" dirty="0">
                          <a:solidFill>
                            <a:srgbClr val="0070C0"/>
                          </a:solidFill>
                          <a:latin typeface="宋体"/>
                          <a:ea typeface="宋体"/>
                        </a:rPr>
                        <a:t>3</a:t>
                      </a:r>
                      <a:r>
                        <a:rPr lang="zh-CN" altLang="zh-CN" sz="2400" b="1" u="none" dirty="0">
                          <a:solidFill>
                            <a:srgbClr val="0070C0"/>
                          </a:solidFill>
                          <a:latin typeface="宋体"/>
                          <a:ea typeface="宋体"/>
                        </a:rPr>
                        <a:t>行</a:t>
                      </a:r>
                      <a:r>
                        <a:rPr lang="zh-CN" altLang="en-US" sz="2400" b="1" dirty="0">
                          <a:solidFill>
                            <a:srgbClr val="0070C0"/>
                          </a:solidFill>
                          <a:latin typeface="宋体"/>
                          <a:ea typeface="宋体"/>
                        </a:rPr>
                        <a:t>，</a:t>
                      </a:r>
                      <a:r>
                        <a:rPr lang="zh-CN" altLang="zh-CN" sz="2400" b="1" dirty="0">
                          <a:solidFill>
                            <a:srgbClr val="0070C0"/>
                          </a:solidFill>
                          <a:latin typeface="宋体"/>
                          <a:ea typeface="宋体"/>
                        </a:rPr>
                        <a:t>扣</a:t>
                      </a:r>
                      <a:r>
                        <a:rPr lang="en-US" altLang="en-US" sz="2400" b="1" dirty="0">
                          <a:solidFill>
                            <a:srgbClr val="0070C0"/>
                          </a:solidFill>
                          <a:latin typeface="宋体"/>
                          <a:ea typeface="宋体"/>
                        </a:rPr>
                        <a:t>1</a:t>
                      </a:r>
                      <a:r>
                        <a:rPr lang="zh-CN" altLang="zh-CN" sz="2400" b="1" dirty="0">
                          <a:solidFill>
                            <a:srgbClr val="0070C0"/>
                          </a:solidFill>
                          <a:latin typeface="宋体"/>
                          <a:ea typeface="宋体"/>
                        </a:rPr>
                        <a:t>分</a:t>
                      </a:r>
                      <a:r>
                        <a:rPr lang="zh-CN" altLang="en-US" sz="2400" b="1" dirty="0">
                          <a:solidFill>
                            <a:srgbClr val="0070C0"/>
                          </a:solidFill>
                          <a:latin typeface="宋体"/>
                          <a:ea typeface="宋体"/>
                        </a:rPr>
                        <a:t>；满</a:t>
                      </a:r>
                      <a:r>
                        <a:rPr lang="en-US" altLang="zh-CN" sz="2400" b="1" dirty="0">
                          <a:solidFill>
                            <a:srgbClr val="0070C0"/>
                          </a:solidFill>
                          <a:latin typeface="宋体"/>
                          <a:ea typeface="宋体"/>
                        </a:rPr>
                        <a:t>16</a:t>
                      </a:r>
                      <a:r>
                        <a:rPr lang="zh-CN" altLang="en-US" sz="2400" b="1" dirty="0">
                          <a:solidFill>
                            <a:srgbClr val="0070C0"/>
                          </a:solidFill>
                          <a:latin typeface="宋体"/>
                          <a:ea typeface="宋体"/>
                        </a:rPr>
                        <a:t>行，扣</a:t>
                      </a:r>
                      <a:r>
                        <a:rPr lang="en-US" altLang="zh-CN" sz="2400" b="1" dirty="0">
                          <a:solidFill>
                            <a:srgbClr val="0070C0"/>
                          </a:solidFill>
                          <a:latin typeface="宋体"/>
                          <a:ea typeface="宋体"/>
                        </a:rPr>
                        <a:t>2</a:t>
                      </a:r>
                      <a:r>
                        <a:rPr lang="zh-CN" altLang="en-US" sz="2400" b="1" dirty="0">
                          <a:solidFill>
                            <a:srgbClr val="0070C0"/>
                          </a:solidFill>
                          <a:latin typeface="宋体"/>
                          <a:ea typeface="宋体"/>
                        </a:rPr>
                        <a:t>分</a:t>
                      </a:r>
                      <a:endParaRPr lang="en-US" altLang="zh-CN" sz="2400" b="1" dirty="0">
                        <a:solidFill>
                          <a:srgbClr val="0070C0"/>
                        </a:solidFill>
                        <a:latin typeface="宋体"/>
                        <a:ea typeface="宋体"/>
                      </a:endParaRPr>
                    </a:p>
                    <a:p>
                      <a:pPr lvl="0" indent="0">
                        <a:buNone/>
                      </a:pPr>
                      <a:endParaRPr lang="en-US" altLang="zh-CN" sz="2400" b="1" dirty="0">
                        <a:latin typeface="宋体"/>
                        <a:ea typeface="宋体"/>
                      </a:endParaRPr>
                    </a:p>
                    <a:p>
                      <a:pPr lvl="0" indent="0">
                        <a:buNone/>
                      </a:pPr>
                      <a:r>
                        <a:rPr lang="zh-CN" altLang="zh-CN" sz="2400" b="1" dirty="0">
                          <a:latin typeface="宋体"/>
                          <a:ea typeface="宋体"/>
                        </a:rPr>
                        <a:t>维度2：要点齐全：</a:t>
                      </a:r>
                      <a:r>
                        <a:rPr lang="zh-CN" altLang="en-US" sz="2400" b="1" dirty="0">
                          <a:latin typeface="宋体"/>
                          <a:ea typeface="宋体"/>
                        </a:rPr>
                        <a:t>涵盖</a:t>
                      </a:r>
                      <a:r>
                        <a:rPr lang="zh-CN" altLang="zh-CN" sz="2400" b="1" dirty="0">
                          <a:latin typeface="宋体"/>
                          <a:ea typeface="宋体"/>
                        </a:rPr>
                        <a:t>两</a:t>
                      </a:r>
                      <a:r>
                        <a:rPr lang="zh-CN" altLang="en-US" sz="2400" b="1" dirty="0">
                          <a:latin typeface="宋体"/>
                          <a:ea typeface="宋体"/>
                        </a:rPr>
                        <a:t>个要</a:t>
                      </a:r>
                      <a:r>
                        <a:rPr lang="zh-CN" altLang="zh-CN" sz="2400" b="1" dirty="0">
                          <a:latin typeface="宋体"/>
                          <a:ea typeface="宋体"/>
                        </a:rPr>
                        <a:t>点</a:t>
                      </a:r>
                      <a:endParaRPr lang="en-US" altLang="en-US" sz="2400" b="1" dirty="0">
                        <a:latin typeface="宋体"/>
                        <a:ea typeface="宋体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活动内容：详实（</a:t>
                      </a:r>
                      <a:r>
                        <a:rPr lang="en-US" altLang="zh-CN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2-3</a:t>
                      </a: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个为宜）。你的感想</a:t>
                      </a:r>
                      <a:r>
                        <a:rPr lang="zh-CN" altLang="zh-CN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：</a:t>
                      </a: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与要点</a:t>
                      </a:r>
                      <a:r>
                        <a:rPr lang="en-US" altLang="zh-CN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1</a:t>
                      </a: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相匹配。</a:t>
                      </a:r>
                      <a:endParaRPr lang="en-US" altLang="zh-CN" sz="2400" b="1" kern="1200" dirty="0">
                        <a:solidFill>
                          <a:srgbClr val="0070C0"/>
                        </a:solidFill>
                        <a:latin typeface="宋体"/>
                        <a:ea typeface="宋体"/>
                        <a:cs typeface="+mn-cs"/>
                      </a:endParaRPr>
                    </a:p>
                    <a:p>
                      <a:pPr lvl="0" indent="0">
                        <a:buNone/>
                      </a:pPr>
                      <a:endParaRPr lang="en-US" altLang="zh-CN" sz="2400" b="1" dirty="0">
                        <a:latin typeface="宋体"/>
                        <a:ea typeface="宋体"/>
                      </a:endParaRPr>
                    </a:p>
                    <a:p>
                      <a:pPr lvl="0" indent="0">
                        <a:buNone/>
                      </a:pPr>
                      <a:r>
                        <a:rPr lang="zh-CN" altLang="zh-CN" sz="2400" b="1" dirty="0">
                          <a:latin typeface="宋体"/>
                          <a:ea typeface="宋体"/>
                        </a:rPr>
                        <a:t>维度3：详略得当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活动内容：</a:t>
                      </a:r>
                      <a:r>
                        <a:rPr lang="zh-CN" altLang="zh-CN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详写</a:t>
                      </a: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；</a:t>
                      </a:r>
                      <a:endParaRPr lang="en-US" altLang="zh-CN" sz="2400" b="1" kern="1200" dirty="0">
                        <a:solidFill>
                          <a:srgbClr val="0070C0"/>
                        </a:solidFill>
                        <a:latin typeface="宋体"/>
                        <a:ea typeface="宋体"/>
                        <a:cs typeface="+mn-cs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  你的感想：</a:t>
                      </a:r>
                      <a:r>
                        <a:rPr lang="zh-CN" altLang="zh-CN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略写</a:t>
                      </a: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。</a:t>
                      </a:r>
                      <a:endParaRPr lang="en-US" altLang="zh-CN" sz="2400" b="1" kern="1200" dirty="0">
                        <a:solidFill>
                          <a:srgbClr val="0070C0"/>
                        </a:solidFill>
                        <a:latin typeface="宋体"/>
                        <a:ea typeface="宋体"/>
                        <a:cs typeface="+mn-cs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en-US" altLang="zh-CN" sz="2400" b="1" dirty="0">
                        <a:latin typeface="宋体"/>
                        <a:ea typeface="宋体"/>
                      </a:endParaRPr>
                    </a:p>
                    <a:p>
                      <a:pPr lvl="0" indent="0">
                        <a:buNone/>
                      </a:pPr>
                      <a:r>
                        <a:rPr lang="zh-CN" altLang="zh-CN" sz="2400" b="1" dirty="0">
                          <a:latin typeface="宋体"/>
                          <a:ea typeface="宋体"/>
                        </a:rPr>
                        <a:t>维度4：与主题相关度（</a:t>
                      </a:r>
                      <a:r>
                        <a:rPr lang="zh-CN" altLang="en-US" sz="2400" b="1" dirty="0">
                          <a:latin typeface="宋体"/>
                          <a:ea typeface="宋体"/>
                        </a:rPr>
                        <a:t>文化意识、</a:t>
                      </a:r>
                      <a:r>
                        <a:rPr lang="zh-CN" altLang="zh-CN" sz="2400" b="1" dirty="0">
                          <a:latin typeface="宋体"/>
                          <a:ea typeface="宋体"/>
                        </a:rPr>
                        <a:t>思维品质</a:t>
                      </a:r>
                      <a:r>
                        <a:rPr lang="zh-CN" altLang="en-US" sz="2400" b="1" dirty="0">
                          <a:latin typeface="宋体"/>
                          <a:ea typeface="宋体"/>
                        </a:rPr>
                        <a:t>，以及有</a:t>
                      </a:r>
                      <a:r>
                        <a:rPr lang="zh-CN" altLang="zh-CN" sz="2400" b="1" dirty="0">
                          <a:latin typeface="宋体"/>
                          <a:ea typeface="宋体"/>
                        </a:rPr>
                        <a:t>逻辑</a:t>
                      </a:r>
                      <a:r>
                        <a:rPr lang="zh-CN" altLang="en-US" sz="2400" b="1" dirty="0">
                          <a:latin typeface="宋体"/>
                          <a:ea typeface="宋体"/>
                        </a:rPr>
                        <a:t>地</a:t>
                      </a:r>
                      <a:r>
                        <a:rPr lang="zh-CN" altLang="zh-CN" sz="2400" b="1" dirty="0">
                          <a:latin typeface="宋体"/>
                          <a:ea typeface="宋体"/>
                        </a:rPr>
                        <a:t>表达）</a:t>
                      </a:r>
                      <a:endParaRPr lang="en-US" altLang="zh-CN" sz="2400" b="1" dirty="0">
                        <a:latin typeface="宋体"/>
                        <a:ea typeface="宋体"/>
                      </a:endParaRP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一档文体现传统与现代的创新性融合</a:t>
                      </a:r>
                      <a:r>
                        <a:rPr lang="zh-CN" altLang="en-US" sz="2400" b="1" kern="1200" dirty="0">
                          <a:solidFill>
                            <a:srgbClr val="7030A0"/>
                          </a:solidFill>
                          <a:latin typeface="宋体"/>
                          <a:ea typeface="宋体"/>
                          <a:cs typeface="+mn-cs"/>
                        </a:rPr>
                        <a:t>；</a:t>
                      </a: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感想有深度。</a:t>
                      </a:r>
                      <a:endParaRPr lang="en-US" altLang="en-US" sz="2400" b="1" kern="1200" dirty="0">
                        <a:solidFill>
                          <a:srgbClr val="0070C0"/>
                        </a:solidFill>
                        <a:latin typeface="宋体"/>
                        <a:ea typeface="宋体"/>
                        <a:cs typeface="+mn-cs"/>
                      </a:endParaRPr>
                    </a:p>
                  </a:txBody>
                  <a:tcPr marL="177800" marR="177800" marT="6350" marB="6350" anchor="ctr">
                    <a:lnL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2400" b="1" dirty="0">
                          <a:latin typeface="宋体"/>
                          <a:ea typeface="宋体"/>
                        </a:rPr>
                        <a:t>维度1：准确性：拼写、大小写、标点、词性、搭配</a:t>
                      </a:r>
                      <a:r>
                        <a:rPr lang="zh-CN" altLang="en-US" sz="2400" b="1" dirty="0">
                          <a:latin typeface="宋体"/>
                          <a:ea typeface="宋体"/>
                        </a:rPr>
                        <a:t>、语法</a:t>
                      </a:r>
                      <a:r>
                        <a:rPr lang="en-US" altLang="en-US" sz="2400" b="1" dirty="0">
                          <a:latin typeface="宋体"/>
                          <a:ea typeface="宋体"/>
                        </a:rPr>
                        <a:t>……</a:t>
                      </a:r>
                    </a:p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en-US" altLang="en-US" sz="2400" b="1" dirty="0">
                        <a:latin typeface="宋体"/>
                        <a:ea typeface="宋体"/>
                      </a:endParaRPr>
                    </a:p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en-US" altLang="en-US" sz="2400" b="1" dirty="0">
                        <a:latin typeface="宋体"/>
                        <a:ea typeface="宋体"/>
                      </a:endParaRPr>
                    </a:p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en-US" altLang="en-US" sz="2400" b="1" dirty="0">
                        <a:latin typeface="宋体"/>
                        <a:ea typeface="宋体"/>
                      </a:endParaRPr>
                    </a:p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en-US" altLang="en-US" sz="2400" b="1" dirty="0">
                        <a:latin typeface="宋体"/>
                        <a:ea typeface="宋体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en-US" sz="2400" b="1" dirty="0">
                          <a:latin typeface="宋体"/>
                          <a:ea typeface="宋体"/>
                        </a:rPr>
                        <a:t>维度2：</a:t>
                      </a:r>
                      <a:r>
                        <a:rPr lang="zh-CN" altLang="en-US" sz="2400" b="1" dirty="0">
                          <a:latin typeface="宋体"/>
                          <a:ea typeface="宋体"/>
                        </a:rPr>
                        <a:t>得体性：</a:t>
                      </a:r>
                      <a:r>
                        <a:rPr lang="en-US" altLang="en-US" sz="2400" b="1" dirty="0" err="1">
                          <a:latin typeface="宋体"/>
                          <a:ea typeface="宋体"/>
                        </a:rPr>
                        <a:t>语用</a:t>
                      </a:r>
                      <a:endParaRPr lang="en-US" altLang="en-US" sz="2400" b="1" dirty="0">
                        <a:latin typeface="宋体"/>
                        <a:ea typeface="宋体"/>
                      </a:endParaRP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半正式文体，不要使用俚语，成语等。</a:t>
                      </a:r>
                      <a:endParaRPr lang="en-US" altLang="zh-CN" sz="2400" b="1" kern="1200" dirty="0">
                        <a:solidFill>
                          <a:srgbClr val="0070C0"/>
                        </a:solidFill>
                        <a:latin typeface="宋体"/>
                        <a:ea typeface="宋体"/>
                        <a:cs typeface="+mn-cs"/>
                      </a:endParaRP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一档文体现语言选择的得体性。</a:t>
                      </a:r>
                      <a:endParaRPr lang="en-US" altLang="zh-CN" sz="2400" b="1" kern="1200" dirty="0">
                        <a:solidFill>
                          <a:srgbClr val="0070C0"/>
                        </a:solidFill>
                        <a:latin typeface="宋体"/>
                        <a:ea typeface="宋体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zh-CN" sz="2400" b="1" dirty="0">
                        <a:solidFill>
                          <a:srgbClr val="7030A0"/>
                        </a:solidFill>
                        <a:latin typeface="宋体"/>
                        <a:ea typeface="宋体"/>
                      </a:endParaRP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altLang="zh-CN" sz="2400" b="1" dirty="0">
                        <a:solidFill>
                          <a:srgbClr val="7030A0"/>
                        </a:solidFill>
                        <a:latin typeface="宋体"/>
                        <a:ea typeface="宋体"/>
                      </a:endParaRP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altLang="en-US" sz="2400" b="1" dirty="0">
                        <a:solidFill>
                          <a:srgbClr val="7030A0"/>
                        </a:solidFill>
                        <a:latin typeface="宋体"/>
                        <a:ea typeface="宋体"/>
                      </a:endParaRPr>
                    </a:p>
                  </a:txBody>
                  <a:tcPr marL="177800" marR="177800" marT="6350" marB="6350" anchor="ctr">
                    <a:lnL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2400" b="1" dirty="0" err="1">
                          <a:latin typeface="宋体"/>
                          <a:ea typeface="宋体"/>
                        </a:rPr>
                        <a:t>维度1：合理分段</a:t>
                      </a:r>
                      <a:r>
                        <a:rPr lang="en-US" altLang="en-US" sz="2400" b="1" dirty="0">
                          <a:latin typeface="宋体"/>
                          <a:ea typeface="宋体"/>
                        </a:rPr>
                        <a:t>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4</a:t>
                      </a: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段，两个要点各</a:t>
                      </a:r>
                      <a:r>
                        <a:rPr lang="en-US" altLang="zh-CN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1</a:t>
                      </a: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段。</a:t>
                      </a:r>
                      <a:endParaRPr lang="en-US" altLang="en-US" sz="2400" b="1" kern="1200" dirty="0">
                        <a:solidFill>
                          <a:srgbClr val="0070C0"/>
                        </a:solidFill>
                        <a:latin typeface="宋体"/>
                        <a:ea typeface="宋体"/>
                        <a:cs typeface="+mn-cs"/>
                      </a:endParaRPr>
                    </a:p>
                    <a:p>
                      <a:pPr indent="0">
                        <a:buNone/>
                      </a:pPr>
                      <a:endParaRPr lang="en-US" altLang="en-US" sz="2400" b="1" dirty="0">
                        <a:latin typeface="宋体"/>
                        <a:ea typeface="宋体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en-US" sz="2400" b="1" dirty="0" err="1">
                          <a:latin typeface="宋体"/>
                          <a:ea typeface="宋体"/>
                        </a:rPr>
                        <a:t>维度2</a:t>
                      </a:r>
                      <a:r>
                        <a:rPr lang="en-US" altLang="en-US" sz="2400" b="1" dirty="0">
                          <a:latin typeface="宋体"/>
                          <a:ea typeface="宋体"/>
                        </a:rPr>
                        <a:t>：</a:t>
                      </a:r>
                      <a:r>
                        <a:rPr lang="zh-CN" altLang="en-US" sz="2400" b="1" dirty="0">
                          <a:latin typeface="宋体"/>
                          <a:ea typeface="宋体"/>
                        </a:rPr>
                        <a:t>衔接连贯：</a:t>
                      </a:r>
                      <a:endParaRPr lang="en-US" altLang="en-US" sz="2400" b="1" dirty="0">
                        <a:latin typeface="宋体"/>
                        <a:ea typeface="宋体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借助逻辑、</a:t>
                      </a:r>
                      <a:r>
                        <a:rPr lang="en-US" altLang="en-US" sz="2400" b="1" kern="1200" dirty="0" err="1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词汇</a:t>
                      </a: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及语法</a:t>
                      </a:r>
                      <a:r>
                        <a:rPr lang="en-US" altLang="en-US" sz="2400" b="1" kern="1200" dirty="0" err="1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衔接</a:t>
                      </a: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等手段，建构</a:t>
                      </a:r>
                      <a:r>
                        <a:rPr lang="en-US" altLang="en-US" sz="2400" b="1" kern="1200" dirty="0" err="1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句间</a:t>
                      </a: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、段间，以及</a:t>
                      </a:r>
                      <a:r>
                        <a:rPr lang="en-US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段</a:t>
                      </a: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内</a:t>
                      </a:r>
                      <a:r>
                        <a:rPr lang="en-US" altLang="en-US" sz="2400" b="1" kern="1200" dirty="0" err="1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逻辑</a:t>
                      </a:r>
                      <a:r>
                        <a:rPr lang="en-US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。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宋体"/>
                          <a:ea typeface="宋体"/>
                          <a:cs typeface="+mn-cs"/>
                        </a:rPr>
                        <a:t>一档文要体现段内、段间衔接。</a:t>
                      </a:r>
                      <a:endParaRPr lang="en-US" altLang="zh-CN" sz="2400" b="1" kern="1200" dirty="0">
                        <a:solidFill>
                          <a:srgbClr val="0070C0"/>
                        </a:solidFill>
                        <a:latin typeface="宋体"/>
                        <a:ea typeface="宋体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en-US" altLang="zh-CN" sz="2400" b="1" dirty="0">
                        <a:solidFill>
                          <a:srgbClr val="7030A0"/>
                        </a:solidFill>
                        <a:latin typeface="宋体"/>
                        <a:ea typeface="宋体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en-US" altLang="zh-CN" sz="2400" b="1" dirty="0">
                        <a:solidFill>
                          <a:srgbClr val="7030A0"/>
                        </a:solidFill>
                        <a:latin typeface="宋体"/>
                        <a:ea typeface="宋体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altLang="en-US" sz="2400" b="1" dirty="0">
                        <a:latin typeface="宋体"/>
                        <a:ea typeface="宋体"/>
                      </a:endParaRPr>
                    </a:p>
                  </a:txBody>
                  <a:tcPr marL="177800" marR="177800" marT="6350" marB="6350" anchor="ctr">
                    <a:lnL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46464"/>
                      </a:solidFill>
                      <a:prstDash val="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205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D54DA-DE6E-23FB-5A52-92ECA467FA0B}"/>
              </a:ext>
            </a:extLst>
          </p:cNvPr>
          <p:cNvSpPr>
            <a:spLocks noGrp="1"/>
          </p:cNvSpPr>
          <p:nvPr/>
        </p:nvSpPr>
        <p:spPr>
          <a:xfrm>
            <a:off x="407368" y="332657"/>
            <a:ext cx="10487012" cy="100811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n-cs"/>
              </a:rPr>
              <a:t>要点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n-cs"/>
              </a:rPr>
              <a:t>1——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n-cs"/>
              </a:rPr>
              <a:t>内容维度打分具体建议：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3F74AD-0423-D433-4134-90E29DA2AAA4}"/>
              </a:ext>
            </a:extLst>
          </p:cNvPr>
          <p:cNvSpPr>
            <a:spLocks noGrp="1"/>
          </p:cNvSpPr>
          <p:nvPr/>
        </p:nvSpPr>
        <p:spPr>
          <a:xfrm>
            <a:off x="263352" y="664046"/>
            <a:ext cx="11706038" cy="5529907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内容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分，只有“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traditional culture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，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未体现“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modern way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”；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内容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5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分，体现“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modern way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”，但泛泛而谈，不具体，如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in a modern way, creatively, …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；或“生拉硬拽”未说清二者的关联，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如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</a:rPr>
              <a:t>a dragon dance via VR technology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；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内容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6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分，“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traditional culture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”与“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modern way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”均较具体，如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traditional clothing &amp; fashion show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，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基本体现传统与现代的创新性融合；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内容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7-8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分，传统与现代的融合有创意；形式多样；表述具体；调动多种感官。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noProof="0" dirty="0">
                <a:solidFill>
                  <a:prstClr val="black"/>
                </a:solidFill>
                <a:latin typeface="Times New Roman" panose="02020603050405020304" pitchFamily="18" charset="0"/>
              </a:rPr>
              <a:t>内容：只写了一个活动，但是有系列子活动，正常给分。写了多个活动，只有一个活动体现传统文化与现代方式的结合的，最高</a:t>
            </a:r>
            <a:r>
              <a:rPr lang="en-US" altLang="zh-CN" noProof="0" dirty="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noProof="0" dirty="0">
                <a:solidFill>
                  <a:prstClr val="black"/>
                </a:solidFill>
                <a:latin typeface="Times New Roman" panose="02020603050405020304" pitchFamily="18" charset="0"/>
              </a:rPr>
              <a:t>分。如果只描述照片内容或描述自己参与活动的情况及感受，最高</a:t>
            </a:r>
            <a:r>
              <a:rPr lang="en-US" altLang="zh-CN" noProof="0" dirty="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noProof="0" dirty="0">
                <a:solidFill>
                  <a:prstClr val="black"/>
                </a:solidFill>
                <a:latin typeface="Times New Roman" panose="02020603050405020304" pitchFamily="18" charset="0"/>
              </a:rPr>
              <a:t>分。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E9405-4F7D-B25F-B099-B779E16C2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4">
            <a:extLst>
              <a:ext uri="{FF2B5EF4-FFF2-40B4-BE49-F238E27FC236}">
                <a16:creationId xmlns:a16="http://schemas.microsoft.com/office/drawing/2014/main" id="{053026EF-2C1A-BA34-30C7-22636C43536E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7791732"/>
              </p:ext>
            </p:extLst>
          </p:nvPr>
        </p:nvGraphicFramePr>
        <p:xfrm>
          <a:off x="8040216" y="1196800"/>
          <a:ext cx="3928389" cy="489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语言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结构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63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内容完整，详略得当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与话题关联性强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，有层次感，富有创意。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zh-CN" sz="2400" b="1" dirty="0">
                          <a:latin typeface="宋体" panose="02010600030101010101" pitchFamily="2" charset="-122"/>
                          <a:ea typeface="+mn-ea"/>
                        </a:rPr>
                        <a:t>语言准确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+mn-ea"/>
                        </a:rPr>
                        <a:t>，表达得体用词地道，</a:t>
                      </a:r>
                      <a:r>
                        <a:rPr lang="zh-CN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+mn-ea"/>
                        </a:rPr>
                        <a:t>句式丰富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条理清晰，结构合理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衔接自然，行文连贯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+mn-ea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921D431B-4ED8-9C41-B87C-492FD594E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548679"/>
            <a:ext cx="6264696" cy="612548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D4E8B4B-4943-A340-B18E-A2B0294F928B}"/>
              </a:ext>
            </a:extLst>
          </p:cNvPr>
          <p:cNvSpPr txBox="1"/>
          <p:nvPr/>
        </p:nvSpPr>
        <p:spPr>
          <a:xfrm>
            <a:off x="9241432" y="332656"/>
            <a:ext cx="2016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7-8-4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分</a:t>
            </a:r>
          </a:p>
        </p:txBody>
      </p:sp>
      <p:cxnSp>
        <p:nvCxnSpPr>
          <p:cNvPr id="2" name="直接连接符 12">
            <a:extLst>
              <a:ext uri="{FF2B5EF4-FFF2-40B4-BE49-F238E27FC236}">
                <a16:creationId xmlns:a16="http://schemas.microsoft.com/office/drawing/2014/main" id="{045F6416-2B8A-4A6A-3CB7-8814BDC4E728}"/>
              </a:ext>
            </a:extLst>
          </p:cNvPr>
          <p:cNvCxnSpPr>
            <a:cxnSpLocks/>
          </p:cNvCxnSpPr>
          <p:nvPr/>
        </p:nvCxnSpPr>
        <p:spPr>
          <a:xfrm>
            <a:off x="1343472" y="1916832"/>
            <a:ext cx="5472608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8" name="直接连接符 12">
            <a:extLst>
              <a:ext uri="{FF2B5EF4-FFF2-40B4-BE49-F238E27FC236}">
                <a16:creationId xmlns:a16="http://schemas.microsoft.com/office/drawing/2014/main" id="{BE5C815D-1EA5-61EE-11A0-658E7AB7C0D6}"/>
              </a:ext>
            </a:extLst>
          </p:cNvPr>
          <p:cNvCxnSpPr>
            <a:cxnSpLocks/>
          </p:cNvCxnSpPr>
          <p:nvPr/>
        </p:nvCxnSpPr>
        <p:spPr>
          <a:xfrm>
            <a:off x="5663952" y="2274094"/>
            <a:ext cx="1296144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9" name="直接连接符 12">
            <a:extLst>
              <a:ext uri="{FF2B5EF4-FFF2-40B4-BE49-F238E27FC236}">
                <a16:creationId xmlns:a16="http://schemas.microsoft.com/office/drawing/2014/main" id="{876FFE8B-3751-3D7D-419A-CFA9823EF5B1}"/>
              </a:ext>
            </a:extLst>
          </p:cNvPr>
          <p:cNvCxnSpPr>
            <a:cxnSpLocks/>
          </p:cNvCxnSpPr>
          <p:nvPr/>
        </p:nvCxnSpPr>
        <p:spPr>
          <a:xfrm>
            <a:off x="1271464" y="2636912"/>
            <a:ext cx="1008112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B3FABCD-53B3-3A40-2C36-F6F9E721332E}"/>
              </a:ext>
            </a:extLst>
          </p:cNvPr>
          <p:cNvCxnSpPr>
            <a:cxnSpLocks/>
          </p:cNvCxnSpPr>
          <p:nvPr/>
        </p:nvCxnSpPr>
        <p:spPr>
          <a:xfrm>
            <a:off x="2567608" y="2636912"/>
            <a:ext cx="864096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B711B57-3170-B591-E2FF-A08CD997B502}"/>
              </a:ext>
            </a:extLst>
          </p:cNvPr>
          <p:cNvCxnSpPr>
            <a:cxnSpLocks/>
          </p:cNvCxnSpPr>
          <p:nvPr/>
        </p:nvCxnSpPr>
        <p:spPr>
          <a:xfrm>
            <a:off x="4760715" y="2564904"/>
            <a:ext cx="43204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508E01-06C3-4802-BD5F-59643533A5EE}"/>
              </a:ext>
            </a:extLst>
          </p:cNvPr>
          <p:cNvCxnSpPr>
            <a:cxnSpLocks/>
          </p:cNvCxnSpPr>
          <p:nvPr/>
        </p:nvCxnSpPr>
        <p:spPr>
          <a:xfrm>
            <a:off x="4079776" y="2924944"/>
            <a:ext cx="288032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19" name="直接连接符 12">
            <a:extLst>
              <a:ext uri="{FF2B5EF4-FFF2-40B4-BE49-F238E27FC236}">
                <a16:creationId xmlns:a16="http://schemas.microsoft.com/office/drawing/2014/main" id="{429D5C31-D722-F344-C3E8-8CAC7238A581}"/>
              </a:ext>
            </a:extLst>
          </p:cNvPr>
          <p:cNvCxnSpPr>
            <a:cxnSpLocks/>
          </p:cNvCxnSpPr>
          <p:nvPr/>
        </p:nvCxnSpPr>
        <p:spPr>
          <a:xfrm>
            <a:off x="3071664" y="2924944"/>
            <a:ext cx="1008112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743AD20-0BCB-609A-DCC1-A3EB92B00772}"/>
              </a:ext>
            </a:extLst>
          </p:cNvPr>
          <p:cNvCxnSpPr>
            <a:cxnSpLocks/>
          </p:cNvCxnSpPr>
          <p:nvPr/>
        </p:nvCxnSpPr>
        <p:spPr>
          <a:xfrm>
            <a:off x="5735960" y="2924944"/>
            <a:ext cx="864096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21" name="直接连接符 12">
            <a:extLst>
              <a:ext uri="{FF2B5EF4-FFF2-40B4-BE49-F238E27FC236}">
                <a16:creationId xmlns:a16="http://schemas.microsoft.com/office/drawing/2014/main" id="{46B8118D-C2A6-0F56-22F5-1EF87ECE1833}"/>
              </a:ext>
            </a:extLst>
          </p:cNvPr>
          <p:cNvCxnSpPr>
            <a:cxnSpLocks/>
          </p:cNvCxnSpPr>
          <p:nvPr/>
        </p:nvCxnSpPr>
        <p:spPr>
          <a:xfrm>
            <a:off x="3728790" y="3645024"/>
            <a:ext cx="1431106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B98AE02-54C0-0702-596F-079905CB05BA}"/>
              </a:ext>
            </a:extLst>
          </p:cNvPr>
          <p:cNvCxnSpPr>
            <a:cxnSpLocks/>
          </p:cNvCxnSpPr>
          <p:nvPr/>
        </p:nvCxnSpPr>
        <p:spPr>
          <a:xfrm>
            <a:off x="6240016" y="3284984"/>
            <a:ext cx="576064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0D69B43-02C3-77E6-02EA-49EA73EAAD70}"/>
              </a:ext>
            </a:extLst>
          </p:cNvPr>
          <p:cNvCxnSpPr>
            <a:cxnSpLocks/>
          </p:cNvCxnSpPr>
          <p:nvPr/>
        </p:nvCxnSpPr>
        <p:spPr>
          <a:xfrm>
            <a:off x="1271464" y="3647058"/>
            <a:ext cx="432048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27" name="直接连接符 12">
            <a:extLst>
              <a:ext uri="{FF2B5EF4-FFF2-40B4-BE49-F238E27FC236}">
                <a16:creationId xmlns:a16="http://schemas.microsoft.com/office/drawing/2014/main" id="{8173AFAA-4735-3884-2BEE-58A26A763B84}"/>
              </a:ext>
            </a:extLst>
          </p:cNvPr>
          <p:cNvCxnSpPr>
            <a:cxnSpLocks/>
          </p:cNvCxnSpPr>
          <p:nvPr/>
        </p:nvCxnSpPr>
        <p:spPr>
          <a:xfrm>
            <a:off x="5716846" y="4365104"/>
            <a:ext cx="1243250" cy="0"/>
          </a:xfrm>
          <a:prstGeom prst="line">
            <a:avLst/>
          </a:prstGeom>
          <a:ln w="60325">
            <a:solidFill>
              <a:srgbClr val="6666FF"/>
            </a:solidFill>
            <a:prstDash val="solid"/>
            <a:miter/>
          </a:ln>
        </p:spPr>
      </p:cxnSp>
      <p:cxnSp>
        <p:nvCxnSpPr>
          <p:cNvPr id="30" name="直接连接符 12">
            <a:extLst>
              <a:ext uri="{FF2B5EF4-FFF2-40B4-BE49-F238E27FC236}">
                <a16:creationId xmlns:a16="http://schemas.microsoft.com/office/drawing/2014/main" id="{FFDD2FFB-4C0F-8B42-FF4D-3D07950ED88C}"/>
              </a:ext>
            </a:extLst>
          </p:cNvPr>
          <p:cNvCxnSpPr>
            <a:cxnSpLocks/>
          </p:cNvCxnSpPr>
          <p:nvPr/>
        </p:nvCxnSpPr>
        <p:spPr>
          <a:xfrm>
            <a:off x="1275974" y="4725144"/>
            <a:ext cx="3307858" cy="0"/>
          </a:xfrm>
          <a:prstGeom prst="line">
            <a:avLst/>
          </a:prstGeom>
          <a:ln w="60325">
            <a:solidFill>
              <a:srgbClr val="6666FF"/>
            </a:solidFill>
            <a:prstDash val="solid"/>
            <a:miter/>
          </a:ln>
        </p:spPr>
      </p:cxnSp>
      <p:cxnSp>
        <p:nvCxnSpPr>
          <p:cNvPr id="32" name="直接连接符 12">
            <a:extLst>
              <a:ext uri="{FF2B5EF4-FFF2-40B4-BE49-F238E27FC236}">
                <a16:creationId xmlns:a16="http://schemas.microsoft.com/office/drawing/2014/main" id="{7D7EFFF9-C436-D475-F4D3-A090079C8E69}"/>
              </a:ext>
            </a:extLst>
          </p:cNvPr>
          <p:cNvCxnSpPr>
            <a:cxnSpLocks/>
          </p:cNvCxnSpPr>
          <p:nvPr/>
        </p:nvCxnSpPr>
        <p:spPr>
          <a:xfrm>
            <a:off x="4887422" y="4701128"/>
            <a:ext cx="2000666" cy="0"/>
          </a:xfrm>
          <a:prstGeom prst="line">
            <a:avLst/>
          </a:prstGeom>
          <a:ln w="60325">
            <a:solidFill>
              <a:srgbClr val="6666FF"/>
            </a:solidFill>
            <a:prstDash val="solid"/>
            <a:miter/>
          </a:ln>
        </p:spPr>
      </p:cxnSp>
      <p:cxnSp>
        <p:nvCxnSpPr>
          <p:cNvPr id="34" name="直接连接符 12">
            <a:extLst>
              <a:ext uri="{FF2B5EF4-FFF2-40B4-BE49-F238E27FC236}">
                <a16:creationId xmlns:a16="http://schemas.microsoft.com/office/drawing/2014/main" id="{5B8013F6-4A57-CFCF-BEF9-F38A6506A176}"/>
              </a:ext>
            </a:extLst>
          </p:cNvPr>
          <p:cNvCxnSpPr>
            <a:cxnSpLocks/>
          </p:cNvCxnSpPr>
          <p:nvPr/>
        </p:nvCxnSpPr>
        <p:spPr>
          <a:xfrm>
            <a:off x="1271464" y="5085184"/>
            <a:ext cx="2088232" cy="0"/>
          </a:xfrm>
          <a:prstGeom prst="line">
            <a:avLst/>
          </a:prstGeom>
          <a:ln w="60325">
            <a:solidFill>
              <a:srgbClr val="6666FF"/>
            </a:solidFill>
            <a:prstDash val="solid"/>
            <a:miter/>
          </a:ln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0A3F184B-2D8E-8121-B2ED-D16C36B6AD06}"/>
              </a:ext>
            </a:extLst>
          </p:cNvPr>
          <p:cNvCxnSpPr>
            <a:cxnSpLocks/>
          </p:cNvCxnSpPr>
          <p:nvPr/>
        </p:nvCxnSpPr>
        <p:spPr>
          <a:xfrm>
            <a:off x="2115384" y="5301208"/>
            <a:ext cx="43204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9190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2BD22-FD30-2E35-4F70-6477FC282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4">
            <a:extLst>
              <a:ext uri="{FF2B5EF4-FFF2-40B4-BE49-F238E27FC236}">
                <a16:creationId xmlns:a16="http://schemas.microsoft.com/office/drawing/2014/main" id="{BBBC9FC9-9E2C-40E8-4027-797BBF6A0182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534838"/>
              </p:ext>
            </p:extLst>
          </p:nvPr>
        </p:nvGraphicFramePr>
        <p:xfrm>
          <a:off x="8040216" y="1196800"/>
          <a:ext cx="3928389" cy="489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语言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结构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8-1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63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内容完整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，详略得当，紧扣主题。</a:t>
                      </a:r>
                      <a:endParaRPr lang="en-US" alt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字数超减</a:t>
                      </a:r>
                      <a:r>
                        <a:rPr lang="en-US" alt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zh-CN" sz="2400" b="1" dirty="0">
                          <a:latin typeface="宋体" panose="02010600030101010101" pitchFamily="2" charset="-122"/>
                          <a:ea typeface="+mn-ea"/>
                        </a:rPr>
                        <a:t>语言准确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+mn-ea"/>
                        </a:rPr>
                        <a:t>、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+mn-ea"/>
                          <a:cs typeface="宋体" panose="02010600030101010101" pitchFamily="2" charset="-122"/>
                        </a:rPr>
                        <a:t>用词地道，</a:t>
                      </a:r>
                      <a:r>
                        <a:rPr lang="zh-CN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+mn-ea"/>
                        </a:rPr>
                        <a:t>句式丰富，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+mn-ea"/>
                          <a:cs typeface="宋体" panose="02010600030101010101" pitchFamily="2" charset="-122"/>
                        </a:rPr>
                        <a:t>语言表达基本得体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条理清晰，结构合理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衔接自然，行文连贯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432EB75C-0198-593D-E631-718C7F7149E0}"/>
              </a:ext>
            </a:extLst>
          </p:cNvPr>
          <p:cNvSpPr txBox="1"/>
          <p:nvPr/>
        </p:nvSpPr>
        <p:spPr>
          <a:xfrm>
            <a:off x="9264352" y="332656"/>
            <a:ext cx="2016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7-7-4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129456-17AA-C046-BF97-B1135842E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651561"/>
            <a:ext cx="6120680" cy="5984664"/>
          </a:xfrm>
          <a:prstGeom prst="rect">
            <a:avLst/>
          </a:prstGeom>
        </p:spPr>
      </p:pic>
      <p:cxnSp>
        <p:nvCxnSpPr>
          <p:cNvPr id="2" name="直接连接符 12">
            <a:extLst>
              <a:ext uri="{FF2B5EF4-FFF2-40B4-BE49-F238E27FC236}">
                <a16:creationId xmlns:a16="http://schemas.microsoft.com/office/drawing/2014/main" id="{41C8D4D3-F19B-93D2-9611-94D860A70CAD}"/>
              </a:ext>
            </a:extLst>
          </p:cNvPr>
          <p:cNvCxnSpPr>
            <a:cxnSpLocks/>
          </p:cNvCxnSpPr>
          <p:nvPr/>
        </p:nvCxnSpPr>
        <p:spPr>
          <a:xfrm>
            <a:off x="1271464" y="3068960"/>
            <a:ext cx="1008112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0F6D939-91A2-FB36-3AC0-E9B0EA2CA91C}"/>
              </a:ext>
            </a:extLst>
          </p:cNvPr>
          <p:cNvCxnSpPr>
            <a:cxnSpLocks/>
          </p:cNvCxnSpPr>
          <p:nvPr/>
        </p:nvCxnSpPr>
        <p:spPr>
          <a:xfrm>
            <a:off x="2999656" y="3031252"/>
            <a:ext cx="1800200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2921252-270B-BFF8-00C7-30E80FE67DAE}"/>
              </a:ext>
            </a:extLst>
          </p:cNvPr>
          <p:cNvCxnSpPr>
            <a:cxnSpLocks/>
          </p:cNvCxnSpPr>
          <p:nvPr/>
        </p:nvCxnSpPr>
        <p:spPr>
          <a:xfrm>
            <a:off x="4655840" y="3356992"/>
            <a:ext cx="1080120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2170B29-FAAA-7A6E-5657-17301B664DC9}"/>
              </a:ext>
            </a:extLst>
          </p:cNvPr>
          <p:cNvCxnSpPr>
            <a:cxnSpLocks/>
          </p:cNvCxnSpPr>
          <p:nvPr/>
        </p:nvCxnSpPr>
        <p:spPr>
          <a:xfrm>
            <a:off x="1343472" y="3705984"/>
            <a:ext cx="2448272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1720170-E1DB-AB57-4CB5-3D7B957D6D85}"/>
              </a:ext>
            </a:extLst>
          </p:cNvPr>
          <p:cNvCxnSpPr>
            <a:cxnSpLocks/>
          </p:cNvCxnSpPr>
          <p:nvPr/>
        </p:nvCxnSpPr>
        <p:spPr>
          <a:xfrm>
            <a:off x="2351584" y="4365104"/>
            <a:ext cx="4104456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18" name="直接连接符 12">
            <a:extLst>
              <a:ext uri="{FF2B5EF4-FFF2-40B4-BE49-F238E27FC236}">
                <a16:creationId xmlns:a16="http://schemas.microsoft.com/office/drawing/2014/main" id="{FB10CC51-EEFD-12D8-FE26-68505D2F1D6A}"/>
              </a:ext>
            </a:extLst>
          </p:cNvPr>
          <p:cNvCxnSpPr>
            <a:cxnSpLocks/>
          </p:cNvCxnSpPr>
          <p:nvPr/>
        </p:nvCxnSpPr>
        <p:spPr>
          <a:xfrm>
            <a:off x="4943872" y="4005064"/>
            <a:ext cx="1944216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51E00CC-04A6-612A-8129-19F871402F8E}"/>
              </a:ext>
            </a:extLst>
          </p:cNvPr>
          <p:cNvCxnSpPr>
            <a:cxnSpLocks/>
          </p:cNvCxnSpPr>
          <p:nvPr/>
        </p:nvCxnSpPr>
        <p:spPr>
          <a:xfrm>
            <a:off x="3431704" y="4005064"/>
            <a:ext cx="1080120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21" name="直接连接符 12">
            <a:extLst>
              <a:ext uri="{FF2B5EF4-FFF2-40B4-BE49-F238E27FC236}">
                <a16:creationId xmlns:a16="http://schemas.microsoft.com/office/drawing/2014/main" id="{32AD4703-0A85-FFBC-9AD9-370397163108}"/>
              </a:ext>
            </a:extLst>
          </p:cNvPr>
          <p:cNvCxnSpPr>
            <a:cxnSpLocks/>
          </p:cNvCxnSpPr>
          <p:nvPr/>
        </p:nvCxnSpPr>
        <p:spPr>
          <a:xfrm>
            <a:off x="3289943" y="5445224"/>
            <a:ext cx="3670153" cy="0"/>
          </a:xfrm>
          <a:prstGeom prst="line">
            <a:avLst/>
          </a:prstGeom>
          <a:ln w="60325">
            <a:solidFill>
              <a:srgbClr val="6666FF"/>
            </a:solidFill>
            <a:prstDash val="solid"/>
            <a:miter/>
          </a:ln>
        </p:spPr>
      </p:cxnSp>
      <p:cxnSp>
        <p:nvCxnSpPr>
          <p:cNvPr id="23" name="直接连接符 12">
            <a:extLst>
              <a:ext uri="{FF2B5EF4-FFF2-40B4-BE49-F238E27FC236}">
                <a16:creationId xmlns:a16="http://schemas.microsoft.com/office/drawing/2014/main" id="{2E01C824-A18A-9AB7-AFF1-2B796DF6C8C2}"/>
              </a:ext>
            </a:extLst>
          </p:cNvPr>
          <p:cNvCxnSpPr>
            <a:cxnSpLocks/>
          </p:cNvCxnSpPr>
          <p:nvPr/>
        </p:nvCxnSpPr>
        <p:spPr>
          <a:xfrm>
            <a:off x="1343472" y="5733256"/>
            <a:ext cx="792088" cy="0"/>
          </a:xfrm>
          <a:prstGeom prst="line">
            <a:avLst/>
          </a:prstGeom>
          <a:ln w="60325">
            <a:solidFill>
              <a:srgbClr val="6666FF"/>
            </a:solidFill>
            <a:prstDash val="solid"/>
            <a:miter/>
          </a:ln>
        </p:spPr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97567F7F-1B9F-4699-E029-CB415640A560}"/>
              </a:ext>
            </a:extLst>
          </p:cNvPr>
          <p:cNvCxnSpPr>
            <a:cxnSpLocks/>
          </p:cNvCxnSpPr>
          <p:nvPr/>
        </p:nvCxnSpPr>
        <p:spPr>
          <a:xfrm>
            <a:off x="6023992" y="3645024"/>
            <a:ext cx="43204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61E0885-07AB-A237-AFD4-14C1F18A272A}"/>
              </a:ext>
            </a:extLst>
          </p:cNvPr>
          <p:cNvCxnSpPr>
            <a:cxnSpLocks/>
          </p:cNvCxnSpPr>
          <p:nvPr/>
        </p:nvCxnSpPr>
        <p:spPr>
          <a:xfrm>
            <a:off x="4871864" y="6021288"/>
            <a:ext cx="43204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37F3BA9-B1FC-FBC6-AC38-1D18A0D9628A}"/>
              </a:ext>
            </a:extLst>
          </p:cNvPr>
          <p:cNvCxnSpPr>
            <a:cxnSpLocks/>
          </p:cNvCxnSpPr>
          <p:nvPr/>
        </p:nvCxnSpPr>
        <p:spPr>
          <a:xfrm>
            <a:off x="3863752" y="2996952"/>
            <a:ext cx="936104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0317E99-4CCA-AE9A-B2E1-01E46682C9A4}"/>
              </a:ext>
            </a:extLst>
          </p:cNvPr>
          <p:cNvCxnSpPr>
            <a:cxnSpLocks/>
          </p:cNvCxnSpPr>
          <p:nvPr/>
        </p:nvCxnSpPr>
        <p:spPr>
          <a:xfrm>
            <a:off x="6329603" y="3356992"/>
            <a:ext cx="558485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099FBC94-C8AE-5A95-9549-E46585F988CE}"/>
              </a:ext>
            </a:extLst>
          </p:cNvPr>
          <p:cNvCxnSpPr>
            <a:cxnSpLocks/>
          </p:cNvCxnSpPr>
          <p:nvPr/>
        </p:nvCxnSpPr>
        <p:spPr>
          <a:xfrm>
            <a:off x="1559496" y="4653136"/>
            <a:ext cx="43204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585D71E-B451-42B1-D71F-DE9EB64C5C3E}"/>
              </a:ext>
            </a:extLst>
          </p:cNvPr>
          <p:cNvCxnSpPr>
            <a:cxnSpLocks/>
          </p:cNvCxnSpPr>
          <p:nvPr/>
        </p:nvCxnSpPr>
        <p:spPr>
          <a:xfrm>
            <a:off x="4007768" y="5373216"/>
            <a:ext cx="288032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21178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4">
            <a:extLst>
              <a:ext uri="{FF2B5EF4-FFF2-40B4-BE49-F238E27FC236}">
                <a16:creationId xmlns:a16="http://schemas.microsoft.com/office/drawing/2014/main" id="{32B6E783-6E6B-7A59-21A0-AC212C28B74C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44795"/>
              </p:ext>
            </p:extLst>
          </p:nvPr>
        </p:nvGraphicFramePr>
        <p:xfrm>
          <a:off x="8040216" y="1196800"/>
          <a:ext cx="3928389" cy="489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语言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结构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3.5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63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较好完成题目要求，内容设计比较合理。但可以更具体。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+mn-ea"/>
                        </a:rPr>
                        <a:t>语言基本准确，但有拼写，搭配，时态，句法等方面的错误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条理清晰，结构合理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衔接自然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行文连贯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D811886E-535A-C462-3A6F-B28F284E3E03}"/>
              </a:ext>
            </a:extLst>
          </p:cNvPr>
          <p:cNvSpPr txBox="1"/>
          <p:nvPr/>
        </p:nvSpPr>
        <p:spPr>
          <a:xfrm>
            <a:off x="9192344" y="260648"/>
            <a:ext cx="2016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6-6-3.5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分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7B648A-1750-1A4B-B4AF-1AE3371FA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691332"/>
            <a:ext cx="5512565" cy="5390063"/>
          </a:xfrm>
          <a:prstGeom prst="rect">
            <a:avLst/>
          </a:prstGeom>
        </p:spPr>
      </p:pic>
      <p:cxnSp>
        <p:nvCxnSpPr>
          <p:cNvPr id="2" name="直接连接符 12">
            <a:extLst>
              <a:ext uri="{FF2B5EF4-FFF2-40B4-BE49-F238E27FC236}">
                <a16:creationId xmlns:a16="http://schemas.microsoft.com/office/drawing/2014/main" id="{5AAC4B27-FA11-9ACF-6947-AE0D3B847412}"/>
              </a:ext>
            </a:extLst>
          </p:cNvPr>
          <p:cNvCxnSpPr>
            <a:cxnSpLocks/>
          </p:cNvCxnSpPr>
          <p:nvPr/>
        </p:nvCxnSpPr>
        <p:spPr>
          <a:xfrm>
            <a:off x="2135560" y="2204864"/>
            <a:ext cx="3384376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EDDE81D-C56D-9E73-D64C-0A6DEA92B746}"/>
              </a:ext>
            </a:extLst>
          </p:cNvPr>
          <p:cNvCxnSpPr>
            <a:cxnSpLocks/>
          </p:cNvCxnSpPr>
          <p:nvPr/>
        </p:nvCxnSpPr>
        <p:spPr>
          <a:xfrm>
            <a:off x="2279576" y="2492896"/>
            <a:ext cx="864096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B138CEC-4347-D590-726D-16EC7CC6A0AD}"/>
              </a:ext>
            </a:extLst>
          </p:cNvPr>
          <p:cNvCxnSpPr>
            <a:cxnSpLocks/>
          </p:cNvCxnSpPr>
          <p:nvPr/>
        </p:nvCxnSpPr>
        <p:spPr>
          <a:xfrm>
            <a:off x="2063552" y="2780928"/>
            <a:ext cx="1368152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D9A5974-0623-9229-FCD0-1C70AD14FFB6}"/>
              </a:ext>
            </a:extLst>
          </p:cNvPr>
          <p:cNvCxnSpPr>
            <a:cxnSpLocks/>
          </p:cNvCxnSpPr>
          <p:nvPr/>
        </p:nvCxnSpPr>
        <p:spPr>
          <a:xfrm>
            <a:off x="6512023" y="2492896"/>
            <a:ext cx="520081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17" name="直接连接符 12">
            <a:extLst>
              <a:ext uri="{FF2B5EF4-FFF2-40B4-BE49-F238E27FC236}">
                <a16:creationId xmlns:a16="http://schemas.microsoft.com/office/drawing/2014/main" id="{98ECC16F-B3B7-3992-0726-84445B2CE233}"/>
              </a:ext>
            </a:extLst>
          </p:cNvPr>
          <p:cNvCxnSpPr>
            <a:cxnSpLocks/>
          </p:cNvCxnSpPr>
          <p:nvPr/>
        </p:nvCxnSpPr>
        <p:spPr>
          <a:xfrm>
            <a:off x="5087888" y="2492896"/>
            <a:ext cx="1080120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19" name="直接连接符 12">
            <a:extLst>
              <a:ext uri="{FF2B5EF4-FFF2-40B4-BE49-F238E27FC236}">
                <a16:creationId xmlns:a16="http://schemas.microsoft.com/office/drawing/2014/main" id="{D350C664-132A-BCBC-C247-3DE87B00340D}"/>
              </a:ext>
            </a:extLst>
          </p:cNvPr>
          <p:cNvCxnSpPr>
            <a:cxnSpLocks/>
          </p:cNvCxnSpPr>
          <p:nvPr/>
        </p:nvCxnSpPr>
        <p:spPr>
          <a:xfrm>
            <a:off x="4367808" y="3416330"/>
            <a:ext cx="1080120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50E61D4-CF8F-EEED-30A7-4C61563AA567}"/>
              </a:ext>
            </a:extLst>
          </p:cNvPr>
          <p:cNvCxnSpPr>
            <a:cxnSpLocks/>
          </p:cNvCxnSpPr>
          <p:nvPr/>
        </p:nvCxnSpPr>
        <p:spPr>
          <a:xfrm>
            <a:off x="4007768" y="3416330"/>
            <a:ext cx="288032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6BB3808-E2A6-4EA9-08C2-ACCBA603AFC9}"/>
              </a:ext>
            </a:extLst>
          </p:cNvPr>
          <p:cNvCxnSpPr>
            <a:cxnSpLocks/>
          </p:cNvCxnSpPr>
          <p:nvPr/>
        </p:nvCxnSpPr>
        <p:spPr>
          <a:xfrm>
            <a:off x="5737002" y="2473598"/>
            <a:ext cx="431006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F9E249B-5FC5-1202-0C30-03E22AAB2B77}"/>
              </a:ext>
            </a:extLst>
          </p:cNvPr>
          <p:cNvCxnSpPr>
            <a:cxnSpLocks/>
          </p:cNvCxnSpPr>
          <p:nvPr/>
        </p:nvCxnSpPr>
        <p:spPr>
          <a:xfrm>
            <a:off x="2064073" y="3394378"/>
            <a:ext cx="1295623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07D6E931-183C-8DA3-50F3-D2A515A72995}"/>
              </a:ext>
            </a:extLst>
          </p:cNvPr>
          <p:cNvCxnSpPr>
            <a:cxnSpLocks/>
          </p:cNvCxnSpPr>
          <p:nvPr/>
        </p:nvCxnSpPr>
        <p:spPr>
          <a:xfrm>
            <a:off x="5447928" y="3383588"/>
            <a:ext cx="936104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81E2DCB-C378-0D1D-6F24-8AE78EB84799}"/>
              </a:ext>
            </a:extLst>
          </p:cNvPr>
          <p:cNvCxnSpPr>
            <a:cxnSpLocks/>
          </p:cNvCxnSpPr>
          <p:nvPr/>
        </p:nvCxnSpPr>
        <p:spPr>
          <a:xfrm>
            <a:off x="6456040" y="3717032"/>
            <a:ext cx="720080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F3C94B8-63C9-7AC8-3717-62C02C59F108}"/>
              </a:ext>
            </a:extLst>
          </p:cNvPr>
          <p:cNvCxnSpPr>
            <a:cxnSpLocks/>
          </p:cNvCxnSpPr>
          <p:nvPr/>
        </p:nvCxnSpPr>
        <p:spPr>
          <a:xfrm>
            <a:off x="2135560" y="4005064"/>
            <a:ext cx="504056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769BE30-15F2-5D21-33CB-55AF4E0DF1BF}"/>
              </a:ext>
            </a:extLst>
          </p:cNvPr>
          <p:cNvCxnSpPr>
            <a:cxnSpLocks/>
          </p:cNvCxnSpPr>
          <p:nvPr/>
        </p:nvCxnSpPr>
        <p:spPr>
          <a:xfrm>
            <a:off x="3792265" y="4293096"/>
            <a:ext cx="431006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4790CC5C-BE1B-83A2-A3CD-5B8968AAEDAB}"/>
              </a:ext>
            </a:extLst>
          </p:cNvPr>
          <p:cNvCxnSpPr>
            <a:cxnSpLocks/>
          </p:cNvCxnSpPr>
          <p:nvPr/>
        </p:nvCxnSpPr>
        <p:spPr>
          <a:xfrm>
            <a:off x="3143672" y="4581128"/>
            <a:ext cx="1079599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6072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A9C72-26B2-A32A-996C-E0CA8C89B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B7F66CAA-21C8-456A-1BBC-C4D108B0F596}"/>
              </a:ext>
            </a:extLst>
          </p:cNvPr>
          <p:cNvSpPr txBox="1"/>
          <p:nvPr/>
        </p:nvSpPr>
        <p:spPr>
          <a:xfrm>
            <a:off x="3575720" y="28575"/>
            <a:ext cx="8496943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写作定标组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刘景军</a:t>
            </a:r>
            <a:r>
              <a:rPr lang="en-US" altLang="zh-CN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人大附中       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  山</a:t>
            </a:r>
            <a:r>
              <a:rPr lang="en-US" altLang="zh-CN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人大附中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王梦霞</a:t>
            </a:r>
            <a:r>
              <a:rPr lang="en-US" altLang="zh-CN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	</a:t>
            </a: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人大附中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刘  璐</a:t>
            </a:r>
            <a:r>
              <a:rPr lang="en-US" altLang="zh-CN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	</a:t>
            </a: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人大附中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赵耿程</a:t>
            </a:r>
            <a:r>
              <a:rPr lang="en-US" altLang="zh-CN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	</a:t>
            </a: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人大附中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叶  娇 进修附属实验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李洪斌 十一学校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孙亚宁 交大附中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郝午阳 二十中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冯婧昆</a:t>
            </a:r>
            <a:r>
              <a:rPr lang="en-US" altLang="zh-CN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清华附中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  腾 理工附中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刘晓洁 北大附中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韩  笑</a:t>
            </a:r>
            <a:r>
              <a:rPr lang="en-US" altLang="zh-CN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	</a:t>
            </a: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北外附校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rgbClr val="00206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zh-CN" altLang="en-US" sz="2800" b="1" dirty="0">
              <a:solidFill>
                <a:srgbClr val="00206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zh-CN" altLang="en-US" sz="2800" b="1" dirty="0">
              <a:solidFill>
                <a:srgbClr val="00206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zh-CN" altLang="en-US" sz="2800" b="1" dirty="0">
              <a:solidFill>
                <a:srgbClr val="00206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6" name="圆角矩形 16">
            <a:extLst>
              <a:ext uri="{FF2B5EF4-FFF2-40B4-BE49-F238E27FC236}">
                <a16:creationId xmlns:a16="http://schemas.microsoft.com/office/drawing/2014/main" id="{B6A5D84A-0ABA-6EAC-630E-566E3525D1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3353" y="1459063"/>
            <a:ext cx="536281" cy="366370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1655">
              <a:solidFill>
                <a:srgbClr val="FFFFFF"/>
              </a:solidFill>
              <a:latin typeface="字魂59号-创粗黑"/>
              <a:ea typeface="字魂59号-创粗黑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E1C9C36-EC41-C0D3-25F1-41FA8B3A254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47664" y="2420888"/>
            <a:ext cx="1547937" cy="139564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47937" h="1395643">
                <a:moveTo>
                  <a:pt x="1215187" y="1320897"/>
                </a:moveTo>
                <a:cubicBezTo>
                  <a:pt x="1202193" y="1342579"/>
                  <a:pt x="1184115" y="1361408"/>
                  <a:pt x="1160953" y="1375102"/>
                </a:cubicBezTo>
                <a:cubicBezTo>
                  <a:pt x="1136660" y="1389367"/>
                  <a:pt x="1110108" y="1395643"/>
                  <a:pt x="1083556" y="1395072"/>
                </a:cubicBezTo>
                <a:lnTo>
                  <a:pt x="460991" y="1395072"/>
                </a:lnTo>
                <a:cubicBezTo>
                  <a:pt x="436134" y="1395072"/>
                  <a:pt x="410147" y="1388796"/>
                  <a:pt x="386984" y="1375102"/>
                </a:cubicBezTo>
                <a:cubicBezTo>
                  <a:pt x="363822" y="1361408"/>
                  <a:pt x="345179" y="1342579"/>
                  <a:pt x="332750" y="1320326"/>
                </a:cubicBezTo>
                <a:lnTo>
                  <a:pt x="20338" y="773709"/>
                </a:lnTo>
                <a:cubicBezTo>
                  <a:pt x="7344" y="751456"/>
                  <a:pt x="0" y="725780"/>
                  <a:pt x="0" y="697822"/>
                </a:cubicBezTo>
                <a:cubicBezTo>
                  <a:pt x="0" y="669863"/>
                  <a:pt x="7344" y="644187"/>
                  <a:pt x="20338" y="621364"/>
                </a:cubicBezTo>
                <a:lnTo>
                  <a:pt x="331620" y="77029"/>
                </a:lnTo>
                <a:cubicBezTo>
                  <a:pt x="344614" y="54776"/>
                  <a:pt x="363257" y="34805"/>
                  <a:pt x="386984" y="21112"/>
                </a:cubicBezTo>
                <a:cubicBezTo>
                  <a:pt x="409017" y="7988"/>
                  <a:pt x="433309" y="1141"/>
                  <a:pt x="457602" y="571"/>
                </a:cubicBezTo>
                <a:lnTo>
                  <a:pt x="1082426" y="571"/>
                </a:lnTo>
                <a:cubicBezTo>
                  <a:pt x="1108978" y="0"/>
                  <a:pt x="1136095" y="6276"/>
                  <a:pt x="1160953" y="21112"/>
                </a:cubicBezTo>
                <a:cubicBezTo>
                  <a:pt x="1184115" y="34235"/>
                  <a:pt x="1202758" y="53064"/>
                  <a:pt x="1215187" y="75317"/>
                </a:cubicBezTo>
                <a:lnTo>
                  <a:pt x="1526469" y="619652"/>
                </a:lnTo>
                <a:cubicBezTo>
                  <a:pt x="1540028" y="642475"/>
                  <a:pt x="1547937" y="669292"/>
                  <a:pt x="1547937" y="697822"/>
                </a:cubicBezTo>
                <a:cubicBezTo>
                  <a:pt x="1547937" y="726921"/>
                  <a:pt x="1540028" y="753739"/>
                  <a:pt x="1525904" y="776562"/>
                </a:cubicBezTo>
                <a:lnTo>
                  <a:pt x="1215187" y="1320897"/>
                </a:lnTo>
                <a:close/>
              </a:path>
            </a:pathLst>
          </a:custGeom>
          <a:solidFill>
            <a:srgbClr val="D9D9D9">
              <a:alpha val="56078"/>
            </a:srgbClr>
          </a:solidFill>
          <a:ln>
            <a:noFill/>
          </a:ln>
        </p:spPr>
        <p:txBody>
          <a:bodyPr vert="horz" wrap="square" lIns="83712" tIns="41856" rIns="83712" bIns="41856" numCol="1" anchor="t" anchorCtr="0"/>
          <a:lstStyle/>
          <a:p>
            <a:endParaRPr lang="zh-CN" altLang="en-US" sz="1655">
              <a:solidFill>
                <a:srgbClr val="000000"/>
              </a:solidFill>
              <a:latin typeface="字魂59号-创粗黑"/>
              <a:ea typeface="字魂59号-创粗黑"/>
            </a:endParaRPr>
          </a:p>
        </p:txBody>
      </p:sp>
      <p:sp>
        <p:nvSpPr>
          <p:cNvPr id="9" name="KSO_Shape">
            <a:extLst>
              <a:ext uri="{FF2B5EF4-FFF2-40B4-BE49-F238E27FC236}">
                <a16:creationId xmlns:a16="http://schemas.microsoft.com/office/drawing/2014/main" id="{A723C102-54F2-7AB9-BA33-73C29740DCA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57381" y="2730435"/>
            <a:ext cx="1122196" cy="77057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2196" h="770575">
                <a:moveTo>
                  <a:pt x="561098" y="0"/>
                </a:moveTo>
                <a:cubicBezTo>
                  <a:pt x="621216" y="0"/>
                  <a:pt x="661294" y="40030"/>
                  <a:pt x="661294" y="100075"/>
                </a:cubicBezTo>
                <a:cubicBezTo>
                  <a:pt x="661294" y="150112"/>
                  <a:pt x="621216" y="200149"/>
                  <a:pt x="561098" y="200149"/>
                </a:cubicBezTo>
                <a:cubicBezTo>
                  <a:pt x="511000" y="200149"/>
                  <a:pt x="460902" y="150112"/>
                  <a:pt x="460902" y="100075"/>
                </a:cubicBezTo>
                <a:cubicBezTo>
                  <a:pt x="460902" y="40030"/>
                  <a:pt x="511000" y="0"/>
                  <a:pt x="561098" y="0"/>
                </a:cubicBezTo>
                <a:close/>
                <a:moveTo>
                  <a:pt x="150294" y="490366"/>
                </a:moveTo>
                <a:cubicBezTo>
                  <a:pt x="150294" y="660493"/>
                  <a:pt x="150294" y="660493"/>
                  <a:pt x="150294" y="660493"/>
                </a:cubicBezTo>
                <a:cubicBezTo>
                  <a:pt x="100196" y="660493"/>
                  <a:pt x="100196" y="660493"/>
                  <a:pt x="100196" y="660493"/>
                </a:cubicBezTo>
                <a:cubicBezTo>
                  <a:pt x="100196" y="520388"/>
                  <a:pt x="100196" y="520388"/>
                  <a:pt x="100196" y="520388"/>
                </a:cubicBezTo>
                <a:cubicBezTo>
                  <a:pt x="90176" y="520388"/>
                  <a:pt x="90176" y="520388"/>
                  <a:pt x="90176" y="520388"/>
                </a:cubicBezTo>
                <a:cubicBezTo>
                  <a:pt x="90176" y="660493"/>
                  <a:pt x="90176" y="660493"/>
                  <a:pt x="90176" y="660493"/>
                </a:cubicBezTo>
                <a:cubicBezTo>
                  <a:pt x="40078" y="660493"/>
                  <a:pt x="40078" y="660493"/>
                  <a:pt x="40078" y="660493"/>
                </a:cubicBezTo>
                <a:cubicBezTo>
                  <a:pt x="40078" y="490366"/>
                  <a:pt x="40078" y="490366"/>
                  <a:pt x="40078" y="490366"/>
                </a:cubicBezTo>
                <a:cubicBezTo>
                  <a:pt x="40078" y="460344"/>
                  <a:pt x="40078" y="460344"/>
                  <a:pt x="40078" y="460344"/>
                </a:cubicBezTo>
                <a:cubicBezTo>
                  <a:pt x="40078" y="370276"/>
                  <a:pt x="40078" y="370276"/>
                  <a:pt x="40078" y="370276"/>
                </a:cubicBezTo>
                <a:cubicBezTo>
                  <a:pt x="40078" y="370276"/>
                  <a:pt x="40078" y="370276"/>
                  <a:pt x="40078" y="370276"/>
                </a:cubicBezTo>
                <a:cubicBezTo>
                  <a:pt x="40078" y="460344"/>
                  <a:pt x="40078" y="460344"/>
                  <a:pt x="40078" y="460344"/>
                </a:cubicBezTo>
                <a:cubicBezTo>
                  <a:pt x="0" y="460344"/>
                  <a:pt x="0" y="460344"/>
                  <a:pt x="0" y="460344"/>
                </a:cubicBezTo>
                <a:cubicBezTo>
                  <a:pt x="0" y="330246"/>
                  <a:pt x="0" y="330246"/>
                  <a:pt x="0" y="330246"/>
                </a:cubicBezTo>
                <a:cubicBezTo>
                  <a:pt x="0" y="310231"/>
                  <a:pt x="10020" y="290217"/>
                  <a:pt x="40078" y="290217"/>
                </a:cubicBezTo>
                <a:cubicBezTo>
                  <a:pt x="130255" y="290217"/>
                  <a:pt x="130255" y="290217"/>
                  <a:pt x="130255" y="290217"/>
                </a:cubicBezTo>
                <a:cubicBezTo>
                  <a:pt x="130255" y="300224"/>
                  <a:pt x="130255" y="300224"/>
                  <a:pt x="130255" y="310231"/>
                </a:cubicBezTo>
                <a:cubicBezTo>
                  <a:pt x="130255" y="490366"/>
                  <a:pt x="130255" y="490366"/>
                  <a:pt x="130255" y="490366"/>
                </a:cubicBezTo>
                <a:cubicBezTo>
                  <a:pt x="150294" y="490366"/>
                  <a:pt x="150294" y="490366"/>
                  <a:pt x="150294" y="490366"/>
                </a:cubicBezTo>
                <a:close/>
                <a:moveTo>
                  <a:pt x="100196" y="150112"/>
                </a:moveTo>
                <a:cubicBezTo>
                  <a:pt x="130255" y="150112"/>
                  <a:pt x="160314" y="180134"/>
                  <a:pt x="160314" y="220164"/>
                </a:cubicBezTo>
                <a:cubicBezTo>
                  <a:pt x="160314" y="230172"/>
                  <a:pt x="160314" y="240179"/>
                  <a:pt x="150294" y="250187"/>
                </a:cubicBezTo>
                <a:cubicBezTo>
                  <a:pt x="150294" y="260194"/>
                  <a:pt x="150294" y="260194"/>
                  <a:pt x="140275" y="260194"/>
                </a:cubicBezTo>
                <a:cubicBezTo>
                  <a:pt x="130255" y="270202"/>
                  <a:pt x="120235" y="280209"/>
                  <a:pt x="100196" y="280209"/>
                </a:cubicBezTo>
                <a:cubicBezTo>
                  <a:pt x="60118" y="280209"/>
                  <a:pt x="30059" y="250187"/>
                  <a:pt x="30059" y="220164"/>
                </a:cubicBezTo>
                <a:cubicBezTo>
                  <a:pt x="30059" y="180134"/>
                  <a:pt x="60118" y="150112"/>
                  <a:pt x="100196" y="150112"/>
                </a:cubicBezTo>
                <a:close/>
                <a:moveTo>
                  <a:pt x="961882" y="490366"/>
                </a:moveTo>
                <a:cubicBezTo>
                  <a:pt x="961882" y="660493"/>
                  <a:pt x="961882" y="660493"/>
                  <a:pt x="961882" y="660493"/>
                </a:cubicBezTo>
                <a:cubicBezTo>
                  <a:pt x="1011980" y="660493"/>
                  <a:pt x="1011980" y="660493"/>
                  <a:pt x="1011980" y="660493"/>
                </a:cubicBezTo>
                <a:cubicBezTo>
                  <a:pt x="1011980" y="520388"/>
                  <a:pt x="1011980" y="520388"/>
                  <a:pt x="1011980" y="520388"/>
                </a:cubicBezTo>
                <a:cubicBezTo>
                  <a:pt x="1022000" y="520388"/>
                  <a:pt x="1022000" y="520388"/>
                  <a:pt x="1022000" y="520388"/>
                </a:cubicBezTo>
                <a:cubicBezTo>
                  <a:pt x="1022000" y="660493"/>
                  <a:pt x="1022000" y="660493"/>
                  <a:pt x="1022000" y="660493"/>
                </a:cubicBezTo>
                <a:cubicBezTo>
                  <a:pt x="1072098" y="660493"/>
                  <a:pt x="1072098" y="660493"/>
                  <a:pt x="1072098" y="660493"/>
                </a:cubicBezTo>
                <a:cubicBezTo>
                  <a:pt x="1072098" y="490366"/>
                  <a:pt x="1072098" y="490366"/>
                  <a:pt x="1072098" y="490366"/>
                </a:cubicBezTo>
                <a:cubicBezTo>
                  <a:pt x="1072098" y="460344"/>
                  <a:pt x="1072098" y="460344"/>
                  <a:pt x="1072098" y="460344"/>
                </a:cubicBezTo>
                <a:cubicBezTo>
                  <a:pt x="1072098" y="370276"/>
                  <a:pt x="1072098" y="370276"/>
                  <a:pt x="1072098" y="370276"/>
                </a:cubicBezTo>
                <a:cubicBezTo>
                  <a:pt x="1072098" y="370276"/>
                  <a:pt x="1072098" y="370276"/>
                  <a:pt x="1072098" y="370276"/>
                </a:cubicBezTo>
                <a:cubicBezTo>
                  <a:pt x="1072098" y="460344"/>
                  <a:pt x="1072098" y="460344"/>
                  <a:pt x="1072098" y="460344"/>
                </a:cubicBezTo>
                <a:cubicBezTo>
                  <a:pt x="1122196" y="460344"/>
                  <a:pt x="1122196" y="460344"/>
                  <a:pt x="1122196" y="460344"/>
                </a:cubicBezTo>
                <a:cubicBezTo>
                  <a:pt x="1122196" y="330246"/>
                  <a:pt x="1122196" y="330246"/>
                  <a:pt x="1122196" y="330246"/>
                </a:cubicBezTo>
                <a:cubicBezTo>
                  <a:pt x="1122196" y="310231"/>
                  <a:pt x="1102157" y="290217"/>
                  <a:pt x="1072098" y="290217"/>
                </a:cubicBezTo>
                <a:cubicBezTo>
                  <a:pt x="981922" y="290217"/>
                  <a:pt x="981922" y="290217"/>
                  <a:pt x="981922" y="290217"/>
                </a:cubicBezTo>
                <a:cubicBezTo>
                  <a:pt x="981922" y="300224"/>
                  <a:pt x="981922" y="300224"/>
                  <a:pt x="981922" y="310231"/>
                </a:cubicBezTo>
                <a:cubicBezTo>
                  <a:pt x="981922" y="490366"/>
                  <a:pt x="981922" y="490366"/>
                  <a:pt x="981922" y="490366"/>
                </a:cubicBezTo>
                <a:cubicBezTo>
                  <a:pt x="961882" y="490366"/>
                  <a:pt x="961882" y="490366"/>
                  <a:pt x="961882" y="490366"/>
                </a:cubicBezTo>
                <a:close/>
                <a:moveTo>
                  <a:pt x="1011980" y="150112"/>
                </a:moveTo>
                <a:cubicBezTo>
                  <a:pt x="981922" y="150112"/>
                  <a:pt x="951863" y="180134"/>
                  <a:pt x="951863" y="220164"/>
                </a:cubicBezTo>
                <a:cubicBezTo>
                  <a:pt x="951863" y="230172"/>
                  <a:pt x="951863" y="240179"/>
                  <a:pt x="961882" y="250187"/>
                </a:cubicBezTo>
                <a:cubicBezTo>
                  <a:pt x="961882" y="260194"/>
                  <a:pt x="971902" y="260194"/>
                  <a:pt x="971902" y="260194"/>
                </a:cubicBezTo>
                <a:cubicBezTo>
                  <a:pt x="981922" y="270202"/>
                  <a:pt x="1001961" y="280209"/>
                  <a:pt x="1011980" y="280209"/>
                </a:cubicBezTo>
                <a:cubicBezTo>
                  <a:pt x="1052059" y="280209"/>
                  <a:pt x="1082118" y="250187"/>
                  <a:pt x="1082118" y="220164"/>
                </a:cubicBezTo>
                <a:cubicBezTo>
                  <a:pt x="1082118" y="180134"/>
                  <a:pt x="1052059" y="150112"/>
                  <a:pt x="1011980" y="150112"/>
                </a:cubicBezTo>
                <a:close/>
                <a:moveTo>
                  <a:pt x="751471" y="510381"/>
                </a:moveTo>
                <a:cubicBezTo>
                  <a:pt x="751471" y="720538"/>
                  <a:pt x="751471" y="720538"/>
                  <a:pt x="751471" y="720538"/>
                </a:cubicBezTo>
                <a:cubicBezTo>
                  <a:pt x="801569" y="720538"/>
                  <a:pt x="801569" y="720538"/>
                  <a:pt x="801569" y="720538"/>
                </a:cubicBezTo>
                <a:cubicBezTo>
                  <a:pt x="801569" y="540403"/>
                  <a:pt x="801569" y="540403"/>
                  <a:pt x="801569" y="540403"/>
                </a:cubicBezTo>
                <a:cubicBezTo>
                  <a:pt x="821608" y="540403"/>
                  <a:pt x="821608" y="540403"/>
                  <a:pt x="821608" y="540403"/>
                </a:cubicBezTo>
                <a:cubicBezTo>
                  <a:pt x="821608" y="720538"/>
                  <a:pt x="821608" y="720538"/>
                  <a:pt x="821608" y="720538"/>
                </a:cubicBezTo>
                <a:cubicBezTo>
                  <a:pt x="871706" y="720538"/>
                  <a:pt x="871706" y="720538"/>
                  <a:pt x="871706" y="720538"/>
                </a:cubicBezTo>
                <a:cubicBezTo>
                  <a:pt x="871706" y="510381"/>
                  <a:pt x="871706" y="510381"/>
                  <a:pt x="871706" y="510381"/>
                </a:cubicBezTo>
                <a:cubicBezTo>
                  <a:pt x="871706" y="470351"/>
                  <a:pt x="871706" y="470351"/>
                  <a:pt x="871706" y="470351"/>
                </a:cubicBezTo>
                <a:cubicBezTo>
                  <a:pt x="871706" y="360269"/>
                  <a:pt x="871706" y="360269"/>
                  <a:pt x="871706" y="360269"/>
                </a:cubicBezTo>
                <a:cubicBezTo>
                  <a:pt x="881725" y="360269"/>
                  <a:pt x="881725" y="360269"/>
                  <a:pt x="881725" y="360269"/>
                </a:cubicBezTo>
                <a:cubicBezTo>
                  <a:pt x="881725" y="470351"/>
                  <a:pt x="881725" y="470351"/>
                  <a:pt x="881725" y="470351"/>
                </a:cubicBezTo>
                <a:cubicBezTo>
                  <a:pt x="941843" y="470351"/>
                  <a:pt x="941843" y="470351"/>
                  <a:pt x="941843" y="470351"/>
                </a:cubicBezTo>
                <a:cubicBezTo>
                  <a:pt x="941843" y="310231"/>
                  <a:pt x="941843" y="310231"/>
                  <a:pt x="941843" y="310231"/>
                </a:cubicBezTo>
                <a:cubicBezTo>
                  <a:pt x="941843" y="280209"/>
                  <a:pt x="911784" y="260194"/>
                  <a:pt x="881725" y="260194"/>
                </a:cubicBezTo>
                <a:cubicBezTo>
                  <a:pt x="771510" y="260194"/>
                  <a:pt x="771510" y="260194"/>
                  <a:pt x="771510" y="260194"/>
                </a:cubicBezTo>
                <a:cubicBezTo>
                  <a:pt x="771510" y="270202"/>
                  <a:pt x="771510" y="280209"/>
                  <a:pt x="771510" y="280209"/>
                </a:cubicBezTo>
                <a:cubicBezTo>
                  <a:pt x="771510" y="510381"/>
                  <a:pt x="771510" y="510381"/>
                  <a:pt x="771510" y="510381"/>
                </a:cubicBezTo>
                <a:cubicBezTo>
                  <a:pt x="751471" y="510381"/>
                  <a:pt x="751471" y="510381"/>
                  <a:pt x="751471" y="510381"/>
                </a:cubicBezTo>
                <a:close/>
                <a:moveTo>
                  <a:pt x="651274" y="470351"/>
                </a:moveTo>
                <a:cubicBezTo>
                  <a:pt x="651274" y="320239"/>
                  <a:pt x="651274" y="320239"/>
                  <a:pt x="651274" y="320239"/>
                </a:cubicBezTo>
                <a:cubicBezTo>
                  <a:pt x="641255" y="320239"/>
                  <a:pt x="641255" y="320239"/>
                  <a:pt x="641255" y="320239"/>
                </a:cubicBezTo>
                <a:cubicBezTo>
                  <a:pt x="641255" y="470351"/>
                  <a:pt x="641255" y="470351"/>
                  <a:pt x="641255" y="470351"/>
                </a:cubicBezTo>
                <a:cubicBezTo>
                  <a:pt x="641255" y="500373"/>
                  <a:pt x="641255" y="500373"/>
                  <a:pt x="641255" y="500373"/>
                </a:cubicBezTo>
                <a:cubicBezTo>
                  <a:pt x="641255" y="770575"/>
                  <a:pt x="641255" y="770575"/>
                  <a:pt x="641255" y="770575"/>
                </a:cubicBezTo>
                <a:cubicBezTo>
                  <a:pt x="571118" y="770575"/>
                  <a:pt x="571118" y="770575"/>
                  <a:pt x="571118" y="770575"/>
                </a:cubicBezTo>
                <a:cubicBezTo>
                  <a:pt x="571118" y="550411"/>
                  <a:pt x="571118" y="550411"/>
                  <a:pt x="571118" y="550411"/>
                </a:cubicBezTo>
                <a:cubicBezTo>
                  <a:pt x="551078" y="550411"/>
                  <a:pt x="551078" y="550411"/>
                  <a:pt x="551078" y="550411"/>
                </a:cubicBezTo>
                <a:cubicBezTo>
                  <a:pt x="551078" y="770575"/>
                  <a:pt x="551078" y="770575"/>
                  <a:pt x="551078" y="770575"/>
                </a:cubicBezTo>
                <a:cubicBezTo>
                  <a:pt x="480941" y="770575"/>
                  <a:pt x="480941" y="770575"/>
                  <a:pt x="480941" y="770575"/>
                </a:cubicBezTo>
                <a:cubicBezTo>
                  <a:pt x="480941" y="500373"/>
                  <a:pt x="480941" y="500373"/>
                  <a:pt x="480941" y="500373"/>
                </a:cubicBezTo>
                <a:cubicBezTo>
                  <a:pt x="480941" y="470351"/>
                  <a:pt x="480941" y="470351"/>
                  <a:pt x="480941" y="470351"/>
                </a:cubicBezTo>
                <a:cubicBezTo>
                  <a:pt x="480941" y="320239"/>
                  <a:pt x="480941" y="320239"/>
                  <a:pt x="480941" y="320239"/>
                </a:cubicBezTo>
                <a:cubicBezTo>
                  <a:pt x="470922" y="320239"/>
                  <a:pt x="470922" y="320239"/>
                  <a:pt x="470922" y="320239"/>
                </a:cubicBezTo>
                <a:cubicBezTo>
                  <a:pt x="470922" y="470351"/>
                  <a:pt x="470922" y="470351"/>
                  <a:pt x="470922" y="470351"/>
                </a:cubicBezTo>
                <a:cubicBezTo>
                  <a:pt x="410804" y="470351"/>
                  <a:pt x="410804" y="470351"/>
                  <a:pt x="410804" y="470351"/>
                </a:cubicBezTo>
                <a:cubicBezTo>
                  <a:pt x="410804" y="270202"/>
                  <a:pt x="410804" y="270202"/>
                  <a:pt x="410804" y="270202"/>
                </a:cubicBezTo>
                <a:cubicBezTo>
                  <a:pt x="410804" y="240179"/>
                  <a:pt x="440863" y="210157"/>
                  <a:pt x="470922" y="210157"/>
                </a:cubicBezTo>
                <a:cubicBezTo>
                  <a:pt x="661294" y="210157"/>
                  <a:pt x="460902" y="210157"/>
                  <a:pt x="651274" y="210157"/>
                </a:cubicBezTo>
                <a:cubicBezTo>
                  <a:pt x="691353" y="210157"/>
                  <a:pt x="711392" y="240179"/>
                  <a:pt x="711392" y="270202"/>
                </a:cubicBezTo>
                <a:cubicBezTo>
                  <a:pt x="711392" y="470351"/>
                  <a:pt x="711392" y="470351"/>
                  <a:pt x="711392" y="470351"/>
                </a:cubicBezTo>
                <a:cubicBezTo>
                  <a:pt x="701373" y="470351"/>
                  <a:pt x="681333" y="470351"/>
                  <a:pt x="651274" y="470351"/>
                </a:cubicBezTo>
                <a:close/>
                <a:moveTo>
                  <a:pt x="370725" y="510381"/>
                </a:moveTo>
                <a:cubicBezTo>
                  <a:pt x="370725" y="720538"/>
                  <a:pt x="370725" y="720538"/>
                  <a:pt x="370725" y="720538"/>
                </a:cubicBezTo>
                <a:cubicBezTo>
                  <a:pt x="310608" y="720538"/>
                  <a:pt x="310608" y="720538"/>
                  <a:pt x="310608" y="720538"/>
                </a:cubicBezTo>
                <a:cubicBezTo>
                  <a:pt x="310608" y="540403"/>
                  <a:pt x="310608" y="540403"/>
                  <a:pt x="310608" y="540403"/>
                </a:cubicBezTo>
                <a:cubicBezTo>
                  <a:pt x="300588" y="540403"/>
                  <a:pt x="300588" y="540403"/>
                  <a:pt x="300588" y="540403"/>
                </a:cubicBezTo>
                <a:cubicBezTo>
                  <a:pt x="300588" y="720538"/>
                  <a:pt x="300588" y="720538"/>
                  <a:pt x="300588" y="720538"/>
                </a:cubicBezTo>
                <a:cubicBezTo>
                  <a:pt x="240471" y="720538"/>
                  <a:pt x="240471" y="720538"/>
                  <a:pt x="240471" y="720538"/>
                </a:cubicBezTo>
                <a:cubicBezTo>
                  <a:pt x="240471" y="510381"/>
                  <a:pt x="240471" y="510381"/>
                  <a:pt x="240471" y="510381"/>
                </a:cubicBezTo>
                <a:cubicBezTo>
                  <a:pt x="240471" y="470351"/>
                  <a:pt x="240471" y="470351"/>
                  <a:pt x="240471" y="470351"/>
                </a:cubicBezTo>
                <a:cubicBezTo>
                  <a:pt x="240471" y="360269"/>
                  <a:pt x="240471" y="360269"/>
                  <a:pt x="240471" y="360269"/>
                </a:cubicBezTo>
                <a:cubicBezTo>
                  <a:pt x="230451" y="360269"/>
                  <a:pt x="230451" y="360269"/>
                  <a:pt x="230451" y="360269"/>
                </a:cubicBezTo>
                <a:cubicBezTo>
                  <a:pt x="230451" y="470351"/>
                  <a:pt x="230451" y="470351"/>
                  <a:pt x="230451" y="470351"/>
                </a:cubicBezTo>
                <a:cubicBezTo>
                  <a:pt x="180353" y="470351"/>
                  <a:pt x="180353" y="470351"/>
                  <a:pt x="180353" y="470351"/>
                </a:cubicBezTo>
                <a:cubicBezTo>
                  <a:pt x="180353" y="310231"/>
                  <a:pt x="180353" y="310231"/>
                  <a:pt x="180353" y="310231"/>
                </a:cubicBezTo>
                <a:cubicBezTo>
                  <a:pt x="180353" y="280209"/>
                  <a:pt x="200392" y="260194"/>
                  <a:pt x="230451" y="260194"/>
                </a:cubicBezTo>
                <a:cubicBezTo>
                  <a:pt x="350686" y="260194"/>
                  <a:pt x="350686" y="260194"/>
                  <a:pt x="350686" y="260194"/>
                </a:cubicBezTo>
                <a:cubicBezTo>
                  <a:pt x="350686" y="270202"/>
                  <a:pt x="350686" y="280209"/>
                  <a:pt x="350686" y="280209"/>
                </a:cubicBezTo>
                <a:cubicBezTo>
                  <a:pt x="350686" y="510381"/>
                  <a:pt x="350686" y="510381"/>
                  <a:pt x="350686" y="510381"/>
                </a:cubicBezTo>
                <a:cubicBezTo>
                  <a:pt x="370725" y="510381"/>
                  <a:pt x="370725" y="510381"/>
                  <a:pt x="370725" y="510381"/>
                </a:cubicBezTo>
                <a:close/>
                <a:moveTo>
                  <a:pt x="310608" y="90067"/>
                </a:moveTo>
                <a:cubicBezTo>
                  <a:pt x="350686" y="90067"/>
                  <a:pt x="390765" y="120090"/>
                  <a:pt x="390765" y="170127"/>
                </a:cubicBezTo>
                <a:cubicBezTo>
                  <a:pt x="390765" y="190142"/>
                  <a:pt x="380745" y="200149"/>
                  <a:pt x="370725" y="220164"/>
                </a:cubicBezTo>
                <a:cubicBezTo>
                  <a:pt x="370725" y="220164"/>
                  <a:pt x="370725" y="220164"/>
                  <a:pt x="370725" y="230172"/>
                </a:cubicBezTo>
                <a:cubicBezTo>
                  <a:pt x="350686" y="240179"/>
                  <a:pt x="330647" y="250187"/>
                  <a:pt x="310608" y="250187"/>
                </a:cubicBezTo>
                <a:cubicBezTo>
                  <a:pt x="260510" y="250187"/>
                  <a:pt x="220431" y="210157"/>
                  <a:pt x="220431" y="170127"/>
                </a:cubicBezTo>
                <a:cubicBezTo>
                  <a:pt x="220431" y="120090"/>
                  <a:pt x="260510" y="90067"/>
                  <a:pt x="310608" y="90067"/>
                </a:cubicBezTo>
                <a:close/>
                <a:moveTo>
                  <a:pt x="811588" y="90067"/>
                </a:moveTo>
                <a:cubicBezTo>
                  <a:pt x="761490" y="90067"/>
                  <a:pt x="731431" y="120090"/>
                  <a:pt x="731431" y="170127"/>
                </a:cubicBezTo>
                <a:cubicBezTo>
                  <a:pt x="731431" y="190142"/>
                  <a:pt x="731431" y="200149"/>
                  <a:pt x="741451" y="220164"/>
                </a:cubicBezTo>
                <a:cubicBezTo>
                  <a:pt x="751471" y="220164"/>
                  <a:pt x="751471" y="220164"/>
                  <a:pt x="751471" y="230172"/>
                </a:cubicBezTo>
                <a:cubicBezTo>
                  <a:pt x="771510" y="240179"/>
                  <a:pt x="791549" y="250187"/>
                  <a:pt x="811588" y="250187"/>
                </a:cubicBezTo>
                <a:cubicBezTo>
                  <a:pt x="851667" y="250187"/>
                  <a:pt x="891745" y="210157"/>
                  <a:pt x="891745" y="170127"/>
                </a:cubicBezTo>
                <a:cubicBezTo>
                  <a:pt x="891745" y="120090"/>
                  <a:pt x="851667" y="90067"/>
                  <a:pt x="811588" y="900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en-US" sz="1655">
              <a:solidFill>
                <a:srgbClr val="1C666E"/>
              </a:solidFill>
              <a:latin typeface="字魂59号-创粗黑"/>
              <a:ea typeface="字魂59号-创粗黑"/>
            </a:endParaRPr>
          </a:p>
        </p:txBody>
      </p:sp>
    </p:spTree>
    <p:extLst>
      <p:ext uri="{BB962C8B-B14F-4D97-AF65-F5344CB8AC3E}">
        <p14:creationId xmlns:p14="http://schemas.microsoft.com/office/powerpoint/2010/main" val="1804386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2BD22-FD30-2E35-4F70-6477FC282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4">
            <a:extLst>
              <a:ext uri="{FF2B5EF4-FFF2-40B4-BE49-F238E27FC236}">
                <a16:creationId xmlns:a16="http://schemas.microsoft.com/office/drawing/2014/main" id="{BBBC9FC9-9E2C-40E8-4027-797BBF6A0182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3767399"/>
              </p:ext>
            </p:extLst>
          </p:nvPr>
        </p:nvGraphicFramePr>
        <p:xfrm>
          <a:off x="8040216" y="1196800"/>
          <a:ext cx="3928389" cy="489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语言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结构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63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dirty="0"/>
                        <a:t>内容完整，详略得当。但活动二未能体现与现代的创新性融合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语言表达比较流畅。但拼写等小错比较多。</a:t>
                      </a:r>
                      <a:endParaRPr lang="en-US" alt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条理</a:t>
                      </a:r>
                      <a:r>
                        <a:rPr lang="zh-CN" altLang="en-US" sz="24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基本</a:t>
                      </a:r>
                      <a:r>
                        <a:rPr lang="en-US" sz="24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清晰</a:t>
                      </a:r>
                      <a:r>
                        <a:rPr lang="en-US" sz="24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altLang="en-US" sz="24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结构比较合理，使用了一定的衔接手段。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432EB75C-0198-593D-E631-718C7F7149E0}"/>
              </a:ext>
            </a:extLst>
          </p:cNvPr>
          <p:cNvSpPr txBox="1"/>
          <p:nvPr/>
        </p:nvSpPr>
        <p:spPr>
          <a:xfrm>
            <a:off x="9408368" y="407863"/>
            <a:ext cx="2016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6-6-3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BF0C10-25E8-D24E-A149-E9C50AFFA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44" y="434106"/>
            <a:ext cx="5789864" cy="5661200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F1E24A5B-1ADC-3ACE-A2F0-F7A34638B363}"/>
              </a:ext>
            </a:extLst>
          </p:cNvPr>
          <p:cNvCxnSpPr>
            <a:cxnSpLocks/>
          </p:cNvCxnSpPr>
          <p:nvPr/>
        </p:nvCxnSpPr>
        <p:spPr>
          <a:xfrm>
            <a:off x="5963387" y="1988840"/>
            <a:ext cx="864096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7" name="直接连接符 12">
            <a:extLst>
              <a:ext uri="{FF2B5EF4-FFF2-40B4-BE49-F238E27FC236}">
                <a16:creationId xmlns:a16="http://schemas.microsoft.com/office/drawing/2014/main" id="{E628CF1C-C78C-834F-E58E-279990ECB7E2}"/>
              </a:ext>
            </a:extLst>
          </p:cNvPr>
          <p:cNvCxnSpPr>
            <a:cxnSpLocks/>
          </p:cNvCxnSpPr>
          <p:nvPr/>
        </p:nvCxnSpPr>
        <p:spPr>
          <a:xfrm>
            <a:off x="3143672" y="2348880"/>
            <a:ext cx="720080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767CAD1-7813-B96C-509E-836F239B6C50}"/>
              </a:ext>
            </a:extLst>
          </p:cNvPr>
          <p:cNvCxnSpPr>
            <a:cxnSpLocks/>
          </p:cNvCxnSpPr>
          <p:nvPr/>
        </p:nvCxnSpPr>
        <p:spPr>
          <a:xfrm>
            <a:off x="1559496" y="2636912"/>
            <a:ext cx="1008112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9321D06-D20C-EDCE-D255-E87E0D3C9C7B}"/>
              </a:ext>
            </a:extLst>
          </p:cNvPr>
          <p:cNvCxnSpPr>
            <a:cxnSpLocks/>
          </p:cNvCxnSpPr>
          <p:nvPr/>
        </p:nvCxnSpPr>
        <p:spPr>
          <a:xfrm>
            <a:off x="1862140" y="2636912"/>
            <a:ext cx="34542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18" name="直接连接符 12">
            <a:extLst>
              <a:ext uri="{FF2B5EF4-FFF2-40B4-BE49-F238E27FC236}">
                <a16:creationId xmlns:a16="http://schemas.microsoft.com/office/drawing/2014/main" id="{A3569471-7BF3-14BB-8498-EC6F4658E4D1}"/>
              </a:ext>
            </a:extLst>
          </p:cNvPr>
          <p:cNvCxnSpPr>
            <a:cxnSpLocks/>
          </p:cNvCxnSpPr>
          <p:nvPr/>
        </p:nvCxnSpPr>
        <p:spPr>
          <a:xfrm>
            <a:off x="4007768" y="2943447"/>
            <a:ext cx="1008112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21" name="直接连接符 12">
            <a:extLst>
              <a:ext uri="{FF2B5EF4-FFF2-40B4-BE49-F238E27FC236}">
                <a16:creationId xmlns:a16="http://schemas.microsoft.com/office/drawing/2014/main" id="{01F012C6-C477-170D-F242-F3D1265CF60B}"/>
              </a:ext>
            </a:extLst>
          </p:cNvPr>
          <p:cNvCxnSpPr>
            <a:cxnSpLocks/>
          </p:cNvCxnSpPr>
          <p:nvPr/>
        </p:nvCxnSpPr>
        <p:spPr>
          <a:xfrm>
            <a:off x="5387323" y="2943447"/>
            <a:ext cx="1356749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23" name="直接连接符 12">
            <a:extLst>
              <a:ext uri="{FF2B5EF4-FFF2-40B4-BE49-F238E27FC236}">
                <a16:creationId xmlns:a16="http://schemas.microsoft.com/office/drawing/2014/main" id="{27F40DD3-3C82-50F0-F808-2086C84FD142}"/>
              </a:ext>
            </a:extLst>
          </p:cNvPr>
          <p:cNvCxnSpPr>
            <a:cxnSpLocks/>
          </p:cNvCxnSpPr>
          <p:nvPr/>
        </p:nvCxnSpPr>
        <p:spPr>
          <a:xfrm>
            <a:off x="1559496" y="3264706"/>
            <a:ext cx="705468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0E0E5A2-F062-6C1A-34FC-23F282F6AB6F}"/>
              </a:ext>
            </a:extLst>
          </p:cNvPr>
          <p:cNvCxnSpPr>
            <a:cxnSpLocks/>
          </p:cNvCxnSpPr>
          <p:nvPr/>
        </p:nvCxnSpPr>
        <p:spPr>
          <a:xfrm>
            <a:off x="1775520" y="2945109"/>
            <a:ext cx="34542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728878F-EA96-1794-DDBC-014FC40EADAB}"/>
              </a:ext>
            </a:extLst>
          </p:cNvPr>
          <p:cNvCxnSpPr>
            <a:cxnSpLocks/>
          </p:cNvCxnSpPr>
          <p:nvPr/>
        </p:nvCxnSpPr>
        <p:spPr>
          <a:xfrm>
            <a:off x="4511824" y="2943447"/>
            <a:ext cx="34542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93BFF17-FDED-C256-6470-63E67DCD817B}"/>
              </a:ext>
            </a:extLst>
          </p:cNvPr>
          <p:cNvCxnSpPr>
            <a:cxnSpLocks/>
          </p:cNvCxnSpPr>
          <p:nvPr/>
        </p:nvCxnSpPr>
        <p:spPr>
          <a:xfrm>
            <a:off x="6096000" y="2919709"/>
            <a:ext cx="34542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E311FF1-4C50-5876-7C9B-77DBC35EE091}"/>
              </a:ext>
            </a:extLst>
          </p:cNvPr>
          <p:cNvCxnSpPr>
            <a:cxnSpLocks/>
          </p:cNvCxnSpPr>
          <p:nvPr/>
        </p:nvCxnSpPr>
        <p:spPr>
          <a:xfrm>
            <a:off x="5214609" y="5157192"/>
            <a:ext cx="593359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C9001EF8-B75B-4397-F74C-DDEA20CB7096}"/>
              </a:ext>
            </a:extLst>
          </p:cNvPr>
          <p:cNvCxnSpPr>
            <a:cxnSpLocks/>
          </p:cNvCxnSpPr>
          <p:nvPr/>
        </p:nvCxnSpPr>
        <p:spPr>
          <a:xfrm>
            <a:off x="3518324" y="2348880"/>
            <a:ext cx="34542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01A9C6A8-4DB6-46AC-CD2C-9B385DFDC69A}"/>
              </a:ext>
            </a:extLst>
          </p:cNvPr>
          <p:cNvCxnSpPr>
            <a:cxnSpLocks/>
          </p:cNvCxnSpPr>
          <p:nvPr/>
        </p:nvCxnSpPr>
        <p:spPr>
          <a:xfrm>
            <a:off x="2970958" y="2943447"/>
            <a:ext cx="34542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2107222-2105-878A-F9CA-CBD45370936B}"/>
              </a:ext>
            </a:extLst>
          </p:cNvPr>
          <p:cNvCxnSpPr>
            <a:cxnSpLocks/>
          </p:cNvCxnSpPr>
          <p:nvPr/>
        </p:nvCxnSpPr>
        <p:spPr>
          <a:xfrm>
            <a:off x="2082404" y="3573016"/>
            <a:ext cx="34542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91225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1A627-8910-6375-DD26-DFB103CE9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4">
            <a:extLst>
              <a:ext uri="{FF2B5EF4-FFF2-40B4-BE49-F238E27FC236}">
                <a16:creationId xmlns:a16="http://schemas.microsoft.com/office/drawing/2014/main" id="{A8B6B4D2-5B9D-5053-2882-DFAE0C73FFCC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1625041"/>
              </p:ext>
            </p:extLst>
          </p:nvPr>
        </p:nvGraphicFramePr>
        <p:xfrm>
          <a:off x="8040216" y="1196800"/>
          <a:ext cx="3928389" cy="489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语言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结构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63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传统和现代的融合有些生硬，不够具体。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+mn-ea"/>
                          <a:cs typeface="宋体" panose="02010600030101010101" pitchFamily="2" charset="-122"/>
                        </a:rPr>
                        <a:t>感想与活动关联度弱。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语言表述基本准确，得体，有一些错误。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条理清晰，结构合理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，行文比较流畅</a:t>
                      </a: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自然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52BFFA8D-C9A5-C34E-D8B0-EE4F30358EDD}"/>
              </a:ext>
            </a:extLst>
          </p:cNvPr>
          <p:cNvSpPr txBox="1"/>
          <p:nvPr/>
        </p:nvSpPr>
        <p:spPr>
          <a:xfrm>
            <a:off x="9264352" y="332656"/>
            <a:ext cx="2212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5-6-3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1B1AED-4813-3B4B-B46D-FAC1C828B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815453"/>
            <a:ext cx="5789864" cy="5661200"/>
          </a:xfrm>
          <a:prstGeom prst="rect">
            <a:avLst/>
          </a:prstGeom>
        </p:spPr>
      </p:pic>
      <p:cxnSp>
        <p:nvCxnSpPr>
          <p:cNvPr id="2" name="直接连接符 12">
            <a:extLst>
              <a:ext uri="{FF2B5EF4-FFF2-40B4-BE49-F238E27FC236}">
                <a16:creationId xmlns:a16="http://schemas.microsoft.com/office/drawing/2014/main" id="{B74EE46C-3B30-DA14-59F9-37614CB8D58E}"/>
              </a:ext>
            </a:extLst>
          </p:cNvPr>
          <p:cNvCxnSpPr>
            <a:cxnSpLocks/>
          </p:cNvCxnSpPr>
          <p:nvPr/>
        </p:nvCxnSpPr>
        <p:spPr>
          <a:xfrm>
            <a:off x="6168008" y="2420888"/>
            <a:ext cx="1008112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C02D216-B1A0-0A2D-5013-287D588B56A7}"/>
              </a:ext>
            </a:extLst>
          </p:cNvPr>
          <p:cNvCxnSpPr>
            <a:cxnSpLocks/>
          </p:cNvCxnSpPr>
          <p:nvPr/>
        </p:nvCxnSpPr>
        <p:spPr>
          <a:xfrm>
            <a:off x="2063552" y="2708920"/>
            <a:ext cx="936104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8" name="直接连接符 12">
            <a:extLst>
              <a:ext uri="{FF2B5EF4-FFF2-40B4-BE49-F238E27FC236}">
                <a16:creationId xmlns:a16="http://schemas.microsoft.com/office/drawing/2014/main" id="{C290F9E1-257B-4536-716B-ACE1721AFC07}"/>
              </a:ext>
            </a:extLst>
          </p:cNvPr>
          <p:cNvCxnSpPr>
            <a:cxnSpLocks/>
          </p:cNvCxnSpPr>
          <p:nvPr/>
        </p:nvCxnSpPr>
        <p:spPr>
          <a:xfrm>
            <a:off x="4295800" y="3645024"/>
            <a:ext cx="864096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859DF4-EE5D-DBAF-FF83-7DF5EC38EE33}"/>
              </a:ext>
            </a:extLst>
          </p:cNvPr>
          <p:cNvCxnSpPr>
            <a:cxnSpLocks/>
          </p:cNvCxnSpPr>
          <p:nvPr/>
        </p:nvCxnSpPr>
        <p:spPr>
          <a:xfrm>
            <a:off x="5627948" y="3645024"/>
            <a:ext cx="1332148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12" name="直接连接符 12">
            <a:extLst>
              <a:ext uri="{FF2B5EF4-FFF2-40B4-BE49-F238E27FC236}">
                <a16:creationId xmlns:a16="http://schemas.microsoft.com/office/drawing/2014/main" id="{9E4A24B6-DCD4-5108-8E5D-96301348A137}"/>
              </a:ext>
            </a:extLst>
          </p:cNvPr>
          <p:cNvCxnSpPr>
            <a:cxnSpLocks/>
          </p:cNvCxnSpPr>
          <p:nvPr/>
        </p:nvCxnSpPr>
        <p:spPr>
          <a:xfrm>
            <a:off x="1820868" y="4941168"/>
            <a:ext cx="4131116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14" name="直接连接符 12">
            <a:extLst>
              <a:ext uri="{FF2B5EF4-FFF2-40B4-BE49-F238E27FC236}">
                <a16:creationId xmlns:a16="http://schemas.microsoft.com/office/drawing/2014/main" id="{5129390A-B8BA-3841-B2EF-8EC0F59ACB38}"/>
              </a:ext>
            </a:extLst>
          </p:cNvPr>
          <p:cNvCxnSpPr>
            <a:cxnSpLocks/>
          </p:cNvCxnSpPr>
          <p:nvPr/>
        </p:nvCxnSpPr>
        <p:spPr>
          <a:xfrm>
            <a:off x="4448200" y="3797424"/>
            <a:ext cx="864096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39305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8DE29-F7AD-19A3-1D3C-958494FC1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4">
            <a:extLst>
              <a:ext uri="{FF2B5EF4-FFF2-40B4-BE49-F238E27FC236}">
                <a16:creationId xmlns:a16="http://schemas.microsoft.com/office/drawing/2014/main" id="{B2AD351B-323A-DB6F-1663-EBB945558DA6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670500"/>
              </p:ext>
            </p:extLst>
          </p:nvPr>
        </p:nvGraphicFramePr>
        <p:xfrm>
          <a:off x="8040216" y="1196800"/>
          <a:ext cx="3928389" cy="489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语言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结构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2.5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63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内容与主题相关。或因语言受限，未能说清具体的融合方式。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zh-CN" sz="2400" b="1" dirty="0">
                          <a:latin typeface="宋体" panose="02010600030101010101" pitchFamily="2" charset="-122"/>
                          <a:ea typeface="+mn-ea"/>
                        </a:rPr>
                        <a:t>语言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+mn-ea"/>
                        </a:rPr>
                        <a:t>基本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得体，用词基本准确，有一些语法错误，主要是时态语态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条理较清晰</a:t>
                      </a:r>
                      <a:r>
                        <a:rPr 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结构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较</a:t>
                      </a: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合理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。用了一定的</a:t>
                      </a: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衔接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手段。交际可更优。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5310A0FE-1D2D-46D5-7AFF-F40A255B0479}"/>
              </a:ext>
            </a:extLst>
          </p:cNvPr>
          <p:cNvSpPr txBox="1"/>
          <p:nvPr/>
        </p:nvSpPr>
        <p:spPr>
          <a:xfrm>
            <a:off x="9336360" y="260648"/>
            <a:ext cx="2016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5-5-2.5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A29742-B090-564C-97F9-DECD3691D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00" y="706545"/>
            <a:ext cx="6012627" cy="5879013"/>
          </a:xfrm>
          <a:prstGeom prst="rect">
            <a:avLst/>
          </a:prstGeom>
        </p:spPr>
      </p:pic>
      <p:cxnSp>
        <p:nvCxnSpPr>
          <p:cNvPr id="2" name="直接连接符 12">
            <a:extLst>
              <a:ext uri="{FF2B5EF4-FFF2-40B4-BE49-F238E27FC236}">
                <a16:creationId xmlns:a16="http://schemas.microsoft.com/office/drawing/2014/main" id="{6170EE13-A45B-0B69-51E3-7F61A247937A}"/>
              </a:ext>
            </a:extLst>
          </p:cNvPr>
          <p:cNvCxnSpPr>
            <a:cxnSpLocks/>
          </p:cNvCxnSpPr>
          <p:nvPr/>
        </p:nvCxnSpPr>
        <p:spPr>
          <a:xfrm>
            <a:off x="6168008" y="2708920"/>
            <a:ext cx="1008112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0117580-7D08-5AA1-EBF1-CF1A88FD92A8}"/>
              </a:ext>
            </a:extLst>
          </p:cNvPr>
          <p:cNvCxnSpPr>
            <a:cxnSpLocks/>
          </p:cNvCxnSpPr>
          <p:nvPr/>
        </p:nvCxnSpPr>
        <p:spPr>
          <a:xfrm>
            <a:off x="2423592" y="2996952"/>
            <a:ext cx="1080120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AE2811A-F431-481C-3ABB-2FC9A9331214}"/>
              </a:ext>
            </a:extLst>
          </p:cNvPr>
          <p:cNvCxnSpPr>
            <a:cxnSpLocks/>
          </p:cNvCxnSpPr>
          <p:nvPr/>
        </p:nvCxnSpPr>
        <p:spPr>
          <a:xfrm>
            <a:off x="3503712" y="2996952"/>
            <a:ext cx="34542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5784E90-1176-2F81-EF3E-7A79AD43ECB6}"/>
              </a:ext>
            </a:extLst>
          </p:cNvPr>
          <p:cNvCxnSpPr>
            <a:cxnSpLocks/>
          </p:cNvCxnSpPr>
          <p:nvPr/>
        </p:nvCxnSpPr>
        <p:spPr>
          <a:xfrm>
            <a:off x="5375920" y="2636912"/>
            <a:ext cx="34542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91E6BAD-86B9-6635-EF80-926CDD1E9683}"/>
              </a:ext>
            </a:extLst>
          </p:cNvPr>
          <p:cNvCxnSpPr>
            <a:cxnSpLocks/>
          </p:cNvCxnSpPr>
          <p:nvPr/>
        </p:nvCxnSpPr>
        <p:spPr>
          <a:xfrm>
            <a:off x="4295800" y="3284984"/>
            <a:ext cx="43204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DA52450-985F-C14A-1628-012A03DEDB84}"/>
              </a:ext>
            </a:extLst>
          </p:cNvPr>
          <p:cNvCxnSpPr>
            <a:cxnSpLocks/>
          </p:cNvCxnSpPr>
          <p:nvPr/>
        </p:nvCxnSpPr>
        <p:spPr>
          <a:xfrm>
            <a:off x="6644248" y="3284984"/>
            <a:ext cx="459864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78A80E9-3669-B782-EB45-368403A39DEA}"/>
              </a:ext>
            </a:extLst>
          </p:cNvPr>
          <p:cNvCxnSpPr>
            <a:cxnSpLocks/>
          </p:cNvCxnSpPr>
          <p:nvPr/>
        </p:nvCxnSpPr>
        <p:spPr>
          <a:xfrm>
            <a:off x="4871864" y="3645024"/>
            <a:ext cx="34542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1" name="直接连接符 12">
            <a:extLst>
              <a:ext uri="{FF2B5EF4-FFF2-40B4-BE49-F238E27FC236}">
                <a16:creationId xmlns:a16="http://schemas.microsoft.com/office/drawing/2014/main" id="{CF87C2D1-1550-8B64-F5FF-92154FC44F14}"/>
              </a:ext>
            </a:extLst>
          </p:cNvPr>
          <p:cNvCxnSpPr>
            <a:cxnSpLocks/>
          </p:cNvCxnSpPr>
          <p:nvPr/>
        </p:nvCxnSpPr>
        <p:spPr>
          <a:xfrm>
            <a:off x="1631504" y="3717032"/>
            <a:ext cx="1008112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EB39148-6AAB-5356-AECD-C9872E4B075A}"/>
              </a:ext>
            </a:extLst>
          </p:cNvPr>
          <p:cNvCxnSpPr>
            <a:cxnSpLocks/>
          </p:cNvCxnSpPr>
          <p:nvPr/>
        </p:nvCxnSpPr>
        <p:spPr>
          <a:xfrm>
            <a:off x="3224732" y="3688844"/>
            <a:ext cx="783036" cy="0"/>
          </a:xfrm>
          <a:prstGeom prst="line">
            <a:avLst/>
          </a:prstGeom>
          <a:ln w="60325">
            <a:solidFill>
              <a:srgbClr val="00B0F0"/>
            </a:solidFill>
            <a:prstDash val="solid"/>
            <a:miter/>
          </a:ln>
        </p:spPr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4BD792D-3BCF-BE7E-4BD8-5AF5E3007E4E}"/>
              </a:ext>
            </a:extLst>
          </p:cNvPr>
          <p:cNvCxnSpPr>
            <a:cxnSpLocks/>
          </p:cNvCxnSpPr>
          <p:nvPr/>
        </p:nvCxnSpPr>
        <p:spPr>
          <a:xfrm>
            <a:off x="4799856" y="4941168"/>
            <a:ext cx="576064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17B9266-0ACA-3C63-4E0C-D0C8B3E46E39}"/>
              </a:ext>
            </a:extLst>
          </p:cNvPr>
          <p:cNvCxnSpPr>
            <a:cxnSpLocks/>
          </p:cNvCxnSpPr>
          <p:nvPr/>
        </p:nvCxnSpPr>
        <p:spPr>
          <a:xfrm>
            <a:off x="6096000" y="5589240"/>
            <a:ext cx="648072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A9CD205-31EC-54BF-A1BB-474A2774ED7D}"/>
              </a:ext>
            </a:extLst>
          </p:cNvPr>
          <p:cNvCxnSpPr>
            <a:cxnSpLocks/>
          </p:cNvCxnSpPr>
          <p:nvPr/>
        </p:nvCxnSpPr>
        <p:spPr>
          <a:xfrm>
            <a:off x="3835054" y="2637304"/>
            <a:ext cx="532754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73804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5C93F-E7D2-920F-F958-A20FE6684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4">
            <a:extLst>
              <a:ext uri="{FF2B5EF4-FFF2-40B4-BE49-F238E27FC236}">
                <a16:creationId xmlns:a16="http://schemas.microsoft.com/office/drawing/2014/main" id="{7416036A-AF4C-E36B-BA0D-DA8C789313F1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280809"/>
              </p:ext>
            </p:extLst>
          </p:nvPr>
        </p:nvGraphicFramePr>
        <p:xfrm>
          <a:off x="6888088" y="978766"/>
          <a:ext cx="5112569" cy="489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语言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结构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2.5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63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+mn-ea"/>
                          <a:cs typeface="宋体" panose="02010600030101010101" pitchFamily="2" charset="-122"/>
                        </a:rPr>
                        <a:t>只有传统。没有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“潮”，泛泛而谈。</a:t>
                      </a: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和形式均不具体。</a:t>
                      </a:r>
                      <a:r>
                        <a:rPr 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主题相关度弱。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zh-CN" sz="2400" b="1" dirty="0">
                          <a:latin typeface="宋体" panose="02010600030101010101" pitchFamily="2" charset="-122"/>
                          <a:ea typeface="+mn-ea"/>
                        </a:rPr>
                        <a:t>语言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+mn-ea"/>
                        </a:rPr>
                        <a:t>表述基本达意，但由于内容在二挡，语言也无法给一档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条理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较</a:t>
                      </a: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清晰，结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构较</a:t>
                      </a: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合理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。有</a:t>
                      </a: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衔接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意识。行文较</a:t>
                      </a:r>
                      <a:r>
                        <a:rPr lang="en-US" sz="24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连贯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4791D360-9210-BFC6-508F-160DB74CF80B}"/>
              </a:ext>
            </a:extLst>
          </p:cNvPr>
          <p:cNvSpPr txBox="1"/>
          <p:nvPr/>
        </p:nvSpPr>
        <p:spPr>
          <a:xfrm>
            <a:off x="8832304" y="332435"/>
            <a:ext cx="2016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4-5-2.5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3EBA6D-CA76-F648-85E7-4A750D55E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655821"/>
            <a:ext cx="5789864" cy="5661200"/>
          </a:xfrm>
          <a:prstGeom prst="rect">
            <a:avLst/>
          </a:prstGeom>
        </p:spPr>
      </p:pic>
      <p:cxnSp>
        <p:nvCxnSpPr>
          <p:cNvPr id="2" name="直接连接符 12">
            <a:extLst>
              <a:ext uri="{FF2B5EF4-FFF2-40B4-BE49-F238E27FC236}">
                <a16:creationId xmlns:a16="http://schemas.microsoft.com/office/drawing/2014/main" id="{9D39E73B-3D85-EA3F-0372-CD7ED1A327C7}"/>
              </a:ext>
            </a:extLst>
          </p:cNvPr>
          <p:cNvCxnSpPr>
            <a:cxnSpLocks/>
          </p:cNvCxnSpPr>
          <p:nvPr/>
        </p:nvCxnSpPr>
        <p:spPr>
          <a:xfrm>
            <a:off x="1271464" y="3212976"/>
            <a:ext cx="5328592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7" name="直接连接符 12">
            <a:extLst>
              <a:ext uri="{FF2B5EF4-FFF2-40B4-BE49-F238E27FC236}">
                <a16:creationId xmlns:a16="http://schemas.microsoft.com/office/drawing/2014/main" id="{1EA531B4-091D-5551-8356-5C119A996791}"/>
              </a:ext>
            </a:extLst>
          </p:cNvPr>
          <p:cNvCxnSpPr>
            <a:cxnSpLocks/>
          </p:cNvCxnSpPr>
          <p:nvPr/>
        </p:nvCxnSpPr>
        <p:spPr>
          <a:xfrm>
            <a:off x="1271464" y="3501008"/>
            <a:ext cx="2664296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10" name="直接连接符 12">
            <a:extLst>
              <a:ext uri="{FF2B5EF4-FFF2-40B4-BE49-F238E27FC236}">
                <a16:creationId xmlns:a16="http://schemas.microsoft.com/office/drawing/2014/main" id="{7E857D4C-775E-0CFB-F245-04E6947DC670}"/>
              </a:ext>
            </a:extLst>
          </p:cNvPr>
          <p:cNvCxnSpPr>
            <a:cxnSpLocks/>
          </p:cNvCxnSpPr>
          <p:nvPr/>
        </p:nvCxnSpPr>
        <p:spPr>
          <a:xfrm>
            <a:off x="5591944" y="3501008"/>
            <a:ext cx="1008112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FCB6507-2DA0-865F-5DB5-8EC7458D6CA6}"/>
              </a:ext>
            </a:extLst>
          </p:cNvPr>
          <p:cNvCxnSpPr>
            <a:cxnSpLocks/>
          </p:cNvCxnSpPr>
          <p:nvPr/>
        </p:nvCxnSpPr>
        <p:spPr>
          <a:xfrm>
            <a:off x="1271464" y="3861048"/>
            <a:ext cx="4104456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3695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7A1D8-10BA-3875-33CF-D7A5BE186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4">
            <a:extLst>
              <a:ext uri="{FF2B5EF4-FFF2-40B4-BE49-F238E27FC236}">
                <a16:creationId xmlns:a16="http://schemas.microsoft.com/office/drawing/2014/main" id="{F551DBC6-E50A-C598-793D-938E18D0B49F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2915106"/>
              </p:ext>
            </p:extLst>
          </p:nvPr>
        </p:nvGraphicFramePr>
        <p:xfrm>
          <a:off x="8040216" y="1196800"/>
          <a:ext cx="3928389" cy="489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语言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结构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63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与主题基本相关。但描述宽泛。且活动不能有效地体现“潮”。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+mn-ea"/>
                          <a:cs typeface="宋体" panose="02010600030101010101" pitchFamily="2" charset="-122"/>
                        </a:rPr>
                        <a:t>语言基本准确。用词简单，句式单一。有些句子比较生硬。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Closing remark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生硬，且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未自成一段。有些句子衔接不自然。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C926FDC-BE59-93CF-F82A-10E089D5AF90}"/>
              </a:ext>
            </a:extLst>
          </p:cNvPr>
          <p:cNvSpPr txBox="1"/>
          <p:nvPr/>
        </p:nvSpPr>
        <p:spPr>
          <a:xfrm>
            <a:off x="9336360" y="297522"/>
            <a:ext cx="2016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5-4-2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6A3425-9B8F-0B4E-BE10-728178CAB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1" y="476672"/>
            <a:ext cx="6361459" cy="6220093"/>
          </a:xfrm>
          <a:prstGeom prst="rect">
            <a:avLst/>
          </a:prstGeom>
        </p:spPr>
      </p:pic>
      <p:cxnSp>
        <p:nvCxnSpPr>
          <p:cNvPr id="12" name="直接连接符 12">
            <a:extLst>
              <a:ext uri="{FF2B5EF4-FFF2-40B4-BE49-F238E27FC236}">
                <a16:creationId xmlns:a16="http://schemas.microsoft.com/office/drawing/2014/main" id="{C651416A-CF1D-B28C-45DD-F7EBC872E23B}"/>
              </a:ext>
            </a:extLst>
          </p:cNvPr>
          <p:cNvCxnSpPr>
            <a:cxnSpLocks/>
          </p:cNvCxnSpPr>
          <p:nvPr/>
        </p:nvCxnSpPr>
        <p:spPr>
          <a:xfrm>
            <a:off x="2855640" y="2204864"/>
            <a:ext cx="4104456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17" name="直接连接符 12">
            <a:extLst>
              <a:ext uri="{FF2B5EF4-FFF2-40B4-BE49-F238E27FC236}">
                <a16:creationId xmlns:a16="http://schemas.microsoft.com/office/drawing/2014/main" id="{9ADEBB0E-432F-83C4-5BD3-8B99D78EC5D3}"/>
              </a:ext>
            </a:extLst>
          </p:cNvPr>
          <p:cNvCxnSpPr>
            <a:cxnSpLocks/>
          </p:cNvCxnSpPr>
          <p:nvPr/>
        </p:nvCxnSpPr>
        <p:spPr>
          <a:xfrm>
            <a:off x="1199456" y="2564904"/>
            <a:ext cx="5760640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19" name="直接连接符 12">
            <a:extLst>
              <a:ext uri="{FF2B5EF4-FFF2-40B4-BE49-F238E27FC236}">
                <a16:creationId xmlns:a16="http://schemas.microsoft.com/office/drawing/2014/main" id="{A82265D2-C410-BCD8-DAEF-6FF8546B9B9A}"/>
              </a:ext>
            </a:extLst>
          </p:cNvPr>
          <p:cNvCxnSpPr>
            <a:cxnSpLocks/>
          </p:cNvCxnSpPr>
          <p:nvPr/>
        </p:nvCxnSpPr>
        <p:spPr>
          <a:xfrm>
            <a:off x="1919536" y="3284984"/>
            <a:ext cx="5040560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B733D1B-F541-BFB3-DC5D-CB90E5515A76}"/>
              </a:ext>
            </a:extLst>
          </p:cNvPr>
          <p:cNvCxnSpPr>
            <a:cxnSpLocks/>
          </p:cNvCxnSpPr>
          <p:nvPr/>
        </p:nvCxnSpPr>
        <p:spPr>
          <a:xfrm>
            <a:off x="6384032" y="1484784"/>
            <a:ext cx="576064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AFA1740-5601-FC65-683A-3D7017FF0F33}"/>
              </a:ext>
            </a:extLst>
          </p:cNvPr>
          <p:cNvCxnSpPr>
            <a:cxnSpLocks/>
          </p:cNvCxnSpPr>
          <p:nvPr/>
        </p:nvCxnSpPr>
        <p:spPr>
          <a:xfrm>
            <a:off x="1199456" y="1844824"/>
            <a:ext cx="3960440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39FDE22-2A87-82F9-A06B-DEEC2E53B000}"/>
              </a:ext>
            </a:extLst>
          </p:cNvPr>
          <p:cNvCxnSpPr>
            <a:cxnSpLocks/>
          </p:cNvCxnSpPr>
          <p:nvPr/>
        </p:nvCxnSpPr>
        <p:spPr>
          <a:xfrm>
            <a:off x="1199456" y="5085184"/>
            <a:ext cx="1512168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3C59567-0BB2-892C-6317-A4E634D9C28E}"/>
              </a:ext>
            </a:extLst>
          </p:cNvPr>
          <p:cNvCxnSpPr>
            <a:cxnSpLocks/>
          </p:cNvCxnSpPr>
          <p:nvPr/>
        </p:nvCxnSpPr>
        <p:spPr>
          <a:xfrm>
            <a:off x="1199456" y="4725144"/>
            <a:ext cx="5184576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6C2F857F-76DB-E9D0-6A85-11CA3B1291F6}"/>
              </a:ext>
            </a:extLst>
          </p:cNvPr>
          <p:cNvCxnSpPr>
            <a:cxnSpLocks/>
          </p:cNvCxnSpPr>
          <p:nvPr/>
        </p:nvCxnSpPr>
        <p:spPr>
          <a:xfrm>
            <a:off x="6536432" y="1637184"/>
            <a:ext cx="576064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3583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7A1D8-10BA-3875-33CF-D7A5BE186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4">
            <a:extLst>
              <a:ext uri="{FF2B5EF4-FFF2-40B4-BE49-F238E27FC236}">
                <a16:creationId xmlns:a16="http://schemas.microsoft.com/office/drawing/2014/main" id="{F551DBC6-E50A-C598-793D-938E18D0B49F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8874949"/>
              </p:ext>
            </p:extLst>
          </p:nvPr>
        </p:nvGraphicFramePr>
        <p:xfrm>
          <a:off x="8040216" y="1196800"/>
          <a:ext cx="3928389" cy="489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语言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结构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63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完全偏题。只写了传统文化（做灯笼和剪纸）。感悟两段都有。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+mn-ea"/>
                        </a:rPr>
                        <a:t>语言基本</a:t>
                      </a:r>
                      <a:r>
                        <a:rPr lang="zh-CN" altLang="zh-CN" sz="2400" b="1" dirty="0">
                          <a:latin typeface="宋体" panose="02010600030101010101" pitchFamily="2" charset="-122"/>
                          <a:ea typeface="+mn-ea"/>
                        </a:rPr>
                        <a:t>准确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+mn-ea"/>
                        </a:rPr>
                        <a:t>，但句式和选词较为基础简单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结构较为合理，但内容有问题。</a:t>
                      </a:r>
                      <a:endParaRPr lang="en-US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0" marR="177800" marT="6350" marB="63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C926FDC-BE59-93CF-F82A-10E089D5AF90}"/>
              </a:ext>
            </a:extLst>
          </p:cNvPr>
          <p:cNvSpPr txBox="1"/>
          <p:nvPr/>
        </p:nvSpPr>
        <p:spPr>
          <a:xfrm>
            <a:off x="9408368" y="332655"/>
            <a:ext cx="2016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3-4-2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8045E1-56E6-214E-921C-B365491DA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655821"/>
            <a:ext cx="5883196" cy="5752458"/>
          </a:xfrm>
          <a:prstGeom prst="rect">
            <a:avLst/>
          </a:prstGeom>
        </p:spPr>
      </p:pic>
      <p:cxnSp>
        <p:nvCxnSpPr>
          <p:cNvPr id="2" name="直接连接符 12">
            <a:extLst>
              <a:ext uri="{FF2B5EF4-FFF2-40B4-BE49-F238E27FC236}">
                <a16:creationId xmlns:a16="http://schemas.microsoft.com/office/drawing/2014/main" id="{D9D085CF-B3C4-1BAF-26DD-ECB4510A1D03}"/>
              </a:ext>
            </a:extLst>
          </p:cNvPr>
          <p:cNvCxnSpPr>
            <a:cxnSpLocks/>
          </p:cNvCxnSpPr>
          <p:nvPr/>
        </p:nvCxnSpPr>
        <p:spPr>
          <a:xfrm>
            <a:off x="1754060" y="2276872"/>
            <a:ext cx="1029572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  <p:cxnSp>
        <p:nvCxnSpPr>
          <p:cNvPr id="8" name="直接连接符 12">
            <a:extLst>
              <a:ext uri="{FF2B5EF4-FFF2-40B4-BE49-F238E27FC236}">
                <a16:creationId xmlns:a16="http://schemas.microsoft.com/office/drawing/2014/main" id="{A6F92A8A-F3D4-6E41-483D-CD96D34997D4}"/>
              </a:ext>
            </a:extLst>
          </p:cNvPr>
          <p:cNvCxnSpPr>
            <a:cxnSpLocks/>
          </p:cNvCxnSpPr>
          <p:nvPr/>
        </p:nvCxnSpPr>
        <p:spPr>
          <a:xfrm>
            <a:off x="5447928" y="3284984"/>
            <a:ext cx="1152128" cy="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7242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829B7-9AEC-F25E-D698-91E7BA23A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3D374-5B77-8F7F-4020-E0D4CDD265EE}"/>
              </a:ext>
            </a:extLst>
          </p:cNvPr>
          <p:cNvSpPr>
            <a:spLocks noGrp="1"/>
          </p:cNvSpPr>
          <p:nvPr/>
        </p:nvSpPr>
        <p:spPr>
          <a:xfrm>
            <a:off x="479376" y="533970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n-cs"/>
              </a:rPr>
              <a:t>要点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n-cs"/>
              </a:rPr>
              <a:t>特殊情况处理建议：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207B2F-B1E7-2E33-4451-1EEA32D468CD}"/>
              </a:ext>
            </a:extLst>
          </p:cNvPr>
          <p:cNvSpPr>
            <a:spLocks noGrp="1"/>
          </p:cNvSpPr>
          <p:nvPr/>
        </p:nvSpPr>
        <p:spPr>
          <a:xfrm>
            <a:off x="407368" y="1196752"/>
            <a:ext cx="11706038" cy="5529907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对照片进行描述，而非介绍创意文化节活动，内容最高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分；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描述自己参与活动的情况及感觉，内容最高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分；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时态错误（用一般将来时或一般现在时），最高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5-5-2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323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69888A8-E9CC-42A9-4628-D3F35DB0D3B8}"/>
              </a:ext>
            </a:extLst>
          </p:cNvPr>
          <p:cNvSpPr>
            <a:spLocks noGrp="1"/>
          </p:cNvSpPr>
          <p:nvPr/>
        </p:nvSpPr>
        <p:spPr>
          <a:xfrm>
            <a:off x="407368" y="1196752"/>
            <a:ext cx="11706038" cy="5529907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只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写了开头段，总分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1-2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分（如：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1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、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1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、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0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）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;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没写最后一段交际，内容上减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分。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462B478E-DEA5-3BB5-1F3A-150CB654F428}"/>
              </a:ext>
            </a:extLst>
          </p:cNvPr>
          <p:cNvSpPr>
            <a:spLocks noGrp="1"/>
          </p:cNvSpPr>
          <p:nvPr/>
        </p:nvSpPr>
        <p:spPr>
          <a:xfrm>
            <a:off x="479376" y="533970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n-cs"/>
              </a:rPr>
              <a:t>残篇或少要点情况处理建议：</a:t>
            </a:r>
          </a:p>
        </p:txBody>
      </p:sp>
    </p:spTree>
    <p:extLst>
      <p:ext uri="{BB962C8B-B14F-4D97-AF65-F5344CB8AC3E}">
        <p14:creationId xmlns:p14="http://schemas.microsoft.com/office/powerpoint/2010/main" val="3268449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1FCD9-D9A9-5F88-4073-C5E72F0DB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42E9F1C-AEF1-44FB-11ED-1F48B462E8B4}"/>
              </a:ext>
            </a:extLst>
          </p:cNvPr>
          <p:cNvSpPr>
            <a:spLocks noGrp="1"/>
          </p:cNvSpPr>
          <p:nvPr/>
        </p:nvSpPr>
        <p:spPr>
          <a:xfrm>
            <a:off x="407368" y="1196752"/>
            <a:ext cx="11706038" cy="5529907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只写了活动内容，没写感想，内容最高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分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;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只写了开头段，总分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1-2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分（如：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1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、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1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、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0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）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;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没写最后一段交际，内容上减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分。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A692F517-8E2D-CC66-24AD-B8C6F7C8054E}"/>
              </a:ext>
            </a:extLst>
          </p:cNvPr>
          <p:cNvSpPr>
            <a:spLocks noGrp="1"/>
          </p:cNvSpPr>
          <p:nvPr/>
        </p:nvSpPr>
        <p:spPr>
          <a:xfrm>
            <a:off x="479376" y="533970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n-cs"/>
              </a:rPr>
              <a:t>残篇或少要点情况处理建议：</a:t>
            </a:r>
          </a:p>
        </p:txBody>
      </p:sp>
    </p:spTree>
    <p:extLst>
      <p:ext uri="{BB962C8B-B14F-4D97-AF65-F5344CB8AC3E}">
        <p14:creationId xmlns:p14="http://schemas.microsoft.com/office/powerpoint/2010/main" val="3394641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AD6DF-A71A-1281-E6D6-32312DDC1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84E5648A-60B3-1185-C74A-077C0AA9DD5E}"/>
              </a:ext>
            </a:extLst>
          </p:cNvPr>
          <p:cNvSpPr>
            <a:spLocks noGrp="1"/>
          </p:cNvSpPr>
          <p:nvPr/>
        </p:nvSpPr>
        <p:spPr>
          <a:xfrm>
            <a:off x="407368" y="1196752"/>
            <a:ext cx="11706038" cy="5529907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先定档（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6-8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3-5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0-2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 ，档内调整；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摒弃“先给整体分，再匹配分数”的给分程序；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结构按照满分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分打分。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087C40FE-BFF1-1B0F-7A60-C2100365936E}"/>
              </a:ext>
            </a:extLst>
          </p:cNvPr>
          <p:cNvSpPr>
            <a:spLocks noGrp="1"/>
          </p:cNvSpPr>
          <p:nvPr/>
        </p:nvSpPr>
        <p:spPr>
          <a:xfrm>
            <a:off x="479376" y="533970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宋体" panose="02010600030101010101" pitchFamily="2" charset="-122"/>
                <a:cs typeface="+mn-cs"/>
              </a:rPr>
              <a:t>给分贴士：</a:t>
            </a:r>
          </a:p>
        </p:txBody>
      </p:sp>
    </p:spTree>
    <p:extLst>
      <p:ext uri="{BB962C8B-B14F-4D97-AF65-F5344CB8AC3E}">
        <p14:creationId xmlns:p14="http://schemas.microsoft.com/office/powerpoint/2010/main" val="75355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3DE92-5446-7404-4592-AFBFF8409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277C533F-E1AE-D5EA-B2BC-CB4673AB4D5F}"/>
              </a:ext>
            </a:extLst>
          </p:cNvPr>
          <p:cNvSpPr txBox="1"/>
          <p:nvPr/>
        </p:nvSpPr>
        <p:spPr>
          <a:xfrm>
            <a:off x="2963946" y="647913"/>
            <a:ext cx="829373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写作组</a:t>
            </a:r>
            <a:endParaRPr lang="en-US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李军华</a:t>
            </a:r>
            <a:r>
              <a:rPr lang="en-US" altLang="zh-CN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首师大附中</a:t>
            </a:r>
            <a:endParaRPr lang="en-US" altLang="zh-CN" sz="3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indent="0">
              <a:buNone/>
            </a:pPr>
            <a:r>
              <a:rPr lang="zh-CN" altLang="zh-CN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韩</a:t>
            </a:r>
            <a:r>
              <a:rPr lang="en-US" altLang="zh-CN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笑</a:t>
            </a:r>
            <a:r>
              <a:rPr lang="en-US" altLang="zh-CN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北外附校</a:t>
            </a:r>
            <a:endParaRPr lang="en-US" altLang="zh-CN" sz="3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indent="0"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曾弈亮</a:t>
            </a:r>
            <a:r>
              <a:rPr lang="en-US" altLang="zh-CN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十一学校</a:t>
            </a:r>
          </a:p>
          <a:p>
            <a:pPr lvl="0" indent="0"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郑  灿 </a:t>
            </a:r>
            <a:r>
              <a:rPr lang="en-US" altLang="zh-CN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北大附中</a:t>
            </a:r>
          </a:p>
          <a:p>
            <a:pPr lvl="0" indent="0">
              <a:buNone/>
            </a:pPr>
            <a:endParaRPr lang="zh-CN" altLang="en-US" sz="3200" b="1" dirty="0">
              <a:solidFill>
                <a:srgbClr val="00206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4" name="圆角矩形 16">
            <a:extLst>
              <a:ext uri="{FF2B5EF4-FFF2-40B4-BE49-F238E27FC236}">
                <a16:creationId xmlns:a16="http://schemas.microsoft.com/office/drawing/2014/main" id="{99146A52-65C2-8AE4-FC47-B57AC2906A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3353" y="1459063"/>
            <a:ext cx="536281" cy="366370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1655">
              <a:solidFill>
                <a:srgbClr val="FFFFFF"/>
              </a:solidFill>
              <a:latin typeface="字魂59号-创粗黑"/>
              <a:ea typeface="字魂59号-创粗黑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43FDD69-5CF3-141B-ACDD-6F757DDE69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47664" y="2420888"/>
            <a:ext cx="1547937" cy="139564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47937" h="1395643">
                <a:moveTo>
                  <a:pt x="1215187" y="1320897"/>
                </a:moveTo>
                <a:cubicBezTo>
                  <a:pt x="1202193" y="1342579"/>
                  <a:pt x="1184115" y="1361408"/>
                  <a:pt x="1160953" y="1375102"/>
                </a:cubicBezTo>
                <a:cubicBezTo>
                  <a:pt x="1136660" y="1389367"/>
                  <a:pt x="1110108" y="1395643"/>
                  <a:pt x="1083556" y="1395072"/>
                </a:cubicBezTo>
                <a:lnTo>
                  <a:pt x="460991" y="1395072"/>
                </a:lnTo>
                <a:cubicBezTo>
                  <a:pt x="436134" y="1395072"/>
                  <a:pt x="410147" y="1388796"/>
                  <a:pt x="386984" y="1375102"/>
                </a:cubicBezTo>
                <a:cubicBezTo>
                  <a:pt x="363822" y="1361408"/>
                  <a:pt x="345179" y="1342579"/>
                  <a:pt x="332750" y="1320326"/>
                </a:cubicBezTo>
                <a:lnTo>
                  <a:pt x="20338" y="773709"/>
                </a:lnTo>
                <a:cubicBezTo>
                  <a:pt x="7344" y="751456"/>
                  <a:pt x="0" y="725780"/>
                  <a:pt x="0" y="697822"/>
                </a:cubicBezTo>
                <a:cubicBezTo>
                  <a:pt x="0" y="669863"/>
                  <a:pt x="7344" y="644187"/>
                  <a:pt x="20338" y="621364"/>
                </a:cubicBezTo>
                <a:lnTo>
                  <a:pt x="331620" y="77029"/>
                </a:lnTo>
                <a:cubicBezTo>
                  <a:pt x="344614" y="54776"/>
                  <a:pt x="363257" y="34805"/>
                  <a:pt x="386984" y="21112"/>
                </a:cubicBezTo>
                <a:cubicBezTo>
                  <a:pt x="409017" y="7988"/>
                  <a:pt x="433309" y="1141"/>
                  <a:pt x="457602" y="571"/>
                </a:cubicBezTo>
                <a:lnTo>
                  <a:pt x="1082426" y="571"/>
                </a:lnTo>
                <a:cubicBezTo>
                  <a:pt x="1108978" y="0"/>
                  <a:pt x="1136095" y="6276"/>
                  <a:pt x="1160953" y="21112"/>
                </a:cubicBezTo>
                <a:cubicBezTo>
                  <a:pt x="1184115" y="34235"/>
                  <a:pt x="1202758" y="53064"/>
                  <a:pt x="1215187" y="75317"/>
                </a:cubicBezTo>
                <a:lnTo>
                  <a:pt x="1526469" y="619652"/>
                </a:lnTo>
                <a:cubicBezTo>
                  <a:pt x="1540028" y="642475"/>
                  <a:pt x="1547937" y="669292"/>
                  <a:pt x="1547937" y="697822"/>
                </a:cubicBezTo>
                <a:cubicBezTo>
                  <a:pt x="1547937" y="726921"/>
                  <a:pt x="1540028" y="753739"/>
                  <a:pt x="1525904" y="776562"/>
                </a:cubicBezTo>
                <a:lnTo>
                  <a:pt x="1215187" y="1320897"/>
                </a:lnTo>
                <a:close/>
              </a:path>
            </a:pathLst>
          </a:custGeom>
          <a:solidFill>
            <a:srgbClr val="D9D9D9">
              <a:alpha val="56078"/>
            </a:srgbClr>
          </a:solidFill>
          <a:ln>
            <a:noFill/>
          </a:ln>
        </p:spPr>
        <p:txBody>
          <a:bodyPr vert="horz" wrap="square" lIns="83712" tIns="41856" rIns="83712" bIns="41856" numCol="1" anchor="t" anchorCtr="0"/>
          <a:lstStyle/>
          <a:p>
            <a:endParaRPr lang="zh-CN" altLang="en-US" sz="1655">
              <a:solidFill>
                <a:srgbClr val="000000"/>
              </a:solidFill>
              <a:latin typeface="字魂59号-创粗黑"/>
              <a:ea typeface="字魂59号-创粗黑"/>
            </a:endParaRPr>
          </a:p>
        </p:txBody>
      </p:sp>
      <p:sp>
        <p:nvSpPr>
          <p:cNvPr id="7" name="KSO_Shape">
            <a:extLst>
              <a:ext uri="{FF2B5EF4-FFF2-40B4-BE49-F238E27FC236}">
                <a16:creationId xmlns:a16="http://schemas.microsoft.com/office/drawing/2014/main" id="{5D357C1A-DD9C-7E92-3E3E-52078DA3334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57381" y="2730435"/>
            <a:ext cx="1122196" cy="77057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2196" h="770575">
                <a:moveTo>
                  <a:pt x="561098" y="0"/>
                </a:moveTo>
                <a:cubicBezTo>
                  <a:pt x="621216" y="0"/>
                  <a:pt x="661294" y="40030"/>
                  <a:pt x="661294" y="100075"/>
                </a:cubicBezTo>
                <a:cubicBezTo>
                  <a:pt x="661294" y="150112"/>
                  <a:pt x="621216" y="200149"/>
                  <a:pt x="561098" y="200149"/>
                </a:cubicBezTo>
                <a:cubicBezTo>
                  <a:pt x="511000" y="200149"/>
                  <a:pt x="460902" y="150112"/>
                  <a:pt x="460902" y="100075"/>
                </a:cubicBezTo>
                <a:cubicBezTo>
                  <a:pt x="460902" y="40030"/>
                  <a:pt x="511000" y="0"/>
                  <a:pt x="561098" y="0"/>
                </a:cubicBezTo>
                <a:close/>
                <a:moveTo>
                  <a:pt x="150294" y="490366"/>
                </a:moveTo>
                <a:cubicBezTo>
                  <a:pt x="150294" y="660493"/>
                  <a:pt x="150294" y="660493"/>
                  <a:pt x="150294" y="660493"/>
                </a:cubicBezTo>
                <a:cubicBezTo>
                  <a:pt x="100196" y="660493"/>
                  <a:pt x="100196" y="660493"/>
                  <a:pt x="100196" y="660493"/>
                </a:cubicBezTo>
                <a:cubicBezTo>
                  <a:pt x="100196" y="520388"/>
                  <a:pt x="100196" y="520388"/>
                  <a:pt x="100196" y="520388"/>
                </a:cubicBezTo>
                <a:cubicBezTo>
                  <a:pt x="90176" y="520388"/>
                  <a:pt x="90176" y="520388"/>
                  <a:pt x="90176" y="520388"/>
                </a:cubicBezTo>
                <a:cubicBezTo>
                  <a:pt x="90176" y="660493"/>
                  <a:pt x="90176" y="660493"/>
                  <a:pt x="90176" y="660493"/>
                </a:cubicBezTo>
                <a:cubicBezTo>
                  <a:pt x="40078" y="660493"/>
                  <a:pt x="40078" y="660493"/>
                  <a:pt x="40078" y="660493"/>
                </a:cubicBezTo>
                <a:cubicBezTo>
                  <a:pt x="40078" y="490366"/>
                  <a:pt x="40078" y="490366"/>
                  <a:pt x="40078" y="490366"/>
                </a:cubicBezTo>
                <a:cubicBezTo>
                  <a:pt x="40078" y="460344"/>
                  <a:pt x="40078" y="460344"/>
                  <a:pt x="40078" y="460344"/>
                </a:cubicBezTo>
                <a:cubicBezTo>
                  <a:pt x="40078" y="370276"/>
                  <a:pt x="40078" y="370276"/>
                  <a:pt x="40078" y="370276"/>
                </a:cubicBezTo>
                <a:cubicBezTo>
                  <a:pt x="40078" y="370276"/>
                  <a:pt x="40078" y="370276"/>
                  <a:pt x="40078" y="370276"/>
                </a:cubicBezTo>
                <a:cubicBezTo>
                  <a:pt x="40078" y="460344"/>
                  <a:pt x="40078" y="460344"/>
                  <a:pt x="40078" y="460344"/>
                </a:cubicBezTo>
                <a:cubicBezTo>
                  <a:pt x="0" y="460344"/>
                  <a:pt x="0" y="460344"/>
                  <a:pt x="0" y="460344"/>
                </a:cubicBezTo>
                <a:cubicBezTo>
                  <a:pt x="0" y="330246"/>
                  <a:pt x="0" y="330246"/>
                  <a:pt x="0" y="330246"/>
                </a:cubicBezTo>
                <a:cubicBezTo>
                  <a:pt x="0" y="310231"/>
                  <a:pt x="10020" y="290217"/>
                  <a:pt x="40078" y="290217"/>
                </a:cubicBezTo>
                <a:cubicBezTo>
                  <a:pt x="130255" y="290217"/>
                  <a:pt x="130255" y="290217"/>
                  <a:pt x="130255" y="290217"/>
                </a:cubicBezTo>
                <a:cubicBezTo>
                  <a:pt x="130255" y="300224"/>
                  <a:pt x="130255" y="300224"/>
                  <a:pt x="130255" y="310231"/>
                </a:cubicBezTo>
                <a:cubicBezTo>
                  <a:pt x="130255" y="490366"/>
                  <a:pt x="130255" y="490366"/>
                  <a:pt x="130255" y="490366"/>
                </a:cubicBezTo>
                <a:cubicBezTo>
                  <a:pt x="150294" y="490366"/>
                  <a:pt x="150294" y="490366"/>
                  <a:pt x="150294" y="490366"/>
                </a:cubicBezTo>
                <a:close/>
                <a:moveTo>
                  <a:pt x="100196" y="150112"/>
                </a:moveTo>
                <a:cubicBezTo>
                  <a:pt x="130255" y="150112"/>
                  <a:pt x="160314" y="180134"/>
                  <a:pt x="160314" y="220164"/>
                </a:cubicBezTo>
                <a:cubicBezTo>
                  <a:pt x="160314" y="230172"/>
                  <a:pt x="160314" y="240179"/>
                  <a:pt x="150294" y="250187"/>
                </a:cubicBezTo>
                <a:cubicBezTo>
                  <a:pt x="150294" y="260194"/>
                  <a:pt x="150294" y="260194"/>
                  <a:pt x="140275" y="260194"/>
                </a:cubicBezTo>
                <a:cubicBezTo>
                  <a:pt x="130255" y="270202"/>
                  <a:pt x="120235" y="280209"/>
                  <a:pt x="100196" y="280209"/>
                </a:cubicBezTo>
                <a:cubicBezTo>
                  <a:pt x="60118" y="280209"/>
                  <a:pt x="30059" y="250187"/>
                  <a:pt x="30059" y="220164"/>
                </a:cubicBezTo>
                <a:cubicBezTo>
                  <a:pt x="30059" y="180134"/>
                  <a:pt x="60118" y="150112"/>
                  <a:pt x="100196" y="150112"/>
                </a:cubicBezTo>
                <a:close/>
                <a:moveTo>
                  <a:pt x="961882" y="490366"/>
                </a:moveTo>
                <a:cubicBezTo>
                  <a:pt x="961882" y="660493"/>
                  <a:pt x="961882" y="660493"/>
                  <a:pt x="961882" y="660493"/>
                </a:cubicBezTo>
                <a:cubicBezTo>
                  <a:pt x="1011980" y="660493"/>
                  <a:pt x="1011980" y="660493"/>
                  <a:pt x="1011980" y="660493"/>
                </a:cubicBezTo>
                <a:cubicBezTo>
                  <a:pt x="1011980" y="520388"/>
                  <a:pt x="1011980" y="520388"/>
                  <a:pt x="1011980" y="520388"/>
                </a:cubicBezTo>
                <a:cubicBezTo>
                  <a:pt x="1022000" y="520388"/>
                  <a:pt x="1022000" y="520388"/>
                  <a:pt x="1022000" y="520388"/>
                </a:cubicBezTo>
                <a:cubicBezTo>
                  <a:pt x="1022000" y="660493"/>
                  <a:pt x="1022000" y="660493"/>
                  <a:pt x="1022000" y="660493"/>
                </a:cubicBezTo>
                <a:cubicBezTo>
                  <a:pt x="1072098" y="660493"/>
                  <a:pt x="1072098" y="660493"/>
                  <a:pt x="1072098" y="660493"/>
                </a:cubicBezTo>
                <a:cubicBezTo>
                  <a:pt x="1072098" y="490366"/>
                  <a:pt x="1072098" y="490366"/>
                  <a:pt x="1072098" y="490366"/>
                </a:cubicBezTo>
                <a:cubicBezTo>
                  <a:pt x="1072098" y="460344"/>
                  <a:pt x="1072098" y="460344"/>
                  <a:pt x="1072098" y="460344"/>
                </a:cubicBezTo>
                <a:cubicBezTo>
                  <a:pt x="1072098" y="370276"/>
                  <a:pt x="1072098" y="370276"/>
                  <a:pt x="1072098" y="370276"/>
                </a:cubicBezTo>
                <a:cubicBezTo>
                  <a:pt x="1072098" y="370276"/>
                  <a:pt x="1072098" y="370276"/>
                  <a:pt x="1072098" y="370276"/>
                </a:cubicBezTo>
                <a:cubicBezTo>
                  <a:pt x="1072098" y="460344"/>
                  <a:pt x="1072098" y="460344"/>
                  <a:pt x="1072098" y="460344"/>
                </a:cubicBezTo>
                <a:cubicBezTo>
                  <a:pt x="1122196" y="460344"/>
                  <a:pt x="1122196" y="460344"/>
                  <a:pt x="1122196" y="460344"/>
                </a:cubicBezTo>
                <a:cubicBezTo>
                  <a:pt x="1122196" y="330246"/>
                  <a:pt x="1122196" y="330246"/>
                  <a:pt x="1122196" y="330246"/>
                </a:cubicBezTo>
                <a:cubicBezTo>
                  <a:pt x="1122196" y="310231"/>
                  <a:pt x="1102157" y="290217"/>
                  <a:pt x="1072098" y="290217"/>
                </a:cubicBezTo>
                <a:cubicBezTo>
                  <a:pt x="981922" y="290217"/>
                  <a:pt x="981922" y="290217"/>
                  <a:pt x="981922" y="290217"/>
                </a:cubicBezTo>
                <a:cubicBezTo>
                  <a:pt x="981922" y="300224"/>
                  <a:pt x="981922" y="300224"/>
                  <a:pt x="981922" y="310231"/>
                </a:cubicBezTo>
                <a:cubicBezTo>
                  <a:pt x="981922" y="490366"/>
                  <a:pt x="981922" y="490366"/>
                  <a:pt x="981922" y="490366"/>
                </a:cubicBezTo>
                <a:cubicBezTo>
                  <a:pt x="961882" y="490366"/>
                  <a:pt x="961882" y="490366"/>
                  <a:pt x="961882" y="490366"/>
                </a:cubicBezTo>
                <a:close/>
                <a:moveTo>
                  <a:pt x="1011980" y="150112"/>
                </a:moveTo>
                <a:cubicBezTo>
                  <a:pt x="981922" y="150112"/>
                  <a:pt x="951863" y="180134"/>
                  <a:pt x="951863" y="220164"/>
                </a:cubicBezTo>
                <a:cubicBezTo>
                  <a:pt x="951863" y="230172"/>
                  <a:pt x="951863" y="240179"/>
                  <a:pt x="961882" y="250187"/>
                </a:cubicBezTo>
                <a:cubicBezTo>
                  <a:pt x="961882" y="260194"/>
                  <a:pt x="971902" y="260194"/>
                  <a:pt x="971902" y="260194"/>
                </a:cubicBezTo>
                <a:cubicBezTo>
                  <a:pt x="981922" y="270202"/>
                  <a:pt x="1001961" y="280209"/>
                  <a:pt x="1011980" y="280209"/>
                </a:cubicBezTo>
                <a:cubicBezTo>
                  <a:pt x="1052059" y="280209"/>
                  <a:pt x="1082118" y="250187"/>
                  <a:pt x="1082118" y="220164"/>
                </a:cubicBezTo>
                <a:cubicBezTo>
                  <a:pt x="1082118" y="180134"/>
                  <a:pt x="1052059" y="150112"/>
                  <a:pt x="1011980" y="150112"/>
                </a:cubicBezTo>
                <a:close/>
                <a:moveTo>
                  <a:pt x="751471" y="510381"/>
                </a:moveTo>
                <a:cubicBezTo>
                  <a:pt x="751471" y="720538"/>
                  <a:pt x="751471" y="720538"/>
                  <a:pt x="751471" y="720538"/>
                </a:cubicBezTo>
                <a:cubicBezTo>
                  <a:pt x="801569" y="720538"/>
                  <a:pt x="801569" y="720538"/>
                  <a:pt x="801569" y="720538"/>
                </a:cubicBezTo>
                <a:cubicBezTo>
                  <a:pt x="801569" y="540403"/>
                  <a:pt x="801569" y="540403"/>
                  <a:pt x="801569" y="540403"/>
                </a:cubicBezTo>
                <a:cubicBezTo>
                  <a:pt x="821608" y="540403"/>
                  <a:pt x="821608" y="540403"/>
                  <a:pt x="821608" y="540403"/>
                </a:cubicBezTo>
                <a:cubicBezTo>
                  <a:pt x="821608" y="720538"/>
                  <a:pt x="821608" y="720538"/>
                  <a:pt x="821608" y="720538"/>
                </a:cubicBezTo>
                <a:cubicBezTo>
                  <a:pt x="871706" y="720538"/>
                  <a:pt x="871706" y="720538"/>
                  <a:pt x="871706" y="720538"/>
                </a:cubicBezTo>
                <a:cubicBezTo>
                  <a:pt x="871706" y="510381"/>
                  <a:pt x="871706" y="510381"/>
                  <a:pt x="871706" y="510381"/>
                </a:cubicBezTo>
                <a:cubicBezTo>
                  <a:pt x="871706" y="470351"/>
                  <a:pt x="871706" y="470351"/>
                  <a:pt x="871706" y="470351"/>
                </a:cubicBezTo>
                <a:cubicBezTo>
                  <a:pt x="871706" y="360269"/>
                  <a:pt x="871706" y="360269"/>
                  <a:pt x="871706" y="360269"/>
                </a:cubicBezTo>
                <a:cubicBezTo>
                  <a:pt x="881725" y="360269"/>
                  <a:pt x="881725" y="360269"/>
                  <a:pt x="881725" y="360269"/>
                </a:cubicBezTo>
                <a:cubicBezTo>
                  <a:pt x="881725" y="470351"/>
                  <a:pt x="881725" y="470351"/>
                  <a:pt x="881725" y="470351"/>
                </a:cubicBezTo>
                <a:cubicBezTo>
                  <a:pt x="941843" y="470351"/>
                  <a:pt x="941843" y="470351"/>
                  <a:pt x="941843" y="470351"/>
                </a:cubicBezTo>
                <a:cubicBezTo>
                  <a:pt x="941843" y="310231"/>
                  <a:pt x="941843" y="310231"/>
                  <a:pt x="941843" y="310231"/>
                </a:cubicBezTo>
                <a:cubicBezTo>
                  <a:pt x="941843" y="280209"/>
                  <a:pt x="911784" y="260194"/>
                  <a:pt x="881725" y="260194"/>
                </a:cubicBezTo>
                <a:cubicBezTo>
                  <a:pt x="771510" y="260194"/>
                  <a:pt x="771510" y="260194"/>
                  <a:pt x="771510" y="260194"/>
                </a:cubicBezTo>
                <a:cubicBezTo>
                  <a:pt x="771510" y="270202"/>
                  <a:pt x="771510" y="280209"/>
                  <a:pt x="771510" y="280209"/>
                </a:cubicBezTo>
                <a:cubicBezTo>
                  <a:pt x="771510" y="510381"/>
                  <a:pt x="771510" y="510381"/>
                  <a:pt x="771510" y="510381"/>
                </a:cubicBezTo>
                <a:cubicBezTo>
                  <a:pt x="751471" y="510381"/>
                  <a:pt x="751471" y="510381"/>
                  <a:pt x="751471" y="510381"/>
                </a:cubicBezTo>
                <a:close/>
                <a:moveTo>
                  <a:pt x="651274" y="470351"/>
                </a:moveTo>
                <a:cubicBezTo>
                  <a:pt x="651274" y="320239"/>
                  <a:pt x="651274" y="320239"/>
                  <a:pt x="651274" y="320239"/>
                </a:cubicBezTo>
                <a:cubicBezTo>
                  <a:pt x="641255" y="320239"/>
                  <a:pt x="641255" y="320239"/>
                  <a:pt x="641255" y="320239"/>
                </a:cubicBezTo>
                <a:cubicBezTo>
                  <a:pt x="641255" y="470351"/>
                  <a:pt x="641255" y="470351"/>
                  <a:pt x="641255" y="470351"/>
                </a:cubicBezTo>
                <a:cubicBezTo>
                  <a:pt x="641255" y="500373"/>
                  <a:pt x="641255" y="500373"/>
                  <a:pt x="641255" y="500373"/>
                </a:cubicBezTo>
                <a:cubicBezTo>
                  <a:pt x="641255" y="770575"/>
                  <a:pt x="641255" y="770575"/>
                  <a:pt x="641255" y="770575"/>
                </a:cubicBezTo>
                <a:cubicBezTo>
                  <a:pt x="571118" y="770575"/>
                  <a:pt x="571118" y="770575"/>
                  <a:pt x="571118" y="770575"/>
                </a:cubicBezTo>
                <a:cubicBezTo>
                  <a:pt x="571118" y="550411"/>
                  <a:pt x="571118" y="550411"/>
                  <a:pt x="571118" y="550411"/>
                </a:cubicBezTo>
                <a:cubicBezTo>
                  <a:pt x="551078" y="550411"/>
                  <a:pt x="551078" y="550411"/>
                  <a:pt x="551078" y="550411"/>
                </a:cubicBezTo>
                <a:cubicBezTo>
                  <a:pt x="551078" y="770575"/>
                  <a:pt x="551078" y="770575"/>
                  <a:pt x="551078" y="770575"/>
                </a:cubicBezTo>
                <a:cubicBezTo>
                  <a:pt x="480941" y="770575"/>
                  <a:pt x="480941" y="770575"/>
                  <a:pt x="480941" y="770575"/>
                </a:cubicBezTo>
                <a:cubicBezTo>
                  <a:pt x="480941" y="500373"/>
                  <a:pt x="480941" y="500373"/>
                  <a:pt x="480941" y="500373"/>
                </a:cubicBezTo>
                <a:cubicBezTo>
                  <a:pt x="480941" y="470351"/>
                  <a:pt x="480941" y="470351"/>
                  <a:pt x="480941" y="470351"/>
                </a:cubicBezTo>
                <a:cubicBezTo>
                  <a:pt x="480941" y="320239"/>
                  <a:pt x="480941" y="320239"/>
                  <a:pt x="480941" y="320239"/>
                </a:cubicBezTo>
                <a:cubicBezTo>
                  <a:pt x="470922" y="320239"/>
                  <a:pt x="470922" y="320239"/>
                  <a:pt x="470922" y="320239"/>
                </a:cubicBezTo>
                <a:cubicBezTo>
                  <a:pt x="470922" y="470351"/>
                  <a:pt x="470922" y="470351"/>
                  <a:pt x="470922" y="470351"/>
                </a:cubicBezTo>
                <a:cubicBezTo>
                  <a:pt x="410804" y="470351"/>
                  <a:pt x="410804" y="470351"/>
                  <a:pt x="410804" y="470351"/>
                </a:cubicBezTo>
                <a:cubicBezTo>
                  <a:pt x="410804" y="270202"/>
                  <a:pt x="410804" y="270202"/>
                  <a:pt x="410804" y="270202"/>
                </a:cubicBezTo>
                <a:cubicBezTo>
                  <a:pt x="410804" y="240179"/>
                  <a:pt x="440863" y="210157"/>
                  <a:pt x="470922" y="210157"/>
                </a:cubicBezTo>
                <a:cubicBezTo>
                  <a:pt x="661294" y="210157"/>
                  <a:pt x="460902" y="210157"/>
                  <a:pt x="651274" y="210157"/>
                </a:cubicBezTo>
                <a:cubicBezTo>
                  <a:pt x="691353" y="210157"/>
                  <a:pt x="711392" y="240179"/>
                  <a:pt x="711392" y="270202"/>
                </a:cubicBezTo>
                <a:cubicBezTo>
                  <a:pt x="711392" y="470351"/>
                  <a:pt x="711392" y="470351"/>
                  <a:pt x="711392" y="470351"/>
                </a:cubicBezTo>
                <a:cubicBezTo>
                  <a:pt x="701373" y="470351"/>
                  <a:pt x="681333" y="470351"/>
                  <a:pt x="651274" y="470351"/>
                </a:cubicBezTo>
                <a:close/>
                <a:moveTo>
                  <a:pt x="370725" y="510381"/>
                </a:moveTo>
                <a:cubicBezTo>
                  <a:pt x="370725" y="720538"/>
                  <a:pt x="370725" y="720538"/>
                  <a:pt x="370725" y="720538"/>
                </a:cubicBezTo>
                <a:cubicBezTo>
                  <a:pt x="310608" y="720538"/>
                  <a:pt x="310608" y="720538"/>
                  <a:pt x="310608" y="720538"/>
                </a:cubicBezTo>
                <a:cubicBezTo>
                  <a:pt x="310608" y="540403"/>
                  <a:pt x="310608" y="540403"/>
                  <a:pt x="310608" y="540403"/>
                </a:cubicBezTo>
                <a:cubicBezTo>
                  <a:pt x="300588" y="540403"/>
                  <a:pt x="300588" y="540403"/>
                  <a:pt x="300588" y="540403"/>
                </a:cubicBezTo>
                <a:cubicBezTo>
                  <a:pt x="300588" y="720538"/>
                  <a:pt x="300588" y="720538"/>
                  <a:pt x="300588" y="720538"/>
                </a:cubicBezTo>
                <a:cubicBezTo>
                  <a:pt x="240471" y="720538"/>
                  <a:pt x="240471" y="720538"/>
                  <a:pt x="240471" y="720538"/>
                </a:cubicBezTo>
                <a:cubicBezTo>
                  <a:pt x="240471" y="510381"/>
                  <a:pt x="240471" y="510381"/>
                  <a:pt x="240471" y="510381"/>
                </a:cubicBezTo>
                <a:cubicBezTo>
                  <a:pt x="240471" y="470351"/>
                  <a:pt x="240471" y="470351"/>
                  <a:pt x="240471" y="470351"/>
                </a:cubicBezTo>
                <a:cubicBezTo>
                  <a:pt x="240471" y="360269"/>
                  <a:pt x="240471" y="360269"/>
                  <a:pt x="240471" y="360269"/>
                </a:cubicBezTo>
                <a:cubicBezTo>
                  <a:pt x="230451" y="360269"/>
                  <a:pt x="230451" y="360269"/>
                  <a:pt x="230451" y="360269"/>
                </a:cubicBezTo>
                <a:cubicBezTo>
                  <a:pt x="230451" y="470351"/>
                  <a:pt x="230451" y="470351"/>
                  <a:pt x="230451" y="470351"/>
                </a:cubicBezTo>
                <a:cubicBezTo>
                  <a:pt x="180353" y="470351"/>
                  <a:pt x="180353" y="470351"/>
                  <a:pt x="180353" y="470351"/>
                </a:cubicBezTo>
                <a:cubicBezTo>
                  <a:pt x="180353" y="310231"/>
                  <a:pt x="180353" y="310231"/>
                  <a:pt x="180353" y="310231"/>
                </a:cubicBezTo>
                <a:cubicBezTo>
                  <a:pt x="180353" y="280209"/>
                  <a:pt x="200392" y="260194"/>
                  <a:pt x="230451" y="260194"/>
                </a:cubicBezTo>
                <a:cubicBezTo>
                  <a:pt x="350686" y="260194"/>
                  <a:pt x="350686" y="260194"/>
                  <a:pt x="350686" y="260194"/>
                </a:cubicBezTo>
                <a:cubicBezTo>
                  <a:pt x="350686" y="270202"/>
                  <a:pt x="350686" y="280209"/>
                  <a:pt x="350686" y="280209"/>
                </a:cubicBezTo>
                <a:cubicBezTo>
                  <a:pt x="350686" y="510381"/>
                  <a:pt x="350686" y="510381"/>
                  <a:pt x="350686" y="510381"/>
                </a:cubicBezTo>
                <a:cubicBezTo>
                  <a:pt x="370725" y="510381"/>
                  <a:pt x="370725" y="510381"/>
                  <a:pt x="370725" y="510381"/>
                </a:cubicBezTo>
                <a:close/>
                <a:moveTo>
                  <a:pt x="310608" y="90067"/>
                </a:moveTo>
                <a:cubicBezTo>
                  <a:pt x="350686" y="90067"/>
                  <a:pt x="390765" y="120090"/>
                  <a:pt x="390765" y="170127"/>
                </a:cubicBezTo>
                <a:cubicBezTo>
                  <a:pt x="390765" y="190142"/>
                  <a:pt x="380745" y="200149"/>
                  <a:pt x="370725" y="220164"/>
                </a:cubicBezTo>
                <a:cubicBezTo>
                  <a:pt x="370725" y="220164"/>
                  <a:pt x="370725" y="220164"/>
                  <a:pt x="370725" y="230172"/>
                </a:cubicBezTo>
                <a:cubicBezTo>
                  <a:pt x="350686" y="240179"/>
                  <a:pt x="330647" y="250187"/>
                  <a:pt x="310608" y="250187"/>
                </a:cubicBezTo>
                <a:cubicBezTo>
                  <a:pt x="260510" y="250187"/>
                  <a:pt x="220431" y="210157"/>
                  <a:pt x="220431" y="170127"/>
                </a:cubicBezTo>
                <a:cubicBezTo>
                  <a:pt x="220431" y="120090"/>
                  <a:pt x="260510" y="90067"/>
                  <a:pt x="310608" y="90067"/>
                </a:cubicBezTo>
                <a:close/>
                <a:moveTo>
                  <a:pt x="811588" y="90067"/>
                </a:moveTo>
                <a:cubicBezTo>
                  <a:pt x="761490" y="90067"/>
                  <a:pt x="731431" y="120090"/>
                  <a:pt x="731431" y="170127"/>
                </a:cubicBezTo>
                <a:cubicBezTo>
                  <a:pt x="731431" y="190142"/>
                  <a:pt x="731431" y="200149"/>
                  <a:pt x="741451" y="220164"/>
                </a:cubicBezTo>
                <a:cubicBezTo>
                  <a:pt x="751471" y="220164"/>
                  <a:pt x="751471" y="220164"/>
                  <a:pt x="751471" y="230172"/>
                </a:cubicBezTo>
                <a:cubicBezTo>
                  <a:pt x="771510" y="240179"/>
                  <a:pt x="791549" y="250187"/>
                  <a:pt x="811588" y="250187"/>
                </a:cubicBezTo>
                <a:cubicBezTo>
                  <a:pt x="851667" y="250187"/>
                  <a:pt x="891745" y="210157"/>
                  <a:pt x="891745" y="170127"/>
                </a:cubicBezTo>
                <a:cubicBezTo>
                  <a:pt x="891745" y="120090"/>
                  <a:pt x="851667" y="90067"/>
                  <a:pt x="811588" y="900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en-US" sz="1655">
              <a:solidFill>
                <a:srgbClr val="1C666E"/>
              </a:solidFill>
              <a:latin typeface="字魂59号-创粗黑"/>
              <a:ea typeface="字魂59号-创粗黑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B9F55DD-463A-2972-4506-B923B8281873}"/>
              </a:ext>
            </a:extLst>
          </p:cNvPr>
          <p:cNvSpPr txBox="1"/>
          <p:nvPr/>
        </p:nvSpPr>
        <p:spPr>
          <a:xfrm>
            <a:off x="2999513" y="3816449"/>
            <a:ext cx="712879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特别感谢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endParaRPr lang="en-US" altLang="zh-CN" sz="3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孙铁玲   刘晓洁</a:t>
            </a:r>
            <a:endParaRPr lang="en-US" altLang="zh-CN" sz="3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716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25173-3991-B55B-D879-0B8324F5D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B568A723-CC1A-63A2-5DCC-1AC5F377B83B}"/>
              </a:ext>
            </a:extLst>
          </p:cNvPr>
          <p:cNvGrpSpPr/>
          <p:nvPr/>
        </p:nvGrpSpPr>
        <p:grpSpPr>
          <a:xfrm>
            <a:off x="2711625" y="2327632"/>
            <a:ext cx="5904655" cy="1635375"/>
            <a:chOff x="4425387" y="2262581"/>
            <a:chExt cx="6768752" cy="1620772"/>
          </a:xfrm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CC9DAC84-28CD-40E7-32EA-02BFF1838F66}"/>
                </a:ext>
              </a:extLst>
            </p:cNvPr>
            <p:cNvSpPr/>
            <p:nvPr/>
          </p:nvSpPr>
          <p:spPr>
            <a:xfrm>
              <a:off x="4425387" y="2262581"/>
              <a:ext cx="6552728" cy="1620772"/>
            </a:xfrm>
            <a:prstGeom prst="round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48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5EABCF1-9613-DE85-8FBF-6A716AC0AB7E}"/>
                </a:ext>
              </a:extLst>
            </p:cNvPr>
            <p:cNvSpPr/>
            <p:nvPr/>
          </p:nvSpPr>
          <p:spPr>
            <a:xfrm>
              <a:off x="5649523" y="2262581"/>
              <a:ext cx="5544616" cy="1620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48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文本框 17">
            <a:extLst>
              <a:ext uri="{FF2B5EF4-FFF2-40B4-BE49-F238E27FC236}">
                <a16:creationId xmlns:a16="http://schemas.microsoft.com/office/drawing/2014/main" id="{5ACA7559-94FD-F4CE-5276-D74F6E2CEA0D}"/>
              </a:ext>
            </a:extLst>
          </p:cNvPr>
          <p:cNvSpPr txBox="1"/>
          <p:nvPr/>
        </p:nvSpPr>
        <p:spPr>
          <a:xfrm>
            <a:off x="4494557" y="2764932"/>
            <a:ext cx="4121723" cy="76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  <a:sym typeface="字魂59号-创粗黑" panose="00000500000000000000" pitchFamily="2" charset="-122"/>
              </a:rPr>
              <a:t>教学建议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66E09F8-BF95-D099-2EB6-E645D7C40D59}"/>
              </a:ext>
            </a:extLst>
          </p:cNvPr>
          <p:cNvSpPr txBox="1"/>
          <p:nvPr/>
        </p:nvSpPr>
        <p:spPr>
          <a:xfrm>
            <a:off x="2783632" y="263813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字魂59号-创粗黑" panose="00000500000000000000" pitchFamily="2" charset="-122"/>
              </a:rPr>
              <a:t>04</a:t>
            </a:r>
            <a:endParaRPr lang="zh-CN" altLang="en-US" sz="60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字魂59号-创粗黑" panose="00000500000000000000" pitchFamily="2" charset="-122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B3E56088-06F9-612E-3670-DE5A3A0D55D0}"/>
              </a:ext>
            </a:extLst>
          </p:cNvPr>
          <p:cNvSpPr/>
          <p:nvPr/>
        </p:nvSpPr>
        <p:spPr>
          <a:xfrm>
            <a:off x="263352" y="1459062"/>
            <a:ext cx="536281" cy="366370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48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869E8C1D-70A7-85EF-549B-13380B739DFD}"/>
              </a:ext>
            </a:extLst>
          </p:cNvPr>
          <p:cNvSpPr>
            <a:spLocks/>
          </p:cNvSpPr>
          <p:nvPr/>
        </p:nvSpPr>
        <p:spPr bwMode="auto">
          <a:xfrm>
            <a:off x="947663" y="2420888"/>
            <a:ext cx="1547937" cy="139564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D9D9D9">
              <a:alpha val="56078"/>
            </a:srgbClr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83713" tIns="41856" rIns="83713" bIns="41856" numCol="1" anchor="t" anchorCtr="0" compatLnSpc="1">
            <a:prstTxWarp prst="textNoShape">
              <a:avLst/>
            </a:prstTxWarp>
          </a:bodyPr>
          <a:lstStyle/>
          <a:p>
            <a:endParaRPr lang="zh-CN" altLang="en-US" sz="1648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6" name="KSO_Shape">
            <a:extLst>
              <a:ext uri="{FF2B5EF4-FFF2-40B4-BE49-F238E27FC236}">
                <a16:creationId xmlns:a16="http://schemas.microsoft.com/office/drawing/2014/main" id="{7C0C45B9-1201-6B43-F10C-01CEDCC36FA2}"/>
              </a:ext>
            </a:extLst>
          </p:cNvPr>
          <p:cNvSpPr>
            <a:spLocks/>
          </p:cNvSpPr>
          <p:nvPr/>
        </p:nvSpPr>
        <p:spPr bwMode="auto">
          <a:xfrm>
            <a:off x="1157380" y="2730434"/>
            <a:ext cx="1122196" cy="77057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48">
              <a:solidFill>
                <a:srgbClr val="1C666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0159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4DBCA-8C51-685F-F983-2534FF8B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7FEBD81-8A65-0C2A-3801-6C0FDB0572F0}"/>
              </a:ext>
            </a:extLst>
          </p:cNvPr>
          <p:cNvSpPr txBox="1"/>
          <p:nvPr/>
        </p:nvSpPr>
        <p:spPr>
          <a:xfrm>
            <a:off x="501899" y="764704"/>
            <a:ext cx="6120680" cy="375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+mj-ea"/>
                <a:ea typeface="+mj-ea"/>
              </a:rPr>
              <a:t>1</a:t>
            </a:r>
            <a:r>
              <a:rPr lang="zh-CN" altLang="en-US" sz="3200" b="1" dirty="0">
                <a:latin typeface="+mj-ea"/>
                <a:ea typeface="+mj-ea"/>
              </a:rPr>
              <a:t>、加强</a:t>
            </a:r>
            <a:r>
              <a:rPr lang="zh-CN" altLang="en-US" sz="3200" b="1" dirty="0"/>
              <a:t>审题训练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endParaRPr lang="en-US" altLang="zh-CN" sz="26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有效运用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TPS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，搭建文章框架</a:t>
            </a:r>
            <a:endParaRPr lang="en-US" altLang="zh-CN" sz="26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/>
              <a:t>强化读者意识，选择得体表达</a:t>
            </a:r>
            <a:endParaRPr lang="en-US" altLang="zh-CN" sz="26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基于信件类型，合理分配笔墨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紧扣活动主题，文中充分体现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EF4DC3-CD36-A612-1F53-E4492BCC1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404664"/>
            <a:ext cx="4273125" cy="539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44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7CB20-EFFA-7AD7-2B0F-22F1A126D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30169CB-54CB-679E-283E-174C5A8AF18D}"/>
              </a:ext>
            </a:extLst>
          </p:cNvPr>
          <p:cNvSpPr txBox="1"/>
          <p:nvPr/>
        </p:nvSpPr>
        <p:spPr>
          <a:xfrm>
            <a:off x="407368" y="548680"/>
            <a:ext cx="6120680" cy="13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+mj-ea"/>
                <a:ea typeface="+mj-ea"/>
              </a:rPr>
              <a:t>2</a:t>
            </a:r>
            <a:r>
              <a:rPr lang="zh-CN" altLang="en-US" sz="3200" b="1" dirty="0">
                <a:latin typeface="+mj-ea"/>
                <a:ea typeface="+mj-ea"/>
              </a:rPr>
              <a:t>、养成构思习惯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en-US" altLang="zh-CN" sz="2600" b="1" dirty="0"/>
              <a:t>       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7AC9B40-0D97-B173-3D0A-84A3C2686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92" y="1700808"/>
            <a:ext cx="1126452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80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FE1CC-35E1-3479-C850-D6E6D9EC3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A34B5E1-5115-509C-0647-0B15DA7588E1}"/>
              </a:ext>
            </a:extLst>
          </p:cNvPr>
          <p:cNvSpPr txBox="1"/>
          <p:nvPr/>
        </p:nvSpPr>
        <p:spPr>
          <a:xfrm>
            <a:off x="479376" y="764704"/>
            <a:ext cx="6120680" cy="13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+mj-ea"/>
              </a:rPr>
              <a:t>3</a:t>
            </a:r>
            <a:r>
              <a:rPr lang="zh-CN" altLang="en-US" sz="3200" b="1" dirty="0">
                <a:latin typeface="+mj-ea"/>
              </a:rPr>
              <a:t>、加强信息组织</a:t>
            </a:r>
            <a:endParaRPr lang="en-US" altLang="zh-CN" sz="3200" b="1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/>
              <a:t>       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AFFED72-AAC5-F333-75C5-39804C009BBE}"/>
              </a:ext>
            </a:extLst>
          </p:cNvPr>
          <p:cNvSpPr txBox="1"/>
          <p:nvPr/>
        </p:nvSpPr>
        <p:spPr>
          <a:xfrm>
            <a:off x="1199456" y="3554659"/>
            <a:ext cx="7992888" cy="243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Chronological order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order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of importance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39305E-72DD-4336-9449-BED3AAFC26C9}"/>
              </a:ext>
            </a:extLst>
          </p:cNvPr>
          <p:cNvSpPr txBox="1"/>
          <p:nvPr/>
        </p:nvSpPr>
        <p:spPr>
          <a:xfrm>
            <a:off x="1113792" y="1539610"/>
            <a:ext cx="1117489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600" b="1" kern="12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选择性必修认知策略</a:t>
            </a:r>
            <a:endParaRPr lang="zh-CN" altLang="zh-CN" sz="26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600" kern="12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9. </a:t>
            </a:r>
            <a:r>
              <a:rPr lang="zh-CN" altLang="zh-CN" sz="2600" kern="12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利用语篇衔接手段，有逻辑地</a:t>
            </a:r>
            <a:r>
              <a:rPr lang="zh-CN" altLang="zh-CN" sz="2600" b="1" kern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组织信息</a:t>
            </a:r>
            <a:r>
              <a:rPr lang="zh-CN" altLang="zh-CN" sz="2600" kern="12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；</a:t>
            </a:r>
            <a:endParaRPr lang="en-US" altLang="zh-CN" sz="2600" kern="1200" dirty="0">
              <a:solidFill>
                <a:srgbClr val="000000"/>
              </a:solidFill>
              <a:effectLst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  <a:p>
            <a:pPr algn="just"/>
            <a:endParaRPr lang="en-US" altLang="zh-CN" sz="1400" kern="1200" dirty="0">
              <a:solidFill>
                <a:srgbClr val="000000"/>
              </a:solidFill>
              <a:effectLst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  <a:p>
            <a:pPr algn="just"/>
            <a:r>
              <a:rPr lang="zh-CN" altLang="zh-CN" sz="2600" b="1" kern="12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选择性必修语篇知识内容要求：</a:t>
            </a:r>
            <a:endParaRPr lang="zh-CN" altLang="zh-CN" sz="26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600" kern="12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5. </a:t>
            </a:r>
            <a:r>
              <a:rPr lang="zh-CN" altLang="zh-CN" sz="2600" kern="12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语篇中的</a:t>
            </a:r>
            <a:r>
              <a:rPr lang="zh-CN" altLang="zh-CN" sz="2600" b="1" kern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信息组织</a:t>
            </a:r>
            <a:r>
              <a:rPr lang="zh-CN" altLang="zh-CN" sz="2600" kern="12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方式，如：语篇中新旧信息的布局及承接关系；</a:t>
            </a:r>
            <a:endParaRPr lang="zh-CN" altLang="zh-CN" sz="26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6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E4783-9F66-0A99-1ABA-2A2C0DC65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77A5F9E-E344-80DF-8F7D-EA0D810A8193}"/>
              </a:ext>
            </a:extLst>
          </p:cNvPr>
          <p:cNvSpPr txBox="1"/>
          <p:nvPr/>
        </p:nvSpPr>
        <p:spPr>
          <a:xfrm>
            <a:off x="356711" y="548680"/>
            <a:ext cx="6120680" cy="13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+mj-ea"/>
                <a:ea typeface="+mj-ea"/>
              </a:rPr>
              <a:t>4</a:t>
            </a:r>
            <a:r>
              <a:rPr lang="zh-CN" altLang="en-US" sz="3200" b="1" dirty="0">
                <a:latin typeface="+mj-ea"/>
                <a:ea typeface="+mj-ea"/>
              </a:rPr>
              <a:t>、积累话题语言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en-US" altLang="zh-CN" sz="2600" b="1" dirty="0"/>
              <a:t>       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C843A9-0071-5183-137E-BA278E109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12201" r="6677" b="6152"/>
          <a:stretch/>
        </p:blipFill>
        <p:spPr bwMode="auto">
          <a:xfrm>
            <a:off x="392714" y="1484784"/>
            <a:ext cx="302433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B7E031F-C002-2279-2931-DD3F1FF25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33" y="2083466"/>
            <a:ext cx="4762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A2C47E-0796-F4B2-E388-70D4B1EF09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17" y="0"/>
            <a:ext cx="3608507" cy="494234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27EBF29-8A0A-E62C-5E11-F4DF6E9DA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7" y="1740692"/>
            <a:ext cx="3832845" cy="49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71864" y="1528916"/>
            <a:ext cx="29129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谢 谢！</a:t>
            </a:r>
          </a:p>
        </p:txBody>
      </p:sp>
      <p:sp>
        <p:nvSpPr>
          <p:cNvPr id="3" name="矩形 2"/>
          <p:cNvSpPr/>
          <p:nvPr/>
        </p:nvSpPr>
        <p:spPr>
          <a:xfrm>
            <a:off x="684312" y="4869160"/>
            <a:ext cx="69127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本视频课程中的部分图片、视频引自有关图书、网络，特向这些图片、视频的制作者和有关图书的出版者和相关网络表示感谢；因多种原因，事先未与作者和出版社取得联系，特向他们表示歉意。</a:t>
            </a:r>
          </a:p>
        </p:txBody>
      </p:sp>
    </p:spTree>
    <p:extLst>
      <p:ext uri="{BB962C8B-B14F-4D97-AF65-F5344CB8AC3E}">
        <p14:creationId xmlns:p14="http://schemas.microsoft.com/office/powerpoint/2010/main" val="342657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8280C-6594-C90A-DC1C-D9C1B691B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">
            <a:extLst>
              <a:ext uri="{FF2B5EF4-FFF2-40B4-BE49-F238E27FC236}">
                <a16:creationId xmlns:a16="http://schemas.microsoft.com/office/drawing/2014/main" id="{EEDE2AC0-A72E-7D78-3152-D9E7DF8E31E6}"/>
              </a:ext>
            </a:extLst>
          </p:cNvPr>
          <p:cNvSpPr/>
          <p:nvPr/>
        </p:nvSpPr>
        <p:spPr>
          <a:xfrm>
            <a:off x="515144" y="1459062"/>
            <a:ext cx="610618" cy="366370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48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F8CDC7E-C6F4-B2D0-BC3A-E039A413379C}"/>
              </a:ext>
            </a:extLst>
          </p:cNvPr>
          <p:cNvGrpSpPr/>
          <p:nvPr/>
        </p:nvGrpSpPr>
        <p:grpSpPr>
          <a:xfrm>
            <a:off x="3215680" y="1950932"/>
            <a:ext cx="5124788" cy="3016530"/>
            <a:chOff x="3647100" y="1814498"/>
            <a:chExt cx="7020009" cy="329497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73437F1-AA9C-AE06-0E59-3E793D3900DE}"/>
                </a:ext>
              </a:extLst>
            </p:cNvPr>
            <p:cNvSpPr/>
            <p:nvPr/>
          </p:nvSpPr>
          <p:spPr>
            <a:xfrm>
              <a:off x="3647100" y="1814499"/>
              <a:ext cx="936001" cy="6550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字魂59号-创粗黑" panose="00000500000000000000" pitchFamily="2" charset="-122"/>
                </a:rPr>
                <a:t>1</a:t>
              </a:r>
              <a:endParaRPr lang="zh-CN" altLang="en-US" sz="28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1EC2855-80BE-C62E-DF48-902EB5FB0A6E}"/>
                </a:ext>
              </a:extLst>
            </p:cNvPr>
            <p:cNvSpPr/>
            <p:nvPr/>
          </p:nvSpPr>
          <p:spPr>
            <a:xfrm>
              <a:off x="4683474" y="1814498"/>
              <a:ext cx="5983635" cy="6550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31" dirty="0">
                  <a:solidFill>
                    <a:prstClr val="white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华文黑体" pitchFamily="2" charset="-122"/>
                  <a:sym typeface="字魂59号-创粗黑" panose="00000500000000000000" pitchFamily="2" charset="-122"/>
                </a:rPr>
                <a:t> </a:t>
              </a:r>
              <a:r>
                <a:rPr lang="zh-CN" altLang="en-US" sz="2800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itchFamily="2" charset="-122"/>
                  <a:sym typeface="字魂59号-创粗黑" panose="00000500000000000000" pitchFamily="2" charset="-122"/>
                </a:rPr>
                <a:t>命题思路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D284CA6-6799-321E-AD77-64729721A00C}"/>
                </a:ext>
              </a:extLst>
            </p:cNvPr>
            <p:cNvSpPr/>
            <p:nvPr/>
          </p:nvSpPr>
          <p:spPr>
            <a:xfrm>
              <a:off x="3647100" y="2694479"/>
              <a:ext cx="936001" cy="655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字魂59号-创粗黑" panose="00000500000000000000" pitchFamily="2" charset="-122"/>
                </a:rPr>
                <a:t>2</a:t>
              </a:r>
              <a:endParaRPr lang="zh-CN" altLang="en-US" sz="28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9589755-5424-E3B3-593E-4E3344E274EB}"/>
                </a:ext>
              </a:extLst>
            </p:cNvPr>
            <p:cNvSpPr/>
            <p:nvPr/>
          </p:nvSpPr>
          <p:spPr>
            <a:xfrm>
              <a:off x="3647100" y="3574459"/>
              <a:ext cx="936001" cy="655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字魂59号-创粗黑" panose="00000500000000000000" pitchFamily="2" charset="-122"/>
                </a:rPr>
                <a:t>3</a:t>
              </a:r>
              <a:endParaRPr lang="zh-CN" altLang="en-US" sz="28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5B41AB6-8181-C4CA-B637-21AC16D96107}"/>
                </a:ext>
              </a:extLst>
            </p:cNvPr>
            <p:cNvSpPr/>
            <p:nvPr/>
          </p:nvSpPr>
          <p:spPr>
            <a:xfrm>
              <a:off x="4683474" y="3574459"/>
              <a:ext cx="5983635" cy="655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31" dirty="0">
                  <a:solidFill>
                    <a:prstClr val="white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华文黑体" pitchFamily="2" charset="-122"/>
                  <a:sym typeface="字魂59号-创粗黑" panose="00000500000000000000" pitchFamily="2" charset="-122"/>
                </a:rPr>
                <a:t> </a:t>
              </a:r>
              <a:r>
                <a:rPr lang="zh-CN" altLang="en-US" sz="2800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itchFamily="2" charset="-122"/>
                  <a:sym typeface="字魂59号-创粗黑" panose="00000500000000000000" pitchFamily="2" charset="-122"/>
                </a:rPr>
                <a:t>评分标准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9C4E839-A1F4-5ED9-1005-B71E5E8899E9}"/>
                </a:ext>
              </a:extLst>
            </p:cNvPr>
            <p:cNvSpPr/>
            <p:nvPr/>
          </p:nvSpPr>
          <p:spPr>
            <a:xfrm>
              <a:off x="3647100" y="4454438"/>
              <a:ext cx="936001" cy="655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字魂59号-创粗黑" panose="00000500000000000000" pitchFamily="2" charset="-122"/>
                </a:rPr>
                <a:t>4</a:t>
              </a:r>
              <a:endParaRPr lang="zh-CN" altLang="en-US" sz="28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01B6BB6-B90C-5924-C6DC-E572F97531F7}"/>
                </a:ext>
              </a:extLst>
            </p:cNvPr>
            <p:cNvSpPr/>
            <p:nvPr/>
          </p:nvSpPr>
          <p:spPr>
            <a:xfrm>
              <a:off x="4683474" y="4454438"/>
              <a:ext cx="5983635" cy="655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31" dirty="0">
                  <a:solidFill>
                    <a:prstClr val="white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华文黑体" pitchFamily="2" charset="-122"/>
                  <a:sym typeface="字魂59号-创粗黑" panose="00000500000000000000" pitchFamily="2" charset="-122"/>
                </a:rPr>
                <a:t> </a:t>
              </a:r>
              <a:r>
                <a:rPr lang="zh-CN" altLang="en-US" sz="2800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itchFamily="2" charset="-122"/>
                  <a:sym typeface="字魂59号-创粗黑" panose="00000500000000000000" pitchFamily="2" charset="-122"/>
                </a:rPr>
                <a:t>教学建议</a:t>
              </a:r>
            </a:p>
          </p:txBody>
        </p:sp>
      </p:grpSp>
      <p:sp>
        <p:nvSpPr>
          <p:cNvPr id="18" name="Freeform 5">
            <a:extLst>
              <a:ext uri="{FF2B5EF4-FFF2-40B4-BE49-F238E27FC236}">
                <a16:creationId xmlns:a16="http://schemas.microsoft.com/office/drawing/2014/main" id="{92416C1A-1AD4-0D01-52EB-11732A9863AE}"/>
              </a:ext>
            </a:extLst>
          </p:cNvPr>
          <p:cNvSpPr>
            <a:spLocks/>
          </p:cNvSpPr>
          <p:nvPr/>
        </p:nvSpPr>
        <p:spPr bwMode="auto">
          <a:xfrm>
            <a:off x="1299021" y="2543756"/>
            <a:ext cx="1700635" cy="153331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D9D9D9">
              <a:alpha val="56078"/>
            </a:srgbClr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83713" tIns="41856" rIns="83713" bIns="41856" numCol="1" anchor="t" anchorCtr="0" compatLnSpc="1">
            <a:prstTxWarp prst="textNoShape">
              <a:avLst/>
            </a:prstTxWarp>
          </a:bodyPr>
          <a:lstStyle/>
          <a:p>
            <a:endParaRPr lang="zh-CN" altLang="en-US" sz="1648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9" name="TextBox 78">
            <a:extLst>
              <a:ext uri="{FF2B5EF4-FFF2-40B4-BE49-F238E27FC236}">
                <a16:creationId xmlns:a16="http://schemas.microsoft.com/office/drawing/2014/main" id="{BB82296C-AB13-6E03-E333-DEF770922396}"/>
              </a:ext>
            </a:extLst>
          </p:cNvPr>
          <p:cNvSpPr txBox="1"/>
          <p:nvPr/>
        </p:nvSpPr>
        <p:spPr>
          <a:xfrm>
            <a:off x="1560220" y="3335844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字魂59号-创粗黑" panose="00000500000000000000" pitchFamily="2" charset="-122"/>
              </a:rPr>
              <a:t>CONTENTS</a:t>
            </a:r>
            <a:endParaRPr lang="zh-CN" altLang="en-US" sz="20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字魂59号-创粗黑" panose="00000500000000000000" pitchFamily="2" charset="-122"/>
            </a:endParaRPr>
          </a:p>
        </p:txBody>
      </p:sp>
      <p:sp>
        <p:nvSpPr>
          <p:cNvPr id="21" name="TextBox 79">
            <a:extLst>
              <a:ext uri="{FF2B5EF4-FFF2-40B4-BE49-F238E27FC236}">
                <a16:creationId xmlns:a16="http://schemas.microsoft.com/office/drawing/2014/main" id="{791D0B52-DF3F-9D45-C0EE-1DBF428FDF9B}"/>
              </a:ext>
            </a:extLst>
          </p:cNvPr>
          <p:cNvSpPr txBox="1"/>
          <p:nvPr/>
        </p:nvSpPr>
        <p:spPr>
          <a:xfrm>
            <a:off x="1638170" y="2854677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字魂59号-创粗黑" panose="00000500000000000000" pitchFamily="2" charset="-122"/>
              </a:rPr>
              <a:t>目 录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5814331-45B9-359D-EEC0-9FA6BB058932}"/>
              </a:ext>
            </a:extLst>
          </p:cNvPr>
          <p:cNvSpPr/>
          <p:nvPr/>
        </p:nvSpPr>
        <p:spPr>
          <a:xfrm>
            <a:off x="3960040" y="2757313"/>
            <a:ext cx="4368208" cy="5996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31" dirty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华文黑体" pitchFamily="2" charset="-122"/>
                <a:sym typeface="字魂59号-创粗黑" panose="00000500000000000000" pitchFamily="2" charset="-122"/>
              </a:rPr>
              <a:t> </a:t>
            </a:r>
            <a:r>
              <a:rPr lang="zh-CN" altLang="en-US" sz="28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  <a:sym typeface="字魂59号-创粗黑" panose="00000500000000000000" pitchFamily="2" charset="-122"/>
              </a:rPr>
              <a:t>试题分析</a:t>
            </a:r>
          </a:p>
        </p:txBody>
      </p:sp>
    </p:spTree>
    <p:extLst>
      <p:ext uri="{BB962C8B-B14F-4D97-AF65-F5344CB8AC3E}">
        <p14:creationId xmlns:p14="http://schemas.microsoft.com/office/powerpoint/2010/main" val="87361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6817F-DE62-C6EA-FBB9-CAD978702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1D51D9-C598-FD02-84C8-4F59185CF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43" y="2064902"/>
            <a:ext cx="8230313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64AA2-E7F4-0377-A92B-F6171FB0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62A4EB0C-175E-83CB-9050-A1175EDE971B}"/>
              </a:ext>
            </a:extLst>
          </p:cNvPr>
          <p:cNvGrpSpPr/>
          <p:nvPr/>
        </p:nvGrpSpPr>
        <p:grpSpPr>
          <a:xfrm>
            <a:off x="2711625" y="2327632"/>
            <a:ext cx="5904655" cy="1635375"/>
            <a:chOff x="4425387" y="2262581"/>
            <a:chExt cx="6768752" cy="1620772"/>
          </a:xfrm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ACCB5B58-EAC7-C753-B35B-D465EC12A1D8}"/>
                </a:ext>
              </a:extLst>
            </p:cNvPr>
            <p:cNvSpPr/>
            <p:nvPr/>
          </p:nvSpPr>
          <p:spPr>
            <a:xfrm>
              <a:off x="4425387" y="2262581"/>
              <a:ext cx="6552728" cy="1620772"/>
            </a:xfrm>
            <a:prstGeom prst="round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48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AFCF58B-1B0A-92CD-A29B-DFFD85A32693}"/>
                </a:ext>
              </a:extLst>
            </p:cNvPr>
            <p:cNvSpPr/>
            <p:nvPr/>
          </p:nvSpPr>
          <p:spPr>
            <a:xfrm>
              <a:off x="5649523" y="2262581"/>
              <a:ext cx="5544616" cy="1620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48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文本框 17">
            <a:extLst>
              <a:ext uri="{FF2B5EF4-FFF2-40B4-BE49-F238E27FC236}">
                <a16:creationId xmlns:a16="http://schemas.microsoft.com/office/drawing/2014/main" id="{ECF27229-EBA5-A5B2-B18E-E732F6B9DA62}"/>
              </a:ext>
            </a:extLst>
          </p:cNvPr>
          <p:cNvSpPr txBox="1"/>
          <p:nvPr/>
        </p:nvSpPr>
        <p:spPr>
          <a:xfrm>
            <a:off x="4494557" y="2764932"/>
            <a:ext cx="4121723" cy="76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  <a:sym typeface="字魂59号-创粗黑" panose="00000500000000000000" pitchFamily="2" charset="-122"/>
              </a:rPr>
              <a:t>命题思路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29E6B83-BF54-ED1A-F999-0B00AAC60553}"/>
              </a:ext>
            </a:extLst>
          </p:cNvPr>
          <p:cNvSpPr txBox="1"/>
          <p:nvPr/>
        </p:nvSpPr>
        <p:spPr>
          <a:xfrm>
            <a:off x="2783632" y="263813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字魂59号-创粗黑" panose="00000500000000000000" pitchFamily="2" charset="-122"/>
              </a:rPr>
              <a:t>01</a:t>
            </a:r>
            <a:endParaRPr lang="zh-CN" altLang="en-US" sz="60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字魂59号-创粗黑" panose="00000500000000000000" pitchFamily="2" charset="-122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7F12D3D3-E54C-9237-94FB-73DBB9946D21}"/>
              </a:ext>
            </a:extLst>
          </p:cNvPr>
          <p:cNvSpPr/>
          <p:nvPr/>
        </p:nvSpPr>
        <p:spPr>
          <a:xfrm>
            <a:off x="263352" y="1459062"/>
            <a:ext cx="536281" cy="366370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48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3233087D-D42F-0060-5C85-63E598E54EEE}"/>
              </a:ext>
            </a:extLst>
          </p:cNvPr>
          <p:cNvSpPr>
            <a:spLocks/>
          </p:cNvSpPr>
          <p:nvPr/>
        </p:nvSpPr>
        <p:spPr bwMode="auto">
          <a:xfrm>
            <a:off x="947663" y="2420888"/>
            <a:ext cx="1547937" cy="139564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D9D9D9">
              <a:alpha val="56078"/>
            </a:srgbClr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83713" tIns="41856" rIns="83713" bIns="41856" numCol="1" anchor="t" anchorCtr="0" compatLnSpc="1">
            <a:prstTxWarp prst="textNoShape">
              <a:avLst/>
            </a:prstTxWarp>
          </a:bodyPr>
          <a:lstStyle/>
          <a:p>
            <a:endParaRPr lang="zh-CN" altLang="en-US" sz="1648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6" name="KSO_Shape">
            <a:extLst>
              <a:ext uri="{FF2B5EF4-FFF2-40B4-BE49-F238E27FC236}">
                <a16:creationId xmlns:a16="http://schemas.microsoft.com/office/drawing/2014/main" id="{AF7002FC-1417-14C9-1136-00D9E8300534}"/>
              </a:ext>
            </a:extLst>
          </p:cNvPr>
          <p:cNvSpPr>
            <a:spLocks/>
          </p:cNvSpPr>
          <p:nvPr/>
        </p:nvSpPr>
        <p:spPr bwMode="auto">
          <a:xfrm>
            <a:off x="1157380" y="2730434"/>
            <a:ext cx="1122196" cy="77057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48">
              <a:solidFill>
                <a:srgbClr val="1C666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5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3090A-87A9-7BF8-337F-58C8D7DD3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45393CA1-828E-47A8-C3EE-A36A6FBAF362}"/>
              </a:ext>
            </a:extLst>
          </p:cNvPr>
          <p:cNvSpPr txBox="1"/>
          <p:nvPr/>
        </p:nvSpPr>
        <p:spPr>
          <a:xfrm>
            <a:off x="1415480" y="1404065"/>
            <a:ext cx="9649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《</a:t>
            </a:r>
            <a:r>
              <a:rPr lang="zh-CN" altLang="en-US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普通高中英语课程标准（</a:t>
            </a:r>
            <a:r>
              <a:rPr lang="en-US" altLang="zh-CN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2017</a:t>
            </a:r>
            <a:r>
              <a:rPr lang="zh-CN" altLang="en-US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年版</a:t>
            </a:r>
            <a:r>
              <a:rPr lang="en-US" altLang="zh-CN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2020</a:t>
            </a:r>
            <a:r>
              <a:rPr lang="zh-CN" altLang="en-US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年修订）</a:t>
            </a:r>
            <a:r>
              <a:rPr lang="en-US" altLang="zh-CN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》</a:t>
            </a:r>
            <a:endParaRPr lang="zh-CN" altLang="en-US" sz="3200" b="1" dirty="0">
              <a:latin typeface="+mj-ea"/>
              <a:ea typeface="+mj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EDF3E77-EB41-83D5-938C-064F22C2EFE6}"/>
              </a:ext>
            </a:extLst>
          </p:cNvPr>
          <p:cNvSpPr txBox="1"/>
          <p:nvPr/>
        </p:nvSpPr>
        <p:spPr>
          <a:xfrm>
            <a:off x="479376" y="2060848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学业水平考试与高考命题建议</a:t>
            </a:r>
            <a:r>
              <a:rPr lang="en-US" altLang="zh-CN" sz="2400" b="1" dirty="0"/>
              <a:t>:</a:t>
            </a:r>
            <a:endParaRPr lang="zh-CN" altLang="en-US" sz="2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43A373D-FCD9-4429-0312-16AAAD5217A1}"/>
              </a:ext>
            </a:extLst>
          </p:cNvPr>
          <p:cNvSpPr txBox="1"/>
          <p:nvPr/>
        </p:nvSpPr>
        <p:spPr>
          <a:xfrm>
            <a:off x="479376" y="2564904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10"/>
              </a:spcBef>
            </a:pP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考试命题建议</a:t>
            </a:r>
            <a:endParaRPr lang="zh-CN" altLang="zh-CN" sz="3600" b="1" dirty="0"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68BE093-ADB3-686A-D280-C1CC6334F371}"/>
              </a:ext>
            </a:extLst>
          </p:cNvPr>
          <p:cNvSpPr txBox="1"/>
          <p:nvPr/>
        </p:nvSpPr>
        <p:spPr>
          <a:xfrm>
            <a:off x="479376" y="3068960"/>
            <a:ext cx="10729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10"/>
              </a:spcBef>
            </a:pPr>
            <a:r>
              <a:rPr lang="zh-CN" altLang="en-US" sz="2400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（</a:t>
            </a:r>
            <a:r>
              <a:rPr lang="en-US" altLang="zh-CN" sz="2400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2</a:t>
            </a:r>
            <a:r>
              <a:rPr lang="zh-CN" altLang="en-US" sz="2400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）全面考查英语学科核心素养</a:t>
            </a:r>
            <a:endParaRPr lang="zh-CN" altLang="zh-CN" sz="3600" dirty="0"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450946A-19B2-D284-07C3-E8F679256847}"/>
              </a:ext>
            </a:extLst>
          </p:cNvPr>
          <p:cNvSpPr txBox="1"/>
          <p:nvPr/>
        </p:nvSpPr>
        <p:spPr>
          <a:xfrm>
            <a:off x="479376" y="4989369"/>
            <a:ext cx="105851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10"/>
              </a:spcBef>
            </a:pPr>
            <a:r>
              <a:rPr lang="zh-CN" altLang="en-US" sz="2400" b="1" kern="12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文化意识目标：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坚定文化自信</a:t>
            </a:r>
            <a:r>
              <a:rPr lang="zh-CN" altLang="en-US" sz="2400" kern="12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，形成自尊、自信、自强的良好品格，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具备一定的跨文化沟通和传播中华文化的能力</a:t>
            </a:r>
            <a:r>
              <a:rPr lang="zh-CN" altLang="en-US" sz="2400" kern="12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。</a:t>
            </a:r>
            <a:endParaRPr lang="zh-CN" altLang="zh-CN" sz="3600" dirty="0"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94226BD-F5BF-09F6-2670-4FE6ED88CF7F}"/>
              </a:ext>
            </a:extLst>
          </p:cNvPr>
          <p:cNvSpPr txBox="1"/>
          <p:nvPr/>
        </p:nvSpPr>
        <p:spPr>
          <a:xfrm>
            <a:off x="479376" y="5886564"/>
            <a:ext cx="10729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10"/>
              </a:spcBef>
            </a:pPr>
            <a:r>
              <a:rPr lang="zh-CN" altLang="en-US" sz="2400" b="1" dirty="0"/>
              <a:t>思维品质目标：</a:t>
            </a:r>
            <a:r>
              <a:rPr lang="zh-CN" altLang="en-US" sz="2400" dirty="0"/>
              <a:t>能辨析语言和文化中的具体现象，创造性地表达自己的观点，</a:t>
            </a:r>
            <a:r>
              <a:rPr lang="zh-CN" altLang="en-US" sz="2400" b="1" dirty="0">
                <a:highlight>
                  <a:srgbClr val="FFFF00"/>
                </a:highlight>
              </a:rPr>
              <a:t>具备多元思维的意识和创新思维的能力</a:t>
            </a:r>
            <a:r>
              <a:rPr lang="zh-CN" altLang="en-US" sz="2400" dirty="0"/>
              <a:t>。</a:t>
            </a:r>
            <a:endParaRPr lang="zh-CN" altLang="zh-CN" sz="3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BCD348E-CD8B-6A79-6C47-3A6C21912E27}"/>
              </a:ext>
            </a:extLst>
          </p:cNvPr>
          <p:cNvSpPr txBox="1"/>
          <p:nvPr/>
        </p:nvSpPr>
        <p:spPr>
          <a:xfrm>
            <a:off x="479376" y="3573016"/>
            <a:ext cx="107291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10"/>
              </a:spcBef>
            </a:pPr>
            <a:r>
              <a:rPr lang="zh-CN" altLang="en-US" sz="2400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    英语高考的命题要着重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ea"/>
                <a:ea typeface="+mj-ea"/>
                <a:cs typeface="+mn-cs"/>
              </a:rPr>
              <a:t>考查学生在具体社会情境中运用英语理解和表达意义的能力</a:t>
            </a:r>
            <a:r>
              <a:rPr lang="zh-CN" altLang="en-US" sz="2400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。同时，要通过语言材料的选择、考查重点的设置、考试项目和考试形式的设计等，直接或间接地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ea"/>
                <a:ea typeface="+mj-ea"/>
                <a:cs typeface="+mn-cs"/>
              </a:rPr>
              <a:t>考查学生的文化意识、思维品质</a:t>
            </a:r>
            <a:r>
              <a:rPr lang="zh-CN" altLang="en-US" sz="2400" kern="1200" dirty="0">
                <a:solidFill>
                  <a:srgbClr val="000000"/>
                </a:solidFill>
                <a:effectLst/>
                <a:latin typeface="+mj-ea"/>
                <a:ea typeface="+mj-ea"/>
                <a:cs typeface="+mn-cs"/>
              </a:rPr>
              <a:t>和学习能力。</a:t>
            </a:r>
            <a:endParaRPr lang="zh-CN" altLang="zh-CN" sz="3600" dirty="0"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66B9B56-3760-2824-3AD5-1A6337C825DB}"/>
              </a:ext>
            </a:extLst>
          </p:cNvPr>
          <p:cNvSpPr txBox="1"/>
          <p:nvPr/>
        </p:nvSpPr>
        <p:spPr>
          <a:xfrm>
            <a:off x="1271464" y="548680"/>
            <a:ext cx="9649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  <a:cs typeface="华文中宋" panose="02010600040101010101" charset="-122"/>
                <a:sym typeface="+mn-ea"/>
              </a:rPr>
              <a:t>指导思想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3492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4106B-61F5-CFF3-B8D5-6D06E31B8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8CFE393E-24D0-ED07-559A-E2278B60CE08}"/>
              </a:ext>
            </a:extLst>
          </p:cNvPr>
          <p:cNvSpPr txBox="1"/>
          <p:nvPr/>
        </p:nvSpPr>
        <p:spPr>
          <a:xfrm>
            <a:off x="479376" y="3092767"/>
            <a:ext cx="10729192" cy="11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10"/>
              </a:spcBef>
            </a:pPr>
            <a:r>
              <a:rPr lang="zh-CN" altLang="en-US" sz="2400" kern="12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    英语高考的设计要以必修课程和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选择性必修课程的内容</a:t>
            </a:r>
            <a:r>
              <a:rPr lang="zh-CN" altLang="en-US" sz="2400" kern="12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以及</a:t>
            </a:r>
            <a:r>
              <a:rPr lang="zh-CN" altLang="en-US" sz="2400" b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学业质量水平二</a:t>
            </a:r>
            <a:r>
              <a:rPr lang="zh-CN" altLang="en-US" sz="2400" kern="12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的要求为主要依据。</a:t>
            </a:r>
            <a:endParaRPr lang="zh-CN" altLang="zh-CN" sz="3600" dirty="0"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0FD6476-CED3-B028-59DB-8C1FE2620C02}"/>
              </a:ext>
            </a:extLst>
          </p:cNvPr>
          <p:cNvSpPr txBox="1"/>
          <p:nvPr/>
        </p:nvSpPr>
        <p:spPr>
          <a:xfrm>
            <a:off x="479376" y="2060848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学业水平考试与高考命题建议</a:t>
            </a:r>
            <a:r>
              <a:rPr lang="en-US" altLang="zh-CN" sz="2400" b="1" dirty="0"/>
              <a:t>:</a:t>
            </a:r>
            <a:endParaRPr lang="zh-CN" altLang="en-US" sz="24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8CA6025-E72A-5161-3AED-A93AEFA723BC}"/>
              </a:ext>
            </a:extLst>
          </p:cNvPr>
          <p:cNvSpPr txBox="1"/>
          <p:nvPr/>
        </p:nvSpPr>
        <p:spPr>
          <a:xfrm>
            <a:off x="479376" y="2564904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1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+mj-ea"/>
              </a:rPr>
              <a:t>3.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</a:rPr>
              <a:t> </a:t>
            </a:r>
            <a:r>
              <a:rPr lang="zh-CN" altLang="zh-CN" sz="2400" b="1" dirty="0">
                <a:solidFill>
                  <a:srgbClr val="000000"/>
                </a:solidFill>
                <a:latin typeface="+mj-ea"/>
              </a:rPr>
              <a:t>考查内容</a:t>
            </a:r>
            <a:endParaRPr lang="zh-CN" altLang="zh-CN" sz="3600" b="1" dirty="0">
              <a:latin typeface="+mj-ea"/>
              <a:cs typeface="宋体" panose="0201060003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5CA7C0E-592B-57EE-4F03-E5E1C887E1D6}"/>
              </a:ext>
            </a:extLst>
          </p:cNvPr>
          <p:cNvSpPr txBox="1"/>
          <p:nvPr/>
        </p:nvSpPr>
        <p:spPr>
          <a:xfrm>
            <a:off x="1415480" y="1404065"/>
            <a:ext cx="9649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《</a:t>
            </a:r>
            <a:r>
              <a:rPr lang="zh-CN" altLang="en-US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普通高中英语课程标准（</a:t>
            </a:r>
            <a:r>
              <a:rPr lang="en-US" altLang="zh-CN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2017</a:t>
            </a:r>
            <a:r>
              <a:rPr lang="zh-CN" altLang="en-US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年版</a:t>
            </a:r>
            <a:r>
              <a:rPr lang="en-US" altLang="zh-CN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2020</a:t>
            </a:r>
            <a:r>
              <a:rPr lang="zh-CN" altLang="en-US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年修订）</a:t>
            </a:r>
            <a:r>
              <a:rPr lang="en-US" altLang="zh-CN" sz="3200" b="1" dirty="0">
                <a:latin typeface="+mj-ea"/>
                <a:ea typeface="+mj-ea"/>
                <a:cs typeface="华文中宋" panose="02010600040101010101" charset="-122"/>
                <a:sym typeface="+mn-ea"/>
              </a:rPr>
              <a:t>》</a:t>
            </a:r>
            <a:endParaRPr lang="zh-CN" altLang="en-US" sz="3200" b="1" dirty="0">
              <a:latin typeface="+mj-ea"/>
              <a:ea typeface="+mj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AC678D2-D0BE-E84A-A823-FF4882477A0A}"/>
              </a:ext>
            </a:extLst>
          </p:cNvPr>
          <p:cNvSpPr txBox="1"/>
          <p:nvPr/>
        </p:nvSpPr>
        <p:spPr>
          <a:xfrm>
            <a:off x="1271464" y="548680"/>
            <a:ext cx="9649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  <a:cs typeface="华文中宋" panose="02010600040101010101" charset="-122"/>
                <a:sym typeface="+mn-ea"/>
              </a:rPr>
              <a:t>指导思想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3373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5e4af9-2506-4278-bdff-171c85ebd5a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5e4af9-2506-4278-bdff-171c85ebd5a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5e4af9-2506-4278-bdff-171c85ebd5a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5e4af9-2506-4278-bdff-171c85ebd5a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5e4af9-2506-4278-bdff-171c85ebd5a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5e4af9-2506-4278-bdff-171c85ebd5a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5e4af9-2506-4278-bdff-171c85ebd5a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5e4af9-2506-4278-bdff-171c85ebd5a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5e4af9-2506-4278-bdff-171c85ebd5a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798a9b5-199c-4709-a3e1-77c4b2899288}"/>
  <p:tag name="TABLE_ENDDRAG_ORIGIN_RECT" val="930*488"/>
  <p:tag name="TABLE_ENDDRAG_RECT" val="26*74*930*48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8789</TotalTime>
  <Words>2677</Words>
  <Application>Microsoft Office PowerPoint</Application>
  <PresentationFormat>宽屏</PresentationFormat>
  <Paragraphs>381</Paragraphs>
  <Slides>45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63" baseType="lpstr">
      <vt:lpstr>等线</vt:lpstr>
      <vt:lpstr>方正启体简体</vt:lpstr>
      <vt:lpstr>黑体</vt:lpstr>
      <vt:lpstr>华文黑体</vt:lpstr>
      <vt:lpstr>华文中宋</vt:lpstr>
      <vt:lpstr>楷体</vt:lpstr>
      <vt:lpstr>隶书</vt:lpstr>
      <vt:lpstr>迷你简启体</vt:lpstr>
      <vt:lpstr>宋体</vt:lpstr>
      <vt:lpstr>微软雅黑</vt:lpstr>
      <vt:lpstr>字魂59号-创粗黑</vt:lpstr>
      <vt:lpstr>Arial</vt:lpstr>
      <vt:lpstr>Calibri</vt:lpstr>
      <vt:lpstr>Calibri Light</vt:lpstr>
      <vt:lpstr>Times New Roman</vt:lpstr>
      <vt:lpstr>Wingdings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 Tieling</dc:creator>
  <cp:lastModifiedBy>孙铁玲</cp:lastModifiedBy>
  <cp:revision>3</cp:revision>
  <dcterms:created xsi:type="dcterms:W3CDTF">2014-02-08T09:55:57Z</dcterms:created>
  <dcterms:modified xsi:type="dcterms:W3CDTF">2025-01-17T12:26:16Z</dcterms:modified>
</cp:coreProperties>
</file>