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429" r:id="rId3"/>
    <p:sldId id="394" r:id="rId4"/>
    <p:sldId id="395" r:id="rId5"/>
    <p:sldId id="399" r:id="rId6"/>
    <p:sldId id="396" r:id="rId7"/>
    <p:sldId id="420" r:id="rId8"/>
    <p:sldId id="397" r:id="rId9"/>
    <p:sldId id="398" r:id="rId10"/>
    <p:sldId id="416" r:id="rId11"/>
    <p:sldId id="421" r:id="rId12"/>
    <p:sldId id="417" r:id="rId13"/>
    <p:sldId id="422" r:id="rId14"/>
    <p:sldId id="424" r:id="rId15"/>
    <p:sldId id="423" r:id="rId16"/>
    <p:sldId id="400" r:id="rId17"/>
    <p:sldId id="419" r:id="rId18"/>
    <p:sldId id="402" r:id="rId19"/>
    <p:sldId id="413" r:id="rId20"/>
    <p:sldId id="407" r:id="rId21"/>
    <p:sldId id="425" r:id="rId22"/>
    <p:sldId id="403" r:id="rId23"/>
    <p:sldId id="426" r:id="rId24"/>
    <p:sldId id="404" r:id="rId25"/>
    <p:sldId id="411" r:id="rId26"/>
    <p:sldId id="43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A" lastIdx="0" clrIdx="1"/>
  <p:cmAuthor id="3" name="新课标第一网" initials="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DAFE5"/>
    <a:srgbClr val="DE7B2A"/>
    <a:srgbClr val="BDD7EE"/>
    <a:srgbClr val="FF0000"/>
    <a:srgbClr val="ED8013"/>
    <a:srgbClr val="B2B2B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86827" autoAdjust="0"/>
  </p:normalViewPr>
  <p:slideViewPr>
    <p:cSldViewPr snapToGrid="0" showGuides="1">
      <p:cViewPr varScale="1">
        <p:scale>
          <a:sx n="59" d="100"/>
          <a:sy n="59" d="100"/>
        </p:scale>
        <p:origin x="676" y="64"/>
      </p:cViewPr>
      <p:guideLst>
        <p:guide orient="horz" pos="2174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63565-2E6F-4977-A10A-B86D47602A8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A0BCE-55D5-4C28-8F25-9E886CDF70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21D1-6DEE-4105-BEB8-0728503A77C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4EE3-5C82-4C69-BDA4-309540BDE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9" descr="F:\教师课件\丰台分院\png\横版标识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46" y="450028"/>
            <a:ext cx="4685371" cy="13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97699" y="2256699"/>
            <a:ext cx="7511415" cy="213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　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丰台区</a:t>
            </a: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2025~2026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年度</a:t>
            </a:r>
            <a:endParaRPr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0" algn="ctr" fontAlgn="auto">
              <a:lnSpc>
                <a:spcPct val="12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高三一模语文  议论文讲评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64920" y="25222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25249" y="4890822"/>
            <a:ext cx="425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牟颖 张星兰 杨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毅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49968"/>
            <a:ext cx="12279086" cy="435133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（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2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）关系的</a:t>
            </a:r>
            <a:r>
              <a:rPr lang="zh-CN" altLang="en-US" sz="3200" b="1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思辨性</a:t>
            </a:r>
            <a:endParaRPr lang="zh-CN" altLang="en-US" sz="3200" b="1" dirty="0">
              <a:solidFill>
                <a:srgbClr val="0033CC"/>
              </a:solidFill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 b="1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思辨关系一</a:t>
            </a:r>
            <a:r>
              <a:rPr lang="en-US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: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舞台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不仅</a:t>
            </a:r>
            <a:r>
              <a:rPr lang="zh-CN" altLang="en-US" sz="3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成就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角色，还因舞台有边界、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规则而</a:t>
            </a:r>
            <a:r>
              <a:rPr lang="zh-CN" altLang="en-US" sz="32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限定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思辨关系</a:t>
            </a:r>
            <a:r>
              <a:rPr lang="zh-CN" altLang="en-US" sz="3200" b="1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二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: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在舞台规则之外的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演绎可</a:t>
            </a:r>
            <a:r>
              <a:rPr lang="zh-CN" altLang="en-US" sz="32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丰富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舞台，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成为</a:t>
            </a:r>
            <a:r>
              <a:rPr lang="zh-CN" altLang="en-US" sz="32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独特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印记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94858" y="-297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舞台与角色的关系建构举隅</a:t>
            </a:r>
            <a:endParaRPr lang="zh-CN" altLang="en-US" sz="6000" dirty="0"/>
          </a:p>
        </p:txBody>
      </p:sp>
      <p:pic>
        <p:nvPicPr>
          <p:cNvPr id="5" name="图片 4" descr="C:\Users\lenovo\xwechat_files\wxid_12szu81x9j0x22_cc35\temp\RWTemp\2026-03\9d4c7f8b3c9b97683f9d50b8bc5260d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0" y="2638313"/>
            <a:ext cx="11705319" cy="4110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2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49968"/>
            <a:ext cx="12279086" cy="596854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（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2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）关系的</a:t>
            </a:r>
            <a:r>
              <a:rPr lang="zh-CN" altLang="en-US" sz="3200" b="1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思辨性</a:t>
            </a:r>
            <a:endParaRPr lang="zh-CN" altLang="en-US" sz="3200" b="1" dirty="0">
              <a:solidFill>
                <a:srgbClr val="0033CC"/>
              </a:solidFill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 b="1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思辨关系三</a:t>
            </a:r>
            <a:r>
              <a:rPr lang="en-US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: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是自己主动选择出来的，并非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完全由舞台赋予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。</a:t>
            </a:r>
          </a:p>
          <a:p>
            <a:pPr marL="0" indent="0">
              <a:buNone/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考生段落：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社会日新月异的今天，</a:t>
            </a:r>
            <a:r>
              <a:rPr lang="zh-CN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舞台对角色的价值实现仿佛起着决定性作用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诚然，舞台是角色施展才华的基础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。社会之空间供个人施展才干，社会之需求呼唤个人主动奔赴，社会之资源亦可供给个人增长才干，提升自己角色的本领。</a:t>
            </a:r>
            <a:r>
              <a:rPr lang="zh-CN" altLang="zh-CN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然而，角色是自己主动选择出来的，并非完全由社会赋予。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萨特提出“存在主义”哲学思想，认为人本就没有先天的“目的”，是人的主动选择使他有了“目的”，这所谓“目的”实则是个人在社会中的功能即角色。且看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宋濂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94858" y="-297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舞台与角色的关系建构举隅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557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484" y="1433739"/>
            <a:ext cx="1195251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（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3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）关系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的</a:t>
            </a:r>
            <a:r>
              <a:rPr lang="zh-CN" altLang="en-US" sz="3200" b="1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动态性、发展性</a:t>
            </a:r>
            <a:endParaRPr lang="zh-CN" altLang="en-US" sz="3200" b="1" dirty="0">
              <a:solidFill>
                <a:srgbClr val="0033CC"/>
              </a:solidFill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    </a:t>
            </a:r>
            <a:r>
              <a:rPr lang="zh-CN" altLang="en-US" sz="3200" b="1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关系一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：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角色不仅主动适应舞台，还可以主动改造、拓展甚至创造新的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舞台；</a:t>
            </a: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   （可能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体现为“怎么做”，但侧重点还是在关系上）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    </a:t>
            </a:r>
            <a:r>
              <a:rPr lang="zh-CN" altLang="en-US" sz="3200" b="1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关系</a:t>
            </a:r>
            <a:r>
              <a:rPr lang="zh-CN" altLang="en-US" sz="3200" b="1" dirty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二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：舞台扩大后，又可以提供更多的角色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    总结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：二者动态共生、互相推动、螺旋上升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715280" y="108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舞台与角色的关系建构举隅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313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0200" y="931408"/>
            <a:ext cx="10591800" cy="5926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1.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舞台为角色提供载体、场域，帮助角色实现价值</a:t>
            </a:r>
          </a:p>
          <a:p>
            <a:pPr marL="0" indent="0">
              <a:buNone/>
            </a:pP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2.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角色赋予舞台以内容、意义，是舞台的核心、生命。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3.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舞台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不仅</a:t>
            </a:r>
            <a:r>
              <a:rPr lang="zh-CN" altLang="en-US" sz="3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成就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角色，还因舞台有边界、规则而</a:t>
            </a:r>
            <a:r>
              <a:rPr lang="zh-CN" altLang="en-US" sz="3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限定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4.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在舞台规则之外的演绎可</a:t>
            </a:r>
            <a:r>
              <a:rPr lang="zh-CN" altLang="en-US" sz="3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丰富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舞台，成为</a:t>
            </a:r>
            <a:r>
              <a:rPr lang="zh-CN" altLang="en-US" sz="3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独特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印记</a:t>
            </a:r>
          </a:p>
          <a:p>
            <a:pPr marL="0" indent="0">
              <a:buNone/>
            </a:pPr>
            <a:r>
              <a:rPr lang="en-US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5.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是自己主动选择出来的，并非完全由舞台赋予。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6.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不仅主动适应舞台，还可以主动改造、拓展甚至创造新的舞台；</a:t>
            </a:r>
            <a:endParaRPr lang="en-US" altLang="zh-CN" sz="3200" b="1" dirty="0"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7.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舞台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扩大后，又可以提供更多的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角色</a:t>
            </a: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</a:rPr>
              <a:t>……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</a:endParaRPr>
          </a:p>
          <a:p>
            <a:pPr marL="0" indent="0">
              <a:buNone/>
            </a:pP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931408"/>
            <a:ext cx="1600200" cy="10504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基本关系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互相依存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2099808"/>
            <a:ext cx="1600200" cy="17616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思辨关系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多元多面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979408"/>
            <a:ext cx="1600200" cy="1761672"/>
          </a:xfrm>
          <a:prstGeom prst="rect">
            <a:avLst/>
          </a:prstGeom>
          <a:solidFill>
            <a:srgbClr val="FD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发展关系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动态变化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螺旋上升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00980" y="-185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舞台与角色的关系建构举隅</a:t>
            </a:r>
            <a:r>
              <a:rPr lang="en-US" altLang="zh-CN" sz="28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979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740228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400" dirty="0" smtClean="0">
                <a:solidFill>
                  <a:srgbClr val="C00000"/>
                </a:solidFill>
              </a:rPr>
              <a:t>三、主体的认识与态度</a:t>
            </a:r>
            <a:endParaRPr lang="zh-CN" alt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12052300" cy="66167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600" dirty="0" smtClean="0"/>
              <a:t>在完成关系建构的基础上，将个人渗透到两者的关系中去，</a:t>
            </a:r>
            <a:r>
              <a:rPr lang="zh-CN" altLang="en-US" sz="4600" dirty="0"/>
              <a:t>突出强调</a:t>
            </a:r>
            <a:r>
              <a:rPr lang="zh-CN" altLang="en-US" sz="4600" dirty="0" smtClean="0"/>
              <a:t>个人（</a:t>
            </a:r>
            <a:r>
              <a:rPr lang="zh-CN" altLang="en-US" sz="4600" dirty="0"/>
              <a:t>即背后的我这个</a:t>
            </a:r>
            <a:r>
              <a:rPr lang="zh-CN" altLang="en-US" sz="4600" b="1" dirty="0">
                <a:solidFill>
                  <a:srgbClr val="C00000"/>
                </a:solidFill>
              </a:rPr>
              <a:t>主体</a:t>
            </a:r>
            <a:r>
              <a:rPr lang="zh-CN" altLang="en-US" sz="4600" dirty="0" smtClean="0"/>
              <a:t>）</a:t>
            </a:r>
            <a:r>
              <a:rPr lang="zh-CN" altLang="en-US" sz="4600" b="1" dirty="0" smtClean="0">
                <a:solidFill>
                  <a:srgbClr val="C00000"/>
                </a:solidFill>
              </a:rPr>
              <a:t>的</a:t>
            </a:r>
            <a:r>
              <a:rPr lang="zh-CN" altLang="en-US" sz="4600" b="1" dirty="0">
                <a:solidFill>
                  <a:srgbClr val="C00000"/>
                </a:solidFill>
              </a:rPr>
              <a:t>认识和</a:t>
            </a:r>
            <a:r>
              <a:rPr lang="zh-CN" altLang="en-US" sz="4600" b="1" dirty="0" smtClean="0">
                <a:solidFill>
                  <a:srgbClr val="C00000"/>
                </a:solidFill>
              </a:rPr>
              <a:t>态度</a:t>
            </a:r>
            <a:r>
              <a:rPr lang="zh-CN" altLang="en-US" sz="4600" dirty="0" smtClean="0"/>
              <a:t>，鲜明、言之有物。注意：在未完成关系的建构之前，不能急于说“怎么做”</a:t>
            </a:r>
            <a:endParaRPr lang="en-US" altLang="zh-CN" sz="46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3600" dirty="0" smtClean="0"/>
          </a:p>
          <a:p>
            <a:pPr indent="0" algn="just">
              <a:spcAft>
                <a:spcPts val="0"/>
              </a:spcAft>
              <a:buNone/>
            </a:pPr>
            <a:r>
              <a:rPr lang="zh-CN" altLang="en-US" sz="3600" dirty="0" smtClean="0"/>
              <a:t>例：</a:t>
            </a:r>
            <a:endParaRPr lang="en-US" altLang="zh-CN" sz="3600" dirty="0" smtClean="0"/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个体主体性被发掘，</a:t>
            </a:r>
            <a:r>
              <a:rPr lang="zh-CN" altLang="zh-CN" sz="36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我们不再是被动出演的木偶，而是主动创造剧情的角色</a:t>
            </a:r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，有血有肉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向前追溯，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顾</a:t>
            </a:r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炎武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保天下者，匹夫之贱与有责焉耳</a:t>
            </a:r>
            <a:r>
              <a:rPr lang="zh-CN" altLang="en-US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矣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的呐喊，到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杜甫</a:t>
            </a:r>
            <a:r>
              <a:rPr lang="zh-CN" altLang="en-US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“一饭未敢忘忧国”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的情怀</a:t>
            </a:r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，再到孔子“知其不可而为之”的气魄……正是这些舍身求法、为民请命的人筑起角色之基，构成中国的脊梁，推动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社会</a:t>
            </a:r>
            <a:r>
              <a:rPr lang="zh-CN" altLang="en-US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舞台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沧桑</a:t>
            </a:r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巨变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。个体</a:t>
            </a:r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固然渺小，但星星之火亦有燎原之势。让我们</a:t>
            </a:r>
            <a:r>
              <a:rPr lang="zh-CN" altLang="zh-CN" sz="36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辩证审视</a:t>
            </a:r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角色与舞台，个体与社会的关系，好风凭借力，借时代机遇伟力，做那勇立潮头的勇者，推起一浪又一浪的澎湃翻涌。在社会进步、文明演进中，实现生而为人的真正使命与价值。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82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740228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400" dirty="0" smtClean="0">
                <a:solidFill>
                  <a:srgbClr val="C00000"/>
                </a:solidFill>
              </a:rPr>
              <a:t>四、</a:t>
            </a:r>
            <a:r>
              <a:rPr lang="zh-CN" altLang="en-US" sz="4400" dirty="0">
                <a:solidFill>
                  <a:srgbClr val="C00000"/>
                </a:solidFill>
              </a:rPr>
              <a:t>评阅标准介绍</a:t>
            </a:r>
          </a:p>
        </p:txBody>
      </p:sp>
      <p:sp>
        <p:nvSpPr>
          <p:cNvPr id="5" name="矩形 4"/>
          <p:cNvSpPr/>
          <p:nvPr/>
        </p:nvSpPr>
        <p:spPr>
          <a:xfrm>
            <a:off x="4394538" y="3665913"/>
            <a:ext cx="3416320" cy="672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33CC"/>
                </a:solidFill>
                <a:highlight>
                  <a:srgbClr val="FFFF00"/>
                </a:highlight>
                <a:latin typeface="+mn-ea"/>
              </a:rPr>
              <a:t>先入类，再定</a:t>
            </a:r>
            <a:r>
              <a:rPr lang="zh-CN" altLang="en-US" sz="3600" b="1" dirty="0" smtClean="0">
                <a:solidFill>
                  <a:srgbClr val="0033CC"/>
                </a:solidFill>
                <a:highlight>
                  <a:srgbClr val="FFFF00"/>
                </a:highlight>
                <a:latin typeface="+mn-ea"/>
              </a:rPr>
              <a:t>等</a:t>
            </a:r>
            <a:endParaRPr lang="zh-CN" altLang="en-US" sz="3600" b="1" dirty="0">
              <a:solidFill>
                <a:srgbClr val="0033CC"/>
              </a:solidFill>
              <a:highlight>
                <a:srgbClr val="FFFF00"/>
              </a:highligh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17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81395"/>
              </p:ext>
            </p:extLst>
          </p:nvPr>
        </p:nvGraphicFramePr>
        <p:xfrm>
          <a:off x="0" y="30480"/>
          <a:ext cx="12115804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648028700"/>
                    </a:ext>
                  </a:extLst>
                </a:gridCol>
                <a:gridCol w="3000832">
                  <a:extLst>
                    <a:ext uri="{9D8B030D-6E8A-4147-A177-3AD203B41FA5}">
                      <a16:colId xmlns:a16="http://schemas.microsoft.com/office/drawing/2014/main" val="4130125518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2062369880"/>
                    </a:ext>
                  </a:extLst>
                </a:gridCol>
                <a:gridCol w="3253409">
                  <a:extLst>
                    <a:ext uri="{9D8B030D-6E8A-4147-A177-3AD203B41FA5}">
                      <a16:colId xmlns:a16="http://schemas.microsoft.com/office/drawing/2014/main" val="3778823246"/>
                    </a:ext>
                  </a:extLst>
                </a:gridCol>
                <a:gridCol w="2842592">
                  <a:extLst>
                    <a:ext uri="{9D8B030D-6E8A-4147-A177-3AD203B41FA5}">
                      <a16:colId xmlns:a16="http://schemas.microsoft.com/office/drawing/2014/main" val="22776449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sz="2000" dirty="0" smtClean="0"/>
                        <a:t>先入类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2000" dirty="0" smtClean="0"/>
                        <a:t>再定档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0965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一类</a:t>
                      </a:r>
                      <a:endParaRPr lang="en-US" altLang="zh-CN" sz="2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dirty="0" smtClean="0"/>
                        <a:t>42-50</a:t>
                      </a:r>
                    </a:p>
                    <a:p>
                      <a:endParaRPr lang="zh-CN" altLang="en-US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zh-CN" sz="2200" b="1" dirty="0" smtClean="0">
                          <a:solidFill>
                            <a:srgbClr val="C00000"/>
                          </a:solidFill>
                        </a:rPr>
                        <a:t>概念阐释</a:t>
                      </a:r>
                      <a:r>
                        <a:rPr lang="zh-CN" altLang="zh-CN" sz="2200" b="1" dirty="0" smtClean="0">
                          <a:solidFill>
                            <a:srgbClr val="0033CC"/>
                          </a:solidFill>
                        </a:rPr>
                        <a:t>完全符合题意</a:t>
                      </a:r>
                      <a:r>
                        <a:rPr lang="zh-CN" altLang="zh-CN" sz="2200" dirty="0" smtClean="0"/>
                        <a:t>，</a:t>
                      </a:r>
                      <a:endParaRPr lang="en-US" altLang="zh-CN" sz="2200" dirty="0" smtClean="0"/>
                    </a:p>
                    <a:p>
                      <a:r>
                        <a:rPr lang="zh-CN" altLang="zh-CN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关系</a:t>
                      </a:r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建构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丰富</a:t>
                      </a:r>
                      <a:r>
                        <a:rPr lang="zh-CN" alt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论证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充分</a:t>
                      </a:r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主体性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鲜明</a:t>
                      </a:r>
                      <a:r>
                        <a:rPr lang="zh-CN" alt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，言之有物。</a:t>
                      </a:r>
                      <a:endParaRPr lang="zh-CN" alt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一类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上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48-50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兼有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思辨性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与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发展性关系</a:t>
                      </a:r>
                      <a:endParaRPr lang="zh-CN" altLang="en-US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zh-CN" sz="2000" b="1" dirty="0" smtClean="0"/>
                        <a:t>论据</a:t>
                      </a:r>
                      <a:r>
                        <a:rPr lang="zh-CN" altLang="zh-CN" sz="2000" dirty="0" smtClean="0"/>
                        <a:t>恰当充实，</a:t>
                      </a:r>
                      <a:r>
                        <a:rPr lang="zh-CN" altLang="en-US" sz="2000" dirty="0" smtClean="0"/>
                        <a:t>有积累；</a:t>
                      </a:r>
                      <a:endParaRPr lang="en-US" altLang="zh-CN" sz="2000" dirty="0" smtClean="0"/>
                    </a:p>
                    <a:p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语言</a:t>
                      </a:r>
                      <a:r>
                        <a:rPr lang="zh-CN" altLang="zh-CN" sz="2000" dirty="0" smtClean="0"/>
                        <a:t>流畅，表达得体</a:t>
                      </a:r>
                      <a:r>
                        <a:rPr lang="zh-CN" altLang="en-US" sz="2000" dirty="0" smtClean="0"/>
                        <a:t>；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结构</a:t>
                      </a:r>
                      <a:r>
                        <a:rPr lang="zh-CN" altLang="zh-CN" sz="2000" dirty="0" smtClean="0"/>
                        <a:t>严谨，层次分明。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b="1" dirty="0" smtClean="0">
                          <a:solidFill>
                            <a:srgbClr val="0909FF"/>
                          </a:solidFill>
                        </a:rPr>
                        <a:t>以上有两点突出，一上，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1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号文</a:t>
                      </a:r>
                      <a:r>
                        <a:rPr lang="zh-CN" altLang="en-US" sz="2000" b="1" dirty="0" smtClean="0">
                          <a:solidFill>
                            <a:srgbClr val="0909FF"/>
                          </a:solidFill>
                        </a:rPr>
                        <a:t>；有一点突出，一中，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3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号文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0324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一类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45-47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还有种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思辨性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发展性关系，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</a:t>
                      </a:r>
                      <a:endParaRPr lang="zh-CN" altLang="en-US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43938"/>
                  </a:ext>
                </a:extLst>
              </a:tr>
              <a:tr h="3516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一类下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42-44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充分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建构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了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两种</a:t>
                      </a:r>
                      <a:r>
                        <a:rPr lang="zh-CN" altLang="zh-CN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关系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，如相互依存的关系</a:t>
                      </a:r>
                      <a:r>
                        <a:rPr lang="en-US" altLang="zh-CN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</a:t>
                      </a:r>
                      <a:endParaRPr lang="zh-CN" altLang="en-US" sz="2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11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14425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 smtClean="0">
                <a:solidFill>
                  <a:srgbClr val="C00000"/>
                </a:solidFill>
                <a:latin typeface="+mn-ea"/>
                <a:cs typeface="宋体" panose="02010600030101010101" pitchFamily="2" charset="-122"/>
              </a:rPr>
              <a:t>一类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cs typeface="宋体" panose="02010600030101010101" pitchFamily="2" charset="-122"/>
              </a:rPr>
              <a:t>（42-50）</a:t>
            </a:r>
            <a:r>
              <a:rPr lang="zh-CN" altLang="en-US" sz="3200" dirty="0">
                <a:latin typeface="+mn-ea"/>
                <a:cs typeface="宋体" panose="02010600030101010101" pitchFamily="2" charset="-122"/>
              </a:rPr>
              <a:t>：对</a:t>
            </a:r>
            <a:r>
              <a:rPr lang="zh-CN" altLang="en-US" sz="3200" dirty="0">
                <a:latin typeface="+mn-ea"/>
                <a:cs typeface="宋体" panose="02010600030101010101" pitchFamily="2" charset="-122"/>
                <a:sym typeface="+mn-ea"/>
              </a:rPr>
              <a:t>“舞台”“角色”</a:t>
            </a:r>
            <a:r>
              <a:rPr lang="zh-CN" altLang="en-US" sz="3200" dirty="0">
                <a:latin typeface="+mn-ea"/>
                <a:cs typeface="宋体" panose="02010600030101010101" pitchFamily="2" charset="-122"/>
              </a:rPr>
              <a:t>概念内涵理解准确，</a:t>
            </a:r>
            <a:r>
              <a:rPr lang="zh-CN" altLang="en-US" sz="3200" dirty="0" smtClean="0">
                <a:latin typeface="+mn-ea"/>
                <a:cs typeface="宋体" panose="02010600030101010101" pitchFamily="2" charset="-122"/>
              </a:rPr>
              <a:t>观点明确，</a:t>
            </a:r>
            <a:r>
              <a:rPr lang="zh-CN" altLang="en-US" sz="3200" dirty="0" smtClean="0">
                <a:highlight>
                  <a:srgbClr val="FFFF00"/>
                </a:highlight>
                <a:latin typeface="+mn-ea"/>
              </a:rPr>
              <a:t>关系建构紧密、丰富（如互相依存的双向关系）</a:t>
            </a:r>
            <a:r>
              <a:rPr lang="zh-CN" altLang="en-US" sz="3200" dirty="0" smtClean="0">
                <a:latin typeface="+mn-ea"/>
                <a:cs typeface="宋体" panose="02010600030101010101" pitchFamily="2" charset="-122"/>
              </a:rPr>
              <a:t>，主体的认识与态度鲜明、言之有物。</a:t>
            </a:r>
            <a:endParaRPr lang="en-US" altLang="zh-CN" sz="3200" dirty="0" smtClean="0">
              <a:latin typeface="+mn-ea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zh-CN" altLang="en-US" sz="3200" dirty="0">
                <a:latin typeface="+mn-ea"/>
                <a:cs typeface="宋体" panose="02010600030101010101" pitchFamily="2" charset="-122"/>
              </a:rPr>
              <a:t>入类关键在于对</a:t>
            </a:r>
            <a:r>
              <a:rPr lang="zh-CN" altLang="en-US" sz="3200" dirty="0">
                <a:latin typeface="+mn-ea"/>
                <a:cs typeface="宋体" panose="02010600030101010101" pitchFamily="2" charset="-122"/>
                <a:sym typeface="+mn-ea"/>
              </a:rPr>
              <a:t>“舞台”</a:t>
            </a:r>
            <a:r>
              <a:rPr lang="zh-CN" altLang="en-US" sz="3200" dirty="0" smtClean="0">
                <a:latin typeface="+mn-ea"/>
                <a:cs typeface="宋体" panose="02010600030101010101" pitchFamily="2" charset="-122"/>
                <a:sym typeface="+mn-ea"/>
              </a:rPr>
              <a:t>“角色”</a:t>
            </a:r>
            <a:r>
              <a:rPr lang="zh-CN" altLang="en-US" sz="3200" dirty="0" smtClean="0">
                <a:highlight>
                  <a:srgbClr val="FFFF00"/>
                </a:highlight>
                <a:latin typeface="+mn-ea"/>
                <a:sym typeface="+mn-ea"/>
              </a:rPr>
              <a:t> </a:t>
            </a:r>
            <a:r>
              <a:rPr lang="zh-CN" altLang="en-US" sz="3200" dirty="0" smtClean="0">
                <a:highlight>
                  <a:srgbClr val="FFFF00"/>
                </a:highlight>
                <a:latin typeface="+mn-ea"/>
              </a:rPr>
              <a:t>关系</a:t>
            </a:r>
            <a:r>
              <a:rPr lang="zh-CN" altLang="en-US" sz="3200" dirty="0">
                <a:highlight>
                  <a:srgbClr val="FFFF00"/>
                </a:highlight>
                <a:latin typeface="+mn-ea"/>
              </a:rPr>
              <a:t>建构</a:t>
            </a:r>
            <a:r>
              <a:rPr lang="zh-CN" altLang="en-US" sz="3200" dirty="0" smtClean="0">
                <a:highlight>
                  <a:srgbClr val="FFFF00"/>
                </a:highlight>
                <a:latin typeface="+mn-ea"/>
              </a:rPr>
              <a:t>的丰富性上，大于一种关系</a:t>
            </a:r>
            <a:r>
              <a:rPr lang="zh-CN" altLang="en-US" sz="3200" dirty="0" smtClean="0">
                <a:latin typeface="+mn-ea"/>
                <a:cs typeface="宋体" panose="02010600030101010101" pitchFamily="2" charset="-122"/>
              </a:rPr>
              <a:t>。</a:t>
            </a:r>
            <a:endParaRPr lang="en-US" altLang="zh-CN" sz="3200" b="1" dirty="0">
              <a:solidFill>
                <a:srgbClr val="C0000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 smtClean="0">
                <a:solidFill>
                  <a:srgbClr val="0033CC"/>
                </a:solidFill>
              </a:rPr>
              <a:t>在此基础之上，有以下两点突出，一上；有一点突出，一中</a:t>
            </a:r>
            <a:endParaRPr lang="en-US" altLang="zh-CN" sz="3200" b="1" dirty="0" smtClean="0">
              <a:solidFill>
                <a:srgbClr val="0033CC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b="1" dirty="0"/>
              <a:t>1</a:t>
            </a:r>
            <a:r>
              <a:rPr lang="en-US" altLang="zh-CN" b="1" dirty="0" smtClean="0"/>
              <a:t>.</a:t>
            </a:r>
            <a:r>
              <a:rPr lang="zh-CN" altLang="en-US" b="1" dirty="0"/>
              <a:t>论证合理，有说服力。局部论证充分深入，即能透彻地</a:t>
            </a:r>
            <a:r>
              <a:rPr lang="zh-CN" altLang="en-US" b="1" dirty="0" smtClean="0"/>
              <a:t>论证如 原创</a:t>
            </a:r>
            <a:r>
              <a:rPr lang="zh-CN" altLang="en-US" b="1" dirty="0"/>
              <a:t>对模仿的关系是怎样的，模仿如何有利于原创等关系</a:t>
            </a:r>
            <a:endParaRPr lang="en-US" altLang="zh-CN" b="1" dirty="0"/>
          </a:p>
          <a:p>
            <a:pPr>
              <a:lnSpc>
                <a:spcPct val="100000"/>
              </a:lnSpc>
            </a:pPr>
            <a:r>
              <a:rPr lang="en-US" altLang="zh-CN" b="1" dirty="0" smtClean="0"/>
              <a:t>2.</a:t>
            </a:r>
            <a:r>
              <a:rPr lang="zh-CN" altLang="en-US" b="1" dirty="0"/>
              <a:t>论据典型或新颖，反映一定的积累</a:t>
            </a:r>
            <a:endParaRPr lang="en-US" altLang="zh-CN" b="1" dirty="0"/>
          </a:p>
          <a:p>
            <a:pPr>
              <a:lnSpc>
                <a:spcPct val="100000"/>
              </a:lnSpc>
            </a:pPr>
            <a:r>
              <a:rPr lang="en-US" altLang="zh-CN" b="1" dirty="0" smtClean="0"/>
              <a:t>3.</a:t>
            </a:r>
            <a:r>
              <a:rPr lang="zh-CN" altLang="en-US" b="1" dirty="0"/>
              <a:t>结构严谨，层次分明</a:t>
            </a:r>
            <a:endParaRPr lang="en-US" altLang="zh-CN" b="1" dirty="0"/>
          </a:p>
          <a:p>
            <a:pPr>
              <a:lnSpc>
                <a:spcPct val="100000"/>
              </a:lnSpc>
            </a:pPr>
            <a:r>
              <a:rPr lang="en-US" altLang="zh-CN" b="1" dirty="0" smtClean="0"/>
              <a:t>4.</a:t>
            </a:r>
            <a:r>
              <a:rPr lang="zh-CN" altLang="en-US" b="1" dirty="0"/>
              <a:t>语言流畅，表达得体</a:t>
            </a:r>
            <a:endParaRPr lang="en-US" altLang="zh-CN" b="1" dirty="0"/>
          </a:p>
          <a:p>
            <a:pPr marL="0" indent="0">
              <a:lnSpc>
                <a:spcPct val="110000"/>
              </a:lnSpc>
              <a:buNone/>
            </a:pPr>
            <a:endParaRPr lang="en-US" altLang="zh-CN" sz="3200" dirty="0" smtClean="0">
              <a:solidFill>
                <a:srgbClr val="0033CC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200" dirty="0">
              <a:solidFill>
                <a:schemeClr val="tx1"/>
              </a:solidFill>
              <a:latin typeface="+mn-ea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43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-1" y="-1"/>
            <a:ext cx="12192001" cy="735874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号文结构（一类上）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概念阐释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（第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段）角色者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舞台是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  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（第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段）舞台对角色的价值实现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仿佛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起着决定性作用。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/>
            </a:r>
            <a:b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舞台是角色施展才华的基础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/>
            </a:r>
            <a:b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角色是自己主动选择出来的 并非完全由社会赋予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/>
            </a:r>
            <a:b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关系建构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（第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段）社会舞台对角色也有束缚与约束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/>
            </a:r>
            <a:b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（第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段）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对角色与舞台的关系进一步思考：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/>
            </a:r>
            <a:b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角色演绎的目的在于服务舞台，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/>
            </a:r>
            <a:b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而舞台上的精彩演绎亦能反哺角色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/>
            </a:r>
            <a:b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主体性   （第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6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段）持角色之功底，抱有转变角色的勇气，推动社会舞台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/>
            </a:r>
            <a:b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</a:t>
            </a:r>
            <a:b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589315" y="1872344"/>
            <a:ext cx="250371" cy="34507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08732" y="247144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highlight>
                  <a:srgbClr val="FFFF00"/>
                </a:highlight>
                <a:latin typeface="+mn-ea"/>
              </a:rPr>
              <a:t>关系一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1084004" y="3031085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highlight>
                  <a:srgbClr val="FFFF00"/>
                </a:highlight>
                <a:latin typeface="+mn-ea"/>
              </a:rPr>
              <a:t>关系二</a:t>
            </a:r>
            <a:endParaRPr lang="en-US" altLang="zh-CN" sz="2400" b="1" dirty="0" smtClean="0">
              <a:highlight>
                <a:srgbClr val="FFFF00"/>
              </a:highlight>
              <a:latin typeface="+mn-ea"/>
            </a:endParaRPr>
          </a:p>
          <a:p>
            <a:r>
              <a:rPr lang="zh-CN" altLang="en-US" sz="2400" b="1" dirty="0">
                <a:highlight>
                  <a:srgbClr val="FFFF00"/>
                </a:highlight>
                <a:latin typeface="+mn-ea"/>
              </a:rPr>
              <a:t>思辨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427889" y="3597729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highlight>
                  <a:srgbClr val="FFFF00"/>
                </a:highlight>
                <a:latin typeface="+mn-ea"/>
              </a:rPr>
              <a:t>关系三 思辨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8819775" y="5092282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highlight>
                  <a:srgbClr val="FFFF00"/>
                </a:highlight>
                <a:latin typeface="+mn-ea"/>
              </a:rPr>
              <a:t>关系四 发展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387804" y="6187942"/>
            <a:ext cx="2601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highlight>
                  <a:srgbClr val="FFFF00"/>
                </a:highlight>
                <a:latin typeface="+mn-ea"/>
              </a:rPr>
              <a:t>“我”</a:t>
            </a:r>
            <a:r>
              <a:rPr lang="zh-CN" altLang="en-US" sz="2400" b="1" dirty="0">
                <a:highlight>
                  <a:srgbClr val="FFFF00"/>
                </a:highlight>
                <a:latin typeface="+mn-ea"/>
              </a:rPr>
              <a:t>的认识与</a:t>
            </a:r>
            <a:r>
              <a:rPr lang="zh-CN" altLang="en-US" sz="2400" b="1" dirty="0" smtClean="0">
                <a:highlight>
                  <a:srgbClr val="FFFF00"/>
                </a:highlight>
                <a:latin typeface="+mn-ea"/>
              </a:rPr>
              <a:t>态度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428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1371" y="6046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大作文阅卷组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8828" y="1836510"/>
            <a:ext cx="1008017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吴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非、陈亚兰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、何宏亮、康红颖、张雅莉、王巍巍、孟学珂、张银肖、康玮玮、魏佳宁、孔春梅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、卢筱含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、李刚、丁文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喜、徐林辉、侯睿颖、刘欢、卿平姣、蔡景发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、朱胜楠、甘祥春、刘莉轲、李盼、毕丽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静、陈海印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牟颖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、张星兰、杨毅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54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比较 </a:t>
            </a:r>
            <a:r>
              <a:rPr lang="en-US" altLang="zh-CN" sz="3200" b="1" dirty="0" smtClean="0">
                <a:solidFill>
                  <a:srgbClr val="0033CC"/>
                </a:solidFill>
              </a:rPr>
              <a:t>1-6</a:t>
            </a:r>
            <a:r>
              <a:rPr lang="zh-CN" altLang="en-US" sz="3200" b="1" dirty="0" smtClean="0">
                <a:solidFill>
                  <a:srgbClr val="0033CC"/>
                </a:solidFill>
              </a:rPr>
              <a:t>号文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 和 </a:t>
            </a:r>
            <a:r>
              <a:rPr lang="en-US" altLang="zh-CN" sz="3200" b="1" dirty="0" smtClean="0">
                <a:solidFill>
                  <a:srgbClr val="0033CC"/>
                </a:solidFill>
              </a:rPr>
              <a:t>7</a:t>
            </a:r>
            <a:r>
              <a:rPr lang="zh-CN" altLang="en-US" sz="3200" b="1" dirty="0" smtClean="0">
                <a:solidFill>
                  <a:srgbClr val="0033CC"/>
                </a:solidFill>
              </a:rPr>
              <a:t>号文 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的区别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79714"/>
            <a:ext cx="12191999" cy="5878286"/>
          </a:xfrm>
        </p:spPr>
        <p:txBody>
          <a:bodyPr>
            <a:normAutofit/>
          </a:bodyPr>
          <a:lstStyle/>
          <a:p>
            <a:pPr algn="just"/>
            <a:r>
              <a:rPr lang="en-US" altLang="zh-CN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号文</a:t>
            </a:r>
            <a:r>
              <a:rPr lang="zh-CN" altLang="zh-CN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评语：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概念界定精准，咬文嚼字功底扎实。论证逻辑严谨，段间扣合紧密。且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文章的</a:t>
            </a:r>
            <a:r>
              <a:rPr lang="zh-CN" altLang="en-US" sz="27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发展性与思辨性都较强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，论述内容较充实。（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一类上）</a:t>
            </a:r>
            <a:endParaRPr lang="zh-CN" altLang="zh-CN" sz="27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号文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评语：概念界定准确，在充分论证依存关系的基础上，进行</a:t>
            </a:r>
            <a:r>
              <a:rPr lang="zh-CN" altLang="en-US" sz="27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思辨性关系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论证，扎实有效。（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一类中）</a:t>
            </a:r>
            <a:endParaRPr lang="en-US" altLang="zh-CN" sz="27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号文</a:t>
            </a:r>
            <a:r>
              <a:rPr lang="zh-CN" altLang="zh-CN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评语：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从变化的角度，充分构建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了二者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7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双向关系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，论述较充分。</a:t>
            </a:r>
            <a:r>
              <a:rPr lang="zh-CN" altLang="en-US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（一类下）</a:t>
            </a:r>
            <a:endParaRPr lang="en-US" altLang="zh-CN" sz="27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endParaRPr lang="en-US" altLang="zh-CN" sz="27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7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号文评语：</a:t>
            </a:r>
            <a:r>
              <a:rPr lang="zh-CN" altLang="zh-CN" sz="2700" dirty="0">
                <a:latin typeface="黑体" panose="02010609060101010101" pitchFamily="49" charset="-122"/>
                <a:ea typeface="黑体" panose="02010609060101010101" pitchFamily="49" charset="-122"/>
              </a:rPr>
              <a:t>第一个关系构建较为充分，第二个关系论述稍微欠缺，只建立了</a:t>
            </a:r>
            <a:r>
              <a:rPr lang="zh-CN" altLang="zh-CN" sz="27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27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</a:t>
            </a:r>
            <a:r>
              <a:rPr lang="zh-CN" altLang="zh-CN" sz="2700" dirty="0">
                <a:latin typeface="黑体" panose="02010609060101010101" pitchFamily="49" charset="-122"/>
                <a:ea typeface="黑体" panose="02010609060101010101" pitchFamily="49" charset="-122"/>
              </a:rPr>
              <a:t>关系。</a:t>
            </a:r>
            <a:endParaRPr lang="en-US" altLang="zh-CN" sz="27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7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号文评语：</a:t>
            </a:r>
            <a:r>
              <a:rPr lang="zh-CN" altLang="zh-CN" sz="2700" dirty="0">
                <a:latin typeface="黑体" panose="02010609060101010101" pitchFamily="49" charset="-122"/>
                <a:ea typeface="黑体" panose="02010609060101010101" pitchFamily="49" charset="-122"/>
              </a:rPr>
              <a:t>角色对舞台</a:t>
            </a:r>
            <a:r>
              <a:rPr lang="zh-CN" altLang="zh-CN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7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单一</a:t>
            </a:r>
            <a:r>
              <a:rPr lang="zh-CN" altLang="zh-CN" sz="27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关系说</a:t>
            </a:r>
            <a:r>
              <a:rPr lang="zh-CN" altLang="zh-CN" sz="2700" dirty="0">
                <a:latin typeface="黑体" panose="02010609060101010101" pitchFamily="49" charset="-122"/>
                <a:ea typeface="黑体" panose="02010609060101010101" pitchFamily="49" charset="-122"/>
              </a:rPr>
              <a:t>得较为充分。</a:t>
            </a:r>
            <a:endParaRPr lang="en-US" altLang="zh-CN" sz="27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zh-CN" altLang="en-US" dirty="0" smtClean="0">
                <a:latin typeface="+mn-ea"/>
                <a:cs typeface="宋体" panose="02010600030101010101" pitchFamily="2" charset="-122"/>
              </a:rPr>
              <a:t>入</a:t>
            </a:r>
            <a:r>
              <a:rPr lang="zh-CN" altLang="en-US" dirty="0">
                <a:latin typeface="+mn-ea"/>
                <a:cs typeface="宋体" panose="02010600030101010101" pitchFamily="2" charset="-122"/>
              </a:rPr>
              <a:t>类提示：区别于</a:t>
            </a:r>
            <a:r>
              <a:rPr lang="zh-CN" altLang="en-US" dirty="0" smtClean="0">
                <a:latin typeface="+mn-ea"/>
                <a:cs typeface="宋体" panose="02010600030101010101" pitchFamily="2" charset="-122"/>
              </a:rPr>
              <a:t>“一类下”</a:t>
            </a:r>
            <a:r>
              <a:rPr lang="zh-CN" altLang="en-US" b="1" dirty="0" smtClean="0">
                <a:solidFill>
                  <a:srgbClr val="C00000"/>
                </a:solidFill>
                <a:latin typeface="+mn-ea"/>
                <a:cs typeface="宋体" panose="02010600030101010101" pitchFamily="2" charset="-122"/>
              </a:rPr>
              <a:t>双向关系</a:t>
            </a:r>
            <a:r>
              <a:rPr lang="zh-CN" altLang="en-US" dirty="0" smtClean="0">
                <a:latin typeface="+mn-ea"/>
                <a:cs typeface="宋体" panose="02010600030101010101" pitchFamily="2" charset="-122"/>
              </a:rPr>
              <a:t>的</a:t>
            </a:r>
            <a:r>
              <a:rPr lang="zh-CN" altLang="en-US" dirty="0">
                <a:latin typeface="+mn-ea"/>
                <a:cs typeface="宋体" panose="02010600030101010101" pitchFamily="2" charset="-122"/>
              </a:rPr>
              <a:t>是，</a:t>
            </a:r>
            <a:r>
              <a:rPr lang="zh-CN" altLang="en-US" b="1" dirty="0" smtClean="0">
                <a:solidFill>
                  <a:srgbClr val="C00000"/>
                </a:solidFill>
                <a:latin typeface="+mn-ea"/>
                <a:cs typeface="宋体" panose="02010600030101010101" pitchFamily="2" charset="-122"/>
              </a:rPr>
              <a:t>“二类上”只</a:t>
            </a:r>
            <a:r>
              <a:rPr lang="zh-CN" altLang="en-US" dirty="0" smtClean="0">
                <a:latin typeface="+mn-ea"/>
                <a:cs typeface="宋体" panose="02010600030101010101" pitchFamily="2" charset="-122"/>
              </a:rPr>
              <a:t>有一种</a:t>
            </a:r>
            <a:r>
              <a:rPr lang="zh-CN" altLang="en-US" b="1" dirty="0" smtClean="0">
                <a:solidFill>
                  <a:srgbClr val="C00000"/>
                </a:solidFill>
                <a:latin typeface="+mn-ea"/>
                <a:cs typeface="宋体" panose="02010600030101010101" pitchFamily="2" charset="-122"/>
              </a:rPr>
              <a:t>充分的单向</a:t>
            </a:r>
            <a:r>
              <a:rPr lang="zh-CN" altLang="en-US" dirty="0" smtClean="0">
                <a:latin typeface="+mn-ea"/>
                <a:cs typeface="宋体" panose="02010600030101010101" pitchFamily="2" charset="-122"/>
              </a:rPr>
              <a:t>关系，没有注意到互相的依存。且注意论证质量，简单论证不能算建立了关系。</a:t>
            </a:r>
            <a:endParaRPr lang="zh-CN" altLang="en-US" b="1" dirty="0">
              <a:latin typeface="+mn-ea"/>
              <a:cs typeface="宋体" panose="02010600030101010101" pitchFamily="2" charset="-122"/>
            </a:endParaRPr>
          </a:p>
          <a:p>
            <a:pPr algn="just"/>
            <a:endParaRPr lang="zh-CN" altLang="en-US" sz="27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6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756278"/>
              </p:ext>
            </p:extLst>
          </p:nvPr>
        </p:nvGraphicFramePr>
        <p:xfrm>
          <a:off x="0" y="30480"/>
          <a:ext cx="12115804" cy="441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648028700"/>
                    </a:ext>
                  </a:extLst>
                </a:gridCol>
                <a:gridCol w="3000832">
                  <a:extLst>
                    <a:ext uri="{9D8B030D-6E8A-4147-A177-3AD203B41FA5}">
                      <a16:colId xmlns:a16="http://schemas.microsoft.com/office/drawing/2014/main" val="4130125518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2062369880"/>
                    </a:ext>
                  </a:extLst>
                </a:gridCol>
                <a:gridCol w="3253409">
                  <a:extLst>
                    <a:ext uri="{9D8B030D-6E8A-4147-A177-3AD203B41FA5}">
                      <a16:colId xmlns:a16="http://schemas.microsoft.com/office/drawing/2014/main" val="3778823246"/>
                    </a:ext>
                  </a:extLst>
                </a:gridCol>
                <a:gridCol w="2842592">
                  <a:extLst>
                    <a:ext uri="{9D8B030D-6E8A-4147-A177-3AD203B41FA5}">
                      <a16:colId xmlns:a16="http://schemas.microsoft.com/office/drawing/2014/main" val="22776449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sz="2000" dirty="0" smtClean="0"/>
                        <a:t>先入类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2000" dirty="0" smtClean="0"/>
                        <a:t>再定档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0965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一类</a:t>
                      </a:r>
                      <a:endParaRPr lang="en-US" altLang="zh-CN" sz="2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dirty="0" smtClean="0"/>
                        <a:t>42-50</a:t>
                      </a:r>
                    </a:p>
                    <a:p>
                      <a:endParaRPr lang="zh-CN" altLang="en-US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zh-CN" sz="2200" b="1" dirty="0" smtClean="0">
                          <a:solidFill>
                            <a:srgbClr val="C00000"/>
                          </a:solidFill>
                        </a:rPr>
                        <a:t>概念阐释</a:t>
                      </a:r>
                      <a:r>
                        <a:rPr lang="zh-CN" altLang="zh-CN" sz="2200" b="1" dirty="0" smtClean="0">
                          <a:solidFill>
                            <a:srgbClr val="0033CC"/>
                          </a:solidFill>
                        </a:rPr>
                        <a:t>完全符合题意</a:t>
                      </a:r>
                      <a:r>
                        <a:rPr lang="zh-CN" altLang="zh-CN" sz="2200" dirty="0" smtClean="0"/>
                        <a:t>，</a:t>
                      </a:r>
                      <a:endParaRPr lang="en-US" altLang="zh-CN" sz="2200" dirty="0" smtClean="0"/>
                    </a:p>
                    <a:p>
                      <a:r>
                        <a:rPr lang="zh-CN" altLang="zh-CN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关系</a:t>
                      </a:r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建构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丰富</a:t>
                      </a:r>
                      <a:r>
                        <a:rPr lang="zh-CN" alt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论证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充分</a:t>
                      </a:r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主体性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鲜明</a:t>
                      </a:r>
                      <a:r>
                        <a:rPr lang="zh-CN" alt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，言之有物。</a:t>
                      </a:r>
                      <a:endParaRPr lang="zh-CN" alt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一类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上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48-50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兼有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思辨性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与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发展性关系</a:t>
                      </a:r>
                      <a:endParaRPr lang="zh-CN" altLang="en-US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zh-CN" sz="2000" b="1" dirty="0" smtClean="0"/>
                        <a:t>论据</a:t>
                      </a:r>
                      <a:r>
                        <a:rPr lang="zh-CN" altLang="zh-CN" sz="2000" dirty="0" smtClean="0"/>
                        <a:t>恰当充实，</a:t>
                      </a:r>
                      <a:r>
                        <a:rPr lang="zh-CN" altLang="en-US" sz="2000" dirty="0" smtClean="0"/>
                        <a:t>有积累；</a:t>
                      </a:r>
                      <a:endParaRPr lang="en-US" altLang="zh-CN" sz="2000" dirty="0" smtClean="0"/>
                    </a:p>
                    <a:p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语言</a:t>
                      </a:r>
                      <a:r>
                        <a:rPr lang="zh-CN" altLang="zh-CN" sz="2000" dirty="0" smtClean="0"/>
                        <a:t>流畅，表达得体</a:t>
                      </a:r>
                      <a:r>
                        <a:rPr lang="zh-CN" altLang="en-US" sz="2000" dirty="0" smtClean="0"/>
                        <a:t>；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结构</a:t>
                      </a:r>
                      <a:r>
                        <a:rPr lang="zh-CN" altLang="zh-CN" sz="2000" dirty="0" smtClean="0"/>
                        <a:t>严谨，层次分明。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b="1" dirty="0" smtClean="0">
                          <a:solidFill>
                            <a:srgbClr val="0909FF"/>
                          </a:solidFill>
                        </a:rPr>
                        <a:t>以上有两点突出，一上，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1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号文</a:t>
                      </a:r>
                      <a:r>
                        <a:rPr lang="zh-CN" altLang="en-US" sz="2000" b="1" dirty="0" smtClean="0">
                          <a:solidFill>
                            <a:srgbClr val="0909FF"/>
                          </a:solidFill>
                        </a:rPr>
                        <a:t>；有一点突出，一中，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3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号文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0324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一类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45-47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还有种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思辨性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发展性关系，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</a:t>
                      </a:r>
                      <a:endParaRPr lang="zh-CN" altLang="en-US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43938"/>
                  </a:ext>
                </a:extLst>
              </a:tr>
              <a:tr h="3516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一类下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42-44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充分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建构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了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两种</a:t>
                      </a:r>
                      <a:r>
                        <a:rPr lang="zh-CN" altLang="zh-CN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关系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，如相互依存的关系</a:t>
                      </a:r>
                      <a:r>
                        <a:rPr lang="en-US" altLang="zh-CN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</a:t>
                      </a:r>
                      <a:endParaRPr lang="zh-CN" altLang="en-US" sz="2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1152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</a:rPr>
                        <a:t>二类</a:t>
                      </a:r>
                      <a:endParaRPr lang="en-US" altLang="zh-CN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33-41</a:t>
                      </a:r>
                      <a:endParaRPr lang="zh-CN" altLang="en-US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zh-CN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概念阐释</a:t>
                      </a:r>
                      <a:r>
                        <a:rPr lang="zh-CN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正确，</a:t>
                      </a:r>
                      <a:endParaRPr lang="en-US" altLang="zh-CN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关系</a:t>
                      </a:r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建构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单一</a:t>
                      </a:r>
                      <a:r>
                        <a:rPr lang="zh-CN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主体的认识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空洞</a:t>
                      </a:r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“喊口号”。</a:t>
                      </a:r>
                      <a:endParaRPr lang="en-US" altLang="zh-CN" sz="2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二类</a:t>
                      </a:r>
                      <a:r>
                        <a:rPr lang="zh-CN" altLang="zh-CN" sz="2000" b="1" kern="1200" dirty="0" smtClean="0">
                          <a:solidFill>
                            <a:srgbClr val="0909FF"/>
                          </a:solidFill>
                          <a:latin typeface="+mn-lt"/>
                          <a:ea typeface="+mn-ea"/>
                          <a:cs typeface="+mn-cs"/>
                        </a:rPr>
                        <a:t>上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39-41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只充分建构</a:t>
                      </a:r>
                      <a:r>
                        <a:rPr lang="zh-CN" altLang="en-US" sz="2000" dirty="0" smtClean="0"/>
                        <a:t>了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</a:rPr>
                        <a:t>一方对另一方的单向关系，缺乏思辨与发展性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  </a:t>
                      </a:r>
                      <a:endParaRPr lang="en-US" altLang="zh-CN" sz="2000" b="1" dirty="0" smtClean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u="sng" dirty="0" smtClean="0"/>
                        <a:t>论证不充分</a:t>
                      </a:r>
                      <a:r>
                        <a:rPr lang="zh-CN" altLang="en-US" sz="2000" u="sng" dirty="0" smtClean="0"/>
                        <a:t>的往下一档打分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0497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二类中（</a:t>
                      </a:r>
                      <a:r>
                        <a:rPr lang="en-US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36-38</a:t>
                      </a:r>
                      <a:r>
                        <a:rPr lang="zh-CN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有关系，但浅贴标签，不充分</a:t>
                      </a:r>
                      <a:endParaRPr lang="zh-CN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</a:t>
                      </a:r>
                      <a:endParaRPr lang="zh-CN" altLang="en-US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186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二类下（</a:t>
                      </a:r>
                      <a:r>
                        <a:rPr lang="en-US" altLang="zh-CN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33-35</a:t>
                      </a:r>
                      <a:r>
                        <a:rPr lang="zh-CN" altLang="zh-CN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偏离两者关系</a:t>
                      </a:r>
                      <a:endParaRPr lang="zh-CN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41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0" y="544286"/>
            <a:ext cx="12192000" cy="43084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cs typeface="宋体" panose="02010600030101010101" pitchFamily="2" charset="-122"/>
              </a:rPr>
              <a:t>二类（33-41）</a:t>
            </a:r>
            <a:r>
              <a:rPr lang="zh-CN" altLang="en-US" sz="3600" dirty="0">
                <a:latin typeface="+mn-ea"/>
                <a:cs typeface="宋体" panose="02010600030101010101" pitchFamily="2" charset="-122"/>
              </a:rPr>
              <a:t>：对</a:t>
            </a:r>
            <a:r>
              <a:rPr lang="zh-CN" altLang="en-US" sz="3600" dirty="0" smtClean="0">
                <a:highlight>
                  <a:srgbClr val="FFFF00"/>
                </a:highlight>
                <a:latin typeface="+mn-ea"/>
                <a:sym typeface="+mn-ea"/>
              </a:rPr>
              <a:t>“舞台”“角色”</a:t>
            </a:r>
            <a:r>
              <a:rPr lang="zh-CN" altLang="en-US" sz="3600" dirty="0">
                <a:highlight>
                  <a:srgbClr val="FFFF00"/>
                </a:highlight>
                <a:latin typeface="+mn-ea"/>
              </a:rPr>
              <a:t>概念内涵理解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cs typeface="宋体" panose="02010600030101010101" pitchFamily="2" charset="-122"/>
              </a:rPr>
              <a:t>准确</a:t>
            </a:r>
            <a:r>
              <a:rPr lang="zh-CN" altLang="en-US" sz="3600" dirty="0" smtClean="0">
                <a:latin typeface="+mn-ea"/>
                <a:cs typeface="宋体" panose="02010600030101010101" pitchFamily="2" charset="-122"/>
              </a:rPr>
              <a:t>，只建构</a:t>
            </a:r>
            <a:r>
              <a:rPr lang="zh-CN" altLang="en-US" sz="3600" dirty="0">
                <a:latin typeface="+mn-ea"/>
                <a:cs typeface="宋体" panose="02010600030101010101" pitchFamily="2" charset="-122"/>
              </a:rPr>
              <a:t>了</a:t>
            </a:r>
            <a:r>
              <a:rPr lang="zh-CN" altLang="en-US" sz="3600" b="1" dirty="0" smtClean="0">
                <a:solidFill>
                  <a:srgbClr val="C00000"/>
                </a:solidFill>
                <a:latin typeface="+mn-ea"/>
                <a:cs typeface="宋体" panose="02010600030101010101" pitchFamily="2" charset="-122"/>
              </a:rPr>
              <a:t>一种</a:t>
            </a:r>
            <a:r>
              <a:rPr lang="zh-CN" altLang="en-US" sz="3600" dirty="0" smtClean="0">
                <a:highlight>
                  <a:srgbClr val="FFFF00"/>
                </a:highlight>
                <a:latin typeface="+mn-ea"/>
              </a:rPr>
              <a:t>关系</a:t>
            </a:r>
            <a:r>
              <a:rPr lang="zh-CN" altLang="en-US" sz="3600" dirty="0">
                <a:latin typeface="+mn-ea"/>
                <a:cs typeface="宋体" panose="02010600030101010101" pitchFamily="2" charset="-122"/>
              </a:rPr>
              <a:t>，有一定的思考认识；</a:t>
            </a:r>
            <a:r>
              <a:rPr lang="zh-CN" altLang="en-US" sz="3600" dirty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论据合理，有</a:t>
            </a:r>
            <a:r>
              <a:rPr lang="zh-CN" altLang="en-US" sz="3600" dirty="0">
                <a:solidFill>
                  <a:srgbClr val="0033CC"/>
                </a:solidFill>
                <a:latin typeface="+mn-ea"/>
                <a:cs typeface="宋体" panose="02010600030101010101" pitchFamily="2" charset="-122"/>
                <a:sym typeface="+mn-ea"/>
              </a:rPr>
              <a:t>论证，</a:t>
            </a:r>
            <a:r>
              <a:rPr lang="zh-CN" altLang="en-US" sz="3600" dirty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逻辑</a:t>
            </a:r>
            <a:r>
              <a:rPr lang="zh-CN" altLang="en-US" sz="3600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清楚。</a:t>
            </a:r>
            <a:endParaRPr lang="en-US" altLang="zh-CN" sz="3600" dirty="0" smtClean="0">
              <a:solidFill>
                <a:srgbClr val="0033CC"/>
              </a:solidFill>
              <a:latin typeface="+mn-ea"/>
              <a:cs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3600" dirty="0">
              <a:latin typeface="+mn-ea"/>
              <a:cs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6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  </a:t>
            </a: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二</a:t>
            </a:r>
            <a:r>
              <a:rPr lang="zh-CN" altLang="en-US" sz="3200" b="1" dirty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类</a:t>
            </a: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上（</a:t>
            </a:r>
            <a:r>
              <a:rPr lang="en-US" altLang="zh-CN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39-41</a:t>
            </a: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）：</a:t>
            </a:r>
            <a:r>
              <a:rPr lang="zh-CN" altLang="en-US" sz="3200" b="1" dirty="0">
                <a:solidFill>
                  <a:prstClr val="black"/>
                </a:solidFill>
              </a:rPr>
              <a:t>只充分建构</a:t>
            </a:r>
            <a:r>
              <a:rPr lang="zh-CN" altLang="en-US" sz="3200" dirty="0">
                <a:solidFill>
                  <a:prstClr val="black"/>
                </a:solidFill>
              </a:rPr>
              <a:t>了</a:t>
            </a:r>
            <a:r>
              <a:rPr lang="zh-CN" altLang="en-US" sz="3200" b="1" dirty="0">
                <a:solidFill>
                  <a:srgbClr val="C00000"/>
                </a:solidFill>
              </a:rPr>
              <a:t>一方对另一方的单向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关系；</a:t>
            </a:r>
            <a:endParaRPr lang="en-US" altLang="zh-CN" sz="32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  <a:sym typeface="+mn-ea"/>
              </a:rPr>
              <a:t>  二</a:t>
            </a:r>
            <a:r>
              <a:rPr lang="zh-CN" altLang="en-US" sz="3200" b="1" dirty="0">
                <a:solidFill>
                  <a:srgbClr val="0033CC"/>
                </a:solidFill>
                <a:latin typeface="+mn-ea"/>
                <a:cs typeface="宋体" panose="02010600030101010101" pitchFamily="2" charset="-122"/>
                <a:sym typeface="+mn-ea"/>
              </a:rPr>
              <a:t>类</a:t>
            </a: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  <a:sym typeface="+mn-ea"/>
              </a:rPr>
              <a:t>中（</a:t>
            </a:r>
            <a:r>
              <a:rPr lang="en-US" altLang="zh-CN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  <a:sym typeface="+mn-ea"/>
              </a:rPr>
              <a:t>36-38</a:t>
            </a: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  <a:sym typeface="+mn-ea"/>
              </a:rPr>
              <a:t>）：</a:t>
            </a:r>
            <a:r>
              <a:rPr lang="zh-CN" altLang="en-US" sz="3200" b="1" dirty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有关系，贴标签，扩写导语，不算合理</a:t>
            </a: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建构；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  </a:t>
            </a:r>
            <a:r>
              <a:rPr lang="zh-CN" altLang="zh-CN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二</a:t>
            </a:r>
            <a:r>
              <a:rPr lang="zh-CN" altLang="zh-CN" sz="3200" b="1" dirty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类</a:t>
            </a:r>
            <a:r>
              <a:rPr lang="zh-CN" altLang="zh-CN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下</a:t>
            </a: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33-35</a:t>
            </a: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）</a:t>
            </a:r>
            <a:r>
              <a:rPr lang="zh-CN" altLang="zh-CN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：</a:t>
            </a:r>
            <a:r>
              <a:rPr lang="zh-CN" altLang="en-US" sz="3200" b="1" dirty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有关系，但浅贴标签，不</a:t>
            </a: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cs typeface="宋体" panose="02010600030101010101" pitchFamily="2" charset="-122"/>
              </a:rPr>
              <a:t>充分</a:t>
            </a:r>
            <a:r>
              <a:rPr lang="zh-CN" altLang="en-US" sz="3200" dirty="0" smtClean="0">
                <a:latin typeface="+mn-ea"/>
                <a:cs typeface="宋体" panose="02010600030101010101" pitchFamily="2" charset="-122"/>
              </a:rPr>
              <a:t>。</a:t>
            </a:r>
            <a:endParaRPr lang="en-US" altLang="zh-CN" sz="3200" dirty="0">
              <a:latin typeface="+mn-ea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3600" dirty="0">
              <a:latin typeface="+mn-ea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27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22777"/>
              </p:ext>
            </p:extLst>
          </p:nvPr>
        </p:nvGraphicFramePr>
        <p:xfrm>
          <a:off x="0" y="30480"/>
          <a:ext cx="12115804" cy="6827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648028700"/>
                    </a:ext>
                  </a:extLst>
                </a:gridCol>
                <a:gridCol w="3000832">
                  <a:extLst>
                    <a:ext uri="{9D8B030D-6E8A-4147-A177-3AD203B41FA5}">
                      <a16:colId xmlns:a16="http://schemas.microsoft.com/office/drawing/2014/main" val="4130125518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2062369880"/>
                    </a:ext>
                  </a:extLst>
                </a:gridCol>
                <a:gridCol w="3253409">
                  <a:extLst>
                    <a:ext uri="{9D8B030D-6E8A-4147-A177-3AD203B41FA5}">
                      <a16:colId xmlns:a16="http://schemas.microsoft.com/office/drawing/2014/main" val="3778823246"/>
                    </a:ext>
                  </a:extLst>
                </a:gridCol>
                <a:gridCol w="2842592">
                  <a:extLst>
                    <a:ext uri="{9D8B030D-6E8A-4147-A177-3AD203B41FA5}">
                      <a16:colId xmlns:a16="http://schemas.microsoft.com/office/drawing/2014/main" val="22776449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sz="2000" dirty="0" smtClean="0"/>
                        <a:t>先入类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2000" dirty="0" smtClean="0"/>
                        <a:t>再定档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0965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一类</a:t>
                      </a:r>
                      <a:endParaRPr lang="en-US" altLang="zh-CN" sz="2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dirty="0" smtClean="0"/>
                        <a:t>42-50</a:t>
                      </a:r>
                    </a:p>
                    <a:p>
                      <a:endParaRPr lang="zh-CN" altLang="en-US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zh-CN" sz="2200" b="1" dirty="0" smtClean="0">
                          <a:solidFill>
                            <a:srgbClr val="C00000"/>
                          </a:solidFill>
                        </a:rPr>
                        <a:t>概念阐释</a:t>
                      </a:r>
                      <a:r>
                        <a:rPr lang="zh-CN" altLang="zh-CN" sz="2200" b="1" dirty="0" smtClean="0">
                          <a:solidFill>
                            <a:srgbClr val="0033CC"/>
                          </a:solidFill>
                        </a:rPr>
                        <a:t>完全符合题意</a:t>
                      </a:r>
                      <a:r>
                        <a:rPr lang="zh-CN" altLang="zh-CN" sz="2200" dirty="0" smtClean="0"/>
                        <a:t>，</a:t>
                      </a:r>
                      <a:endParaRPr lang="en-US" altLang="zh-CN" sz="2200" dirty="0" smtClean="0"/>
                    </a:p>
                    <a:p>
                      <a:r>
                        <a:rPr lang="zh-CN" altLang="zh-CN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关系</a:t>
                      </a:r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建构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丰富</a:t>
                      </a:r>
                      <a:r>
                        <a:rPr lang="zh-CN" alt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论证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充分</a:t>
                      </a:r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主体性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鲜明</a:t>
                      </a:r>
                      <a:r>
                        <a:rPr lang="zh-CN" alt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，言之有物。</a:t>
                      </a:r>
                      <a:endParaRPr lang="zh-CN" alt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一类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上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48-50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兼有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思辨性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与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发展性关系</a:t>
                      </a:r>
                      <a:endParaRPr lang="zh-CN" altLang="en-US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zh-CN" sz="2000" b="1" dirty="0" smtClean="0"/>
                        <a:t>论据</a:t>
                      </a:r>
                      <a:r>
                        <a:rPr lang="zh-CN" altLang="zh-CN" sz="2000" dirty="0" smtClean="0"/>
                        <a:t>恰当充实，</a:t>
                      </a:r>
                      <a:r>
                        <a:rPr lang="zh-CN" altLang="en-US" sz="2000" dirty="0" smtClean="0"/>
                        <a:t>有积累；</a:t>
                      </a:r>
                      <a:endParaRPr lang="en-US" altLang="zh-CN" sz="2000" dirty="0" smtClean="0"/>
                    </a:p>
                    <a:p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语言</a:t>
                      </a:r>
                      <a:r>
                        <a:rPr lang="zh-CN" altLang="zh-CN" sz="2000" dirty="0" smtClean="0"/>
                        <a:t>流畅，表达得体</a:t>
                      </a:r>
                      <a:r>
                        <a:rPr lang="zh-CN" altLang="en-US" sz="2000" dirty="0" smtClean="0"/>
                        <a:t>；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结构</a:t>
                      </a:r>
                      <a:r>
                        <a:rPr lang="zh-CN" altLang="zh-CN" sz="2000" dirty="0" smtClean="0"/>
                        <a:t>严谨，层次分明。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b="1" dirty="0" smtClean="0">
                          <a:solidFill>
                            <a:srgbClr val="0909FF"/>
                          </a:solidFill>
                        </a:rPr>
                        <a:t>以上有两点突出，一上，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1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号文</a:t>
                      </a:r>
                      <a:r>
                        <a:rPr lang="zh-CN" altLang="en-US" sz="2000" b="1" dirty="0" smtClean="0">
                          <a:solidFill>
                            <a:srgbClr val="0909FF"/>
                          </a:solidFill>
                        </a:rPr>
                        <a:t>；有一点突出，一中，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3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号文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0324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一类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45-47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还有种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思辨性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发展性关系，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</a:t>
                      </a:r>
                      <a:endParaRPr lang="zh-CN" altLang="en-US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43938"/>
                  </a:ext>
                </a:extLst>
              </a:tr>
              <a:tr h="3516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一类下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42-44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充分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建构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了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两种</a:t>
                      </a:r>
                      <a:r>
                        <a:rPr lang="zh-CN" altLang="zh-CN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关系</a:t>
                      </a:r>
                      <a:r>
                        <a:rPr lang="zh-CN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，如相互依存的关系</a:t>
                      </a:r>
                      <a:r>
                        <a:rPr lang="en-US" altLang="zh-CN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</a:t>
                      </a:r>
                      <a:endParaRPr lang="zh-CN" altLang="en-US" sz="2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1152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</a:rPr>
                        <a:t>二类</a:t>
                      </a:r>
                      <a:endParaRPr lang="en-US" altLang="zh-CN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33-41</a:t>
                      </a:r>
                      <a:endParaRPr lang="zh-CN" altLang="en-US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zh-CN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概念阐释</a:t>
                      </a:r>
                      <a:r>
                        <a:rPr lang="zh-CN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正确，</a:t>
                      </a:r>
                      <a:endParaRPr lang="en-US" altLang="zh-CN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关系</a:t>
                      </a:r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建构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单一</a:t>
                      </a:r>
                      <a:r>
                        <a:rPr lang="zh-CN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主体的认识</a:t>
                      </a:r>
                      <a:r>
                        <a:rPr lang="zh-CN" altLang="en-US" sz="22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空洞</a:t>
                      </a:r>
                      <a:r>
                        <a:rPr lang="zh-CN" altLang="en-US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“喊口号”。</a:t>
                      </a:r>
                      <a:endParaRPr lang="en-US" altLang="zh-CN" sz="2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二类</a:t>
                      </a:r>
                      <a:r>
                        <a:rPr lang="zh-CN" altLang="zh-CN" sz="2000" b="1" kern="1200" dirty="0" smtClean="0">
                          <a:solidFill>
                            <a:srgbClr val="0909FF"/>
                          </a:solidFill>
                          <a:latin typeface="+mn-lt"/>
                          <a:ea typeface="+mn-ea"/>
                          <a:cs typeface="+mn-cs"/>
                        </a:rPr>
                        <a:t>上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39-41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只充分建构</a:t>
                      </a:r>
                      <a:r>
                        <a:rPr lang="zh-CN" altLang="en-US" sz="2000" dirty="0" smtClean="0"/>
                        <a:t>了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</a:rPr>
                        <a:t>一方对另一方的单向关系，缺乏思辨与发展性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  </a:t>
                      </a:r>
                      <a:endParaRPr lang="en-US" altLang="zh-CN" sz="2000" b="1" dirty="0" smtClean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u="sng" dirty="0" smtClean="0"/>
                        <a:t>论证不充分</a:t>
                      </a:r>
                      <a:r>
                        <a:rPr lang="zh-CN" altLang="en-US" sz="2000" u="sng" dirty="0" smtClean="0"/>
                        <a:t>的往下一档打分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0497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二类中（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36-38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有关系，但浅贴标签，不充分</a:t>
                      </a:r>
                      <a:endParaRPr lang="zh-CN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</a:t>
                      </a:r>
                      <a:endParaRPr lang="zh-CN" altLang="en-US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186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二类下（</a:t>
                      </a:r>
                      <a:r>
                        <a:rPr lang="en-US" altLang="zh-CN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33-35</a:t>
                      </a:r>
                      <a:r>
                        <a:rPr lang="zh-CN" altLang="zh-CN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偏离两者关系</a:t>
                      </a:r>
                      <a:endParaRPr lang="zh-CN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4115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zh-CN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三类</a:t>
                      </a:r>
                      <a:endParaRPr lang="en-US" altLang="zh-CN" sz="2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25-32</a:t>
                      </a:r>
                      <a:endParaRPr lang="zh-CN" altLang="en-U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zh-CN" sz="2200" b="1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概念</a:t>
                      </a:r>
                      <a:r>
                        <a:rPr lang="zh-CN" altLang="zh-CN" sz="2200" b="1" kern="120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偏离题意</a:t>
                      </a:r>
                      <a:r>
                        <a:rPr lang="zh-CN" altLang="zh-CN" sz="22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2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200" b="1" kern="120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没有</a:t>
                      </a:r>
                      <a:r>
                        <a:rPr lang="zh-CN" altLang="en-US" sz="2200" b="1" kern="120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关系</a:t>
                      </a:r>
                      <a:r>
                        <a:rPr lang="zh-CN" altLang="zh-CN" sz="22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三类上（</a:t>
                      </a:r>
                      <a:r>
                        <a:rPr lang="en-US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29-31</a:t>
                      </a:r>
                      <a:r>
                        <a:rPr lang="zh-CN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概念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部分偏离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题意</a:t>
                      </a:r>
                      <a:endParaRPr lang="zh-CN" altLang="en-U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视偏跑题程度而定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见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号文</a:t>
                      </a:r>
                      <a:endParaRPr lang="en-US" altLang="zh-CN" sz="2000" b="1" dirty="0" smtClean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b="1" dirty="0" smtClean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分为基准分浮动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2584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三类中下</a:t>
                      </a:r>
                      <a:endParaRPr lang="en-US" altLang="zh-CN" sz="20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25-28</a:t>
                      </a:r>
                      <a:r>
                        <a:rPr lang="zh-CN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大部分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跑题</a:t>
                      </a:r>
                      <a:endParaRPr lang="zh-CN" altLang="en-US" sz="2000" dirty="0" smtClean="0"/>
                    </a:p>
                    <a:p>
                      <a:endParaRPr lang="zh-CN" alt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8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四类</a:t>
                      </a:r>
                      <a:endParaRPr lang="en-US" altLang="zh-CN" sz="20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0-24</a:t>
                      </a:r>
                      <a:endParaRPr lang="zh-CN" altLang="en-US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与题目无关或文体不对，思路混乱；残文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，以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为基准分浮动。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1918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说明：没写题目，扣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分。每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个错别字扣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分，重复的不计。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残文按照通行字数区间标准给分。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00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6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71782"/>
            <a:ext cx="121920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3600" dirty="0">
              <a:latin typeface="+mn-ea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+mn-ea"/>
              </a:rPr>
              <a:t>三类（25-32）</a:t>
            </a:r>
            <a:r>
              <a:rPr lang="zh-CN" altLang="en-US" sz="3600" dirty="0">
                <a:latin typeface="+mn-ea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3600" dirty="0" smtClean="0">
                <a:latin typeface="+mn-ea"/>
                <a:cs typeface="宋体" panose="02010600030101010101" pitchFamily="2" charset="-122"/>
                <a:sym typeface="+mn-ea"/>
              </a:rPr>
              <a:t>对</a:t>
            </a:r>
            <a:r>
              <a:rPr lang="zh-CN" altLang="en-US" sz="3600" dirty="0" smtClean="0">
                <a:highlight>
                  <a:srgbClr val="FFFF00"/>
                </a:highlight>
                <a:latin typeface="+mn-ea"/>
              </a:rPr>
              <a:t>概念</a:t>
            </a:r>
            <a:r>
              <a:rPr lang="zh-CN" altLang="en-US" sz="3600" dirty="0">
                <a:highlight>
                  <a:srgbClr val="FFFF00"/>
                </a:highlight>
                <a:latin typeface="+mn-ea"/>
              </a:rPr>
              <a:t>内涵理解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+mn-ea"/>
              </a:rPr>
              <a:t>存在一定偏差</a:t>
            </a:r>
            <a:r>
              <a:rPr lang="zh-CN" altLang="en-US" sz="3600" dirty="0" smtClean="0">
                <a:latin typeface="+mn-ea"/>
                <a:cs typeface="宋体" panose="02010600030101010101" pitchFamily="2" charset="-122"/>
                <a:sym typeface="+mn-ea"/>
              </a:rPr>
              <a:t>（套作），</a:t>
            </a:r>
            <a:r>
              <a:rPr lang="zh-CN" altLang="en-US" sz="3600" dirty="0">
                <a:latin typeface="+mn-ea"/>
                <a:cs typeface="宋体" panose="02010600030101010101" pitchFamily="2" charset="-122"/>
                <a:sym typeface="+mn-ea"/>
              </a:rPr>
              <a:t>没有出现关系；</a:t>
            </a:r>
            <a:r>
              <a:rPr lang="zh-CN" altLang="en-US" sz="3600" b="1" dirty="0">
                <a:solidFill>
                  <a:schemeClr val="accent1"/>
                </a:solidFill>
                <a:latin typeface="+mn-ea"/>
                <a:cs typeface="宋体" panose="02010600030101010101" pitchFamily="2" charset="-122"/>
                <a:sym typeface="+mn-ea"/>
              </a:rPr>
              <a:t>论据不恰切，论述能力差，逻辑欠清晰</a:t>
            </a:r>
            <a:r>
              <a:rPr lang="zh-CN" altLang="en-US" sz="3600" b="1" dirty="0" smtClean="0">
                <a:solidFill>
                  <a:schemeClr val="accent1"/>
                </a:solidFill>
                <a:latin typeface="+mn-ea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3600" b="1" dirty="0" smtClean="0">
              <a:solidFill>
                <a:schemeClr val="accent1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altLang="zh-CN" sz="3600" b="1" dirty="0">
              <a:solidFill>
                <a:schemeClr val="accent1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zh-CN" altLang="en-US" sz="3600" dirty="0">
              <a:latin typeface="+mn-ea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+mn-ea"/>
              </a:rPr>
              <a:t>四类（24-0）</a:t>
            </a:r>
            <a:r>
              <a:rPr lang="zh-CN" altLang="en-US" sz="3600" dirty="0">
                <a:latin typeface="+mn-ea"/>
                <a:cs typeface="宋体" panose="02010600030101010101" pitchFamily="2" charset="-122"/>
                <a:sym typeface="+mn-ea"/>
              </a:rPr>
              <a:t>：与题目无关或文体不对，思路混乱；残文（字数不足400）。</a:t>
            </a:r>
            <a:endParaRPr lang="zh-CN" altLang="en-US" sz="3600" dirty="0">
              <a:latin typeface="+mn-ea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64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BBF800-0B13-D56A-4B29-783D1243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53340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字数不够</a:t>
            </a:r>
            <a:r>
              <a:rPr lang="zh-CN" altLang="zh-CN" sz="3600" b="1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作文的</a:t>
            </a:r>
            <a:r>
              <a:rPr lang="zh-CN" altLang="zh-CN" sz="36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评阅标准</a:t>
            </a:r>
            <a:r>
              <a:rPr lang="zh-CN" altLang="zh-CN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zh-CN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69CF6C-1EBC-6F99-F9B2-082F206E3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7246"/>
            <a:ext cx="10515600" cy="4351338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en-US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lang="en-US" altLang="zh-CN" sz="3200" kern="100" dirty="0" smtClean="0">
                <a:latin typeface="+mn-ea"/>
                <a:cs typeface="Times New Roman" panose="02020603050405020304" pitchFamily="18" charset="0"/>
              </a:rPr>
              <a:t>. </a:t>
            </a:r>
            <a:r>
              <a:rPr lang="zh-CN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成文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的作文：字数不够，每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50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字扣一分。</a:t>
            </a:r>
          </a:p>
          <a:p>
            <a:pPr indent="0" algn="just">
              <a:buNone/>
            </a:pP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. </a:t>
            </a:r>
            <a:r>
              <a:rPr lang="zh-CN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未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成文的作文：</a:t>
            </a:r>
          </a:p>
          <a:p>
            <a:pPr indent="0" algn="just">
              <a:buNone/>
            </a:pPr>
            <a:r>
              <a:rPr lang="en-US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大于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600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小于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700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，最高不超过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33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分</a:t>
            </a:r>
          </a:p>
          <a:p>
            <a:pPr indent="0" algn="just">
              <a:buNone/>
            </a:pPr>
            <a:r>
              <a:rPr lang="en-US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大于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500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小于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600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，最高不超过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31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分</a:t>
            </a:r>
          </a:p>
          <a:p>
            <a:pPr indent="0" algn="just">
              <a:buNone/>
            </a:pPr>
            <a:r>
              <a:rPr lang="en-US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大于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400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小于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500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，最高不超过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25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分</a:t>
            </a:r>
          </a:p>
          <a:p>
            <a:pPr indent="0" algn="just">
              <a:buNone/>
            </a:pPr>
            <a:r>
              <a:rPr lang="en-US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大于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300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小于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400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，最高不超过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18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分</a:t>
            </a:r>
          </a:p>
          <a:p>
            <a:pPr indent="0" algn="just">
              <a:buNone/>
            </a:pPr>
            <a:r>
              <a:rPr lang="en-US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大于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200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小于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300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，最高不超过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12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分</a:t>
            </a:r>
          </a:p>
          <a:p>
            <a:pPr indent="0" algn="just">
              <a:buNone/>
            </a:pPr>
            <a:r>
              <a:rPr lang="en-US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zh-CN" sz="3200" kern="100" dirty="0" smtClean="0">
                <a:effectLst/>
                <a:latin typeface="+mn-ea"/>
                <a:cs typeface="Times New Roman" panose="02020603050405020304" pitchFamily="18" charset="0"/>
              </a:rPr>
              <a:t>大于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100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小于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200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，最高不超过</a:t>
            </a: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6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分。</a:t>
            </a:r>
          </a:p>
          <a:p>
            <a:pPr marL="0" indent="0">
              <a:buNone/>
            </a:pPr>
            <a:endParaRPr lang="zh-CN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31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9" descr="F:\教师课件\丰台分院\png\横版标识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46" y="450028"/>
            <a:ext cx="4685371" cy="13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25" y="2776220"/>
            <a:ext cx="3342857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1886" y="3635828"/>
            <a:ext cx="979714" cy="54428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08515" y="3635828"/>
            <a:ext cx="936171" cy="54428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742" y="457200"/>
            <a:ext cx="11865429" cy="6026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3365" indent="-217170">
              <a:lnSpc>
                <a:spcPct val="150000"/>
              </a:lnSpc>
              <a:spcAft>
                <a:spcPts val="0"/>
              </a:spcAft>
            </a:pPr>
            <a:r>
              <a:rPr lang="zh-CN" altLang="en-US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社会</a:t>
            </a:r>
            <a:r>
              <a:rPr lang="zh-CN" alt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如同一个舞台，每个人都是这个舞台上的一</a:t>
            </a:r>
            <a:r>
              <a:rPr lang="zh-CN" altLang="en-US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个</a:t>
            </a:r>
            <a:endParaRPr lang="en-US" altLang="zh-CN" sz="3600" kern="100" dirty="0" smtClean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253365" indent="-217170">
              <a:lnSpc>
                <a:spcPct val="150000"/>
              </a:lnSpc>
              <a:spcAft>
                <a:spcPts val="0"/>
              </a:spcAft>
            </a:pPr>
            <a:r>
              <a:rPr lang="zh-CN" altLang="en-US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角色</a:t>
            </a:r>
            <a:r>
              <a:rPr lang="zh-CN" alt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。社会发展，舞台变化；个人成长，角色转换。</a:t>
            </a:r>
            <a:r>
              <a:rPr lang="zh-CN" altLang="en-US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角色和</a:t>
            </a:r>
            <a:r>
              <a:rPr lang="zh-CN" alt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舞台关联紧密。</a:t>
            </a:r>
            <a:r>
              <a:rPr lang="en-US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</a:p>
          <a:p>
            <a:pPr marL="253365" indent="-217170">
              <a:lnSpc>
                <a:spcPct val="150000"/>
              </a:lnSpc>
              <a:spcAft>
                <a:spcPts val="0"/>
              </a:spcAft>
            </a:pPr>
            <a:r>
              <a:rPr lang="en-US" altLang="zh-CN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请</a:t>
            </a:r>
            <a:r>
              <a:rPr lang="zh-CN" altLang="zh-CN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</a:t>
            </a:r>
            <a:r>
              <a:rPr lang="zh-CN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角色</a:t>
            </a:r>
            <a:r>
              <a:rPr lang="zh-CN" altLang="zh-CN" sz="36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舞台</a:t>
            </a:r>
            <a:r>
              <a:rPr lang="zh-CN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”为题，</a:t>
            </a:r>
            <a:r>
              <a:rPr lang="zh-CN" altLang="zh-CN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写一篇议论文。</a:t>
            </a:r>
            <a:endParaRPr lang="zh-CN" altLang="zh-CN" sz="3600" kern="100" dirty="0">
              <a:solidFill>
                <a:schemeClr val="tx1"/>
              </a:solidFill>
              <a:latin typeface="Times New Roman" panose="02020603050405020304" pitchFamily="18" charset="0"/>
              <a:ea typeface="楷体_GB2312"/>
            </a:endParaRPr>
          </a:p>
          <a:p>
            <a:pPr marL="266700"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要求</a:t>
            </a:r>
            <a:r>
              <a:rPr lang="zh-CN" altLang="zh-CN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：论点明确，论据充实，论证合理；语言流畅，书写清晰</a:t>
            </a:r>
            <a:r>
              <a:rPr lang="zh-CN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en-US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</a:t>
            </a:r>
            <a:r>
              <a:rPr lang="en-US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en-US" altLang="zh-CN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2876</a:t>
            </a:r>
            <a:r>
              <a:rPr lang="zh-CN" altLang="en-US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份，</a:t>
            </a:r>
            <a:r>
              <a:rPr lang="en-US" altLang="zh-CN" sz="20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35.13</a:t>
            </a:r>
            <a:r>
              <a:rPr lang="en-US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endParaRPr lang="zh-CN" altLang="zh-CN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3" name="流程图: 离页连接符 2"/>
          <p:cNvSpPr/>
          <p:nvPr/>
        </p:nvSpPr>
        <p:spPr>
          <a:xfrm>
            <a:off x="152400" y="130627"/>
            <a:ext cx="3069771" cy="870856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</a:rPr>
              <a:t>“舞台”的本体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70113" y="3455126"/>
            <a:ext cx="234043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矩形标注 14"/>
          <p:cNvSpPr/>
          <p:nvPr/>
        </p:nvSpPr>
        <p:spPr>
          <a:xfrm>
            <a:off x="9546772" y="2886891"/>
            <a:ext cx="2427514" cy="1120863"/>
          </a:xfrm>
          <a:prstGeom prst="wedgeRectCallout">
            <a:avLst>
              <a:gd name="adj1" fmla="val 13691"/>
              <a:gd name="adj2" fmla="val -78489"/>
            </a:avLst>
          </a:prstGeom>
          <a:solidFill>
            <a:srgbClr val="DE7B2A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</a:rPr>
              <a:t>  如何紧密？建构关系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67842" y="1045029"/>
            <a:ext cx="1001486" cy="70757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710543" y="2771502"/>
            <a:ext cx="1028699" cy="668384"/>
          </a:xfrm>
          <a:prstGeom prst="rect">
            <a:avLst/>
          </a:prstGeom>
          <a:noFill/>
          <a:ln w="57150">
            <a:solidFill>
              <a:srgbClr val="FF0000">
                <a:alpha val="63137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离页连接符 18"/>
          <p:cNvSpPr/>
          <p:nvPr/>
        </p:nvSpPr>
        <p:spPr>
          <a:xfrm>
            <a:off x="4468585" y="119740"/>
            <a:ext cx="3238501" cy="881743"/>
          </a:xfrm>
          <a:prstGeom prst="flowChartOffpageConnector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“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角色”的本体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9484" y="1844038"/>
            <a:ext cx="952501" cy="681447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1518557" y="2525485"/>
            <a:ext cx="9051472" cy="0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矩形标注 26"/>
          <p:cNvSpPr/>
          <p:nvPr/>
        </p:nvSpPr>
        <p:spPr>
          <a:xfrm>
            <a:off x="6487886" y="2906488"/>
            <a:ext cx="2939142" cy="748937"/>
          </a:xfrm>
          <a:prstGeom prst="wedgeRectCallout">
            <a:avLst>
              <a:gd name="adj1" fmla="val -63439"/>
              <a:gd name="adj2" fmla="val -857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概念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的发展性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8553449" y="145864"/>
            <a:ext cx="2016579" cy="748937"/>
          </a:xfrm>
          <a:prstGeom prst="wedgeRectCallout">
            <a:avLst>
              <a:gd name="adj1" fmla="val -112734"/>
              <a:gd name="adj2" fmla="val 103197"/>
            </a:avLst>
          </a:prstGeom>
          <a:solidFill>
            <a:srgbClr val="DE7B2A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</a:rPr>
              <a:t>关系之一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91985" y="1023256"/>
            <a:ext cx="1001486" cy="70757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429249" y="1066796"/>
            <a:ext cx="1314450" cy="681447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0842171" y="2525485"/>
            <a:ext cx="898073" cy="435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6964133" y="1707966"/>
            <a:ext cx="4237267" cy="2286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矩形标注 19"/>
          <p:cNvSpPr/>
          <p:nvPr/>
        </p:nvSpPr>
        <p:spPr>
          <a:xfrm>
            <a:off x="1992765" y="5290456"/>
            <a:ext cx="3950154" cy="1042006"/>
          </a:xfrm>
          <a:prstGeom prst="wedgeRectCallout">
            <a:avLst>
              <a:gd name="adj1" fmla="val 1123"/>
              <a:gd name="adj2" fmla="val -1540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</a:rPr>
              <a:t>比喻类概念</a:t>
            </a:r>
            <a:endParaRPr lang="en-US" altLang="zh-CN" sz="36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chemeClr val="tx1"/>
                </a:solidFill>
              </a:rPr>
              <a:t>关系型作文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7" grpId="0" animBg="1"/>
      <p:bldP spid="18" grpId="0" animBg="1"/>
      <p:bldP spid="21" grpId="0" animBg="1"/>
      <p:bldP spid="23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0206" y="2944852"/>
            <a:ext cx="104502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既指宏观的社会时代</a:t>
            </a:r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环境，如数字化浪潮等，</a:t>
            </a:r>
            <a:endParaRPr lang="en-US" altLang="zh-CN" sz="3200" kern="100" dirty="0" smtClean="0">
              <a:solidFill>
                <a:srgbClr val="0033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也</a:t>
            </a:r>
            <a:r>
              <a:rPr lang="zh-CN" altLang="en-US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指微观的个人生活场</a:t>
            </a:r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域，如</a:t>
            </a:r>
            <a:r>
              <a:rPr lang="zh-CN" altLang="en-US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校园、职场、</a:t>
            </a:r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家庭等。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269869" y="1992352"/>
            <a:ext cx="11720623" cy="95250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r>
              <a:rPr lang="zh-CN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概念的</a:t>
            </a:r>
            <a:r>
              <a:rPr lang="zh-CN" altLang="en-US" sz="3600" dirty="0" smtClean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内涵：</a:t>
            </a:r>
            <a:endParaRPr lang="zh-CN" altLang="en-US" sz="36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5061" y="1012024"/>
            <a:ext cx="1190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/>
              <a:t>关系准确的前提：准确界定关系</a:t>
            </a:r>
            <a:r>
              <a:rPr lang="zh-CN" altLang="en-US" sz="3600" b="1" dirty="0"/>
              <a:t>双方的</a:t>
            </a:r>
            <a:r>
              <a:rPr lang="zh-CN" altLang="en-US" sz="3600" b="1" dirty="0" smtClean="0"/>
              <a:t>概念</a:t>
            </a:r>
            <a:endParaRPr lang="zh-CN" altLang="en-US" sz="3600" b="1" dirty="0"/>
          </a:p>
        </p:txBody>
      </p:sp>
      <p:sp>
        <p:nvSpPr>
          <p:cNvPr id="8" name="矩形 7"/>
          <p:cNvSpPr/>
          <p:nvPr/>
        </p:nvSpPr>
        <p:spPr>
          <a:xfrm>
            <a:off x="329618" y="298250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kern="100" dirty="0">
                <a:latin typeface="等线" panose="02010600030101010101" pitchFamily="2" charset="-122"/>
                <a:ea typeface="等线" panose="02010600030101010101" pitchFamily="2" charset="-122"/>
              </a:rPr>
              <a:t>舞台</a:t>
            </a:r>
          </a:p>
        </p:txBody>
      </p:sp>
      <p:sp>
        <p:nvSpPr>
          <p:cNvPr id="9" name="矩形 8"/>
          <p:cNvSpPr/>
          <p:nvPr/>
        </p:nvSpPr>
        <p:spPr>
          <a:xfrm>
            <a:off x="258984" y="449074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kern="100" dirty="0">
                <a:latin typeface="等线" panose="02010600030101010101" pitchFamily="2" charset="-122"/>
                <a:ea typeface="等线" panose="02010600030101010101" pitchFamily="2" charset="-122"/>
              </a:rPr>
              <a:t>角色</a:t>
            </a:r>
          </a:p>
        </p:txBody>
      </p:sp>
      <p:sp>
        <p:nvSpPr>
          <p:cNvPr id="10" name="矩形 9"/>
          <p:cNvSpPr/>
          <p:nvPr/>
        </p:nvSpPr>
        <p:spPr>
          <a:xfrm>
            <a:off x="4237589" y="142592"/>
            <a:ext cx="3472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</a:rPr>
              <a:t>一</a:t>
            </a:r>
            <a:r>
              <a:rPr lang="zh-CN" altLang="en-US" sz="3600" dirty="0" smtClean="0">
                <a:solidFill>
                  <a:srgbClr val="C00000"/>
                </a:solidFill>
              </a:rPr>
              <a:t>、概  念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0206" y="4490749"/>
            <a:ext cx="104502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个人的社会身份</a:t>
            </a:r>
            <a:r>
              <a:rPr lang="zh-CN" altLang="en-US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、定位、职业</a:t>
            </a:r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，且</a:t>
            </a:r>
            <a:r>
              <a:rPr lang="zh-CN" altLang="en-US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带有“责任、担当”的</a:t>
            </a:r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性质。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326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2701066"/>
              </p:ext>
            </p:extLst>
          </p:nvPr>
        </p:nvGraphicFramePr>
        <p:xfrm>
          <a:off x="673157" y="2030539"/>
          <a:ext cx="10722294" cy="446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0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6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4000" dirty="0">
                        <a:solidFill>
                          <a:srgbClr val="FF0000"/>
                        </a:solidFill>
                        <a:latin typeface="方正小标宋_GBK" panose="02000000000000000000" charset="-122"/>
                        <a:ea typeface="方正小标宋_GBK" panose="020000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混淆于</a:t>
                      </a:r>
                      <a:endParaRPr lang="zh-CN" altLang="en-US" sz="4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所忽视的特性</a:t>
                      </a:r>
                      <a:endParaRPr lang="zh-CN" altLang="en-US" sz="4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24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舞台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方正小标宋_GBK" panose="02000000000000000000" charset="-122"/>
                          <a:ea typeface="方正小标宋_GBK" panose="02000000000000000000" charset="-122"/>
                        </a:rPr>
                        <a:t>平台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方正小标宋_GBK" panose="02000000000000000000" charset="-122"/>
                        <a:ea typeface="方正小标宋_GBK" panose="02000000000000000000" charset="-122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200" dirty="0" smtClean="0">
                          <a:solidFill>
                            <a:srgbClr val="0033CC"/>
                          </a:solidFill>
                          <a:latin typeface="方正小标宋_GBK" panose="02000000000000000000" charset="-122"/>
                          <a:ea typeface="方正小标宋_GBK" panose="02000000000000000000" charset="-122"/>
                        </a:rPr>
                        <a:t>社会规则、时代语境</a:t>
                      </a:r>
                      <a:endParaRPr lang="zh-CN" altLang="en-US" sz="3200" dirty="0">
                        <a:solidFill>
                          <a:srgbClr val="0033CC"/>
                        </a:solidFill>
                        <a:latin typeface="方正小标宋_GBK" panose="02000000000000000000" charset="-122"/>
                        <a:ea typeface="方正小标宋_GBK" panose="02000000000000000000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200" dirty="0" smtClean="0">
                          <a:solidFill>
                            <a:srgbClr val="0033CC"/>
                          </a:solidFill>
                          <a:latin typeface="方正小标宋_GBK" panose="02000000000000000000" charset="-122"/>
                          <a:ea typeface="方正小标宋_GBK" panose="02000000000000000000" charset="-122"/>
                        </a:rPr>
                        <a:t>场域性、全局性</a:t>
                      </a:r>
                      <a:endParaRPr lang="zh-CN" altLang="en-US" sz="3200" dirty="0">
                        <a:solidFill>
                          <a:srgbClr val="0033CC"/>
                        </a:solidFill>
                        <a:latin typeface="方正小标宋_GBK" panose="02000000000000000000" charset="-122"/>
                        <a:ea typeface="方正小标宋_GBK" panose="02000000000000000000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方正小标宋_GBK" panose="02000000000000000000" charset="-122"/>
                          <a:ea typeface="方正小标宋_GBK" panose="02000000000000000000" charset="-122"/>
                        </a:rPr>
                        <a:t>机会</a:t>
                      </a: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52662"/>
                  </a:ext>
                </a:extLst>
              </a:tr>
              <a:tr h="1098056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角色</a:t>
                      </a:r>
                      <a:endParaRPr lang="en-US" altLang="zh-CN" sz="3200" b="1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zh-CN" sz="2800" kern="1200" dirty="0" smtClean="0">
                          <a:solidFill>
                            <a:schemeClr val="tx1"/>
                          </a:solidFill>
                          <a:latin typeface="方正小标宋_GBK" panose="02000000000000000000" charset="-122"/>
                          <a:ea typeface="方正小标宋_GBK" panose="02000000000000000000" charset="-122"/>
                          <a:cs typeface="+mn-cs"/>
                        </a:rPr>
                        <a:t>个人</a:t>
                      </a:r>
                      <a:endParaRPr lang="en-US" altLang="zh-CN" sz="2800" kern="1200" dirty="0" smtClean="0">
                        <a:solidFill>
                          <a:schemeClr val="tx1"/>
                        </a:solidFill>
                        <a:latin typeface="方正小标宋_GBK" panose="02000000000000000000" charset="-122"/>
                        <a:ea typeface="方正小标宋_GBK" panose="02000000000000000000" charset="-122"/>
                        <a:cs typeface="+mn-cs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3200" kern="1200" dirty="0" smtClean="0">
                          <a:solidFill>
                            <a:srgbClr val="0033CC"/>
                          </a:solidFill>
                          <a:latin typeface="方正小标宋_GBK" panose="02000000000000000000" charset="-122"/>
                          <a:ea typeface="方正小标宋_GBK" panose="02000000000000000000" charset="-122"/>
                          <a:cs typeface="+mn-cs"/>
                        </a:rPr>
                        <a:t>社会</a:t>
                      </a:r>
                      <a:r>
                        <a:rPr lang="zh-CN" altLang="zh-CN" sz="3200" kern="1200" dirty="0" smtClean="0">
                          <a:solidFill>
                            <a:srgbClr val="0033CC"/>
                          </a:solidFill>
                          <a:latin typeface="方正小标宋_GBK" panose="02000000000000000000" charset="-122"/>
                          <a:ea typeface="方正小标宋_GBK" panose="02000000000000000000" charset="-122"/>
                          <a:cs typeface="+mn-cs"/>
                        </a:rPr>
                        <a:t>身份</a:t>
                      </a:r>
                      <a:r>
                        <a:rPr lang="zh-CN" altLang="en-US" sz="3200" kern="1200" dirty="0" smtClean="0">
                          <a:solidFill>
                            <a:srgbClr val="0033CC"/>
                          </a:solidFill>
                          <a:latin typeface="方正小标宋_GBK" panose="02000000000000000000" charset="-122"/>
                          <a:ea typeface="方正小标宋_GBK" panose="02000000000000000000" charset="-122"/>
                          <a:cs typeface="+mn-cs"/>
                        </a:rPr>
                        <a:t>、位置、</a:t>
                      </a:r>
                      <a:endParaRPr lang="en-US" altLang="zh-CN" sz="3200" kern="1200" dirty="0" smtClean="0">
                        <a:solidFill>
                          <a:srgbClr val="0033CC"/>
                        </a:solidFill>
                        <a:latin typeface="方正小标宋_GBK" panose="02000000000000000000" charset="-122"/>
                        <a:ea typeface="方正小标宋_GBK" panose="02000000000000000000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3200" kern="1200" dirty="0" smtClean="0">
                          <a:solidFill>
                            <a:srgbClr val="0033CC"/>
                          </a:solidFill>
                          <a:latin typeface="方正小标宋_GBK" panose="02000000000000000000" charset="-122"/>
                          <a:ea typeface="方正小标宋_GBK" panose="02000000000000000000" charset="-122"/>
                          <a:cs typeface="+mn-cs"/>
                        </a:rPr>
                        <a:t>“责任、担当”的价值内涵</a:t>
                      </a:r>
                      <a:endParaRPr lang="zh-CN" altLang="en-US" sz="3200" kern="1200" dirty="0">
                        <a:solidFill>
                          <a:srgbClr val="0033CC"/>
                        </a:solidFill>
                        <a:latin typeface="方正小标宋_GBK" panose="02000000000000000000" charset="-122"/>
                        <a:ea typeface="方正小标宋_GBK" panose="02000000000000000000" charset="-122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010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4000" dirty="0">
                        <a:solidFill>
                          <a:schemeClr val="tx1"/>
                        </a:solidFill>
                        <a:latin typeface="方正小标宋_GBK" panose="02000000000000000000" charset="-122"/>
                        <a:ea typeface="方正小标宋_GBK" panose="02000000000000000000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方正小标宋_GBK" panose="02000000000000000000" charset="-122"/>
                          <a:ea typeface="方正小标宋_GBK" panose="02000000000000000000" charset="-122"/>
                          <a:cs typeface="+mn-cs"/>
                        </a:rPr>
                        <a:t>（套作“生逢其时”）</a:t>
                      </a: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 kern="1200" dirty="0">
                        <a:solidFill>
                          <a:srgbClr val="0033CC"/>
                        </a:solidFill>
                        <a:latin typeface="方正小标宋_GBK" panose="02000000000000000000" charset="-122"/>
                        <a:ea typeface="方正小标宋_GBK" panose="02000000000000000000" charset="-122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79406066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83029" y="1208450"/>
            <a:ext cx="2657805" cy="52799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zh-CN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概念的外延：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3029" y="268020"/>
            <a:ext cx="1190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从与易混淆概念的辨析中校准概念</a:t>
            </a:r>
            <a:r>
              <a:rPr lang="zh-CN" altLang="en-US" sz="3600" b="1" dirty="0" smtClean="0"/>
              <a:t>的外延</a:t>
            </a:r>
            <a:r>
              <a:rPr lang="zh-CN" altLang="en-US" sz="3600" b="1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4132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3029" y="509231"/>
            <a:ext cx="1190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用发展的眼光看核心概念</a:t>
            </a:r>
          </a:p>
        </p:txBody>
      </p:sp>
      <p:sp>
        <p:nvSpPr>
          <p:cNvPr id="7" name="矩形 6"/>
          <p:cNvSpPr/>
          <p:nvPr/>
        </p:nvSpPr>
        <p:spPr>
          <a:xfrm>
            <a:off x="1947115" y="6064101"/>
            <a:ext cx="8699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sym typeface="+mn-ea"/>
              </a:rPr>
              <a:t>建构关系的前提是对两个概念的深刻</a:t>
            </a:r>
            <a:r>
              <a:rPr lang="zh-CN" altLang="en-US" sz="3600" b="1" dirty="0" smtClean="0">
                <a:solidFill>
                  <a:srgbClr val="C00000"/>
                </a:solidFill>
                <a:sym typeface="+mn-ea"/>
              </a:rPr>
              <a:t>理解</a:t>
            </a:r>
            <a:r>
              <a:rPr lang="en-US" altLang="zh-CN" sz="3200" b="1" dirty="0" smtClean="0">
                <a:solidFill>
                  <a:srgbClr val="C0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7115" y="1593895"/>
            <a:ext cx="98951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社会</a:t>
            </a:r>
            <a:r>
              <a:rPr lang="zh-CN" altLang="zh-CN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是发展着的，舞台是变化着的，时代演进会</a:t>
            </a:r>
            <a:r>
              <a:rPr lang="zh-CN" altLang="zh-CN" sz="32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重塑舞台规则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从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农耕</a:t>
            </a:r>
            <a:r>
              <a:rPr lang="zh-CN" altLang="zh-CN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文明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到</a:t>
            </a:r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工业文明到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数字</a:t>
            </a:r>
            <a:r>
              <a:rPr lang="zh-CN" altLang="zh-CN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文明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；</a:t>
            </a:r>
            <a:endParaRPr lang="en-US" altLang="zh-CN" sz="3200" kern="100" dirty="0" smtClean="0">
              <a:solidFill>
                <a:srgbClr val="0033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虽然</a:t>
            </a:r>
            <a:r>
              <a:rPr lang="zh-CN" altLang="zh-CN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舞台的聚光灯部位确实只瞄准巨头，但舞台本身还在变大，聚光灯外也还有更大的角色等待登场，比如智能科技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3200" kern="100" dirty="0" smtClean="0">
              <a:solidFill>
                <a:srgbClr val="0033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266700" algn="just">
              <a:spcAft>
                <a:spcPts val="0"/>
              </a:spcAft>
            </a:pPr>
            <a:endParaRPr lang="zh-CN" altLang="zh-CN" sz="3200" kern="100" dirty="0">
              <a:solidFill>
                <a:srgbClr val="0033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/>
            <a:r>
              <a:rPr lang="en-US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角色</a:t>
            </a:r>
            <a:r>
              <a:rPr lang="zh-CN" altLang="zh-CN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随着个人的成长而</a:t>
            </a:r>
            <a:r>
              <a:rPr lang="zh-CN" altLang="zh-CN" sz="32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变化迭代</a:t>
            </a:r>
            <a:r>
              <a:rPr lang="zh-CN" altLang="zh-CN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，需要在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对应</a:t>
            </a:r>
            <a:r>
              <a:rPr lang="zh-CN" altLang="en-US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r>
              <a:rPr lang="zh-CN" altLang="zh-CN" sz="32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舞台</a:t>
            </a:r>
            <a:r>
              <a:rPr lang="zh-CN" altLang="zh-CN" sz="3200" kern="100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上完成角色使命。</a:t>
            </a:r>
            <a:endParaRPr lang="zh-CN" altLang="en-US" sz="3200" kern="100" dirty="0">
              <a:solidFill>
                <a:srgbClr val="0033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3663" y="201190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kern="100" dirty="0">
                <a:latin typeface="等线" panose="02010600030101010101" pitchFamily="2" charset="-122"/>
                <a:ea typeface="等线" panose="02010600030101010101" pitchFamily="2" charset="-122"/>
              </a:rPr>
              <a:t>舞台</a:t>
            </a:r>
          </a:p>
        </p:txBody>
      </p:sp>
      <p:sp>
        <p:nvSpPr>
          <p:cNvPr id="8" name="矩形 7"/>
          <p:cNvSpPr/>
          <p:nvPr/>
        </p:nvSpPr>
        <p:spPr>
          <a:xfrm>
            <a:off x="283029" y="449986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kern="100" dirty="0">
                <a:latin typeface="等线" panose="02010600030101010101" pitchFamily="2" charset="-122"/>
                <a:ea typeface="等线" panose="02010600030101010101" pitchFamily="2" charset="-122"/>
              </a:rPr>
              <a:t>角色</a:t>
            </a:r>
          </a:p>
        </p:txBody>
      </p:sp>
    </p:spTree>
    <p:extLst>
      <p:ext uri="{BB962C8B-B14F-4D97-AF65-F5344CB8AC3E}">
        <p14:creationId xmlns:p14="http://schemas.microsoft.com/office/powerpoint/2010/main" val="20282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9095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例：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号文</a:t>
            </a:r>
            <a:r>
              <a:rPr lang="en-US" altLang="zh-CN" sz="3600" b="1" dirty="0"/>
              <a:t> </a:t>
            </a:r>
            <a:r>
              <a:rPr lang="en-US" altLang="zh-CN" sz="3600" b="1" dirty="0" smtClean="0"/>
              <a:t>  </a:t>
            </a:r>
            <a:r>
              <a:rPr lang="zh-CN" altLang="en-US" sz="3600" b="1" dirty="0" smtClean="0"/>
              <a:t>概念阐释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056" y="1516517"/>
            <a:ext cx="117783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6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角色</a:t>
            </a:r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的定义，本就离不开舞台。</a:t>
            </a:r>
            <a:r>
              <a:rPr lang="zh-CN" altLang="zh-CN" sz="36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角色者，个人于社会中所处位置及所承担的功能是也，外化为职业、岗位。</a:t>
            </a:r>
            <a:r>
              <a:rPr lang="zh-CN" altLang="zh-CN" sz="3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“角”因其“色”而“色目多样”，本就意味着有主角、有配角，诸人之角色亦有不同之才德要求，要受不同规范、秩序之节制。</a:t>
            </a:r>
            <a:r>
              <a:rPr lang="zh-CN" altLang="zh-CN" sz="36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舞台</a:t>
            </a:r>
            <a:r>
              <a:rPr lang="zh-CN" altLang="zh-CN" sz="3600" kern="1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zh-CN" altLang="en-US" sz="3600" kern="1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广阔的</a:t>
            </a:r>
            <a:r>
              <a:rPr lang="zh-CN" altLang="zh-CN" sz="3600" kern="1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社会</a:t>
            </a:r>
            <a:r>
              <a:rPr lang="zh-CN" altLang="zh-CN" sz="36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，不仅有边界、讲规则</a:t>
            </a:r>
            <a:r>
              <a:rPr lang="zh-CN" altLang="zh-CN" sz="3600" kern="1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600" kern="1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具有时代感、现实性，</a:t>
            </a:r>
            <a:r>
              <a:rPr lang="zh-CN" altLang="zh-CN" sz="3600" kern="1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更是</a:t>
            </a:r>
            <a:r>
              <a:rPr lang="zh-CN" altLang="zh-CN" sz="36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以贡献一场完美演出为目的</a:t>
            </a:r>
            <a:r>
              <a:rPr lang="zh-CN" altLang="zh-CN" sz="3600" kern="1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的场</a:t>
            </a:r>
            <a:r>
              <a:rPr lang="zh-CN" altLang="zh-CN" sz="36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域。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168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/>
          </p:cNvSpPr>
          <p:nvPr/>
        </p:nvSpPr>
        <p:spPr>
          <a:xfrm>
            <a:off x="118881" y="1010285"/>
            <a:ext cx="10892790" cy="584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C00000"/>
                </a:solidFill>
                <a:sym typeface="+mn-ea"/>
              </a:rPr>
              <a:t>二</a:t>
            </a:r>
            <a:r>
              <a:rPr lang="zh-CN" altLang="en-US" sz="4400" dirty="0" smtClean="0">
                <a:solidFill>
                  <a:srgbClr val="C00000"/>
                </a:solidFill>
                <a:sym typeface="+mn-ea"/>
              </a:rPr>
              <a:t>、概念之间的 </a:t>
            </a:r>
            <a:r>
              <a:rPr lang="zh-CN" altLang="en-US" sz="4400" b="1" u="sng" dirty="0" smtClean="0">
                <a:solidFill>
                  <a:srgbClr val="C00000"/>
                </a:solidFill>
                <a:sym typeface="+mn-ea"/>
              </a:rPr>
              <a:t>关 系 </a:t>
            </a:r>
            <a:endParaRPr lang="en-US" altLang="zh-CN" sz="4400" b="1" u="sng" dirty="0" smtClean="0">
              <a:solidFill>
                <a:srgbClr val="C00000"/>
              </a:solidFill>
              <a:sym typeface="+mn-ea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dirty="0" smtClean="0">
                <a:solidFill>
                  <a:srgbClr val="0033CC"/>
                </a:solidFill>
                <a:sym typeface="+mn-ea"/>
              </a:rPr>
              <a:t>                          </a:t>
            </a:r>
            <a:r>
              <a:rPr lang="zh-CN" altLang="en-US" sz="3600" dirty="0" smtClean="0">
                <a:solidFill>
                  <a:srgbClr val="0033CC"/>
                </a:solidFill>
                <a:sym typeface="+mn-ea"/>
              </a:rPr>
              <a:t>本题核心论证任务</a:t>
            </a:r>
            <a:endParaRPr lang="zh-CN" altLang="en-US" sz="3600" dirty="0">
              <a:solidFill>
                <a:srgbClr val="0033CC"/>
              </a:solidFill>
              <a:sym typeface="+mn-ea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dirty="0" smtClean="0">
                <a:sym typeface="+mn-ea"/>
              </a:rPr>
              <a:t>       </a:t>
            </a:r>
            <a:endParaRPr lang="zh-CN" altLang="en-US" sz="4400" dirty="0" smtClean="0">
              <a:sym typeface="+mn-ea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1800" dirty="0" smtClean="0">
                <a:sym typeface="+mn-ea"/>
              </a:rPr>
              <a:t> </a:t>
            </a:r>
            <a:r>
              <a:rPr lang="en-US" altLang="zh-CN" sz="1800" dirty="0" smtClean="0">
                <a:sym typeface="+mn-ea"/>
              </a:rPr>
              <a:t> 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 smtClean="0">
                <a:sym typeface="+mn-ea"/>
              </a:rPr>
              <a:t> </a:t>
            </a:r>
            <a:r>
              <a:rPr lang="en-US" altLang="zh-CN" sz="1600" dirty="0" smtClean="0">
                <a:sym typeface="+mn-ea"/>
              </a:rPr>
              <a:t>        </a:t>
            </a:r>
            <a:endParaRPr lang="en-US" altLang="zh-CN" sz="160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47244" y="186100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cs typeface="方正小标宋_GBK" panose="02000000000000000000" charset="-122"/>
                <a:sym typeface="+mn-ea"/>
              </a:rPr>
              <a:t>↑</a:t>
            </a:r>
            <a:endParaRPr lang="zh-CN" altLang="en-US" sz="4800" dirty="0">
              <a:solidFill>
                <a:srgbClr val="0033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0542" y="3542720"/>
            <a:ext cx="6319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段与篇</a:t>
            </a:r>
            <a:endParaRPr lang="en-US" altLang="zh-CN" sz="3200" dirty="0" smtClean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段：每</a:t>
            </a:r>
            <a:r>
              <a:rPr lang="zh-CN" altLang="en-US" sz="3200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种</a:t>
            </a:r>
            <a:r>
              <a:rPr lang="zh-CN" altLang="en-US" sz="32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关系要充分、深入</a:t>
            </a:r>
            <a:endParaRPr lang="en-US" altLang="zh-CN" sz="3200" dirty="0" smtClean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篇：多种关系要思辨、发展</a:t>
            </a:r>
            <a:endParaRPr lang="en-US" altLang="zh-CN" sz="32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36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38" y="2029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舞台与角色的关系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建构举隅</a:t>
            </a:r>
            <a:endParaRPr lang="zh-CN" altLang="en-US" sz="60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66938" y="1441450"/>
            <a:ext cx="11436351" cy="5416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（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1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）基本关系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：互相依存</a:t>
            </a: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方正小标宋_GBK" panose="02000000000000000000" charset="-122"/>
                <a:sym typeface="+mn-ea"/>
              </a:rPr>
              <a:t>“每个人都是这个舞台上的一个角色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方正小标宋_GBK" panose="02000000000000000000" charset="-122"/>
                <a:sym typeface="+mn-ea"/>
              </a:rPr>
              <a:t>”（导语）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方正小标宋_GBK" panose="02000000000000000000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 smtClean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关系</a:t>
            </a:r>
            <a:r>
              <a:rPr lang="zh-CN" altLang="en-US" sz="3200" b="1" dirty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一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：</a:t>
            </a:r>
            <a:r>
              <a:rPr lang="zh-CN" altLang="en-US" sz="3200" b="1" u="sng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舞台为角色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提供载体、场域，帮助角色实现价值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关系二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：</a:t>
            </a:r>
            <a:r>
              <a:rPr lang="zh-CN" altLang="en-US" sz="3200" b="1" u="sng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角色赋予舞台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以内容、意义，是舞台的核心、生命。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总结：二者双向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塑造，而非单向决定。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  <a:cs typeface="方正小标宋_GBK" panose="02000000000000000000" charset="-122"/>
                <a:sym typeface="+mn-ea"/>
              </a:rPr>
              <a:t>（阅卷时注意段落的论证质量，判断是充分还是简单贴标签）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  <a:sym typeface="+mn-ea"/>
            </a:endParaRPr>
          </a:p>
          <a:p>
            <a:pPr marL="0" indent="0">
              <a:buNone/>
            </a:pPr>
            <a:endParaRPr lang="en-US" altLang="zh-CN" sz="2000" b="1" dirty="0" smtClean="0"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  <a:cs typeface="方正小标宋_GBK" panose="020000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2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a1811a7-feaf-468d-88b6-2f6f316b2bcf"/>
  <p:tag name="COMMONDATA" val="eyJoZGlkIjoiNDYwYWRlZmNkOTcwMzgwNzE2MDIxNmIwZjg3NTkxYm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4*191"/>
  <p:tag name="TABLE_ENDDRAG_RECT" val="72*153*674*19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2523</Words>
  <Application>Microsoft Office PowerPoint</Application>
  <PresentationFormat>宽屏</PresentationFormat>
  <Paragraphs>244</Paragraphs>
  <Slides>26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等线</vt:lpstr>
      <vt:lpstr>等线 Light</vt:lpstr>
      <vt:lpstr>方正小标宋_GBK</vt:lpstr>
      <vt:lpstr>仿宋</vt:lpstr>
      <vt:lpstr>黑体</vt:lpstr>
      <vt:lpstr>华文新魏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大作文阅卷组</vt:lpstr>
      <vt:lpstr>PowerPoint 演示文稿</vt:lpstr>
      <vt:lpstr>PowerPoint 演示文稿</vt:lpstr>
      <vt:lpstr>PowerPoint 演示文稿</vt:lpstr>
      <vt:lpstr>PowerPoint 演示文稿</vt:lpstr>
      <vt:lpstr>例：1号文   概念阐释</vt:lpstr>
      <vt:lpstr>PowerPoint 演示文稿</vt:lpstr>
      <vt:lpstr>舞台与角色的关系建构举隅</vt:lpstr>
      <vt:lpstr> </vt:lpstr>
      <vt:lpstr>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1号文结构（一类上）  概念阐释（第2段）角色者……， 舞台是……              （第3段）舞台对角色的价值实现仿佛起着决定性作用。                  舞台是角色施展才华的基础                  角色是自己主动选择出来的 并非完全由社会赋予 关系建构（第4段）社会舞台对角色也有束缚与约束         （第5段）对角色与舞台的关系进一步思考：                  角色演绎的目的在于服务舞台，                  而舞台上的精彩演绎亦能反哺角色 主体性   （第6段）持角色之功底，抱有转变角色的勇气，推动社会舞台                  </vt:lpstr>
      <vt:lpstr>比较 1-6号文 和 7号文 的区别</vt:lpstr>
      <vt:lpstr>PowerPoint 演示文稿</vt:lpstr>
      <vt:lpstr>PowerPoint 演示文稿</vt:lpstr>
      <vt:lpstr>PowerPoint 演示文稿</vt:lpstr>
      <vt:lpstr>PowerPoint 演示文稿</vt:lpstr>
      <vt:lpstr>字数不够作文的评阅标准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lzzx</dc:creator>
  <cp:lastModifiedBy>Evelyn</cp:lastModifiedBy>
  <cp:revision>884</cp:revision>
  <dcterms:created xsi:type="dcterms:W3CDTF">2018-07-09T11:56:00Z</dcterms:created>
  <dcterms:modified xsi:type="dcterms:W3CDTF">2026-04-01T02:08:37Z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FA4B0E5B1B454E31A471BABB351C05BF_12</vt:lpwstr>
  </property>
</Properties>
</file>