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851" r:id="rId4"/>
    <p:sldId id="868" r:id="rId6"/>
    <p:sldId id="869" r:id="rId7"/>
    <p:sldId id="870" r:id="rId8"/>
    <p:sldId id="871" r:id="rId9"/>
    <p:sldId id="872" r:id="rId10"/>
    <p:sldId id="873" r:id="rId11"/>
    <p:sldId id="874" r:id="rId12"/>
    <p:sldId id="875" r:id="rId13"/>
    <p:sldId id="913" r:id="rId14"/>
    <p:sldId id="914" r:id="rId15"/>
    <p:sldId id="876" r:id="rId16"/>
    <p:sldId id="917" r:id="rId17"/>
    <p:sldId id="916" r:id="rId18"/>
    <p:sldId id="918" r:id="rId19"/>
    <p:sldId id="919" r:id="rId20"/>
    <p:sldId id="877" r:id="rId21"/>
    <p:sldId id="867" r:id="rId22"/>
    <p:sldId id="856" r:id="rId23"/>
    <p:sldId id="858" r:id="rId24"/>
    <p:sldId id="878" r:id="rId25"/>
    <p:sldId id="879" r:id="rId26"/>
    <p:sldId id="880" r:id="rId27"/>
    <p:sldId id="881" r:id="rId28"/>
    <p:sldId id="882" r:id="rId29"/>
    <p:sldId id="883" r:id="rId30"/>
    <p:sldId id="884" r:id="rId31"/>
    <p:sldId id="885" r:id="rId32"/>
    <p:sldId id="886" r:id="rId33"/>
    <p:sldId id="887" r:id="rId34"/>
    <p:sldId id="888" r:id="rId35"/>
    <p:sldId id="889" r:id="rId36"/>
    <p:sldId id="890" r:id="rId37"/>
    <p:sldId id="891" r:id="rId38"/>
    <p:sldId id="859" r:id="rId39"/>
    <p:sldId id="893" r:id="rId40"/>
    <p:sldId id="894" r:id="rId41"/>
    <p:sldId id="895" r:id="rId42"/>
    <p:sldId id="896" r:id="rId43"/>
    <p:sldId id="897" r:id="rId44"/>
    <p:sldId id="860" r:id="rId45"/>
    <p:sldId id="861" r:id="rId46"/>
    <p:sldId id="857" r:id="rId47"/>
    <p:sldId id="852" r:id="rId48"/>
    <p:sldId id="898" r:id="rId49"/>
    <p:sldId id="899" r:id="rId50"/>
    <p:sldId id="900" r:id="rId51"/>
    <p:sldId id="901" r:id="rId52"/>
    <p:sldId id="902" r:id="rId53"/>
    <p:sldId id="903" r:id="rId54"/>
    <p:sldId id="904" r:id="rId55"/>
    <p:sldId id="905" r:id="rId56"/>
    <p:sldId id="853" r:id="rId57"/>
    <p:sldId id="908" r:id="rId58"/>
    <p:sldId id="907" r:id="rId59"/>
    <p:sldId id="909" r:id="rId60"/>
    <p:sldId id="910" r:id="rId61"/>
    <p:sldId id="911" r:id="rId62"/>
    <p:sldId id="912" r:id="rId63"/>
    <p:sldId id="854" r:id="rId64"/>
    <p:sldId id="280" r:id="rId65"/>
  </p:sldIdLst>
  <p:sldSz cx="12192000" cy="6858000"/>
  <p:notesSz cx="6858000" cy="9144000"/>
  <p:embeddedFontLst>
    <p:embeddedFont>
      <p:font typeface="黑体" panose="02010609060101010101" charset="-122"/>
      <p:regular r:id="rId70"/>
    </p:embeddedFont>
    <p:embeddedFont>
      <p:font typeface="微软雅黑" panose="020B0503020204020204" pitchFamily="34" charset="-122"/>
      <p:regular r:id="rId71"/>
    </p:embeddedFont>
    <p:embeddedFont>
      <p:font typeface="Agency FB" panose="020B0503020202020204" charset="0"/>
      <p:regular r:id="rId72"/>
      <p:bold r:id="rId73"/>
    </p:embeddedFont>
    <p:embeddedFont>
      <p:font typeface="华文新魏" panose="02010800040101010101" pitchFamily="2" charset="-122"/>
      <p:regular r:id="rId74"/>
    </p:embeddedFont>
    <p:embeddedFont>
      <p:font typeface="楷体" panose="02010609060101010101" charset="-122"/>
      <p:regular r:id="rId75"/>
    </p:embeddedFont>
    <p:embeddedFont>
      <p:font typeface="等线" panose="02010600030101010101" pitchFamily="2" charset="-122"/>
      <p:regular r:id="rId76"/>
    </p:embeddedFont>
    <p:embeddedFont>
      <p:font typeface="Calibri" panose="020F0502020204030204" charset="0"/>
      <p:regular r:id="rId77"/>
      <p:bold r:id="rId78"/>
      <p:italic r:id="rId79"/>
      <p:boldItalic r:id="rId80"/>
    </p:embeddedFont>
    <p:embeddedFont>
      <p:font typeface="等线 Light" panose="02010600030101010101" charset="-122"/>
      <p:regular r:id="rId81"/>
    </p:embeddedFont>
  </p:embeddedFontLst>
  <p:custDataLst>
    <p:tags r:id="rId8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2" Type="http://schemas.openxmlformats.org/officeDocument/2006/relationships/tags" Target="tags/tag9.xml"/><Relationship Id="rId81" Type="http://schemas.openxmlformats.org/officeDocument/2006/relationships/font" Target="fonts/font12.fntdata"/><Relationship Id="rId80" Type="http://schemas.openxmlformats.org/officeDocument/2006/relationships/font" Target="fonts/font11.fntdata"/><Relationship Id="rId8" Type="http://schemas.openxmlformats.org/officeDocument/2006/relationships/slide" Target="slides/slide5.xml"/><Relationship Id="rId79" Type="http://schemas.openxmlformats.org/officeDocument/2006/relationships/font" Target="fonts/font10.fntdata"/><Relationship Id="rId78" Type="http://schemas.openxmlformats.org/officeDocument/2006/relationships/font" Target="fonts/font9.fntdata"/><Relationship Id="rId77" Type="http://schemas.openxmlformats.org/officeDocument/2006/relationships/font" Target="fonts/font8.fntdata"/><Relationship Id="rId76" Type="http://schemas.openxmlformats.org/officeDocument/2006/relationships/font" Target="fonts/font7.fntdata"/><Relationship Id="rId75" Type="http://schemas.openxmlformats.org/officeDocument/2006/relationships/font" Target="fonts/font6.fntdata"/><Relationship Id="rId74" Type="http://schemas.openxmlformats.org/officeDocument/2006/relationships/font" Target="fonts/font5.fntdata"/><Relationship Id="rId73" Type="http://schemas.openxmlformats.org/officeDocument/2006/relationships/font" Target="fonts/font4.fntdata"/><Relationship Id="rId72" Type="http://schemas.openxmlformats.org/officeDocument/2006/relationships/font" Target="fonts/font3.fntdata"/><Relationship Id="rId71" Type="http://schemas.openxmlformats.org/officeDocument/2006/relationships/font" Target="fonts/font2.fntdata"/><Relationship Id="rId70" Type="http://schemas.openxmlformats.org/officeDocument/2006/relationships/font" Target="fonts/font1.fntdata"/><Relationship Id="rId7" Type="http://schemas.openxmlformats.org/officeDocument/2006/relationships/slide" Target="slides/slide4.xml"/><Relationship Id="rId69" Type="http://schemas.openxmlformats.org/officeDocument/2006/relationships/commentAuthors" Target="commentAuthors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8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3580" y="365125"/>
            <a:ext cx="10515600" cy="105791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03580" y="171386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tags" Target="../tags/tag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tags" Target="../tags/tag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672465" y="1622425"/>
            <a:ext cx="1073404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丰台区</a:t>
            </a:r>
            <a:r>
              <a:rPr lang="en-US" altLang="zh-CN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2025~2026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学年度第二学期一模练习</a:t>
            </a: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656965" y="2977515"/>
            <a:ext cx="500443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微写作</a:t>
            </a:r>
            <a:endParaRPr lang="zh-CN" altLang="en-US" sz="3200" b="1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040890" y="3898265"/>
            <a:ext cx="8106410" cy="1291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阅卷组成员：李晓敏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吕海燕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高丽莹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2800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陈亚男陈倩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张璐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武佳宁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韩柳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高桂杰</a:t>
            </a:r>
            <a:r>
              <a:rPr lang="en-US" altLang="zh-CN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r>
              <a:rPr lang="zh-CN" altLang="en-US" sz="28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王泽辉</a:t>
            </a:r>
            <a:endParaRPr lang="zh-CN" altLang="en-US" sz="2800" dirty="0" smtClean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4" name="图片 3" descr="261101061008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9920"/>
            <a:ext cx="12192000" cy="5598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2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2000" cy="556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0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8015"/>
            <a:ext cx="12192000" cy="5601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失分原因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4" name="图片 3" descr="261101061002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510" y="1423035"/>
            <a:ext cx="12192000" cy="55600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54960" y="63690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写成议论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15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0875"/>
            <a:ext cx="12192000" cy="5556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60718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基本是议论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可操作性不足</a:t>
            </a:r>
            <a:endParaRPr lang="zh-CN" altLang="en-US"/>
          </a:p>
        </p:txBody>
      </p:sp>
      <p:sp>
        <p:nvSpPr>
          <p:cNvPr id="5" name="内容占位符 4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261101061005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8335"/>
            <a:ext cx="12192000" cy="5561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356485" y="61023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不符合具体、切实、可操作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1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8015"/>
            <a:ext cx="12192000" cy="56013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84805" y="60655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切题的有效信息极少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46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4525"/>
            <a:ext cx="12192000" cy="5568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82545" y="55581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不切题，写作重心不对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备考建议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1.</a:t>
            </a:r>
            <a:r>
              <a:rPr lang="zh-CN" altLang="en-US"/>
              <a:t>审题要准确。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写作任务是分享经验，不少同学写成议论文段。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人工智能不同于简单的搜索功能，有交互性。</a:t>
            </a:r>
            <a:endParaRPr lang="zh-CN" altLang="en-US"/>
          </a:p>
          <a:p>
            <a:pPr marL="0" indent="0">
              <a:buNone/>
            </a:pPr>
            <a:r>
              <a:rPr lang="zh-CN" altLang="en-US"/>
              <a:t>赋能高三语文学习，要体现高三语文学习的特点。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r>
              <a:rPr lang="en-US" altLang="zh-CN"/>
              <a:t>2.</a:t>
            </a:r>
            <a:r>
              <a:rPr lang="zh-CN" altLang="en-US"/>
              <a:t>明晰要求。分享的经验要符合具体、切实、可操作的要求。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80149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511175" y="935355"/>
            <a:ext cx="11523345" cy="1057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128270" algn="l"/>
            <a:endParaRPr sz="2800" b="0">
              <a:latin typeface="国标宋体" panose="02000500000000000000" charset="-122"/>
              <a:ea typeface="国标宋体" panose="02000500000000000000" charset="-122"/>
              <a:cs typeface="国标宋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815" y="2136140"/>
            <a:ext cx="11810365" cy="4040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【试题分析</a:t>
            </a:r>
            <a:r>
              <a:rPr lang="zh-CN" altLang="en-US" sz="2800">
                <a:sym typeface="+mn-ea"/>
              </a:rPr>
              <a:t>】</a:t>
            </a:r>
            <a:endParaRPr lang="zh-CN" altLang="en-US" sz="2800"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任务要求：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1.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曾经读过的文字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 2.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再度击中当下的你我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“击中”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意味着潜伏的文字记忆在当下的某个场景下被唤醒，对你我产生很大震动，可能是在原来粗略感受的基础上，深刻领悟了文字中的场景、人物、情感或思想，让我们对“文学”对“生命”有了更深的认识。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主要表达方式：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描写</a:t>
            </a:r>
            <a:endParaRPr lang="zh-CN" altLang="en-US" sz="2800"/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endParaRPr lang="zh-CN" altLang="en-US" sz="28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5425" y="417830"/>
            <a:ext cx="115722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128270" algn="l"/>
            <a:r>
              <a:rPr sz="280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（2）</a:t>
            </a:r>
            <a:r>
              <a:rPr sz="280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曾经读过</a:t>
            </a:r>
            <a:r>
              <a:rPr sz="280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的许多文字，总是在多年之后，</a:t>
            </a:r>
            <a:r>
              <a:rPr sz="280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再度击中</a:t>
            </a:r>
            <a:r>
              <a:rPr sz="280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当下的你我，这可被视为</a:t>
            </a:r>
            <a:r>
              <a:rPr sz="280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“生命中的文学时刻”</a:t>
            </a:r>
            <a:r>
              <a:rPr sz="280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。请描述你“生命中的文学时刻”。要求：</a:t>
            </a:r>
            <a:r>
              <a:rPr sz="2800">
                <a:highlight>
                  <a:srgbClr val="FFFF00"/>
                </a:highligh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描写细致</a:t>
            </a:r>
            <a:r>
              <a:rPr sz="280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  <a:sym typeface="+mn-ea"/>
              </a:rPr>
              <a:t>，语言得体。</a:t>
            </a:r>
            <a:endParaRPr sz="2800">
              <a:latin typeface="国标宋体" panose="02000500000000000000" charset="-122"/>
              <a:ea typeface="国标宋体" panose="02000500000000000000" charset="-122"/>
              <a:cs typeface="国标宋体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83820" y="98742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4325" y="233680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、试题分析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59105" y="1109345"/>
            <a:ext cx="11523345" cy="1057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128270" algn="l"/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（1）毕业前，老师请同学们与学弟学妹</a:t>
            </a:r>
            <a:r>
              <a:rPr sz="2800" b="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分享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在</a:t>
            </a:r>
            <a:r>
              <a:rPr sz="2800" b="0">
                <a:highlight>
                  <a:srgbClr val="FFFF00"/>
                </a:highligh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高三时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使用</a:t>
            </a:r>
            <a:r>
              <a:rPr sz="2800" b="0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人工智能赋能语文学习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的</a:t>
            </a:r>
            <a:r>
              <a:rPr sz="2800" b="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经验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。请写下你的使用经验。要求：所写经验</a:t>
            </a:r>
            <a:r>
              <a:rPr sz="2800" b="1">
                <a:solidFill>
                  <a:srgbClr val="0070C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具体，切实，易操作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。</a:t>
            </a:r>
            <a:endParaRPr sz="2800" b="0">
              <a:latin typeface="国标宋体" panose="02000500000000000000" charset="-122"/>
              <a:ea typeface="国标宋体" panose="02000500000000000000" charset="-122"/>
              <a:cs typeface="国标宋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4155" y="2566670"/>
            <a:ext cx="11810365" cy="4040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【题目解析】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核心任务是向学弟学妹分享“人工智能赋能高三语文学习”的经验。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“人工智能赋能语文学习”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指利用人工智能技术来增强、优化或重塑语文学习的过程和体验。这里的“赋能”可以理解为“赋予能力”或“提升效能”，核心在于让学习变得更高效、个性化和智能化。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ysClr val="windowText" lastClr="000000"/>
                </a:solidFill>
                <a:sym typeface="+mn-ea"/>
              </a:rPr>
              <a:t>评阅标准</a:t>
            </a:r>
            <a:endParaRPr lang="zh-CN" altLang="en-US"/>
          </a:p>
        </p:txBody>
      </p:sp>
      <p:graphicFrame>
        <p:nvGraphicFramePr>
          <p:cNvPr id="4" name="内容占位符 3"/>
          <p:cNvGraphicFramePr/>
          <p:nvPr>
            <p:ph idx="1"/>
          </p:nvPr>
        </p:nvGraphicFramePr>
        <p:xfrm>
          <a:off x="838200" y="1825625"/>
          <a:ext cx="10515600" cy="348234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2434590"/>
                <a:gridCol w="8081010"/>
              </a:tblGrid>
              <a:tr h="870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评分标准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具体要求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场景描写</a:t>
                      </a: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4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被文字</a:t>
                      </a:r>
                      <a:r>
                        <a:rPr lang="zh-CN" sz="2400" b="0">
                          <a:solidFill>
                            <a:srgbClr val="FF0000"/>
                          </a:solidFill>
                          <a:latin typeface="宋体" charset="0"/>
                          <a:ea typeface="等线" charset="0"/>
                        </a:rPr>
                        <a:t>再度</a:t>
                      </a:r>
                      <a:r>
                        <a:rPr lang="zh-CN" sz="2400" b="0">
                          <a:solidFill>
                            <a:srgbClr val="C00000"/>
                          </a:solidFill>
                          <a:latin typeface="宋体" charset="0"/>
                          <a:ea typeface="等线" charset="0"/>
                        </a:rPr>
                        <a:t>击中</a:t>
                      </a: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的场景描写具体生动。</a:t>
                      </a:r>
                      <a:endParaRPr lang="zh-CN" sz="2400">
                        <a:solidFill>
                          <a:sysClr val="windowText" lastClr="000000"/>
                        </a:solidFill>
                        <a:latin typeface="宋体" charset="0"/>
                        <a:ea typeface="等线" charset="0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主题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表达</a:t>
                      </a: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3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生命中的文学时刻，对文学、对生命的再认识</a:t>
                      </a:r>
                      <a:endParaRPr lang="zh-CN" sz="2400" b="0">
                        <a:solidFill>
                          <a:sysClr val="windowText" lastClr="000000"/>
                        </a:solidFill>
                        <a:latin typeface="宋体" charset="0"/>
                        <a:ea typeface="等线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语言表达</a:t>
                      </a: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3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  <a:sym typeface="+mn-ea"/>
                        </a:rPr>
                        <a:t>描写细致，画面感强，语言生动，表达清晰。</a:t>
                      </a:r>
                      <a:endParaRPr lang="zh-CN" sz="2400" b="0">
                        <a:solidFill>
                          <a:sysClr val="windowText" lastClr="000000"/>
                        </a:solidFill>
                        <a:latin typeface="宋体" charset="0"/>
                        <a:ea typeface="等线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61101061003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45" y="1319530"/>
            <a:ext cx="11142980" cy="50901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得分情况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    </a:t>
            </a:r>
            <a:endParaRPr lang="en-US" altLang="zh-CN"/>
          </a:p>
        </p:txBody>
      </p:sp>
      <p:sp>
        <p:nvSpPr>
          <p:cNvPr id="9" name="矩形 8"/>
          <p:cNvSpPr/>
          <p:nvPr/>
        </p:nvSpPr>
        <p:spPr>
          <a:xfrm>
            <a:off x="195580" y="127444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4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4525"/>
            <a:ext cx="12192000" cy="556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4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2000" cy="556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6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8810"/>
            <a:ext cx="12192000" cy="557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9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1825"/>
            <a:ext cx="12192000" cy="559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9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635"/>
            <a:ext cx="12192000" cy="558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11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1510"/>
            <a:ext cx="12192000" cy="555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2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8810"/>
            <a:ext cx="12192000" cy="5580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2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1985"/>
            <a:ext cx="12192000" cy="557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83820" y="98742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4325" y="233680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、试题分析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59105" y="1109345"/>
            <a:ext cx="11523345" cy="1057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128270" algn="l"/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（1）毕业前，老师请同学们与学弟学妹</a:t>
            </a:r>
            <a:r>
              <a:rPr sz="2800" b="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分享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在</a:t>
            </a:r>
            <a:r>
              <a:rPr sz="2800" b="0">
                <a:highlight>
                  <a:srgbClr val="FFFF00"/>
                </a:highligh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高三时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使用</a:t>
            </a:r>
            <a:r>
              <a:rPr sz="2800" b="0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人工智能赋能语文学习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的</a:t>
            </a:r>
            <a:r>
              <a:rPr sz="2800" b="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经验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。请写下你的使用经验。要求：所写经验</a:t>
            </a:r>
            <a:r>
              <a:rPr sz="2800" b="1">
                <a:solidFill>
                  <a:srgbClr val="0070C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具体，切实，易操作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。</a:t>
            </a:r>
            <a:endParaRPr sz="2800" b="0">
              <a:latin typeface="国标宋体" panose="02000500000000000000" charset="-122"/>
              <a:ea typeface="国标宋体" panose="02000500000000000000" charset="-122"/>
              <a:cs typeface="国标宋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4155" y="2566670"/>
            <a:ext cx="11810365" cy="4040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【题目解析】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审题注意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“高三时”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，要求所介绍经验应符合高三学段特点（全面复习而非学习新知识）。此外，“人工智能赋能语文学习”，要求所分享的经验需充分体现人工智能的参与并体现语文学科特点。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2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0240"/>
            <a:ext cx="12192000" cy="5557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0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6110"/>
            <a:ext cx="12192000" cy="5605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1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6110"/>
            <a:ext cx="12192000" cy="5605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7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4525"/>
            <a:ext cx="12192000" cy="556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8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0240"/>
            <a:ext cx="12192000" cy="5557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9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4525"/>
            <a:ext cx="12192000" cy="556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61101061001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1209040"/>
            <a:ext cx="11762105" cy="53613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失分原因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20650" y="127444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12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12192000" cy="556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0240"/>
            <a:ext cx="12192000" cy="555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42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2000" cy="556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83820" y="98742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4325" y="233680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、试题分析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59105" y="1109345"/>
            <a:ext cx="11523345" cy="1057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128270" algn="l"/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（1）毕业前，老师请同学们与学弟学妹</a:t>
            </a:r>
            <a:r>
              <a:rPr sz="2800" b="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分享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在</a:t>
            </a:r>
            <a:r>
              <a:rPr sz="2800" b="0">
                <a:highlight>
                  <a:srgbClr val="FFFF00"/>
                </a:highligh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高三时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使用</a:t>
            </a:r>
            <a:r>
              <a:rPr sz="2800" b="0" u="sng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人工智能赋能语文学习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的</a:t>
            </a:r>
            <a:r>
              <a:rPr sz="2800" b="0">
                <a:solidFill>
                  <a:srgbClr val="FF000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经验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。请写下你的使用经验。要求：所写经验</a:t>
            </a:r>
            <a:r>
              <a:rPr sz="2800" b="1">
                <a:solidFill>
                  <a:srgbClr val="0070C0"/>
                </a:solidFill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具体，切实，易操作</a:t>
            </a:r>
            <a:r>
              <a:rPr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。</a:t>
            </a:r>
            <a:endParaRPr sz="2800" b="0">
              <a:latin typeface="国标宋体" panose="02000500000000000000" charset="-122"/>
              <a:ea typeface="国标宋体" panose="02000500000000000000" charset="-122"/>
              <a:cs typeface="国标宋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4155" y="2566670"/>
            <a:ext cx="11810365" cy="4040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【题目解析】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所写经验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“具体”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，指可感知、可执行，即有明确场景（在什么情况下用）、有明确动作（具体怎么做）、有明确产出（做完之后得到什么）；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“切实”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指符合客观实际条件，即符合高三实际、不需额外投入大量时间或财力、能融入已有的复习节奏等；“</a:t>
            </a:r>
            <a:r>
              <a:rPr lang="zh-CN" altLang="en-US" sz="24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易操作”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指步骤简单、门槛低、不易出错。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本题主要</a:t>
            </a:r>
            <a:r>
              <a:rPr lang="zh-CN" altLang="en-US" sz="24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表达方式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为</a:t>
            </a:r>
            <a:r>
              <a:rPr lang="zh-CN" altLang="en-US" sz="24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说明</a:t>
            </a:r>
            <a:r>
              <a:rPr lang="zh-CN" altLang="en-US" sz="24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，除上述要求外，还应注意说明顺序及语言的准确、简洁。</a:t>
            </a: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endParaRPr lang="zh-CN" altLang="en-US" sz="24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47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2000" cy="556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备考建议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12775" y="1524635"/>
            <a:ext cx="10515600" cy="4351338"/>
          </a:xfrm>
        </p:spPr>
        <p:txBody>
          <a:bodyPr/>
          <a:p>
            <a:r>
              <a:rPr lang="en-US" altLang="zh-CN"/>
              <a:t>1.</a:t>
            </a:r>
            <a:r>
              <a:rPr lang="zh-CN" altLang="en-US"/>
              <a:t>审题准确。要把题目中的限制要素理清，根据要求写作。</a:t>
            </a:r>
            <a:endParaRPr lang="zh-CN" altLang="en-US"/>
          </a:p>
          <a:p>
            <a:r>
              <a:rPr lang="zh-CN" altLang="en-US"/>
              <a:t>如“文字”、“再度击中</a:t>
            </a:r>
            <a:r>
              <a:rPr lang="zh-CN" altLang="en-US">
                <a:sym typeface="+mn-ea"/>
              </a:rPr>
              <a:t>”、“描写细致</a:t>
            </a:r>
            <a:r>
              <a:rPr lang="zh-CN" altLang="en-US">
                <a:sym typeface="+mn-ea"/>
              </a:rPr>
              <a:t>”等要求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注意表达方式。注意描写与叙述的区别。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1915" y="125158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09245" y="170243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459105" y="531495"/>
            <a:ext cx="11523345" cy="10572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marL="0" indent="128270" algn="l"/>
            <a:r>
              <a:rPr lang="zh-CN"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（3）请以</a:t>
            </a:r>
            <a:r>
              <a:rPr lang="en-US"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“</a:t>
            </a:r>
            <a:r>
              <a:rPr lang="zh-CN"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你不要徘徊</a:t>
            </a:r>
            <a:r>
              <a:rPr lang="en-US"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”</a:t>
            </a:r>
            <a:r>
              <a:rPr lang="zh-CN" sz="2800" b="0">
                <a:latin typeface="国标宋体" panose="02000500000000000000" charset="-122"/>
                <a:ea typeface="国标宋体" panose="02000500000000000000" charset="-122"/>
                <a:cs typeface="国标宋体" panose="02000500000000000000" charset="-122"/>
              </a:rPr>
              <a:t>为题目，写一首小诗或一段抒情文字。要求：感情真挚，语言生动，有感染力。</a:t>
            </a:r>
            <a:endParaRPr lang="zh-CN" altLang="en-US" sz="2800" b="0">
              <a:latin typeface="国标宋体" panose="02000500000000000000" charset="-122"/>
              <a:ea typeface="国标宋体" panose="02000500000000000000" charset="-122"/>
              <a:cs typeface="国标宋体" panose="020005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9105" y="2212340"/>
            <a:ext cx="11311255" cy="4394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【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r>
              <a:rPr lang="zh-CN" altLang="en-US" sz="2800">
                <a:sym typeface="+mn-ea"/>
              </a:rPr>
              <a:t>】</a:t>
            </a:r>
            <a:endParaRPr lang="zh-CN" altLang="en-US" sz="2800"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主要表达方式：抒情</a:t>
            </a:r>
            <a:endParaRPr lang="zh-CN" altLang="en-US" sz="2800"/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核心任务：劝慰</a:t>
            </a:r>
            <a:r>
              <a:rPr lang="zh-CN" altLang="en-US" sz="2800">
                <a:solidFill>
                  <a:srgbClr val="0070C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你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不要徘徊</a:t>
            </a:r>
            <a:endParaRPr lang="zh-CN" altLang="en-US" sz="280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思考方向：景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\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境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+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情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indent="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None/>
            </a:pP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            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徘徊的情境表现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+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劝慰的情感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228600" indent="-228600" algn="l">
              <a:lnSpc>
                <a:spcPct val="150000"/>
              </a:lnSpc>
              <a:spcBef>
                <a:spcPts val="1000"/>
              </a:spcBef>
              <a:buFont typeface="Arial" panose="02080604020202020204" pitchFamily="34" charset="0"/>
              <a:buChar char="•"/>
            </a:pPr>
            <a:endParaRPr lang="zh-CN" altLang="en-US" sz="2800">
              <a:solidFill>
                <a:sysClr val="windowText" lastClr="00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ysClr val="windowText" lastClr="000000"/>
                </a:solidFill>
                <a:sym typeface="+mn-ea"/>
              </a:rPr>
              <a:t>评阅标准</a:t>
            </a:r>
            <a:endParaRPr lang="zh-CN" altLang="en-US"/>
          </a:p>
        </p:txBody>
      </p:sp>
      <p:graphicFrame>
        <p:nvGraphicFramePr>
          <p:cNvPr id="4" name="内容占位符 3"/>
          <p:cNvGraphicFramePr/>
          <p:nvPr>
            <p:ph idx="1"/>
          </p:nvPr>
        </p:nvGraphicFramePr>
        <p:xfrm>
          <a:off x="838200" y="1825625"/>
          <a:ext cx="10515600" cy="348234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2434590"/>
                <a:gridCol w="8081010"/>
              </a:tblGrid>
              <a:tr h="870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评分标准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具体要求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情境创设</a:t>
                      </a: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4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徘徊的情境描写生动、鲜活、具体，体现徘徊的原因。</a:t>
                      </a:r>
                      <a:endParaRPr lang="zh-CN" sz="2400">
                        <a:solidFill>
                          <a:sysClr val="windowText" lastClr="000000"/>
                        </a:solidFill>
                        <a:latin typeface="宋体" charset="0"/>
                        <a:ea typeface="等线" charset="0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情感表达</a:t>
                      </a: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3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劝慰对方不要徘徊的情感具体可感，劝慰要有逻辑有说服力。</a:t>
                      </a:r>
                      <a:endParaRPr lang="zh-CN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语言表达</a:t>
                      </a:r>
                      <a:r>
                        <a:rPr lang="en-US" altLang="zh-CN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 3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分</a:t>
                      </a:r>
                      <a:endParaRPr lang="zh-CN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能运用多种修辞、遣词用句有表现力，语言生动、有文采、有个性。</a:t>
                      </a:r>
                      <a:endParaRPr lang="zh-CN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ysClr val="windowText" lastClr="000000"/>
                </a:solidFill>
                <a:sym typeface="+mn-ea"/>
              </a:rPr>
              <a:t>评阅标准</a:t>
            </a:r>
            <a:endParaRPr lang="zh-CN" altLang="en-US"/>
          </a:p>
        </p:txBody>
      </p:sp>
      <p:graphicFrame>
        <p:nvGraphicFramePr>
          <p:cNvPr id="4" name="内容占位符 3"/>
          <p:cNvGraphicFramePr/>
          <p:nvPr>
            <p:ph idx="1"/>
          </p:nvPr>
        </p:nvGraphicFramePr>
        <p:xfrm>
          <a:off x="838200" y="1825625"/>
          <a:ext cx="10515600" cy="3482340"/>
        </p:xfrm>
        <a:graphic>
          <a:graphicData uri="http://schemas.openxmlformats.org/drawingml/2006/table">
            <a:tbl>
              <a:tblPr>
                <a:effectLst/>
                <a:tableStyleId>{5940675A-B579-460E-94D1-54222C63F5DA}</a:tableStyleId>
              </a:tblPr>
              <a:tblGrid>
                <a:gridCol w="2434590"/>
                <a:gridCol w="8081010"/>
              </a:tblGrid>
              <a:tr h="87058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类别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 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一类 8-10分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紧扣</a:t>
                      </a:r>
                      <a:r>
                        <a:rPr lang="zh-CN" sz="240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  <a:sym typeface="+mn-ea"/>
                        </a:rPr>
                        <a:t>话题，情境鲜活，感情真挚，语言生动，有感染力。</a:t>
                      </a:r>
                      <a:endParaRPr lang="zh-CN" sz="2400">
                        <a:solidFill>
                          <a:sysClr val="windowText" lastClr="000000"/>
                        </a:solidFill>
                        <a:latin typeface="宋体" charset="0"/>
                        <a:ea typeface="等线" charset="0"/>
                        <a:sym typeface="+mn-ea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二类 5-7分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围绕话题</a:t>
                      </a: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，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有情境，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感情较真挚</a:t>
                      </a: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，</a:t>
                      </a:r>
                      <a:r>
                        <a:rPr lang="zh-CN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语言较生动</a:t>
                      </a: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。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05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三类 0-4分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话题偏离或游离</a:t>
                      </a: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，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情境简单或无情境，</a:t>
                      </a:r>
                      <a:r>
                        <a:rPr lang="zh-CN" altLang="en-US" sz="2400" b="0">
                          <a:solidFill>
                            <a:sysClr val="windowText" lastClr="000000"/>
                          </a:solidFill>
                          <a:latin typeface="宋体" charset="0"/>
                          <a:ea typeface="等线" charset="0"/>
                        </a:rPr>
                        <a:t>抒情性不足</a:t>
                      </a:r>
                      <a:r>
                        <a:rPr lang="en-US" sz="2400" b="0">
                          <a:solidFill>
                            <a:sysClr val="windowText" lastClr="000000"/>
                          </a:solidFill>
                          <a:latin typeface="宋体" charset="0"/>
                        </a:rPr>
                        <a:t>。</a:t>
                      </a:r>
                      <a:endParaRPr lang="en-US" altLang="en-US" sz="2400" b="0">
                        <a:solidFill>
                          <a:sysClr val="windowText" lastClr="000000"/>
                        </a:solidFill>
                        <a:latin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085" y="111379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1300" y="283845"/>
            <a:ext cx="434657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二、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得分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情况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 descr="26110106100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1189990"/>
            <a:ext cx="12071350" cy="5505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6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2000" cy="556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7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9920"/>
            <a:ext cx="12192000" cy="559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7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635"/>
            <a:ext cx="12192000" cy="558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0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1825"/>
            <a:ext cx="12192000" cy="5594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ysClr val="windowText" lastClr="000000"/>
                </a:solidFill>
                <a:sym typeface="+mn-ea"/>
              </a:rPr>
              <a:t>评阅标准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/>
              <a:t>  </a:t>
            </a:r>
            <a:endParaRPr lang="en-US" altLang="zh-CN"/>
          </a:p>
        </p:txBody>
      </p:sp>
      <p:graphicFrame>
        <p:nvGraphicFramePr>
          <p:cNvPr id="4" name="表格 3"/>
          <p:cNvGraphicFramePr/>
          <p:nvPr/>
        </p:nvGraphicFramePr>
        <p:xfrm>
          <a:off x="694055" y="1591945"/>
          <a:ext cx="11098530" cy="4681855"/>
        </p:xfrm>
        <a:graphic>
          <a:graphicData uri="http://schemas.openxmlformats.org/drawingml/2006/table">
            <a:tbl>
              <a:tblPr/>
              <a:tblGrid>
                <a:gridCol w="1762125"/>
                <a:gridCol w="1623695"/>
                <a:gridCol w="7712710"/>
              </a:tblGrid>
              <a:tr h="621665">
                <a:tc row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人工智能 赋能语文学习（6分）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一类（5-6分）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所分享的经验能将人工智能和</a:t>
                      </a:r>
                      <a:r>
                        <a:rPr lang="zh-CN" altLang="en-US" sz="2400" b="0">
                          <a:latin typeface="Calibri" charset="0"/>
                          <a:cs typeface="宋体" charset="0"/>
                        </a:rPr>
                        <a:t>高三</a:t>
                      </a: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语文学习充分结合，行之有效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二类（3-4分）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所分享的经验能将人工智能和  语文学习相结合，但合理性不足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333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三类（1-2分）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所分享的经验未能将人工智能和语文学习相结合（未体现人工智能参与或未结合语文学习特点）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665">
                <a:tc row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具体、切实、易操作（4分）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一类（3-4分）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同时满足具体、切实、易操作的要求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23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二类（2分）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具体、切实、易操作三个要求中仅满足两个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66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三类（1分）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charset="0"/>
                          <a:cs typeface="宋体" charset="0"/>
                        </a:rPr>
                        <a:t>具体、切实、易操作三个要求中仅满足一个或均不满足</a:t>
                      </a:r>
                      <a:endParaRPr lang="en-US" altLang="en-US" sz="2400" b="0">
                        <a:latin typeface="Calibri" charset="0"/>
                        <a:ea typeface="宋体" charset="0"/>
                        <a:cs typeface="宋体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1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5160"/>
            <a:ext cx="12192000" cy="556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28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2620"/>
            <a:ext cx="12192000" cy="557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6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4365"/>
            <a:ext cx="12192000" cy="5589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7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4050"/>
            <a:ext cx="12192000" cy="5549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05981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2570" y="229870"/>
            <a:ext cx="461327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三、失误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原由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3" name="图片 2" descr="261101061009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" y="1202055"/>
            <a:ext cx="11610975" cy="5323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17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8335"/>
            <a:ext cx="12192000" cy="5560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2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6905"/>
            <a:ext cx="12192000" cy="5584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5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0080"/>
            <a:ext cx="12192000" cy="5577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6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3415"/>
            <a:ext cx="12192000" cy="5550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29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2145"/>
            <a:ext cx="12192000" cy="5553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得分情况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 descr="6763975b0d2572918e30fe47aa03145e"/>
          <p:cNvPicPr>
            <a:picLocks noChangeAspect="1"/>
          </p:cNvPicPr>
          <p:nvPr/>
        </p:nvPicPr>
        <p:blipFill>
          <a:blip r:embed="rId1"/>
          <a:srcRect r="-8800" b="47077"/>
          <a:stretch>
            <a:fillRect/>
          </a:stretch>
        </p:blipFill>
        <p:spPr>
          <a:xfrm>
            <a:off x="1128395" y="1606550"/>
            <a:ext cx="10225405" cy="2984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512175" y="2454910"/>
            <a:ext cx="4064000" cy="2136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 b="1">
                <a:solidFill>
                  <a:srgbClr val="FF0000"/>
                </a:solidFill>
              </a:rPr>
              <a:t>5.72</a:t>
            </a:r>
            <a:endParaRPr lang="en-US" altLang="zh-CN" sz="4000" b="1">
              <a:solidFill>
                <a:srgbClr val="FF0000"/>
              </a:solidFill>
            </a:endParaRPr>
          </a:p>
          <a:p>
            <a:r>
              <a:rPr lang="en-US" altLang="zh-CN" sz="4000" b="1">
                <a:solidFill>
                  <a:srgbClr val="FF0000"/>
                </a:solidFill>
              </a:rPr>
              <a:t>4.99</a:t>
            </a:r>
            <a:endParaRPr lang="en-US" altLang="zh-CN" sz="4000" b="1">
              <a:solidFill>
                <a:srgbClr val="FF0000"/>
              </a:solidFill>
            </a:endParaRPr>
          </a:p>
          <a:p>
            <a:r>
              <a:rPr lang="en-US" altLang="zh-CN" sz="4000" b="1">
                <a:solidFill>
                  <a:srgbClr val="FF0000"/>
                </a:solidFill>
              </a:rPr>
              <a:t>4.90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261101061037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8335"/>
            <a:ext cx="12192000" cy="5560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</a:t>
            </a:r>
            <a:endParaRPr lang="en-US" altLang="zh-CN"/>
          </a:p>
        </p:txBody>
      </p:sp>
      <p:sp>
        <p:nvSpPr>
          <p:cNvPr id="9" name="矩形 8"/>
          <p:cNvSpPr/>
          <p:nvPr/>
        </p:nvSpPr>
        <p:spPr>
          <a:xfrm>
            <a:off x="52705" y="103759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1295" y="283845"/>
            <a:ext cx="392493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四、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0390" y="1733550"/>
            <a:ext cx="10121265" cy="2498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ym typeface="+mn-ea"/>
              </a:rPr>
              <a:t>1.提高学生解析题目的能力。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从对题目的解读中，明晰文段抒情的落点，找准要创设的情境。</a:t>
            </a:r>
            <a:endParaRPr lang="zh-CN" altLang="en-US" sz="2800"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r>
              <a:rPr lang="en-US" altLang="zh-CN" sz="2800">
                <a:sym typeface="+mn-ea"/>
              </a:rPr>
              <a:t>2.</a:t>
            </a:r>
            <a:r>
              <a:rPr lang="zh-CN" altLang="en-US" sz="2800">
                <a:sym typeface="+mn-ea"/>
              </a:rPr>
              <a:t>注重文段内容的逻辑性。</a:t>
            </a:r>
            <a:endParaRPr lang="en-US" altLang="zh-CN" sz="2800">
              <a:sym typeface="+mn-ea"/>
            </a:endParaRPr>
          </a:p>
          <a:p>
            <a:r>
              <a:rPr lang="zh-CN" altLang="en-US" sz="2800">
                <a:sym typeface="+mn-ea"/>
              </a:rPr>
              <a:t>如徘徊的原因或情境要符合逻辑，劝慰的理由要合理。</a:t>
            </a:r>
            <a:endParaRPr lang="zh-CN" altLang="en-US" sz="2800">
              <a:sym typeface="+mn-ea"/>
            </a:endParaRPr>
          </a:p>
          <a:p>
            <a:endParaRPr lang="zh-CN" altLang="en-US" sz="2800">
              <a:sym typeface="+mn-ea"/>
            </a:endParaRPr>
          </a:p>
          <a:p>
            <a:r>
              <a:rPr lang="en-US" altLang="zh-CN" sz="2800">
                <a:sym typeface="+mn-ea"/>
              </a:rPr>
              <a:t>3.</a:t>
            </a:r>
            <a:r>
              <a:rPr lang="zh-CN" altLang="en-US" sz="2800">
                <a:sym typeface="+mn-ea"/>
              </a:rPr>
              <a:t>提升语言的抒情性。</a:t>
            </a:r>
            <a:endParaRPr lang="zh-CN" altLang="en-US" sz="28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</a:t>
            </a: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支持，希望能给</a:t>
            </a: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261101061003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90" y="1099820"/>
            <a:ext cx="12192000" cy="55797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3580" y="224790"/>
            <a:ext cx="10515600" cy="1057910"/>
          </a:xfrm>
        </p:spPr>
        <p:txBody>
          <a:bodyPr/>
          <a:p>
            <a:r>
              <a:rPr lang="zh-CN" altLang="en-US"/>
              <a:t>得分情况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4" name="图片 3" descr="261101061003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2620"/>
            <a:ext cx="12192000" cy="5572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zh-CN"/>
          </a:p>
        </p:txBody>
      </p:sp>
      <p:sp>
        <p:nvSpPr>
          <p:cNvPr id="7" name="矩形 6"/>
          <p:cNvSpPr/>
          <p:nvPr/>
        </p:nvSpPr>
        <p:spPr>
          <a:xfrm>
            <a:off x="59690" y="12065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pic>
        <p:nvPicPr>
          <p:cNvPr id="4" name="图片 3" descr="261101061005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46430"/>
            <a:ext cx="12192000" cy="5565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PP_MARK_KEY" val="e33a6a74-9b9a-4159-b03b-d3539437f16c"/>
  <p:tag name="COMMONDATA" val="eyJoZGlkIjoiYjA4NzkxMTE1MTc2ODhiMDQ3ZDY2NjE5NjQ2NzE2MWQifQ=="/>
  <p:tag name="resource_record_key" val="{&quot;10&quot;:[6463926]}"/>
  <p:tag name="commondata" val="eyJoZGlkIjoiYWQzNTM1YTgzZjE5MWUyNjQ5YTNkZjRlYmU0MGI1Y2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2020</Words>
  <Application>WPS 演示</Application>
  <PresentationFormat>宽屏</PresentationFormat>
  <Paragraphs>210</Paragraphs>
  <Slides>62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62</vt:i4>
      </vt:variant>
    </vt:vector>
  </HeadingPairs>
  <TitlesOfParts>
    <vt:vector size="84" baseType="lpstr">
      <vt:lpstr>Arial</vt:lpstr>
      <vt:lpstr>宋体</vt:lpstr>
      <vt:lpstr>Wingdings</vt:lpstr>
      <vt:lpstr>DejaVu Sans</vt:lpstr>
      <vt:lpstr>黑体</vt:lpstr>
      <vt:lpstr>方正黑体_GBK</vt:lpstr>
      <vt:lpstr>微软雅黑</vt:lpstr>
      <vt:lpstr>Agency FB</vt:lpstr>
      <vt:lpstr>华文新魏</vt:lpstr>
      <vt:lpstr>楷体</vt:lpstr>
      <vt:lpstr>方正楷体_GBK</vt:lpstr>
      <vt:lpstr>国标宋体</vt:lpstr>
      <vt:lpstr>华文楷体</vt:lpstr>
      <vt:lpstr>Calibri</vt:lpstr>
      <vt:lpstr>宋体</vt:lpstr>
      <vt:lpstr>Noto Naskh Arabic</vt:lpstr>
      <vt:lpstr>Arial Unicode MS</vt:lpstr>
      <vt:lpstr>等线 Light</vt:lpstr>
      <vt:lpstr>华文中宋</vt:lpstr>
      <vt:lpstr>等线</vt:lpstr>
      <vt:lpstr>方正书宋_GBK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评阅标准</vt:lpstr>
      <vt:lpstr>得分情况</vt:lpstr>
      <vt:lpstr>得分情况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失分原因</vt:lpstr>
      <vt:lpstr>PowerPoint 演示文稿</vt:lpstr>
      <vt:lpstr>可操作性不足</vt:lpstr>
      <vt:lpstr>PowerPoint 演示文稿</vt:lpstr>
      <vt:lpstr>PowerPoint 演示文稿</vt:lpstr>
      <vt:lpstr>备考建议</vt:lpstr>
      <vt:lpstr>PowerPoint 演示文稿</vt:lpstr>
      <vt:lpstr>评阅标准</vt:lpstr>
      <vt:lpstr>得分情况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失分原因</vt:lpstr>
      <vt:lpstr>PowerPoint 演示文稿</vt:lpstr>
      <vt:lpstr>PowerPoint 演示文稿</vt:lpstr>
      <vt:lpstr>PowerPoint 演示文稿</vt:lpstr>
      <vt:lpstr>PowerPoint 演示文稿</vt:lpstr>
      <vt:lpstr>备考建议</vt:lpstr>
      <vt:lpstr>PowerPoint 演示文稿</vt:lpstr>
      <vt:lpstr>评阅标准</vt:lpstr>
      <vt:lpstr>评阅标准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uos</cp:lastModifiedBy>
  <cp:revision>850</cp:revision>
  <dcterms:created xsi:type="dcterms:W3CDTF">2026-04-01T04:38:55Z</dcterms:created>
  <dcterms:modified xsi:type="dcterms:W3CDTF">2026-04-01T04:38:55Z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B2BAD8DE225C4118916607A3BAD9C281</vt:lpwstr>
  </property>
  <property fmtid="{D5CDD505-2E9C-101B-9397-08002B2CF9AE}" pid="3" name="KSOProductBuildVer">
    <vt:lpwstr>2052-12.8.2.15290</vt:lpwstr>
  </property>
</Properties>
</file>