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77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56C8E2F-7C8E-4D8B-90A0-A8FCA010CC93}"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172421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6C8E2F-7C8E-4D8B-90A0-A8FCA010CC93}"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349114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6C8E2F-7C8E-4D8B-90A0-A8FCA010CC93}"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368953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6C8E2F-7C8E-4D8B-90A0-A8FCA010CC93}"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179643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56C8E2F-7C8E-4D8B-90A0-A8FCA010CC93}"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259328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56C8E2F-7C8E-4D8B-90A0-A8FCA010CC93}"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427213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56C8E2F-7C8E-4D8B-90A0-A8FCA010CC93}" type="datetimeFigureOut">
              <a:rPr lang="zh-CN" altLang="en-US" smtClean="0"/>
              <a:t>2026/4/1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8981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56C8E2F-7C8E-4D8B-90A0-A8FCA010CC93}" type="datetimeFigureOut">
              <a:rPr lang="zh-CN" altLang="en-US" smtClean="0"/>
              <a:t>2026/4/1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339825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6C8E2F-7C8E-4D8B-90A0-A8FCA010CC93}" type="datetimeFigureOut">
              <a:rPr lang="zh-CN" altLang="en-US" smtClean="0"/>
              <a:t>2026/4/1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91767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6C8E2F-7C8E-4D8B-90A0-A8FCA010CC93}"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384443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6C8E2F-7C8E-4D8B-90A0-A8FCA010CC93}"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94111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C8E2F-7C8E-4D8B-90A0-A8FCA010CC93}" type="datetimeFigureOut">
              <a:rPr lang="zh-CN" altLang="en-US" smtClean="0"/>
              <a:t>2026/4/1</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9B0B1-498A-4CF7-8C3B-DA575057D4D7}" type="slidenum">
              <a:rPr lang="zh-CN" altLang="en-US" smtClean="0"/>
              <a:t>‹#›</a:t>
            </a:fld>
            <a:endParaRPr lang="zh-CN" altLang="en-US"/>
          </a:p>
        </p:txBody>
      </p:sp>
    </p:spTree>
    <p:extLst>
      <p:ext uri="{BB962C8B-B14F-4D97-AF65-F5344CB8AC3E}">
        <p14:creationId xmlns:p14="http://schemas.microsoft.com/office/powerpoint/2010/main" val="1839153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0"/>
          <p:cNvSpPr txBox="1"/>
          <p:nvPr/>
        </p:nvSpPr>
        <p:spPr>
          <a:xfrm>
            <a:off x="672465" y="1622425"/>
            <a:ext cx="10734040" cy="1355090"/>
          </a:xfrm>
          <a:prstGeom prst="rect">
            <a:avLst/>
          </a:prstGeom>
          <a:noFill/>
        </p:spPr>
        <p:txBody>
          <a:bodyPr wrap="square" rtlCol="0">
            <a:noAutofit/>
          </a:bodyPr>
          <a:lstStyle/>
          <a:p>
            <a:pPr algn="ctr">
              <a:lnSpc>
                <a:spcPct val="140000"/>
              </a:lnSpc>
            </a:pPr>
            <a:r>
              <a:rPr lang="zh-CN" altLang="en-US" sz="4200" b="1" dirty="0">
                <a:solidFill>
                  <a:schemeClr val="bg2">
                    <a:lumMod val="25000"/>
                  </a:schemeClr>
                </a:solidFill>
                <a:effectLst>
                  <a:reflection blurRad="127000" stA="55000" endA="300" endPos="26000" dir="5400000" sy="-100000" algn="bl" rotWithShape="0"/>
                </a:effectLst>
                <a:latin typeface="微软雅黑" panose="020B0503020204020204" pitchFamily="34" charset="-122"/>
                <a:ea typeface="微软雅黑" panose="020B0503020204020204" pitchFamily="34" charset="-122"/>
              </a:rPr>
              <a:t>丰台区</a:t>
            </a:r>
            <a:r>
              <a:rPr lang="en-US" altLang="zh-CN" sz="4200" b="1" dirty="0">
                <a:solidFill>
                  <a:schemeClr val="bg2">
                    <a:lumMod val="25000"/>
                  </a:schemeClr>
                </a:solidFill>
                <a:effectLst>
                  <a:reflection blurRad="127000" stA="55000" endA="300" endPos="26000" dir="5400000" sy="-100000" algn="bl" rotWithShape="0"/>
                </a:effectLst>
                <a:latin typeface="微软雅黑" panose="020B0503020204020204" pitchFamily="34" charset="-122"/>
                <a:ea typeface="微软雅黑" panose="020B0503020204020204" pitchFamily="34" charset="-122"/>
              </a:rPr>
              <a:t>2025~2026</a:t>
            </a:r>
            <a:r>
              <a:rPr lang="zh-CN" altLang="en-US" sz="4200" b="1" dirty="0">
                <a:solidFill>
                  <a:schemeClr val="bg2">
                    <a:lumMod val="25000"/>
                  </a:schemeClr>
                </a:solidFill>
                <a:effectLst>
                  <a:reflection blurRad="127000" stA="55000" endA="300" endPos="26000" dir="5400000" sy="-100000" algn="bl" rotWithShape="0"/>
                </a:effectLst>
                <a:latin typeface="微软雅黑" panose="020B0503020204020204" pitchFamily="34" charset="-122"/>
                <a:ea typeface="微软雅黑" panose="020B0503020204020204" pitchFamily="34" charset="-122"/>
              </a:rPr>
              <a:t>学年度</a:t>
            </a:r>
            <a:r>
              <a:rPr lang="zh-CN" altLang="en-US" sz="4200" b="1">
                <a:solidFill>
                  <a:schemeClr val="bg2">
                    <a:lumMod val="25000"/>
                  </a:schemeClr>
                </a:solidFill>
                <a:effectLst>
                  <a:reflection blurRad="127000" stA="55000" endA="300" endPos="26000" dir="5400000" sy="-100000" algn="bl" rotWithShape="0"/>
                </a:effectLst>
                <a:latin typeface="微软雅黑" panose="020B0503020204020204" pitchFamily="34" charset="-122"/>
                <a:ea typeface="微软雅黑" panose="020B0503020204020204" pitchFamily="34" charset="-122"/>
              </a:rPr>
              <a:t>第一学期一模练习</a:t>
            </a:r>
            <a:endParaRPr lang="zh-CN" altLang="en-US" sz="4200" b="1" dirty="0">
              <a:solidFill>
                <a:schemeClr val="bg2">
                  <a:lumMod val="25000"/>
                </a:schemeClr>
              </a:solidFill>
              <a:effectLst>
                <a:reflection blurRad="127000" stA="55000" endA="300" endPos="26000" dir="5400000" sy="-100000" algn="bl" rotWithShape="0"/>
              </a:effectLst>
              <a:latin typeface="微软雅黑" panose="020B0503020204020204" pitchFamily="34" charset="-122"/>
              <a:ea typeface="微软雅黑" panose="020B0503020204020204" pitchFamily="34" charset="-122"/>
            </a:endParaRPr>
          </a:p>
          <a:p>
            <a:pPr algn="ctr">
              <a:lnSpc>
                <a:spcPct val="140000"/>
              </a:lnSpc>
            </a:pPr>
            <a:endParaRPr lang="zh-CN" altLang="en-US" sz="4200" b="1" dirty="0">
              <a:solidFill>
                <a:schemeClr val="bg2">
                  <a:lumMod val="25000"/>
                </a:schemeClr>
              </a:solidFill>
              <a:effectLst>
                <a:reflection blurRad="127000" stA="55000" endA="300" endPos="26000" dir="5400000" sy="-100000" algn="bl" rotWithShape="0"/>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145" y="0"/>
            <a:ext cx="3195810" cy="933549"/>
          </a:xfrm>
          <a:prstGeom prst="rect">
            <a:avLst/>
          </a:prstGeom>
        </p:spPr>
      </p:pic>
      <p:sp>
        <p:nvSpPr>
          <p:cNvPr id="6" name="文本框 16"/>
          <p:cNvSpPr txBox="1"/>
          <p:nvPr>
            <p:custDataLst>
              <p:tags r:id="rId1"/>
            </p:custDataLst>
          </p:nvPr>
        </p:nvSpPr>
        <p:spPr>
          <a:xfrm>
            <a:off x="3656965" y="3258185"/>
            <a:ext cx="5004435" cy="781752"/>
          </a:xfrm>
          <a:prstGeom prst="rect">
            <a:avLst/>
          </a:prstGeom>
          <a:noFill/>
        </p:spPr>
        <p:txBody>
          <a:bodyPr wrap="square" rtlCol="0">
            <a:spAutoFit/>
          </a:bodyPr>
          <a:lstStyle/>
          <a:p>
            <a:pPr algn="l">
              <a:lnSpc>
                <a:spcPct val="140000"/>
              </a:lnSpc>
            </a:pPr>
            <a:r>
              <a:rPr lang="zh-CN" altLang="en-US" sz="3200" b="1" noProof="0" dirty="0">
                <a:ln>
                  <a:noFill/>
                </a:ln>
                <a:solidFill>
                  <a:schemeClr val="tx2">
                    <a:lumMod val="75000"/>
                  </a:schemeClr>
                </a:solidFill>
                <a:effectLst/>
                <a:uLnTx/>
                <a:uFillTx/>
                <a:latin typeface="Agency FB" panose="020B0503020202020204"/>
                <a:ea typeface="微软雅黑" panose="020B0503020204020204" pitchFamily="34" charset="-122"/>
                <a:cs typeface="+mn-ea"/>
                <a:sym typeface="+mn-lt"/>
              </a:rPr>
              <a:t>语文学科</a:t>
            </a:r>
            <a:r>
              <a:rPr lang="en-US" altLang="zh-CN" sz="3200" b="1" noProof="0" dirty="0">
                <a:ln>
                  <a:noFill/>
                </a:ln>
                <a:solidFill>
                  <a:schemeClr val="tx2">
                    <a:lumMod val="75000"/>
                  </a:schemeClr>
                </a:solidFill>
                <a:effectLst/>
                <a:uLnTx/>
                <a:uFillTx/>
                <a:latin typeface="Agency FB" panose="020B0503020202020204"/>
                <a:ea typeface="微软雅黑" panose="020B0503020204020204" pitchFamily="34" charset="-122"/>
                <a:cs typeface="+mn-ea"/>
                <a:sym typeface="+mn-lt"/>
              </a:rPr>
              <a:t> </a:t>
            </a:r>
            <a:r>
              <a:rPr lang="zh-CN" altLang="en-US" sz="3200" b="1" noProof="0" dirty="0">
                <a:ln>
                  <a:noFill/>
                </a:ln>
                <a:solidFill>
                  <a:schemeClr val="tx2">
                    <a:lumMod val="75000"/>
                  </a:schemeClr>
                </a:solidFill>
                <a:effectLst/>
                <a:uLnTx/>
                <a:uFillTx/>
                <a:latin typeface="Agency FB" panose="020B0503020202020204"/>
                <a:ea typeface="微软雅黑" panose="020B0503020204020204" pitchFamily="34" charset="-122"/>
                <a:cs typeface="+mn-ea"/>
                <a:sym typeface="+mn-lt"/>
              </a:rPr>
              <a:t>　语言基础运用</a:t>
            </a:r>
          </a:p>
        </p:txBody>
      </p:sp>
      <p:sp>
        <p:nvSpPr>
          <p:cNvPr id="7" name="文本框 10"/>
          <p:cNvSpPr txBox="1"/>
          <p:nvPr>
            <p:custDataLst>
              <p:tags r:id="rId2"/>
            </p:custDataLst>
          </p:nvPr>
        </p:nvSpPr>
        <p:spPr>
          <a:xfrm>
            <a:off x="3599385" y="4221435"/>
            <a:ext cx="4880199" cy="1291590"/>
          </a:xfrm>
          <a:prstGeom prst="rect">
            <a:avLst/>
          </a:prstGeom>
          <a:noFill/>
        </p:spPr>
        <p:txBody>
          <a:bodyPr wrap="square" rtlCol="0">
            <a:spAutoFit/>
          </a:bodyPr>
          <a:lstStyle/>
          <a:p>
            <a:pPr algn="l">
              <a:lnSpc>
                <a:spcPct val="150000"/>
              </a:lnSpc>
            </a:pPr>
            <a:r>
              <a:rPr lang="en-US" altLang="zh-CN" sz="2400" b="1" dirty="0">
                <a:solidFill>
                  <a:schemeClr val="accent1"/>
                </a:solidFill>
                <a:latin typeface="宋体" panose="02010600030101010101" pitchFamily="2" charset="-122"/>
                <a:ea typeface="宋体" panose="02010600030101010101" pitchFamily="2" charset="-122"/>
              </a:rPr>
              <a:t> </a:t>
            </a:r>
            <a:r>
              <a:rPr lang="zh-CN" altLang="en-US" sz="2400" b="1" dirty="0">
                <a:solidFill>
                  <a:schemeClr val="accent1"/>
                </a:solidFill>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阅卷</a:t>
            </a:r>
            <a:r>
              <a:rPr lang="zh-CN" altLang="en-US" sz="2800" b="1" dirty="0">
                <a:solidFill>
                  <a:schemeClr val="tx1"/>
                </a:solidFill>
                <a:latin typeface="宋体" panose="02010600030101010101" pitchFamily="2" charset="-122"/>
                <a:ea typeface="宋体" panose="02010600030101010101" pitchFamily="2" charset="-122"/>
              </a:rPr>
              <a:t>： 孟繁岩 徐玉娟　　</a:t>
            </a:r>
            <a:r>
              <a:rPr lang="zh-CN" altLang="en-US" sz="2400" b="1" dirty="0">
                <a:solidFill>
                  <a:schemeClr val="tx1"/>
                </a:solidFill>
                <a:latin typeface="宋体" panose="02010600030101010101" pitchFamily="2" charset="-122"/>
                <a:ea typeface="宋体" panose="02010600030101010101" pitchFamily="2" charset="-122"/>
              </a:rPr>
              <a:t>　</a:t>
            </a:r>
          </a:p>
          <a:p>
            <a:pPr algn="l">
              <a:lnSpc>
                <a:spcPct val="150000"/>
              </a:lnSpc>
            </a:pPr>
            <a:endParaRPr lang="en-US" altLang="zh-CN" sz="2400" b="1" dirty="0">
              <a:solidFill>
                <a:schemeClr val="tx1"/>
              </a:solidFill>
              <a:latin typeface="宋体" panose="02010600030101010101" pitchFamily="2" charset="-122"/>
              <a:ea typeface="宋体" panose="02010600030101010101" pitchFamily="2" charset="-122"/>
            </a:endParaRPr>
          </a:p>
        </p:txBody>
      </p:sp>
      <p:pic>
        <p:nvPicPr>
          <p:cNvPr id="8" name="图片 7" descr="1657012395(1)"/>
          <p:cNvPicPr>
            <a:picLocks noChangeAspect="1"/>
          </p:cNvPicPr>
          <p:nvPr/>
        </p:nvPicPr>
        <p:blipFill>
          <a:blip r:embed="rId5"/>
          <a:stretch>
            <a:fillRect/>
          </a:stretch>
        </p:blipFill>
        <p:spPr>
          <a:xfrm>
            <a:off x="8211820" y="40005"/>
            <a:ext cx="3980180" cy="836930"/>
          </a:xfrm>
          <a:prstGeom prst="rect">
            <a:avLst/>
          </a:prstGeom>
        </p:spPr>
      </p:pic>
    </p:spTree>
    <p:extLst>
      <p:ext uri="{BB962C8B-B14F-4D97-AF65-F5344CB8AC3E}">
        <p14:creationId xmlns:p14="http://schemas.microsoft.com/office/powerpoint/2010/main" val="48135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910" y="697230"/>
            <a:ext cx="12192000" cy="76200"/>
          </a:xfrm>
          <a:prstGeom prst="rect">
            <a:avLst/>
          </a:prstGeom>
          <a:solidFill>
            <a:srgbClr val="6DA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5" name="组合 4"/>
          <p:cNvGrpSpPr/>
          <p:nvPr/>
        </p:nvGrpSpPr>
        <p:grpSpPr>
          <a:xfrm>
            <a:off x="11625169" y="131021"/>
            <a:ext cx="482977" cy="400628"/>
            <a:chOff x="10631713" y="111291"/>
            <a:chExt cx="1240972" cy="1029383"/>
          </a:xfrm>
        </p:grpSpPr>
        <p:sp>
          <p:nvSpPr>
            <p:cNvPr id="6" name="矩形 5"/>
            <p:cNvSpPr/>
            <p:nvPr/>
          </p:nvSpPr>
          <p:spPr>
            <a:xfrm>
              <a:off x="10631713" y="504159"/>
              <a:ext cx="689430" cy="6365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11074398" y="111291"/>
              <a:ext cx="798287" cy="7370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文本框 3"/>
          <p:cNvSpPr txBox="1"/>
          <p:nvPr>
            <p:custDataLst>
              <p:tags r:id="rId1"/>
            </p:custDataLst>
          </p:nvPr>
        </p:nvSpPr>
        <p:spPr>
          <a:xfrm>
            <a:off x="474980" y="175260"/>
            <a:ext cx="2649855" cy="521970"/>
          </a:xfrm>
          <a:prstGeom prst="rect">
            <a:avLst/>
          </a:prstGeom>
          <a:noFill/>
          <a:ln w="3175">
            <a:solidFill>
              <a:schemeClr val="tx1"/>
            </a:solidFill>
          </a:ln>
        </p:spPr>
        <p:txBody>
          <a:bodyPr wrap="square" rtlCol="0">
            <a:spAutoFit/>
          </a:bodyPr>
          <a:lstStyle/>
          <a:p>
            <a:pPr algn="dist"/>
            <a:r>
              <a:rPr lang="zh-CN" altLang="en-US" sz="2800" b="1" dirty="0">
                <a:solidFill>
                  <a:prstClr val="black"/>
                </a:solidFill>
                <a:latin typeface="楷体" panose="02010609060101010101" charset="-122"/>
                <a:ea typeface="楷体" panose="02010609060101010101" charset="-122"/>
                <a:sym typeface="+mn-ea"/>
              </a:rPr>
              <a:t>试题分析</a:t>
            </a:r>
          </a:p>
        </p:txBody>
      </p:sp>
      <p:sp>
        <p:nvSpPr>
          <p:cNvPr id="9" name="矩形 8"/>
          <p:cNvSpPr/>
          <p:nvPr/>
        </p:nvSpPr>
        <p:spPr>
          <a:xfrm>
            <a:off x="52384" y="773430"/>
            <a:ext cx="12055762" cy="4893647"/>
          </a:xfrm>
          <a:prstGeom prst="rect">
            <a:avLst/>
          </a:prstGeom>
        </p:spPr>
        <p:txBody>
          <a:bodyPr wrap="square">
            <a:spAutoFit/>
          </a:bodyPr>
          <a:lstStyle/>
          <a:p>
            <a:pPr algn="just"/>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一、试题回放</a:t>
            </a:r>
          </a:p>
          <a:p>
            <a:pPr algn="just"/>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20. </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语言基础运用（共</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6</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分）</a:t>
            </a:r>
          </a:p>
          <a:p>
            <a:pPr indent="266700" algn="just"/>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①</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1</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月</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27</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日，中国科学院大学星际航行学院正式揭牌成立。</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②</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与传统航空航天专业聚焦近地轨道、载人航天不同，这所全新的学院剑指深空探测的星辰大海，</a:t>
            </a:r>
            <a:r>
              <a:rPr lang="zh-CN" altLang="zh-CN" sz="2400" u="sng" kern="100" dirty="0">
                <a:effectLst/>
                <a:latin typeface="等线" panose="02010600030101010101" pitchFamily="2" charset="-122"/>
                <a:ea typeface="等线" panose="02010600030101010101" pitchFamily="2" charset="-122"/>
                <a:cs typeface="Times New Roman" panose="02020603050405020304" pitchFamily="18" charset="0"/>
              </a:rPr>
              <a:t>核心任务就是克服星际动力、行星宜居性评估、深空远距离通信等一系列</a:t>
            </a:r>
            <a:r>
              <a:rPr lang="en-US" altLang="zh-CN" sz="2400" u="sng"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u="sng" kern="100" dirty="0">
                <a:effectLst/>
                <a:latin typeface="等线" panose="02010600030101010101" pitchFamily="2" charset="-122"/>
                <a:ea typeface="等线" panose="02010600030101010101" pitchFamily="2" charset="-122"/>
                <a:cs typeface="Times New Roman" panose="02020603050405020304" pitchFamily="18" charset="0"/>
              </a:rPr>
              <a:t>卡脖子</a:t>
            </a:r>
            <a:r>
              <a:rPr lang="en-US" altLang="zh-CN" sz="2400" u="sng"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u="sng" kern="100" dirty="0">
                <a:effectLst/>
                <a:latin typeface="等线" panose="02010600030101010101" pitchFamily="2" charset="-122"/>
                <a:ea typeface="等线" panose="02010600030101010101" pitchFamily="2" charset="-122"/>
                <a:cs typeface="Times New Roman" panose="02020603050405020304" pitchFamily="18" charset="0"/>
              </a:rPr>
              <a:t>的关键难题</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③</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从近地到深空，人类探索宇宙的脚步，迈向了更远的征程。</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④</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我们经历了从坚信地球是宇宙中心到认清我们不过是</a:t>
            </a:r>
            <a:r>
              <a:rPr lang="zh-CN" altLang="zh-CN" sz="2400" u="sng" kern="100" dirty="0">
                <a:effectLst/>
                <a:latin typeface="等线" panose="02010600030101010101" pitchFamily="2" charset="-122"/>
                <a:ea typeface="等线" panose="02010600030101010101" pitchFamily="2" charset="-122"/>
                <a:cs typeface="Times New Roman" panose="02020603050405020304" pitchFamily="18" charset="0"/>
              </a:rPr>
              <a:t>宇宙一隅的渺小存在</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的过程。</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⑤</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在这个过程中里，</a:t>
            </a:r>
            <a:r>
              <a:rPr lang="zh-CN" altLang="zh-CN" sz="2400" u="sng" kern="100" dirty="0">
                <a:effectLst/>
                <a:latin typeface="等线" panose="02010600030101010101" pitchFamily="2" charset="-122"/>
                <a:ea typeface="等线" panose="02010600030101010101" pitchFamily="2" charset="-122"/>
                <a:cs typeface="Times New Roman" panose="02020603050405020304" pitchFamily="18" charset="0"/>
              </a:rPr>
              <a:t>人类的骄傲之心渐渐熄灭</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，但</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______</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⑥“</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我们不可能永远幸福地停留在无所知的状态中。</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萨根的这句话，道破了所有探索者的初心。</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⑦</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宇宙从不辜负那些敢于做梦，更敢于行动的物种，而人类的命运，终将与星辰紧密相连。</a:t>
            </a:r>
          </a:p>
          <a:p>
            <a:pPr algn="just"/>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2</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）请在第</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⑤</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句横线处将句子补充完整。要求：使上下文语意连贯，与上文画线部分结构基本一致，不超过</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15</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个字。将答案写在答题卡上。（</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3</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分）</a:t>
            </a:r>
          </a:p>
        </p:txBody>
      </p:sp>
      <p:sp>
        <p:nvSpPr>
          <p:cNvPr id="10" name="TextBox 9"/>
          <p:cNvSpPr txBox="1"/>
          <p:nvPr/>
        </p:nvSpPr>
        <p:spPr>
          <a:xfrm>
            <a:off x="7391350" y="1628800"/>
            <a:ext cx="578223" cy="46166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   .</a:t>
            </a:r>
            <a:endParaRPr lang="zh-CN" altLang="en-US" sz="2400" b="1" dirty="0">
              <a:latin typeface="微软雅黑" panose="020B0503020204020204" pitchFamily="34" charset="-122"/>
              <a:ea typeface="微软雅黑" panose="020B0503020204020204" pitchFamily="34" charset="-122"/>
            </a:endParaRPr>
          </a:p>
        </p:txBody>
      </p:sp>
      <p:sp>
        <p:nvSpPr>
          <p:cNvPr id="11" name="TextBox 10"/>
          <p:cNvSpPr txBox="1"/>
          <p:nvPr/>
        </p:nvSpPr>
        <p:spPr>
          <a:xfrm>
            <a:off x="10643534" y="5592801"/>
            <a:ext cx="1229972" cy="954107"/>
          </a:xfrm>
          <a:prstGeom prst="rect">
            <a:avLst/>
          </a:prstGeom>
          <a:noFill/>
          <a:ln w="57150">
            <a:solidFill>
              <a:schemeClr val="accent1"/>
            </a:solidFill>
          </a:ln>
        </p:spPr>
        <p:txBody>
          <a:bodyPr wrap="square" rtlCol="0">
            <a:spAutoFit/>
          </a:bodyPr>
          <a:lstStyle/>
          <a:p>
            <a:r>
              <a:rPr lang="zh-CN" altLang="en-US" sz="2800" dirty="0" smtClean="0"/>
              <a:t>均分</a:t>
            </a:r>
            <a:r>
              <a:rPr lang="en-US" altLang="zh-CN" sz="2800" dirty="0" smtClean="0"/>
              <a:t>2.3</a:t>
            </a:r>
            <a:endParaRPr lang="zh-CN" altLang="en-US" sz="2800" dirty="0"/>
          </a:p>
        </p:txBody>
      </p:sp>
    </p:spTree>
    <p:extLst>
      <p:ext uri="{BB962C8B-B14F-4D97-AF65-F5344CB8AC3E}">
        <p14:creationId xmlns:p14="http://schemas.microsoft.com/office/powerpoint/2010/main" val="5105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910" y="697230"/>
            <a:ext cx="12192000" cy="76200"/>
          </a:xfrm>
          <a:prstGeom prst="rect">
            <a:avLst/>
          </a:prstGeom>
          <a:solidFill>
            <a:srgbClr val="6DA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p:cNvGrpSpPr/>
          <p:nvPr/>
        </p:nvGrpSpPr>
        <p:grpSpPr>
          <a:xfrm>
            <a:off x="11625169" y="131021"/>
            <a:ext cx="482977" cy="400628"/>
            <a:chOff x="10631713" y="111291"/>
            <a:chExt cx="1240972" cy="1029383"/>
          </a:xfrm>
        </p:grpSpPr>
        <p:sp>
          <p:nvSpPr>
            <p:cNvPr id="6" name="矩形 5"/>
            <p:cNvSpPr/>
            <p:nvPr/>
          </p:nvSpPr>
          <p:spPr>
            <a:xfrm>
              <a:off x="10631713" y="504159"/>
              <a:ext cx="689430" cy="6365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074398" y="111291"/>
              <a:ext cx="798287" cy="7370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3"/>
          <p:cNvSpPr txBox="1"/>
          <p:nvPr>
            <p:custDataLst>
              <p:tags r:id="rId1"/>
            </p:custDataLst>
          </p:nvPr>
        </p:nvSpPr>
        <p:spPr>
          <a:xfrm>
            <a:off x="474980" y="175260"/>
            <a:ext cx="2649855" cy="521970"/>
          </a:xfrm>
          <a:prstGeom prst="rect">
            <a:avLst/>
          </a:prstGeom>
          <a:noFill/>
          <a:ln w="3175">
            <a:solidFill>
              <a:schemeClr val="tx1"/>
            </a:solidFill>
          </a:ln>
        </p:spPr>
        <p:txBody>
          <a:bodyPr wrap="square" rtlCol="0">
            <a:spAutoFit/>
          </a:bodyPr>
          <a:lstStyle/>
          <a:p>
            <a:pPr algn="dist"/>
            <a:r>
              <a:rPr lang="zh-CN" altLang="en-US" sz="2800" b="1" dirty="0">
                <a:solidFill>
                  <a:schemeClr val="tx1"/>
                </a:solidFill>
                <a:latin typeface="楷体" panose="02010609060101010101" charset="-122"/>
                <a:ea typeface="楷体" panose="02010609060101010101" charset="-122"/>
                <a:sym typeface="+mn-ea"/>
              </a:rPr>
              <a:t>试题分析</a:t>
            </a:r>
          </a:p>
        </p:txBody>
      </p:sp>
      <p:sp>
        <p:nvSpPr>
          <p:cNvPr id="9" name="矩形 8"/>
          <p:cNvSpPr/>
          <p:nvPr/>
        </p:nvSpPr>
        <p:spPr>
          <a:xfrm>
            <a:off x="52384" y="773430"/>
            <a:ext cx="12055762" cy="5816977"/>
          </a:xfrm>
          <a:prstGeom prst="rect">
            <a:avLst/>
          </a:prstGeom>
        </p:spPr>
        <p:txBody>
          <a:bodyPr wrap="square">
            <a:spAutoFit/>
          </a:bodyPr>
          <a:lstStyle/>
          <a:p>
            <a:pPr>
              <a:lnSpc>
                <a:spcPct val="150000"/>
              </a:lnSpc>
            </a:pP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本题旨在考查学生在具体语境中补写语句的能力，要求做到语意连贯且结构一致。</a:t>
            </a:r>
          </a:p>
          <a:p>
            <a:pPr indent="266700" algn="just"/>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首先，需要分析语境。第⑤句位于文段中部，起到承上启下的作用。画线部分“人类的骄傲之心渐渐熄灭”与前文“我们不过是宇宙一隅的渺小存在”相呼应，表达了人类在认识宇宙后谦卑心态的建立。横线处由“但”字引导，表示转折，</a:t>
            </a:r>
            <a:r>
              <a:rPr lang="zh-CN" altLang="zh-CN" sz="24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因此所填内容应与“骄傲之心渐渐熄灭”形成对比，形成一消一长的转折逻辑，表达出人类在认知提升后另一种积极向上的精神或状态的兴起。</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其次，需要分析结构要求。“与上文画线部分结构基本一致”是本题的关键要求。上文画线部分“人类的骄傲之心渐渐熄灭”是一个主谓短语，其结构为：“（定语</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）中心语（主语）</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状语</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 </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动词（谓语）</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。因此，补写部分也应采用</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（定语</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）中心语（主语）</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状语</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 </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动词（谓语）</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的结构。</a:t>
            </a:r>
          </a:p>
          <a:p>
            <a:pPr indent="266700" algn="just"/>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综合来看，答案需满足：</a:t>
            </a:r>
          </a:p>
          <a:p>
            <a:pPr indent="266700" algn="just"/>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1. </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语意上：与</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骄傲之心渐渐熄灭</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构成转折，表达出</a:t>
            </a:r>
            <a:r>
              <a:rPr lang="zh-CN" altLang="zh-CN" sz="24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探索精神、求知欲望等积极内涵的增强</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p>
          <a:p>
            <a:pPr indent="266700" algn="just"/>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2. </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结构上：与</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的</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B</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渐渐（逐渐、日益等）</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C”</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的结构基本</a:t>
            </a:r>
            <a:r>
              <a:rPr lang="zh-CN"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一致</a:t>
            </a:r>
            <a:r>
              <a:rPr lang="zh-CN" altLang="en-US" sz="24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zh-CN" altLang="en-US" sz="24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大的结构是主谓式，主谓前有修饰语，但修饰语长短不做限定</a:t>
            </a:r>
            <a:r>
              <a:rPr lang="zh-CN" altLang="zh-CN" sz="24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426504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218" y="550969"/>
            <a:ext cx="12192000" cy="76200"/>
          </a:xfrm>
          <a:prstGeom prst="rect">
            <a:avLst/>
          </a:prstGeom>
          <a:solidFill>
            <a:srgbClr val="6DA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5" name="组合 4"/>
          <p:cNvGrpSpPr/>
          <p:nvPr/>
        </p:nvGrpSpPr>
        <p:grpSpPr>
          <a:xfrm>
            <a:off x="11623477" y="-15240"/>
            <a:ext cx="482977" cy="400628"/>
            <a:chOff x="10631713" y="111291"/>
            <a:chExt cx="1240972" cy="1029383"/>
          </a:xfrm>
        </p:grpSpPr>
        <p:sp>
          <p:nvSpPr>
            <p:cNvPr id="6" name="矩形 5"/>
            <p:cNvSpPr/>
            <p:nvPr/>
          </p:nvSpPr>
          <p:spPr>
            <a:xfrm>
              <a:off x="10631713" y="504159"/>
              <a:ext cx="689430" cy="6365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11074398" y="111291"/>
              <a:ext cx="798287" cy="7370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文本框 3"/>
          <p:cNvSpPr txBox="1"/>
          <p:nvPr>
            <p:custDataLst>
              <p:tags r:id="rId1"/>
            </p:custDataLst>
          </p:nvPr>
        </p:nvSpPr>
        <p:spPr>
          <a:xfrm>
            <a:off x="473288" y="28999"/>
            <a:ext cx="2649855" cy="521970"/>
          </a:xfrm>
          <a:prstGeom prst="rect">
            <a:avLst/>
          </a:prstGeom>
          <a:noFill/>
          <a:ln w="3175">
            <a:solidFill>
              <a:schemeClr val="tx1"/>
            </a:solidFill>
          </a:ln>
        </p:spPr>
        <p:txBody>
          <a:bodyPr wrap="square" rtlCol="0">
            <a:spAutoFit/>
          </a:bodyPr>
          <a:lstStyle/>
          <a:p>
            <a:pPr algn="dist"/>
            <a:r>
              <a:rPr lang="zh-CN" altLang="en-US" sz="2800" b="1" dirty="0">
                <a:solidFill>
                  <a:prstClr val="black"/>
                </a:solidFill>
                <a:latin typeface="楷体" panose="02010609060101010101" charset="-122"/>
                <a:ea typeface="楷体" panose="02010609060101010101" charset="-122"/>
                <a:sym typeface="+mn-ea"/>
              </a:rPr>
              <a:t>评分标准</a:t>
            </a:r>
          </a:p>
        </p:txBody>
      </p:sp>
      <p:sp>
        <p:nvSpPr>
          <p:cNvPr id="9" name="矩形 8"/>
          <p:cNvSpPr/>
          <p:nvPr/>
        </p:nvSpPr>
        <p:spPr>
          <a:xfrm>
            <a:off x="189721" y="964700"/>
            <a:ext cx="11892994" cy="1754326"/>
          </a:xfrm>
          <a:prstGeom prst="rect">
            <a:avLst/>
          </a:prstGeom>
          <a:ln w="28575">
            <a:solidFill>
              <a:schemeClr val="tx1"/>
            </a:solidFill>
          </a:ln>
        </p:spPr>
        <p:txBody>
          <a:bodyPr wrap="square">
            <a:spAutoFit/>
          </a:bodyPr>
          <a:lstStyle/>
          <a:p>
            <a:pPr>
              <a:lnSpc>
                <a:spcPct val="150000"/>
              </a:lnSpc>
            </a:pPr>
            <a:r>
              <a:rPr lang="zh-CN" altLang="zh-CN" sz="2400" dirty="0">
                <a:solidFill>
                  <a:prstClr val="black"/>
                </a:solidFill>
                <a:latin typeface="宋体" panose="02010600030101010101" pitchFamily="2" charset="-122"/>
                <a:ea typeface="宋体" panose="02010600030101010101" pitchFamily="2" charset="-122"/>
              </a:rPr>
              <a:t>【参考答案】</a:t>
            </a:r>
          </a:p>
          <a:p>
            <a:pPr algn="just"/>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20.</a:t>
            </a:r>
            <a:r>
              <a:rPr lang="zh-CN" altLang="zh-CN" sz="2400" kern="100" dirty="0">
                <a:effectLst/>
                <a:latin typeface="Calibri" panose="020F0502020204030204" pitchFamily="34" charset="0"/>
                <a:ea typeface="宋体" panose="02010600030101010101" pitchFamily="2" charset="-122"/>
                <a:cs typeface="宋体" panose="02010600030101010101" pitchFamily="2" charset="-122"/>
              </a:rPr>
              <a:t>（</a:t>
            </a:r>
            <a:r>
              <a:rPr lang="en-US" altLang="zh-CN" sz="2400" kern="100" dirty="0">
                <a:effectLst/>
                <a:latin typeface="Calibri" panose="020F0502020204030204" pitchFamily="34" charset="0"/>
                <a:ea typeface="宋体" panose="02010600030101010101" pitchFamily="2" charset="-122"/>
                <a:cs typeface="宋体" panose="02010600030101010101" pitchFamily="2" charset="-122"/>
              </a:rPr>
              <a:t>1</a:t>
            </a:r>
            <a:r>
              <a:rPr lang="zh-CN" altLang="zh-CN" sz="2400" kern="100" dirty="0">
                <a:effectLst/>
                <a:latin typeface="Calibri" panose="020F0502020204030204" pitchFamily="34" charset="0"/>
                <a:ea typeface="宋体" panose="02010600030101010101" pitchFamily="2" charset="-122"/>
                <a:cs typeface="宋体" panose="02010600030101010101" pitchFamily="2" charset="-122"/>
              </a:rPr>
              <a:t>）（</a:t>
            </a:r>
            <a:r>
              <a:rPr lang="en-US" altLang="zh-CN" sz="2400" kern="100" dirty="0">
                <a:effectLst/>
                <a:latin typeface="Calibri" panose="020F0502020204030204" pitchFamily="34" charset="0"/>
                <a:ea typeface="宋体" panose="02010600030101010101" pitchFamily="2" charset="-122"/>
                <a:cs typeface="宋体" panose="02010600030101010101" pitchFamily="2" charset="-122"/>
              </a:rPr>
              <a:t>3</a:t>
            </a:r>
            <a:r>
              <a:rPr lang="zh-CN" altLang="zh-CN" sz="2400" kern="100" dirty="0">
                <a:effectLst/>
                <a:latin typeface="Calibri" panose="020F0502020204030204" pitchFamily="34" charset="0"/>
                <a:ea typeface="宋体" panose="02010600030101010101" pitchFamily="2" charset="-122"/>
                <a:cs typeface="宋体" panose="02010600030101010101" pitchFamily="2" charset="-122"/>
              </a:rPr>
              <a:t>分）</a:t>
            </a:r>
            <a:r>
              <a:rPr lang="en-US" altLang="zh-CN" sz="2400" kern="100" dirty="0">
                <a:effectLst/>
                <a:latin typeface="Calibri" panose="020F0502020204030204" pitchFamily="34" charset="0"/>
                <a:ea typeface="宋体" panose="02010600030101010101" pitchFamily="2" charset="-122"/>
                <a:cs typeface="宋体" panose="02010600030101010101" pitchFamily="2" charset="-122"/>
              </a:rPr>
              <a:t>A</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33350" algn="just"/>
            <a:r>
              <a:rPr lang="zh-CN" altLang="zh-CN" sz="2400" kern="100" dirty="0">
                <a:effectLst/>
                <a:latin typeface="Calibri" panose="020F0502020204030204" pitchFamily="34" charset="0"/>
                <a:ea typeface="宋体" panose="02010600030101010101" pitchFamily="2" charset="-122"/>
                <a:cs typeface="宋体" panose="02010600030101010101" pitchFamily="2" charset="-122"/>
              </a:rPr>
              <a:t>（</a:t>
            </a:r>
            <a:r>
              <a:rPr lang="en-US" altLang="zh-CN" sz="2400" kern="100" dirty="0">
                <a:effectLst/>
                <a:latin typeface="Calibri" panose="020F0502020204030204" pitchFamily="34" charset="0"/>
                <a:ea typeface="宋体" panose="02010600030101010101" pitchFamily="2" charset="-122"/>
                <a:cs typeface="宋体" panose="02010600030101010101" pitchFamily="2" charset="-122"/>
              </a:rPr>
              <a:t>2</a:t>
            </a:r>
            <a:r>
              <a:rPr lang="zh-CN" altLang="zh-CN" sz="2400" kern="100" dirty="0">
                <a:effectLst/>
                <a:latin typeface="Calibri" panose="020F0502020204030204" pitchFamily="34" charset="0"/>
                <a:ea typeface="宋体" panose="02010600030101010101" pitchFamily="2" charset="-122"/>
                <a:cs typeface="宋体" panose="02010600030101010101" pitchFamily="2" charset="-122"/>
              </a:rPr>
              <a:t>）（</a:t>
            </a:r>
            <a:r>
              <a:rPr lang="en-US" altLang="zh-CN" sz="2400" kern="100" dirty="0">
                <a:effectLst/>
                <a:latin typeface="Calibri" panose="020F0502020204030204" pitchFamily="34" charset="0"/>
                <a:ea typeface="宋体" panose="02010600030101010101" pitchFamily="2" charset="-122"/>
                <a:cs typeface="宋体" panose="02010600030101010101" pitchFamily="2" charset="-122"/>
              </a:rPr>
              <a:t>3</a:t>
            </a:r>
            <a:r>
              <a:rPr lang="zh-CN" altLang="zh-CN" sz="2400" kern="100" dirty="0">
                <a:effectLst/>
                <a:latin typeface="Calibri" panose="020F0502020204030204" pitchFamily="34" charset="0"/>
                <a:ea typeface="宋体" panose="02010600030101010101" pitchFamily="2" charset="-122"/>
                <a:cs typeface="宋体" panose="02010600030101010101" pitchFamily="2" charset="-122"/>
              </a:rPr>
              <a:t>分）【答案示例】探索之魂日渐炽烈</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800100" algn="just"/>
            <a:r>
              <a:rPr lang="zh-CN" altLang="zh-CN" sz="2400" kern="100" dirty="0">
                <a:effectLst/>
                <a:latin typeface="Calibri" panose="020F0502020204030204" pitchFamily="34" charset="0"/>
                <a:ea typeface="宋体" panose="02010600030101010101" pitchFamily="2" charset="-122"/>
                <a:cs typeface="宋体" panose="02010600030101010101" pitchFamily="2" charset="-122"/>
              </a:rPr>
              <a:t>【评分标准】语意连贯</a:t>
            </a:r>
            <a:r>
              <a:rPr lang="en-US" altLang="zh-CN" sz="2400" kern="100" dirty="0">
                <a:effectLst/>
                <a:latin typeface="Calibri" panose="020F0502020204030204" pitchFamily="34" charset="0"/>
                <a:ea typeface="宋体" panose="02010600030101010101" pitchFamily="2" charset="-122"/>
                <a:cs typeface="宋体" panose="02010600030101010101" pitchFamily="2" charset="-122"/>
              </a:rPr>
              <a:t>2</a:t>
            </a:r>
            <a:r>
              <a:rPr lang="zh-CN" altLang="zh-CN" sz="2400" kern="100" dirty="0">
                <a:effectLst/>
                <a:latin typeface="Calibri" panose="020F0502020204030204" pitchFamily="34" charset="0"/>
                <a:ea typeface="宋体" panose="02010600030101010101" pitchFamily="2" charset="-122"/>
                <a:cs typeface="宋体" panose="02010600030101010101" pitchFamily="2" charset="-122"/>
              </a:rPr>
              <a:t>分，结构基本一致</a:t>
            </a:r>
            <a:r>
              <a:rPr lang="en-US" altLang="zh-CN" sz="2400" kern="100" dirty="0">
                <a:effectLst/>
                <a:latin typeface="Calibri" panose="020F0502020204030204" pitchFamily="34" charset="0"/>
                <a:ea typeface="宋体" panose="02010600030101010101" pitchFamily="2" charset="-122"/>
                <a:cs typeface="宋体" panose="02010600030101010101" pitchFamily="2" charset="-122"/>
              </a:rPr>
              <a:t>1</a:t>
            </a:r>
            <a:r>
              <a:rPr lang="zh-CN" altLang="zh-CN" sz="2400" kern="100" dirty="0">
                <a:effectLst/>
                <a:latin typeface="Calibri" panose="020F0502020204030204" pitchFamily="34" charset="0"/>
                <a:ea typeface="宋体" panose="02010600030101010101" pitchFamily="2" charset="-122"/>
                <a:cs typeface="宋体" panose="02010600030101010101" pitchFamily="2" charset="-122"/>
              </a:rPr>
              <a:t>分。</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81432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218" y="550969"/>
            <a:ext cx="12192000" cy="76200"/>
          </a:xfrm>
          <a:prstGeom prst="rect">
            <a:avLst/>
          </a:prstGeom>
          <a:solidFill>
            <a:srgbClr val="6DA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p:cNvGrpSpPr/>
          <p:nvPr/>
        </p:nvGrpSpPr>
        <p:grpSpPr>
          <a:xfrm>
            <a:off x="11623477" y="-15240"/>
            <a:ext cx="482977" cy="400628"/>
            <a:chOff x="10631713" y="111291"/>
            <a:chExt cx="1240972" cy="1029383"/>
          </a:xfrm>
        </p:grpSpPr>
        <p:sp>
          <p:nvSpPr>
            <p:cNvPr id="6" name="矩形 5"/>
            <p:cNvSpPr/>
            <p:nvPr/>
          </p:nvSpPr>
          <p:spPr>
            <a:xfrm>
              <a:off x="10631713" y="504159"/>
              <a:ext cx="689430" cy="6365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074398" y="111291"/>
              <a:ext cx="798287" cy="7370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3"/>
          <p:cNvSpPr txBox="1"/>
          <p:nvPr>
            <p:custDataLst>
              <p:tags r:id="rId1"/>
            </p:custDataLst>
          </p:nvPr>
        </p:nvSpPr>
        <p:spPr>
          <a:xfrm>
            <a:off x="473288" y="28999"/>
            <a:ext cx="2649855" cy="521970"/>
          </a:xfrm>
          <a:prstGeom prst="rect">
            <a:avLst/>
          </a:prstGeom>
          <a:noFill/>
          <a:ln w="3175">
            <a:solidFill>
              <a:schemeClr val="tx1"/>
            </a:solidFill>
          </a:ln>
        </p:spPr>
        <p:txBody>
          <a:bodyPr wrap="square" rtlCol="0">
            <a:spAutoFit/>
          </a:bodyPr>
          <a:lstStyle/>
          <a:p>
            <a:pPr algn="dist"/>
            <a:r>
              <a:rPr lang="zh-CN" altLang="en-US" sz="2800" b="1" dirty="0">
                <a:solidFill>
                  <a:schemeClr val="tx1"/>
                </a:solidFill>
                <a:latin typeface="楷体" panose="02010609060101010101" charset="-122"/>
                <a:ea typeface="楷体" panose="02010609060101010101" charset="-122"/>
                <a:sym typeface="+mn-ea"/>
              </a:rPr>
              <a:t>评分标准</a:t>
            </a:r>
          </a:p>
        </p:txBody>
      </p:sp>
      <p:sp>
        <p:nvSpPr>
          <p:cNvPr id="9" name="矩形 8"/>
          <p:cNvSpPr/>
          <p:nvPr/>
        </p:nvSpPr>
        <p:spPr>
          <a:xfrm>
            <a:off x="118542" y="717329"/>
            <a:ext cx="11987912" cy="6075509"/>
          </a:xfrm>
          <a:prstGeom prst="rect">
            <a:avLst/>
          </a:prstGeom>
          <a:ln w="28575">
            <a:solidFill>
              <a:schemeClr val="accent1"/>
            </a:solidFill>
          </a:ln>
        </p:spPr>
        <p:txBody>
          <a:bodyPr wrap="square">
            <a:spAutoFit/>
          </a:bodyPr>
          <a:lstStyle/>
          <a:p>
            <a:pPr lvl="0">
              <a:lnSpc>
                <a:spcPct val="120000"/>
              </a:lnSpc>
            </a:pPr>
            <a:r>
              <a:rPr lang="en-US" altLang="zh-CN" sz="2400" dirty="0">
                <a:solidFill>
                  <a:prstClr val="black"/>
                </a:solidFill>
                <a:latin typeface="宋体" panose="02010600030101010101" pitchFamily="2" charset="-122"/>
                <a:ea typeface="宋体" panose="02010600030101010101" pitchFamily="2" charset="-122"/>
              </a:rPr>
              <a:t>【</a:t>
            </a:r>
            <a:r>
              <a:rPr lang="zh-CN" altLang="en-US" sz="2400" dirty="0">
                <a:solidFill>
                  <a:prstClr val="black"/>
                </a:solidFill>
                <a:latin typeface="宋体" panose="02010600030101010101" pitchFamily="2" charset="-122"/>
                <a:ea typeface="宋体" panose="02010600030101010101" pitchFamily="2" charset="-122"/>
              </a:rPr>
              <a:t>评分细则</a:t>
            </a:r>
            <a:r>
              <a:rPr lang="en-US" altLang="zh-CN" sz="2400" dirty="0" smtClean="0">
                <a:solidFill>
                  <a:prstClr val="black"/>
                </a:solidFill>
                <a:latin typeface="宋体" panose="02010600030101010101" pitchFamily="2" charset="-122"/>
                <a:ea typeface="宋体" panose="02010600030101010101" pitchFamily="2" charset="-122"/>
              </a:rPr>
              <a:t>】</a:t>
            </a:r>
            <a:r>
              <a:rPr lang="zh-CN" altLang="en-US" sz="2400" dirty="0" smtClean="0">
                <a:solidFill>
                  <a:prstClr val="black"/>
                </a:solidFill>
                <a:latin typeface="宋体" panose="02010600030101010101" pitchFamily="2" charset="-122"/>
                <a:ea typeface="宋体" panose="02010600030101010101" pitchFamily="2" charset="-122"/>
              </a:rPr>
              <a:t>说明：</a:t>
            </a:r>
            <a:r>
              <a:rPr lang="zh-CN" altLang="en-US" sz="2000" b="1" dirty="0" smtClean="0">
                <a:solidFill>
                  <a:prstClr val="black"/>
                </a:solidFill>
                <a:latin typeface="宋体" panose="02010600030101010101" pitchFamily="2" charset="-122"/>
                <a:ea typeface="宋体" panose="02010600030101010101" pitchFamily="2" charset="-122"/>
              </a:rPr>
              <a:t>错字扣了</a:t>
            </a:r>
            <a:r>
              <a:rPr lang="en-US" altLang="zh-CN" sz="2000" b="1" dirty="0" smtClean="0">
                <a:solidFill>
                  <a:prstClr val="black"/>
                </a:solidFill>
                <a:latin typeface="宋体" panose="02010600030101010101" pitchFamily="2" charset="-122"/>
                <a:ea typeface="宋体" panose="02010600030101010101" pitchFamily="2" charset="-122"/>
              </a:rPr>
              <a:t>1</a:t>
            </a:r>
            <a:r>
              <a:rPr lang="zh-CN" altLang="en-US" sz="2000" b="1" dirty="0" smtClean="0">
                <a:solidFill>
                  <a:prstClr val="black"/>
                </a:solidFill>
                <a:latin typeface="宋体" panose="02010600030101010101" pitchFamily="2" charset="-122"/>
                <a:ea typeface="宋体" panose="02010600030101010101" pitchFamily="2" charset="-122"/>
              </a:rPr>
              <a:t>分。</a:t>
            </a:r>
            <a:r>
              <a:rPr lang="zh-CN" altLang="zh-CN" sz="2000" b="1" dirty="0"/>
              <a:t>探所</a:t>
            </a:r>
            <a:r>
              <a:rPr lang="en-US" altLang="zh-CN" sz="2000" b="1" dirty="0"/>
              <a:t>/</a:t>
            </a:r>
            <a:r>
              <a:rPr lang="zh-CN" altLang="zh-CN" sz="2000" b="1" dirty="0" smtClean="0"/>
              <a:t>庞</a:t>
            </a:r>
            <a:r>
              <a:rPr lang="zh-CN" altLang="zh-CN" sz="2000" b="1" dirty="0"/>
              <a:t>薄（庞博</a:t>
            </a:r>
            <a:r>
              <a:rPr lang="zh-CN" altLang="zh-CN" sz="2000" b="1" dirty="0" smtClean="0"/>
              <a:t>）</a:t>
            </a:r>
            <a:r>
              <a:rPr lang="en-US" altLang="zh-CN" sz="2000" b="1" dirty="0" smtClean="0"/>
              <a:t>/</a:t>
            </a:r>
            <a:r>
              <a:rPr lang="zh-CN" altLang="zh-CN" sz="2000" b="1" dirty="0" smtClean="0"/>
              <a:t>雄</a:t>
            </a:r>
            <a:r>
              <a:rPr lang="zh-CN" altLang="zh-CN" sz="2000" b="1" dirty="0"/>
              <a:t>雄</a:t>
            </a:r>
            <a:r>
              <a:rPr lang="zh-CN" altLang="zh-CN" sz="2000" b="1" dirty="0" smtClean="0"/>
              <a:t>燃烧</a:t>
            </a:r>
            <a:r>
              <a:rPr lang="en-US" altLang="zh-CN" sz="2000" b="1" dirty="0" smtClean="0"/>
              <a:t>/</a:t>
            </a:r>
            <a:r>
              <a:rPr lang="zh-CN" altLang="zh-CN" sz="2000" b="1" dirty="0" smtClean="0"/>
              <a:t>燃</a:t>
            </a:r>
            <a:r>
              <a:rPr lang="zh-CN" altLang="zh-CN" sz="2000" b="1" dirty="0"/>
              <a:t>燃</a:t>
            </a:r>
            <a:r>
              <a:rPr lang="zh-CN" altLang="zh-CN" sz="2000" b="1" dirty="0" smtClean="0"/>
              <a:t>升起</a:t>
            </a:r>
            <a:r>
              <a:rPr lang="en-US" altLang="zh-CN" sz="2000" b="1" dirty="0" smtClean="0"/>
              <a:t>/</a:t>
            </a:r>
            <a:r>
              <a:rPr lang="zh-CN" altLang="zh-CN" sz="2000" b="1" dirty="0" smtClean="0"/>
              <a:t>遂渐</a:t>
            </a:r>
            <a:endParaRPr lang="en-US" altLang="zh-CN" sz="2000" b="1" dirty="0">
              <a:solidFill>
                <a:prstClr val="black"/>
              </a:solidFill>
              <a:latin typeface="宋体" panose="02010600030101010101" pitchFamily="2" charset="-122"/>
              <a:ea typeface="宋体" panose="02010600030101010101" pitchFamily="2" charset="-122"/>
            </a:endParaRPr>
          </a:p>
          <a:p>
            <a:pPr algn="just"/>
            <a:r>
              <a:rPr lang="zh-CN"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3</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分：补写内容完整、语意连贯、无语病，且与上文画线部分结构基本一致。</a:t>
            </a: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示例</a:t>
            </a:r>
            <a:r>
              <a:rPr lang="zh-CN"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探索之魂日渐</a:t>
            </a:r>
            <a:r>
              <a:rPr lang="zh-CN" altLang="zh-CN" dirty="0" smtClean="0">
                <a:ea typeface="等线" panose="02010600030101010101" pitchFamily="2" charset="-122"/>
                <a:cs typeface="Times New Roman" panose="02020603050405020304" pitchFamily="18" charset="0"/>
              </a:rPr>
              <a:t>炽烈</a:t>
            </a:r>
            <a:r>
              <a:rPr lang="en-US" altLang="zh-CN" dirty="0">
                <a:ea typeface="等线" panose="02010600030101010101" pitchFamily="2" charset="-122"/>
                <a:cs typeface="Times New Roman" panose="02020603050405020304" pitchFamily="18" charset="0"/>
              </a:rPr>
              <a:t>/</a:t>
            </a:r>
            <a:r>
              <a:rPr lang="zh-CN" altLang="zh-CN" dirty="0" smtClean="0">
                <a:ea typeface="等线" panose="02010600030101010101" pitchFamily="2" charset="-122"/>
                <a:cs typeface="Times New Roman" panose="02020603050405020304" pitchFamily="18" charset="0"/>
              </a:rPr>
              <a:t>好奇</a:t>
            </a:r>
            <a:r>
              <a:rPr lang="zh-CN" altLang="zh-CN" dirty="0">
                <a:ea typeface="等线" panose="02010600030101010101" pitchFamily="2" charset="-122"/>
                <a:cs typeface="Times New Roman" panose="02020603050405020304" pitchFamily="18" charset="0"/>
              </a:rPr>
              <a:t>之梦渐渐点</a:t>
            </a:r>
            <a:r>
              <a:rPr lang="zh-CN" altLang="zh-CN" dirty="0" smtClean="0">
                <a:ea typeface="等线" panose="02010600030101010101" pitchFamily="2" charset="-122"/>
                <a:cs typeface="Times New Roman" panose="02020603050405020304" pitchFamily="18" charset="0"/>
              </a:rPr>
              <a:t>亮</a:t>
            </a:r>
            <a:r>
              <a:rPr lang="en-US" altLang="zh-CN" dirty="0" smtClean="0">
                <a:ea typeface="等线" panose="02010600030101010101" pitchFamily="2" charset="-122"/>
                <a:cs typeface="Times New Roman" panose="02020603050405020304" pitchFamily="18" charset="0"/>
              </a:rPr>
              <a:t>/</a:t>
            </a:r>
            <a:r>
              <a:rPr lang="zh-CN" altLang="zh-CN" dirty="0" smtClean="0">
                <a:solidFill>
                  <a:prstClr val="black"/>
                </a:solidFill>
                <a:ea typeface="等线" panose="02010600030101010101" pitchFamily="2" charset="-122"/>
                <a:cs typeface="Times New Roman" panose="02020603050405020304" pitchFamily="18" charset="0"/>
              </a:rPr>
              <a:t>求知</a:t>
            </a:r>
            <a:r>
              <a:rPr lang="zh-CN" altLang="zh-CN" dirty="0" smtClean="0">
                <a:ea typeface="等线" panose="02010600030101010101" pitchFamily="2" charset="-122"/>
                <a:cs typeface="Times New Roman" panose="02020603050405020304" pitchFamily="18" charset="0"/>
              </a:rPr>
              <a:t>之</a:t>
            </a:r>
            <a:r>
              <a:rPr lang="zh-CN" altLang="zh-CN" dirty="0">
                <a:ea typeface="等线" panose="02010600030101010101" pitchFamily="2" charset="-122"/>
                <a:cs typeface="Times New Roman" panose="02020603050405020304" pitchFamily="18" charset="0"/>
              </a:rPr>
              <a:t>欲</a:t>
            </a:r>
            <a:r>
              <a:rPr lang="zh-CN" altLang="zh-CN" dirty="0" smtClean="0">
                <a:ea typeface="等线" panose="02010600030101010101" pitchFamily="2" charset="-122"/>
                <a:cs typeface="Times New Roman" panose="02020603050405020304" pitchFamily="18" charset="0"/>
              </a:rPr>
              <a:t>与日俱增</a:t>
            </a:r>
            <a:r>
              <a:rPr lang="en-US" altLang="zh-CN" dirty="0" smtClean="0">
                <a:ea typeface="等线" panose="02010600030101010101" pitchFamily="2" charset="-122"/>
                <a:cs typeface="Times New Roman" panose="02020603050405020304" pitchFamily="18" charset="0"/>
              </a:rPr>
              <a:t>/</a:t>
            </a:r>
            <a:r>
              <a:rPr lang="zh-CN" altLang="zh-CN" dirty="0" smtClean="0">
                <a:ea typeface="等线" panose="02010600030101010101" pitchFamily="2" charset="-122"/>
                <a:cs typeface="Times New Roman" panose="02020603050405020304" pitchFamily="18" charset="0"/>
              </a:rPr>
              <a:t>探索</a:t>
            </a:r>
            <a:r>
              <a:rPr lang="zh-CN" altLang="zh-CN" dirty="0">
                <a:ea typeface="等线" panose="02010600030101010101" pitchFamily="2" charset="-122"/>
                <a:cs typeface="Times New Roman" panose="02020603050405020304" pitchFamily="18" charset="0"/>
              </a:rPr>
              <a:t>之志愈发</a:t>
            </a:r>
            <a:r>
              <a:rPr lang="zh-CN" altLang="zh-CN" dirty="0" smtClean="0">
                <a:ea typeface="等线" panose="02010600030101010101" pitchFamily="2" charset="-122"/>
                <a:cs typeface="Times New Roman" panose="02020603050405020304" pitchFamily="18" charset="0"/>
              </a:rPr>
              <a:t>强烈</a:t>
            </a:r>
            <a:r>
              <a:rPr lang="en-US" altLang="zh-CN" dirty="0" smtClean="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人类探索宇宙的坚毅之心渐渐</a:t>
            </a:r>
            <a:r>
              <a:rPr lang="zh-CN" altLang="zh-CN" dirty="0" smtClean="0">
                <a:ea typeface="等线" panose="02010600030101010101" pitchFamily="2" charset="-122"/>
                <a:cs typeface="Times New Roman" panose="02020603050405020304" pitchFamily="18" charset="0"/>
              </a:rPr>
              <a:t>明亮</a:t>
            </a:r>
            <a:r>
              <a:rPr lang="en-US" altLang="zh-CN" dirty="0" smtClean="0">
                <a:ea typeface="等线" panose="02010600030101010101" pitchFamily="2" charset="-122"/>
                <a:cs typeface="Times New Roman" panose="02020603050405020304" pitchFamily="18" charset="0"/>
              </a:rPr>
              <a:t>/</a:t>
            </a:r>
            <a:r>
              <a:rPr lang="zh-CN" altLang="zh-CN" dirty="0">
                <a:ea typeface="等线" panose="02010600030101010101" pitchFamily="2" charset="-122"/>
                <a:cs typeface="Times New Roman" panose="02020603050405020304" pitchFamily="18" charset="0"/>
              </a:rPr>
              <a:t>对宇宙的探索之心越发</a:t>
            </a:r>
            <a:r>
              <a:rPr lang="zh-CN" altLang="zh-CN" dirty="0" smtClean="0">
                <a:ea typeface="等线" panose="02010600030101010101" pitchFamily="2" charset="-122"/>
                <a:cs typeface="Times New Roman" panose="02020603050405020304" pitchFamily="18" charset="0"/>
              </a:rPr>
              <a:t>炽热</a:t>
            </a:r>
            <a:endParaRPr lang="en-US" altLang="zh-CN" dirty="0" smtClean="0">
              <a:ea typeface="等线" panose="02010600030101010101" pitchFamily="2" charset="-122"/>
              <a:cs typeface="Times New Roman" panose="02020603050405020304" pitchFamily="18" charset="0"/>
            </a:endParaRPr>
          </a:p>
          <a:p>
            <a:pPr indent="266700" algn="just"/>
            <a:r>
              <a:rPr lang="zh-CN" altLang="en-US" dirty="0" smtClean="0">
                <a:ea typeface="等线" panose="02010600030101010101" pitchFamily="2" charset="-122"/>
                <a:cs typeface="Times New Roman" panose="02020603050405020304" pitchFamily="18" charset="0"/>
              </a:rPr>
              <a:t>说明：开头把“但”又抄写一遍的正常赋分。</a:t>
            </a:r>
            <a:endParaRPr lang="zh-CN" altLang="zh-CN" dirty="0">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2</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p>
          <a:p>
            <a:pPr algn="just"/>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语意连贯，但</a:t>
            </a:r>
            <a:r>
              <a:rPr lang="zh-CN" altLang="zh-CN" sz="1800" kern="100" dirty="0" smtClean="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结构</a:t>
            </a:r>
            <a:r>
              <a:rPr lang="zh-CN" altLang="en-US" sz="1800" kern="100" dirty="0" smtClean="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与前句不</a:t>
            </a:r>
            <a:r>
              <a:rPr lang="zh-CN" altLang="zh-CN" sz="1800" kern="100" dirty="0" smtClean="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一致</a:t>
            </a:r>
            <a:r>
              <a:rPr lang="zh-CN" altLang="zh-CN" kern="100" dirty="0" smtClean="0">
                <a:latin typeface="等线" panose="02010600030101010101" pitchFamily="2" charset="-122"/>
                <a:ea typeface="等线" panose="02010600030101010101" pitchFamily="2" charset="-122"/>
                <a:cs typeface="Times New Roman" panose="02020603050405020304" pitchFamily="18" charset="0"/>
              </a:rPr>
              <a:t>。</a:t>
            </a:r>
            <a:endParaRPr lang="en-US" altLang="zh-CN" kern="100" dirty="0" smtClean="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b="1"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b="1" kern="100" dirty="0" smtClean="0">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探索</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之心却愈发强烈（日益旺盛）</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求知之志却冉冉生</a:t>
            </a:r>
            <a:r>
              <a:rPr lang="zh-CN"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辉</a:t>
            </a:r>
            <a:r>
              <a:rPr lang="zh-CN" altLang="en-US" sz="18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a:t>
            </a:r>
            <a:r>
              <a:rPr lang="zh-CN" altLang="zh-CN" b="1" kern="100" dirty="0">
                <a:latin typeface="等线" panose="02010600030101010101" pitchFamily="2" charset="-122"/>
                <a:ea typeface="等线" panose="02010600030101010101" pitchFamily="2" charset="-122"/>
                <a:cs typeface="Times New Roman" panose="02020603050405020304" pitchFamily="18" charset="0"/>
              </a:rPr>
              <a:t>却</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a:t>
            </a:r>
            <a:r>
              <a:rPr lang="zh-CN" altLang="zh-CN" b="1" kern="100" dirty="0">
                <a:latin typeface="等线" panose="02010600030101010101" pitchFamily="2" charset="-122"/>
                <a:ea typeface="等线" panose="02010600030101010101" pitchFamily="2" charset="-122"/>
                <a:cs typeface="Times New Roman" panose="02020603050405020304" pitchFamily="18" charset="0"/>
              </a:rPr>
              <a:t>与原文</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a:t>
            </a:r>
            <a:r>
              <a:rPr lang="zh-CN" altLang="zh-CN" b="1" kern="100" dirty="0">
                <a:latin typeface="等线" panose="02010600030101010101" pitchFamily="2" charset="-122"/>
                <a:ea typeface="等线" panose="02010600030101010101" pitchFamily="2" charset="-122"/>
                <a:cs typeface="Times New Roman" panose="02020603050405020304" pitchFamily="18" charset="0"/>
              </a:rPr>
              <a:t>但</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a:t>
            </a:r>
            <a:r>
              <a:rPr lang="zh-CN" altLang="zh-CN" b="1" kern="100" dirty="0">
                <a:latin typeface="等线" panose="02010600030101010101" pitchFamily="2" charset="-122"/>
                <a:ea typeface="等线" panose="02010600030101010101" pitchFamily="2" charset="-122"/>
                <a:cs typeface="Times New Roman" panose="02020603050405020304" pitchFamily="18" charset="0"/>
              </a:rPr>
              <a:t>重复</a:t>
            </a:r>
            <a:r>
              <a:rPr lang="zh-CN" altLang="en-US" sz="1800" kern="100" dirty="0" smtClean="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18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kern="100" dirty="0" smtClean="0">
                <a:latin typeface="等线" panose="02010600030101010101" pitchFamily="2" charset="-122"/>
                <a:ea typeface="等线" panose="02010600030101010101" pitchFamily="2" charset="-122"/>
                <a:cs typeface="Times New Roman" panose="02020603050405020304" pitchFamily="18" charset="0"/>
              </a:rPr>
              <a:t>探索</a:t>
            </a:r>
            <a:r>
              <a:rPr lang="zh-CN" altLang="zh-CN" kern="100" dirty="0">
                <a:latin typeface="等线" panose="02010600030101010101" pitchFamily="2" charset="-122"/>
                <a:ea typeface="等线" panose="02010600030101010101" pitchFamily="2" charset="-122"/>
                <a:cs typeface="Times New Roman" panose="02020603050405020304" pitchFamily="18" charset="0"/>
              </a:rPr>
              <a:t>之心日益增强，好奇心增强</a:t>
            </a:r>
            <a:r>
              <a:rPr lang="zh-CN" altLang="zh-CN" kern="100" dirty="0" smtClean="0">
                <a:latin typeface="等线" panose="02010600030101010101" pitchFamily="2" charset="-122"/>
                <a:ea typeface="等线" panose="02010600030101010101" pitchFamily="2" charset="-122"/>
                <a:cs typeface="Times New Roman" panose="02020603050405020304" pitchFamily="18" charset="0"/>
              </a:rPr>
              <a:t>。</a:t>
            </a:r>
            <a:r>
              <a:rPr lang="zh-CN" altLang="en-US" b="1" kern="100" dirty="0" smtClean="0">
                <a:latin typeface="等线" panose="02010600030101010101" pitchFamily="2" charset="-122"/>
                <a:ea typeface="等线" panose="02010600030101010101" pitchFamily="2" charset="-122"/>
                <a:cs typeface="Times New Roman" panose="02020603050405020304" pitchFamily="18" charset="0"/>
              </a:rPr>
              <a:t>（写成两句话，扣结构分）</a:t>
            </a:r>
            <a:endParaRPr lang="en-US" altLang="zh-CN" b="1" kern="100" dirty="0" smtClean="0">
              <a:latin typeface="等线" panose="02010600030101010101" pitchFamily="2" charset="-122"/>
              <a:ea typeface="等线" panose="02010600030101010101" pitchFamily="2" charset="-122"/>
              <a:cs typeface="Times New Roman" panose="02020603050405020304" pitchFamily="18" charset="0"/>
            </a:endParaRPr>
          </a:p>
          <a:p>
            <a:pPr lvl="0" indent="266700" algn="just"/>
            <a:r>
              <a:rPr lang="zh-CN" altLang="zh-CN" kern="100" dirty="0">
                <a:latin typeface="等线" panose="02010600030101010101" pitchFamily="2" charset="-122"/>
                <a:ea typeface="等线" panose="02010600030101010101" pitchFamily="2" charset="-122"/>
                <a:cs typeface="Times New Roman" panose="02020603050405020304" pitchFamily="18" charset="0"/>
              </a:rPr>
              <a:t>探索的</a:t>
            </a:r>
            <a:r>
              <a:rPr lang="zh-CN" altLang="zh-CN" kern="100" dirty="0" smtClean="0">
                <a:latin typeface="等线" panose="02010600030101010101" pitchFamily="2" charset="-122"/>
                <a:ea typeface="等线" panose="02010600030101010101" pitchFamily="2" charset="-122"/>
                <a:cs typeface="Times New Roman" panose="02020603050405020304" pitchFamily="18" charset="0"/>
              </a:rPr>
              <a:t>热情</a:t>
            </a:r>
            <a:r>
              <a:rPr lang="zh-CN" altLang="en-US" kern="100" dirty="0" smtClean="0">
                <a:latin typeface="等线" panose="02010600030101010101" pitchFamily="2" charset="-122"/>
                <a:ea typeface="等线" panose="02010600030101010101" pitchFamily="2" charset="-122"/>
                <a:cs typeface="Times New Roman" panose="02020603050405020304" pitchFamily="18" charset="0"/>
              </a:rPr>
              <a:t>燃</a:t>
            </a:r>
            <a:r>
              <a:rPr lang="zh-CN" altLang="zh-CN" kern="100" dirty="0" smtClean="0">
                <a:latin typeface="等线" panose="02010600030101010101" pitchFamily="2" charset="-122"/>
                <a:ea typeface="等线" panose="02010600030101010101" pitchFamily="2" charset="-122"/>
                <a:cs typeface="Times New Roman" panose="02020603050405020304" pitchFamily="18" charset="0"/>
              </a:rPr>
              <a:t>烧</a:t>
            </a:r>
            <a:r>
              <a:rPr lang="zh-CN" altLang="zh-CN" kern="100" dirty="0">
                <a:latin typeface="等线" panose="02010600030101010101" pitchFamily="2" charset="-122"/>
                <a:ea typeface="等线" panose="02010600030101010101" pitchFamily="2" charset="-122"/>
                <a:cs typeface="Times New Roman" panose="02020603050405020304" pitchFamily="18" charset="0"/>
              </a:rPr>
              <a:t>得愈发</a:t>
            </a:r>
            <a:r>
              <a:rPr lang="zh-CN" altLang="zh-CN" kern="100" dirty="0" smtClean="0">
                <a:latin typeface="等线" panose="02010600030101010101" pitchFamily="2" charset="-122"/>
                <a:ea typeface="等线" panose="02010600030101010101" pitchFamily="2" charset="-122"/>
                <a:cs typeface="Times New Roman" panose="02020603050405020304" pitchFamily="18" charset="0"/>
              </a:rPr>
              <a:t>热烈</a:t>
            </a:r>
            <a:r>
              <a:rPr lang="zh-CN" altLang="en-US" kern="100" dirty="0" smtClean="0">
                <a:latin typeface="等线" panose="02010600030101010101" pitchFamily="2" charset="-122"/>
                <a:ea typeface="等线" panose="02010600030101010101" pitchFamily="2" charset="-122"/>
                <a:cs typeface="Times New Roman" panose="02020603050405020304" pitchFamily="18" charset="0"/>
              </a:rPr>
              <a:t>（</a:t>
            </a:r>
            <a:r>
              <a:rPr lang="zh-CN" altLang="zh-CN" b="1" kern="100" dirty="0">
                <a:latin typeface="等线" panose="02010600030101010101" pitchFamily="2" charset="-122"/>
                <a:ea typeface="等线" panose="02010600030101010101" pitchFamily="2" charset="-122"/>
                <a:cs typeface="Times New Roman" panose="02020603050405020304" pitchFamily="18" charset="0"/>
              </a:rPr>
              <a:t>带</a:t>
            </a:r>
            <a:r>
              <a:rPr lang="zh-CN" altLang="zh-CN" b="1" kern="100" dirty="0" smtClean="0">
                <a:latin typeface="等线" panose="02010600030101010101" pitchFamily="2" charset="-122"/>
                <a:ea typeface="等线" panose="02010600030101010101" pitchFamily="2" charset="-122"/>
                <a:cs typeface="Times New Roman" panose="02020603050405020304" pitchFamily="18" charset="0"/>
              </a:rPr>
              <a:t>补语</a:t>
            </a:r>
            <a:r>
              <a:rPr lang="zh-CN" altLang="en-US" b="1" kern="100" dirty="0" smtClean="0">
                <a:latin typeface="等线" panose="02010600030101010101" pitchFamily="2" charset="-122"/>
                <a:ea typeface="等线" panose="02010600030101010101" pitchFamily="2" charset="-122"/>
                <a:cs typeface="Times New Roman" panose="02020603050405020304" pitchFamily="18" charset="0"/>
              </a:rPr>
              <a:t>或写成主谓宾式</a:t>
            </a:r>
            <a:r>
              <a:rPr lang="zh-CN" altLang="en-US" kern="100" dirty="0" smtClean="0">
                <a:latin typeface="等线" panose="02010600030101010101" pitchFamily="2" charset="-122"/>
                <a:ea typeface="等线" panose="02010600030101010101" pitchFamily="2" charset="-122"/>
                <a:cs typeface="Times New Roman" panose="02020603050405020304" pitchFamily="18" charset="0"/>
              </a:rPr>
              <a:t>）</a:t>
            </a:r>
            <a:endParaRPr lang="zh-CN" altLang="zh-CN"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结构基本一致，但语意连贯性稍弱</a:t>
            </a:r>
            <a:r>
              <a:rPr lang="zh-CN"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人类的探索之心</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永不熄灭（从未消磨）</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探索精神</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永不止息</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人类的好奇探索之心</a:t>
            </a:r>
            <a:r>
              <a:rPr lang="zh-CN" altLang="zh-CN" sz="1800" b="1" i="1" kern="100" dirty="0">
                <a:effectLst/>
                <a:latin typeface="等线" panose="02010600030101010101" pitchFamily="2" charset="-122"/>
                <a:ea typeface="等线" panose="02010600030101010101" pitchFamily="2" charset="-122"/>
                <a:cs typeface="Times New Roman" panose="02020603050405020304" pitchFamily="18" charset="0"/>
              </a:rPr>
              <a:t>仍在燃烧</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a:p>
            <a:pPr indent="266700" algn="just"/>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（很多属于此类：陈述的不是渐长渐强的状态，而是一个静止、</a:t>
            </a:r>
            <a:r>
              <a:rPr lang="zh-CN" altLang="zh-CN" sz="1800" b="1" kern="100" dirty="0" smtClean="0">
                <a:effectLst/>
                <a:latin typeface="等线" panose="02010600030101010101" pitchFamily="2" charset="-122"/>
                <a:ea typeface="等线" panose="02010600030101010101" pitchFamily="2" charset="-122"/>
                <a:cs typeface="Times New Roman" panose="02020603050405020304" pitchFamily="18" charset="0"/>
              </a:rPr>
              <a:t>持续</a:t>
            </a:r>
            <a:r>
              <a:rPr lang="zh-CN" altLang="en-US" sz="1800" b="1" kern="100" dirty="0" smtClean="0">
                <a:effectLst/>
                <a:latin typeface="等线" panose="02010600030101010101" pitchFamily="2" charset="-122"/>
                <a:ea typeface="等线" panose="02010600030101010101" pitchFamily="2" charset="-122"/>
                <a:cs typeface="Times New Roman" panose="02020603050405020304" pitchFamily="18" charset="0"/>
              </a:rPr>
              <a:t>或瞬间</a:t>
            </a:r>
            <a:r>
              <a:rPr lang="zh-CN" altLang="zh-CN" sz="1800" b="1" kern="100" dirty="0" smtClean="0">
                <a:effectLst/>
                <a:latin typeface="等线" panose="02010600030101010101" pitchFamily="2" charset="-122"/>
                <a:ea typeface="等线" panose="02010600030101010101" pitchFamily="2" charset="-122"/>
                <a:cs typeface="Times New Roman" panose="02020603050405020304" pitchFamily="18" charset="0"/>
              </a:rPr>
              <a:t>的</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状态</a:t>
            </a:r>
            <a:r>
              <a:rPr lang="zh-CN" altLang="zh-CN" sz="1800" b="1" kern="100" dirty="0" smtClean="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1800" b="1"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kern="100" dirty="0">
                <a:latin typeface="等线" panose="02010600030101010101" pitchFamily="2" charset="-122"/>
                <a:ea typeface="等线" panose="02010600030101010101" pitchFamily="2" charset="-122"/>
                <a:cs typeface="Times New Roman" panose="02020603050405020304" pitchFamily="18" charset="0"/>
              </a:rPr>
              <a:t>人类的谦虚之心日益增长</a:t>
            </a:r>
            <a:r>
              <a:rPr lang="zh-CN" altLang="zh-CN" b="1" kern="100" dirty="0">
                <a:latin typeface="等线" panose="02010600030101010101" pitchFamily="2" charset="-122"/>
                <a:ea typeface="等线" panose="02010600030101010101" pitchFamily="2" charset="-122"/>
                <a:cs typeface="Times New Roman" panose="02020603050405020304" pitchFamily="18" charset="0"/>
              </a:rPr>
              <a:t>（与</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a:t>
            </a:r>
            <a:r>
              <a:rPr lang="zh-CN" altLang="zh-CN" b="1" kern="100" dirty="0">
                <a:latin typeface="等线" panose="02010600030101010101" pitchFamily="2" charset="-122"/>
                <a:ea typeface="等线" panose="02010600030101010101" pitchFamily="2" charset="-122"/>
                <a:cs typeface="Times New Roman" panose="02020603050405020304" pitchFamily="18" charset="0"/>
              </a:rPr>
              <a:t>骄傲之心</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a:t>
            </a:r>
            <a:r>
              <a:rPr lang="zh-CN" altLang="zh-CN" b="1" kern="100" dirty="0">
                <a:latin typeface="等线" panose="02010600030101010101" pitchFamily="2" charset="-122"/>
                <a:ea typeface="等线" panose="02010600030101010101" pitchFamily="2" charset="-122"/>
                <a:cs typeface="Times New Roman" panose="02020603050405020304" pitchFamily="18" charset="0"/>
              </a:rPr>
              <a:t>构成对比，但未体现</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a:t>
            </a:r>
            <a:r>
              <a:rPr lang="zh-CN" altLang="zh-CN" b="1" kern="100" dirty="0">
                <a:latin typeface="等线" panose="02010600030101010101" pitchFamily="2" charset="-122"/>
                <a:ea typeface="等线" panose="02010600030101010101" pitchFamily="2" charset="-122"/>
                <a:cs typeface="Times New Roman" panose="02020603050405020304" pitchFamily="18" charset="0"/>
              </a:rPr>
              <a:t>探索</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a:t>
            </a:r>
            <a:r>
              <a:rPr lang="zh-CN" altLang="zh-CN" b="1" kern="100" dirty="0">
                <a:latin typeface="等线" panose="02010600030101010101" pitchFamily="2" charset="-122"/>
                <a:ea typeface="等线" panose="02010600030101010101" pitchFamily="2" charset="-122"/>
                <a:cs typeface="Times New Roman" panose="02020603050405020304" pitchFamily="18" charset="0"/>
              </a:rPr>
              <a:t>主题，与下文衔接生硬）</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1</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a:t>
            </a: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语意只有部分正确，且结构完全不</a:t>
            </a:r>
            <a:r>
              <a:rPr lang="zh-CN" altLang="zh-CN" sz="1800" kern="100" dirty="0" smtClean="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一致</a:t>
            </a:r>
            <a:r>
              <a:rPr lang="zh-CN"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spcAft>
                <a:spcPts val="0"/>
              </a:spcAft>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仍坚持探索的</a:t>
            </a:r>
            <a:r>
              <a:rPr lang="zh-CN"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初心</a:t>
            </a:r>
            <a:r>
              <a:rPr lang="en-US"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zh-CN" altLang="zh-CN" kern="100" dirty="0">
                <a:latin typeface="等线" panose="02010600030101010101" pitchFamily="2" charset="-122"/>
                <a:ea typeface="等线" panose="02010600030101010101" pitchFamily="2" charset="-122"/>
                <a:cs typeface="Times New Roman" panose="02020603050405020304" pitchFamily="18" charset="0"/>
              </a:rPr>
              <a:t>并不会磨灭我们探索宇宙的</a:t>
            </a:r>
            <a:r>
              <a:rPr lang="zh-CN" altLang="zh-CN" kern="100" dirty="0" smtClean="0">
                <a:latin typeface="等线" panose="02010600030101010101" pitchFamily="2" charset="-122"/>
                <a:ea typeface="等线" panose="02010600030101010101" pitchFamily="2" charset="-122"/>
                <a:cs typeface="Times New Roman" panose="02020603050405020304" pitchFamily="18" charset="0"/>
              </a:rPr>
              <a:t>脚步</a:t>
            </a:r>
            <a:r>
              <a:rPr lang="en-US" altLang="zh-CN" kern="100" dirty="0" smtClean="0">
                <a:latin typeface="等线" panose="02010600030101010101" pitchFamily="2" charset="-122"/>
                <a:ea typeface="等线" panose="02010600030101010101" pitchFamily="2" charset="-122"/>
                <a:cs typeface="Times New Roman" panose="02020603050405020304" pitchFamily="18" charset="0"/>
              </a:rPr>
              <a:t>/</a:t>
            </a:r>
            <a:r>
              <a:rPr lang="zh-CN" altLang="zh-CN" kern="100" dirty="0" smtClean="0">
                <a:latin typeface="等线" panose="02010600030101010101" pitchFamily="2" charset="-122"/>
                <a:ea typeface="等线" panose="02010600030101010101" pitchFamily="2" charset="-122"/>
                <a:cs typeface="Times New Roman" panose="02020603050405020304" pitchFamily="18" charset="0"/>
              </a:rPr>
              <a:t>也</a:t>
            </a:r>
            <a:r>
              <a:rPr lang="zh-CN" altLang="zh-CN" kern="100" dirty="0">
                <a:latin typeface="等线" panose="02010600030101010101" pitchFamily="2" charset="-122"/>
                <a:ea typeface="等线" panose="02010600030101010101" pitchFamily="2" charset="-122"/>
                <a:cs typeface="Times New Roman" panose="02020603050405020304" pitchFamily="18" charset="0"/>
              </a:rPr>
              <a:t>激发了对宇宙的探索之</a:t>
            </a:r>
            <a:r>
              <a:rPr lang="zh-CN" altLang="zh-CN" kern="100" dirty="0" smtClean="0">
                <a:latin typeface="等线" panose="02010600030101010101" pitchFamily="2" charset="-122"/>
                <a:ea typeface="等线" panose="02010600030101010101" pitchFamily="2" charset="-122"/>
                <a:cs typeface="Times New Roman" panose="02020603050405020304" pitchFamily="18" charset="0"/>
              </a:rPr>
              <a:t>心</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rPr>
              <a:t>结构基本一致，但内容与语境不符</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a:p>
            <a:pPr indent="266700" algn="just">
              <a:spcAft>
                <a:spcPts val="0"/>
              </a:spcAft>
            </a:pP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我们对自我的认知逐渐</a:t>
            </a:r>
            <a:r>
              <a:rPr lang="zh-CN" altLang="zh-CN" sz="180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清晰</a:t>
            </a:r>
            <a:r>
              <a:rPr lang="en-US" altLang="zh-CN" sz="180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与宇宙的沟通日渐密切</a:t>
            </a:r>
            <a:r>
              <a:rPr lang="en-US" altLang="zh-CN" sz="180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0</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分</a:t>
            </a:r>
            <a:r>
              <a:rPr lang="zh-CN"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补写内容与语境不符、逻辑矛盾或出现严重语病</a:t>
            </a:r>
            <a:r>
              <a:rPr lang="zh-CN"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smtClean="0">
                <a:effectLst/>
                <a:latin typeface="等线" panose="02010600030101010101" pitchFamily="2" charset="-122"/>
                <a:ea typeface="等线" panose="02010600030101010101" pitchFamily="2" charset="-122"/>
                <a:cs typeface="Times New Roman" panose="02020603050405020304" pitchFamily="18" charset="0"/>
              </a:rPr>
              <a:t>  </a:t>
            </a:r>
          </a:p>
          <a:p>
            <a:pPr algn="just"/>
            <a:r>
              <a:rPr lang="en-US" altLang="zh-CN" sz="180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也</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向着世界的真理</a:t>
            </a:r>
            <a:r>
              <a:rPr lang="zh-CN" altLang="zh-CN" sz="180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进发</a:t>
            </a:r>
            <a:r>
              <a:rPr lang="en-US" altLang="zh-CN" sz="180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加深了人类对宇宙与命运的</a:t>
            </a:r>
            <a:r>
              <a:rPr lang="zh-CN" altLang="zh-CN"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了解</a:t>
            </a:r>
            <a:r>
              <a:rPr lang="en-US" altLang="zh-CN"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a:t>
            </a:r>
            <a:r>
              <a:rPr lang="zh-CN" altLang="zh-CN"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人类</a:t>
            </a:r>
            <a:r>
              <a:rPr lang="zh-CN" altLang="zh-CN"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终</a:t>
            </a:r>
            <a:r>
              <a:rPr lang="zh-CN" altLang="zh-CN"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会</a:t>
            </a:r>
            <a:r>
              <a:rPr lang="zh-CN" altLang="en-US"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担</a:t>
            </a:r>
            <a:r>
              <a:rPr lang="zh-CN" altLang="zh-CN"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起</a:t>
            </a:r>
            <a:r>
              <a:rPr lang="zh-CN" altLang="zh-CN"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时代的</a:t>
            </a:r>
            <a:r>
              <a:rPr lang="zh-CN" altLang="zh-CN"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大梁</a:t>
            </a:r>
            <a:r>
              <a:rPr lang="en-US" altLang="zh-CN"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a:t>
            </a:r>
            <a:r>
              <a:rPr lang="zh-CN" altLang="zh-CN"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我们</a:t>
            </a:r>
            <a:r>
              <a:rPr lang="zh-CN" altLang="zh-CN"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要脚踏实地，心存</a:t>
            </a:r>
            <a:r>
              <a:rPr lang="zh-CN" altLang="zh-CN"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希</a:t>
            </a:r>
            <a:r>
              <a:rPr lang="zh-CN" altLang="en-US"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望。</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95420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910" y="544907"/>
            <a:ext cx="12192000" cy="76200"/>
          </a:xfrm>
          <a:prstGeom prst="rect">
            <a:avLst/>
          </a:prstGeom>
          <a:solidFill>
            <a:srgbClr val="6DA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p:cNvGrpSpPr/>
          <p:nvPr/>
        </p:nvGrpSpPr>
        <p:grpSpPr>
          <a:xfrm>
            <a:off x="11625169" y="-21302"/>
            <a:ext cx="482977" cy="400628"/>
            <a:chOff x="10631713" y="111291"/>
            <a:chExt cx="1240972" cy="1029383"/>
          </a:xfrm>
        </p:grpSpPr>
        <p:sp>
          <p:nvSpPr>
            <p:cNvPr id="6" name="矩形 5"/>
            <p:cNvSpPr/>
            <p:nvPr/>
          </p:nvSpPr>
          <p:spPr>
            <a:xfrm>
              <a:off x="10631713" y="504159"/>
              <a:ext cx="689430" cy="6365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074398" y="111291"/>
              <a:ext cx="798287" cy="7370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3"/>
          <p:cNvSpPr txBox="1"/>
          <p:nvPr>
            <p:custDataLst>
              <p:tags r:id="rId1"/>
            </p:custDataLst>
          </p:nvPr>
        </p:nvSpPr>
        <p:spPr>
          <a:xfrm>
            <a:off x="474980" y="22937"/>
            <a:ext cx="2649855" cy="521970"/>
          </a:xfrm>
          <a:prstGeom prst="rect">
            <a:avLst/>
          </a:prstGeom>
          <a:noFill/>
          <a:ln w="3175">
            <a:solidFill>
              <a:schemeClr val="tx1"/>
            </a:solidFill>
          </a:ln>
        </p:spPr>
        <p:txBody>
          <a:bodyPr wrap="square" rtlCol="0">
            <a:spAutoFit/>
          </a:bodyPr>
          <a:lstStyle/>
          <a:p>
            <a:pPr algn="dist"/>
            <a:r>
              <a:rPr lang="zh-CN" altLang="en-US" sz="2800" b="1" dirty="0">
                <a:solidFill>
                  <a:schemeClr val="tx1"/>
                </a:solidFill>
                <a:latin typeface="楷体" panose="02010609060101010101" charset="-122"/>
                <a:ea typeface="楷体" panose="02010609060101010101" charset="-122"/>
                <a:sym typeface="+mn-ea"/>
              </a:rPr>
              <a:t>失误原由</a:t>
            </a:r>
          </a:p>
        </p:txBody>
      </p:sp>
      <p:sp>
        <p:nvSpPr>
          <p:cNvPr id="9" name="矩形 8"/>
          <p:cNvSpPr/>
          <p:nvPr/>
        </p:nvSpPr>
        <p:spPr>
          <a:xfrm>
            <a:off x="161364" y="824275"/>
            <a:ext cx="11791438" cy="5693866"/>
          </a:xfrm>
          <a:prstGeom prst="rect">
            <a:avLst/>
          </a:prstGeom>
          <a:ln w="28575">
            <a:solidFill>
              <a:schemeClr val="accent1"/>
            </a:solidFill>
          </a:ln>
        </p:spPr>
        <p:txBody>
          <a:bodyPr wrap="square">
            <a:spAutoFit/>
          </a:bodyPr>
          <a:lstStyle/>
          <a:p>
            <a:pPr algn="just">
              <a:lnSpc>
                <a:spcPct val="130000"/>
              </a:lnSpc>
            </a:pP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1.</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审题不</a:t>
            </a:r>
            <a:r>
              <a:rPr lang="zh-CN" altLang="zh-CN" sz="2800" kern="100" dirty="0" smtClean="0">
                <a:effectLst/>
                <a:latin typeface="等线" panose="02010600030101010101" pitchFamily="2" charset="-122"/>
                <a:ea typeface="等线" panose="02010600030101010101" pitchFamily="2" charset="-122"/>
                <a:cs typeface="Times New Roman" panose="02020603050405020304" pitchFamily="18" charset="0"/>
              </a:rPr>
              <a:t>清</a:t>
            </a:r>
            <a:r>
              <a:rPr lang="zh-CN" altLang="en-US" sz="28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smtClean="0">
                <a:effectLst/>
                <a:latin typeface="等线" panose="02010600030101010101" pitchFamily="2" charset="-122"/>
                <a:ea typeface="等线" panose="02010600030101010101" pitchFamily="2" charset="-122"/>
                <a:cs typeface="Times New Roman" panose="02020603050405020304" pitchFamily="18" charset="0"/>
              </a:rPr>
              <a:t>忽略</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结构要求：本题明确要求</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与上文画线部分结构基本一致</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，但部分考生只关注了语意的连贯，忽视了句式结构上的模仿，导致补写的句子虽通顺但结构不符，从而失分。</a:t>
            </a:r>
          </a:p>
          <a:p>
            <a:pPr algn="just">
              <a:lnSpc>
                <a:spcPct val="130000"/>
              </a:lnSpc>
            </a:pP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2.</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逻辑关系把握不准：未能准确理解</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但</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字的转折含义，补写的内容与</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骄傲之心渐渐熄灭</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构成并列或顺承关系，而非对比关系。</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30000"/>
              </a:lnSpc>
            </a:pP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3.</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关键词选择不当：补写内容未能紧扣文段核心</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探索</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主题，而是选择了</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谦虚</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敬畏</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等与前文关联更紧密的词，导致与后文萨根的名言及</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探索者的初心</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衔接不畅。</a:t>
            </a:r>
          </a:p>
          <a:p>
            <a:pPr algn="just">
              <a:lnSpc>
                <a:spcPct val="130000"/>
              </a:lnSpc>
            </a:pP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4.</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语法知识欠缺：不能准确分析画线部分的结构，导致补写的句子结构</a:t>
            </a:r>
            <a:r>
              <a:rPr lang="zh-CN" altLang="zh-CN" sz="2800" kern="100" dirty="0" smtClean="0">
                <a:effectLst/>
                <a:latin typeface="等线" panose="02010600030101010101" pitchFamily="2" charset="-122"/>
                <a:ea typeface="等线" panose="02010600030101010101" pitchFamily="2" charset="-122"/>
                <a:cs typeface="Times New Roman" panose="02020603050405020304" pitchFamily="18" charset="0"/>
              </a:rPr>
              <a:t>混</a:t>
            </a:r>
            <a:r>
              <a:rPr lang="zh-CN" altLang="en-US" sz="2800" kern="100" dirty="0" smtClean="0">
                <a:latin typeface="等线" panose="02010600030101010101" pitchFamily="2" charset="-122"/>
                <a:ea typeface="等线" panose="02010600030101010101" pitchFamily="2" charset="-122"/>
                <a:cs typeface="Times New Roman" panose="02020603050405020304" pitchFamily="18" charset="0"/>
              </a:rPr>
              <a:t>乱，改后出现语病。</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39669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910" y="697230"/>
            <a:ext cx="12192000" cy="76200"/>
          </a:xfrm>
          <a:prstGeom prst="rect">
            <a:avLst/>
          </a:prstGeom>
          <a:solidFill>
            <a:srgbClr val="6DA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p:cNvGrpSpPr/>
          <p:nvPr/>
        </p:nvGrpSpPr>
        <p:grpSpPr>
          <a:xfrm>
            <a:off x="11625169" y="131021"/>
            <a:ext cx="482977" cy="400628"/>
            <a:chOff x="10631713" y="111291"/>
            <a:chExt cx="1240972" cy="1029383"/>
          </a:xfrm>
        </p:grpSpPr>
        <p:sp>
          <p:nvSpPr>
            <p:cNvPr id="6" name="矩形 5"/>
            <p:cNvSpPr/>
            <p:nvPr/>
          </p:nvSpPr>
          <p:spPr>
            <a:xfrm>
              <a:off x="10631713" y="504159"/>
              <a:ext cx="689430" cy="6365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074398" y="111291"/>
              <a:ext cx="798287" cy="7370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3"/>
          <p:cNvSpPr txBox="1"/>
          <p:nvPr>
            <p:custDataLst>
              <p:tags r:id="rId1"/>
            </p:custDataLst>
          </p:nvPr>
        </p:nvSpPr>
        <p:spPr>
          <a:xfrm>
            <a:off x="474980" y="175260"/>
            <a:ext cx="2649855" cy="521970"/>
          </a:xfrm>
          <a:prstGeom prst="rect">
            <a:avLst/>
          </a:prstGeom>
          <a:noFill/>
          <a:ln w="3175">
            <a:solidFill>
              <a:schemeClr val="tx1"/>
            </a:solidFill>
          </a:ln>
        </p:spPr>
        <p:txBody>
          <a:bodyPr wrap="square" rtlCol="0">
            <a:spAutoFit/>
          </a:bodyPr>
          <a:lstStyle/>
          <a:p>
            <a:pPr algn="dist"/>
            <a:r>
              <a:rPr lang="zh-CN" altLang="en-US" sz="2800" b="1" dirty="0">
                <a:solidFill>
                  <a:schemeClr val="tx1"/>
                </a:solidFill>
                <a:latin typeface="楷体" panose="02010609060101010101" charset="-122"/>
                <a:ea typeface="楷体" panose="02010609060101010101" charset="-122"/>
                <a:sym typeface="+mn-ea"/>
              </a:rPr>
              <a:t>备考建议</a:t>
            </a:r>
          </a:p>
        </p:txBody>
      </p:sp>
      <p:sp>
        <p:nvSpPr>
          <p:cNvPr id="9" name="矩形 8"/>
          <p:cNvSpPr/>
          <p:nvPr/>
        </p:nvSpPr>
        <p:spPr>
          <a:xfrm>
            <a:off x="190550" y="939011"/>
            <a:ext cx="11809312" cy="5632311"/>
          </a:xfrm>
          <a:prstGeom prst="rect">
            <a:avLst/>
          </a:prstGeom>
          <a:ln>
            <a:solidFill>
              <a:schemeClr val="accent1"/>
            </a:solidFill>
          </a:ln>
        </p:spPr>
        <p:txBody>
          <a:bodyPr wrap="square">
            <a:spAutoFit/>
          </a:bodyPr>
          <a:lstStyle/>
          <a:p>
            <a:pPr algn="just">
              <a:lnSpc>
                <a:spcPct val="150000"/>
              </a:lnSpc>
            </a:pPr>
            <a:r>
              <a:rPr lang="en-US"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1.</a:t>
            </a:r>
            <a:r>
              <a:rPr lang="zh-CN"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强化</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审题</a:t>
            </a:r>
            <a:r>
              <a:rPr lang="zh-CN"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训练</a:t>
            </a:r>
            <a:r>
              <a:rPr lang="zh-CN" altLang="en-US" sz="24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在</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日常练习中，引导学生圈画出题目的所有要求，特别是像</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结构基本一致</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不超过</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XX</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字</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这类限定性条件，培养细致审题的习惯。</a:t>
            </a:r>
          </a:p>
          <a:p>
            <a:pPr algn="just">
              <a:lnSpc>
                <a:spcPct val="150000"/>
              </a:lnSpc>
            </a:pPr>
            <a:r>
              <a:rPr lang="en-US"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2.</a:t>
            </a:r>
            <a:r>
              <a:rPr lang="zh-CN"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加强</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语境与逻辑分析：选取典型文段，训练学生通过关联词（如</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但</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然而</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因此</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）、上下文内容来推断句子间的逻辑关系（转折、因果、递进等），提升语意连贯的把控能力。</a:t>
            </a:r>
          </a:p>
          <a:p>
            <a:pPr algn="just">
              <a:lnSpc>
                <a:spcPct val="150000"/>
              </a:lnSpc>
            </a:pPr>
            <a:r>
              <a:rPr lang="en-US"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3.</a:t>
            </a:r>
            <a:r>
              <a:rPr lang="zh-CN"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夯实</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语法基础，规范句式结构：针对学生句式仿写能力薄弱的问题，加强短语结构（主谓、动宾、偏正等）和单句成分的分析训练。通过</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仿写句子</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补写句子</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等专项练习，让学生掌握在特定语境下构建符合语法规范和结构要求的句子的能力。</a:t>
            </a:r>
          </a:p>
          <a:p>
            <a:pPr algn="just">
              <a:lnSpc>
                <a:spcPct val="150000"/>
              </a:lnSpc>
            </a:pPr>
            <a:r>
              <a:rPr lang="en-US"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4.</a:t>
            </a:r>
            <a:r>
              <a:rPr lang="zh-CN" altLang="zh-CN" sz="2400" kern="100" dirty="0" smtClean="0">
                <a:effectLst/>
                <a:latin typeface="等线" panose="02010600030101010101" pitchFamily="2" charset="-122"/>
                <a:ea typeface="等线" panose="02010600030101010101" pitchFamily="2" charset="-122"/>
                <a:cs typeface="Times New Roman" panose="02020603050405020304" pitchFamily="18" charset="0"/>
              </a:rPr>
              <a:t>提升</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精准表达意识：引导学生不仅要</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写对</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，还要</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写好</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。比较不同答案在语意精准度、逻辑严密性上的细微差别，鼓励学生选择最贴切、最简洁的表达。</a:t>
            </a:r>
          </a:p>
        </p:txBody>
      </p:sp>
    </p:spTree>
    <p:extLst>
      <p:ext uri="{BB962C8B-B14F-4D97-AF65-F5344CB8AC3E}">
        <p14:creationId xmlns:p14="http://schemas.microsoft.com/office/powerpoint/2010/main" val="252738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7917180" y="0"/>
            <a:ext cx="4592320" cy="6894830"/>
          </a:xfrm>
          <a:custGeom>
            <a:avLst/>
            <a:gdLst>
              <a:gd name="connsiteX0" fmla="*/ 0 w 9816"/>
              <a:gd name="connsiteY0" fmla="*/ 10874 h 10874"/>
              <a:gd name="connsiteX1" fmla="*/ 3294 w 9816"/>
              <a:gd name="connsiteY1" fmla="*/ 32 h 10874"/>
              <a:gd name="connsiteX2" fmla="*/ 9816 w 9816"/>
              <a:gd name="connsiteY2" fmla="*/ 0 h 10874"/>
              <a:gd name="connsiteX3" fmla="*/ 9765 w 9816"/>
              <a:gd name="connsiteY3" fmla="*/ 10817 h 10874"/>
              <a:gd name="connsiteX4" fmla="*/ 0 w 9816"/>
              <a:gd name="connsiteY4" fmla="*/ 10874 h 1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6" h="10874">
                <a:moveTo>
                  <a:pt x="0" y="10874"/>
                </a:moveTo>
                <a:lnTo>
                  <a:pt x="3294" y="32"/>
                </a:lnTo>
                <a:lnTo>
                  <a:pt x="9816" y="0"/>
                </a:lnTo>
                <a:lnTo>
                  <a:pt x="9765" y="10817"/>
                </a:lnTo>
                <a:lnTo>
                  <a:pt x="0" y="10874"/>
                </a:lnTo>
                <a:close/>
              </a:path>
            </a:pathLst>
          </a:cu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
          <p:cNvSpPr txBox="1"/>
          <p:nvPr/>
        </p:nvSpPr>
        <p:spPr>
          <a:xfrm>
            <a:off x="1448435" y="1703705"/>
            <a:ext cx="6176010" cy="2078990"/>
          </a:xfrm>
          <a:prstGeom prst="rect">
            <a:avLst/>
          </a:prstGeom>
          <a:noFill/>
          <a:ln w="3175">
            <a:solidFill>
              <a:schemeClr val="tx1"/>
            </a:solidFill>
          </a:ln>
        </p:spPr>
        <p:txBody>
          <a:bodyPr wrap="square" rtlCol="0">
            <a:spAutoFit/>
          </a:bodyPr>
          <a:lstStyle/>
          <a:p>
            <a:pPr>
              <a:lnSpc>
                <a:spcPct val="170000"/>
              </a:lnSpc>
            </a:pPr>
            <a:r>
              <a:rPr lang="zh-CN" sz="3800" b="1" noProof="0" dirty="0">
                <a:ln>
                  <a:noFill/>
                </a:ln>
                <a:solidFill>
                  <a:schemeClr val="accent1"/>
                </a:solidFill>
                <a:effectLst/>
                <a:uLnTx/>
                <a:uFillTx/>
                <a:latin typeface="Agency FB" panose="020B0503020202020204"/>
                <a:ea typeface="微软雅黑" panose="020B0503020204020204" pitchFamily="34" charset="-122"/>
                <a:cs typeface="+mn-ea"/>
              </a:rPr>
              <a:t>　　感谢大家的支持，希望能给老师们带来启示！</a:t>
            </a:r>
            <a:endParaRPr lang="zh-CN" altLang="en-US" sz="3600"/>
          </a:p>
        </p:txBody>
      </p:sp>
    </p:spTree>
    <p:extLst>
      <p:ext uri="{BB962C8B-B14F-4D97-AF65-F5344CB8AC3E}">
        <p14:creationId xmlns:p14="http://schemas.microsoft.com/office/powerpoint/2010/main" val="1812645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1261</Words>
  <Application>Microsoft Office PowerPoint</Application>
  <PresentationFormat>自定义</PresentationFormat>
  <Paragraphs>55</Paragraphs>
  <Slides>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vt:i4>
      </vt:variant>
    </vt:vector>
  </HeadingPairs>
  <TitlesOfParts>
    <vt:vector size="17" baseType="lpstr">
      <vt:lpstr>等线</vt:lpstr>
      <vt:lpstr>楷体</vt:lpstr>
      <vt:lpstr>宋体</vt:lpstr>
      <vt:lpstr>微软雅黑</vt:lpstr>
      <vt:lpstr>Agency FB</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song</dc:creator>
  <cp:lastModifiedBy>admin</cp:lastModifiedBy>
  <cp:revision>21</cp:revision>
  <dcterms:created xsi:type="dcterms:W3CDTF">2026-01-16T04:46:30Z</dcterms:created>
  <dcterms:modified xsi:type="dcterms:W3CDTF">2026-04-01T03:35:25Z</dcterms:modified>
</cp:coreProperties>
</file>