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3"/>
    <p:sldId id="851" r:id="rId4"/>
    <p:sldId id="857" r:id="rId6"/>
    <p:sldId id="913" r:id="rId7"/>
    <p:sldId id="906" r:id="rId8"/>
    <p:sldId id="915" r:id="rId9"/>
    <p:sldId id="863" r:id="rId10"/>
    <p:sldId id="864" r:id="rId11"/>
    <p:sldId id="866" r:id="rId12"/>
    <p:sldId id="867" r:id="rId13"/>
    <p:sldId id="852" r:id="rId14"/>
    <p:sldId id="871" r:id="rId15"/>
    <p:sldId id="868" r:id="rId16"/>
    <p:sldId id="873" r:id="rId17"/>
    <p:sldId id="870" r:id="rId18"/>
    <p:sldId id="908" r:id="rId19"/>
    <p:sldId id="909" r:id="rId20"/>
    <p:sldId id="911" r:id="rId21"/>
    <p:sldId id="914" r:id="rId22"/>
    <p:sldId id="874" r:id="rId23"/>
    <p:sldId id="875" r:id="rId24"/>
    <p:sldId id="876" r:id="rId25"/>
    <p:sldId id="905" r:id="rId26"/>
    <p:sldId id="877" r:id="rId27"/>
    <p:sldId id="912" r:id="rId28"/>
    <p:sldId id="892" r:id="rId29"/>
    <p:sldId id="879" r:id="rId30"/>
    <p:sldId id="893" r:id="rId31"/>
    <p:sldId id="890" r:id="rId32"/>
    <p:sldId id="880" r:id="rId33"/>
    <p:sldId id="904" r:id="rId34"/>
    <p:sldId id="888" r:id="rId35"/>
    <p:sldId id="853" r:id="rId36"/>
    <p:sldId id="854" r:id="rId37"/>
    <p:sldId id="280" r:id="rId38"/>
  </p:sldIdLst>
  <p:sldSz cx="12192000" cy="6858000"/>
  <p:notesSz cx="6858000" cy="9144000"/>
  <p:embeddedFontLst>
    <p:embeddedFont>
      <p:font typeface="黑体" panose="02010609060101010101" charset="-122"/>
      <p:regular r:id="rId43"/>
    </p:embeddedFont>
    <p:embeddedFont>
      <p:font typeface="微软雅黑" panose="020B0503020204020204" pitchFamily="34" charset="-122"/>
      <p:regular r:id="rId44"/>
    </p:embeddedFont>
    <p:embeddedFont>
      <p:font typeface="Agency FB" panose="020B0503020202020204"/>
      <p:regular r:id="rId45"/>
      <p:bold r:id="rId46"/>
    </p:embeddedFont>
    <p:embeddedFont>
      <p:font typeface="华文新魏" panose="02010800040101010101" pitchFamily="2" charset="-122"/>
      <p:regular r:id="rId47"/>
    </p:embeddedFont>
    <p:embeddedFont>
      <p:font typeface="楷体" panose="02010609060101010101" charset="-122"/>
      <p:regular r:id="rId48"/>
    </p:embeddedFont>
    <p:embeddedFont>
      <p:font typeface="等线 Light" panose="02010600030101010101" charset="-122"/>
      <p:regular r:id="rId49"/>
    </p:embeddedFont>
    <p:embeddedFont>
      <p:font typeface="等线" panose="02010600030101010101" charset="-122"/>
      <p:regular r:id="rId50"/>
    </p:embeddedFont>
    <p:embeddedFont>
      <p:font typeface="Calibri" panose="020F050202020403020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iw8" initials="h" lastIdx="1" clrIdx="0"/>
  <p:cmAuthor id="2" name="Selena" initials="S" lastIdx="0" clrIdx="1"/>
  <p:cmAuthor id="3" name="微软用户" initials="微" lastIdx="0" clrIdx="2"/>
  <p:cmAuthor id="4" name="杜 泊达" initials="杜" lastIdx="0" clrIdx="3"/>
  <p:cmAuthor id="5" name="幸全" initials="" lastIdx="0" clrIdx="4"/>
  <p:cmAuthor id="6" name="Lenovo" initials="L" lastIdx="0" clrIdx="5"/>
  <p:cmAuthor id="7" name="谭 德山" initials="谭" lastIdx="0" clrIdx="6"/>
  <p:cmAuthor id="8" name="Prashant Sridharan" initials="P" lastIdx="0" clrIdx="7"/>
  <p:cmAuthor id="9" name="Author" initials="A" lastIdx="0" clrIdx="8"/>
  <p:cmAuthor id="10" name="Karen Carter" initials="K" lastIdx="0" clrIdx="9"/>
  <p:cmAuthor id="11" name="王习习" initials="王" lastIdx="0" clrIdx="10"/>
  <p:cmAuthor id="12" name="Jeff Ressler" initials="J" lastIdx="0" clrIdx="11"/>
  <p:cmAuthor id="13" name="作者" initials="A" lastIdx="0" clrIdx="12"/>
  <p:cmAuthor id="14" name="Administrator" initials="A" lastIdx="0" clrIdx="13"/>
  <p:cmAuthor id="15" name="树虎" initials="树" lastIdx="0" clrIdx="14"/>
  <p:cmAuthor id="16" name="新课标第一网" initials="" lastIdx="0" clrIdx="15"/>
  <p:cmAuthor id="17" name="Hao Qingshan" initials="QH" lastIdx="0" clrIdx="16"/>
  <p:cmAuthor id="18" name="尹博远" initials="尹博远" lastIdx="0" clrIdx="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6DA6B0"/>
    <a:srgbClr val="F9D1BF"/>
    <a:srgbClr val="FFCCCC"/>
    <a:srgbClr val="C9E9EC"/>
    <a:srgbClr val="A16835"/>
    <a:srgbClr val="DFA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14.xml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-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V="1">
            <a:off x="697117" y="3684760"/>
            <a:ext cx="10764570" cy="905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838200" y="1503321"/>
            <a:ext cx="10515600" cy="2077591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1" name="内容占位符 2"/>
          <p:cNvSpPr>
            <a:spLocks noGrp="1"/>
          </p:cNvSpPr>
          <p:nvPr>
            <p:ph idx="13"/>
          </p:nvPr>
        </p:nvSpPr>
        <p:spPr>
          <a:xfrm>
            <a:off x="838200" y="3777319"/>
            <a:ext cx="10515600" cy="1952010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0301" y="113090"/>
            <a:ext cx="5981323" cy="676495"/>
          </a:xfrm>
        </p:spPr>
        <p:txBody>
          <a:bodyPr anchor="b">
            <a:normAutofit/>
          </a:bodyPr>
          <a:lstStyle>
            <a:lvl1pPr algn="l">
              <a:defRPr sz="3200" b="1">
                <a:solidFill>
                  <a:srgbClr val="005DA2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41CB-2405-4570-99DA-5F17054926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B181F-DFFC-4982-BFBB-4C3267591D81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0" y="876300"/>
            <a:ext cx="12192000" cy="0"/>
          </a:xfrm>
          <a:prstGeom prst="line">
            <a:avLst/>
          </a:prstGeom>
          <a:ln w="5080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257676"/>
            <a:ext cx="10515600" cy="4898679"/>
          </a:xfrm>
        </p:spPr>
        <p:txBody>
          <a:bodyPr/>
          <a:lstStyle>
            <a:lvl1pPr marL="457200" indent="-457200"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020E-060C-470F-9961-B01333A3889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C9FEB-C6C4-4EB1-BD69-8F199E99752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672465" y="1622425"/>
            <a:ext cx="10734040" cy="1355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丰台区</a:t>
            </a:r>
            <a:r>
              <a:rPr lang="en-US" altLang="zh-CN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2025~2026</a:t>
            </a:r>
            <a:r>
              <a:rPr lang="zh-CN" altLang="en-US" sz="42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0" stA="55000" endA="300" endPos="260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学年度第二学期一模练习</a:t>
            </a: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40000"/>
              </a:lnSpc>
            </a:pPr>
            <a:endParaRPr lang="zh-CN" altLang="en-US" sz="4200" b="1" dirty="0" smtClean="0">
              <a:solidFill>
                <a:schemeClr val="bg2">
                  <a:lumMod val="25000"/>
                </a:schemeClr>
              </a:solidFill>
              <a:effectLst>
                <a:reflection blurRad="127000" stA="55000" endA="300" endPos="260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" y="0"/>
            <a:ext cx="3195810" cy="933549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656965" y="2977515"/>
            <a:ext cx="5004435" cy="7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语文学科</a:t>
            </a:r>
            <a:r>
              <a:rPr lang="en-US" altLang="zh-CN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　</a:t>
            </a:r>
            <a:r>
              <a:rPr lang="zh-CN" altLang="en-US" sz="3200" b="1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  <a:sym typeface="+mn-lt"/>
              </a:rPr>
              <a:t>文学类文本</a:t>
            </a:r>
            <a:endParaRPr lang="zh-CN" altLang="en-US" sz="3200" b="1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gency FB" panose="020B0503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图片 4" descr="1657012395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820" y="40005"/>
            <a:ext cx="3980180" cy="8369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580765" y="4926965"/>
            <a:ext cx="4149725" cy="12915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atin typeface="华文新魏" panose="02010800040101010101" pitchFamily="2" charset="-122"/>
                <a:ea typeface="华文新魏" panose="02010800040101010101" pitchFamily="2" charset="-122"/>
                <a:sym typeface="+mn-ea"/>
              </a:rPr>
              <a:t> </a:t>
            </a:r>
            <a:r>
              <a:rPr lang="en-US" altLang="zh-CN" sz="2400" dirty="0" smtClean="0">
                <a:latin typeface="黑体" panose="02010609060101010101" charset="-122"/>
                <a:ea typeface="黑体" panose="02010609060101010101" charset="-122"/>
              </a:rPr>
              <a:t>2026.4.1</a:t>
            </a:r>
            <a:endParaRPr lang="zh-CN" altLang="en-US" sz="2800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23010" y="4233545"/>
            <a:ext cx="9239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肖子文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张文莉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薛海燕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陈迪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周启惠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王成厚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杨雨鑫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陈关宜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305" y="170815"/>
            <a:ext cx="11478260" cy="1520190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18.文章中作者的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心情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经历了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多次变化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。请结合文本，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简要分析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变化的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过程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0085" y="1567815"/>
            <a:ext cx="11026140" cy="4609465"/>
          </a:xfrm>
        </p:spPr>
        <p:txBody>
          <a:bodyPr>
            <a:noAutofit/>
          </a:bodyPr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评分细则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】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④</a:t>
            </a:r>
            <a:r>
              <a:rPr lang="zh-CN" altLang="en-US" sz="20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震撼、欣喜、敬佩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。分析：《鹤魂》演出精彩，将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中西艺术完美融合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，演员精神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面貌昂扬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，艺术与精神双重震撼，完成灵魂洗礼。</a:t>
            </a:r>
            <a:endParaRPr lang="zh-CN" altLang="en-US"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zh-CN" altLang="en-US"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⑤</a:t>
            </a:r>
            <a:r>
              <a:rPr lang="zh-CN" altLang="en-US" sz="20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沉醉、感动、</a:t>
            </a:r>
            <a:r>
              <a:rPr lang="zh-CN" altLang="en-US" sz="20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自豪</a:t>
            </a:r>
            <a:r>
              <a:rPr lang="zh-CN" altLang="en-US" sz="20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、由衷赞叹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。分析：演出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传递出中国精神、民族文化与生态理想</a:t>
            </a:r>
            <a:r>
              <a:rPr lang="zh-CN" altLang="en-US" sz="2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，作者深感幸运、震撼。</a:t>
            </a:r>
            <a:endParaRPr lang="zh-CN" altLang="en-US" sz="2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心情写</a:t>
            </a:r>
            <a:r>
              <a:rPr lang="en-US" altLang="zh-CN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心潮起伏</a:t>
            </a:r>
            <a:r>
              <a:rPr lang="en-US" altLang="zh-CN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“庆幸”不得分</a:t>
            </a:r>
            <a:endParaRPr lang="zh-CN" altLang="en-US" sz="2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zh-CN" altLang="en-US" sz="2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注：</a:t>
            </a:r>
            <a:r>
              <a:rPr lang="en-US" altLang="zh-CN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概括心情的词语的关键词出现错别字，扣分：</a:t>
            </a:r>
            <a:r>
              <a:rPr lang="en-US" altLang="zh-CN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怀遗</a:t>
            </a:r>
            <a:r>
              <a:rPr lang="en-US" altLang="zh-CN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20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altLang="zh-CN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2.</a:t>
            </a:r>
            <a:r>
              <a:rPr lang="zh-CN" altLang="en-US" sz="200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心情对，分析不对，给分；心情不对，分析合理，不给分</a:t>
            </a:r>
            <a:endParaRPr lang="zh-CN" altLang="en-US" sz="200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71880" y="2522855"/>
            <a:ext cx="377317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得分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情况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分，中间三点表述清晰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1595755"/>
            <a:ext cx="10855325" cy="4175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到东北盘锦生态园观鹤，时机不对，只看见几只受伤小鹤，由期待变为失望惆怅。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今年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月《鹤魂》上演，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气氛热烈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，作者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期望拉升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读介绍册，由评价之高想到老一辈艺术家创下的辉煌，进而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担忧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当代年轻演员能否苦练技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艺，担心、复杂。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开幕演出，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水平极高，有中国特色、时代性，演员精神面貌积极向上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，作者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欣喜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沉迷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演出结束，作者流连忘返、庆幸，感到看此剧幸运、值得。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1045" y="231140"/>
            <a:ext cx="10612755" cy="1459865"/>
          </a:xfrm>
        </p:spPr>
        <p:txBody>
          <a:bodyPr/>
          <a:p>
            <a:pPr>
              <a:lnSpc>
                <a:spcPct val="11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分，第一点缺少对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期望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的分析；第三、五点分析过于空泛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1680" y="1618615"/>
            <a:ext cx="10612120" cy="5184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1.作者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曾去生态园观鹤，未见奇观，目睹重伤小鹤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，内心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惆怅感伤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，又为鹤起舞之景久蓄期望。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2.作者银《鹤影》表演剧场的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热烈氛围与观众激情受感染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期望提升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3.作者</a:t>
            </a:r>
            <a:r>
              <a:rPr lang="zh-CN" altLang="en-US" sz="2400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对比《鹤影》的极高评价与个人观剧经验与对中芭现实的未知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</a:rPr>
              <a:t>（未说透）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，由期望转为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怀疑与紧张担忧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4.开始观舞后，作者看到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舞者芭蕾蕴味充足、文化特色鲜明，时代性强，舞者精神面貌良好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，由忧虑转为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释然与欢喜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5.在清新纯净氛围中，作者沉醉</a:t>
            </a:r>
            <a:r>
              <a:rPr lang="zh-CN" altLang="en-US" sz="240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此，由欣喜转向对中芭技艺的激动与陶醉和对未来中芭无限希望。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0980" y="2139315"/>
            <a:ext cx="93179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5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对鹤的喜爱导致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第一次没看到鹤群起舞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而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感伤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期待；对《鹤魂》这一新芭蕾舞剧的期待和对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新芭蕾舞人的专业性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担忧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；对于舞蹈和演员如此具有时代性，如此成功的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欣喜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；对中国芭蕾充满希望，对看到如此完美的演出感到幸运。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分，分析过于简略，没有形成严谨的因果关系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9810" y="2111375"/>
            <a:ext cx="1033399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作者在观鹤时没有看到迁徙而是看到受伤的小鹤，感到惆怅与期望。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今年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月，作者看到《鹤魂》上演，既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惊喜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又期待。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在天桥剧场，作者被场景震撼，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期望值提升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在看到都是新人时，有些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担忧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开演时，作者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欣喜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，认为观此剧时灵魂的洗礼。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想起《黄鹤楼》时，心中起伏。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7.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最后作者感到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满足、振奋、激动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30" y="0"/>
            <a:ext cx="10220325" cy="1325880"/>
          </a:xfrm>
        </p:spPr>
        <p:txBody>
          <a:bodyPr>
            <a:normAutofit/>
          </a:bodyPr>
          <a:p>
            <a:r>
              <a:rPr 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1565" y="1967865"/>
            <a:ext cx="10145395" cy="4957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457200">
              <a:lnSpc>
                <a:spcPct val="120000"/>
              </a:lnSpc>
            </a:pP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作者的心情期初时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遗憾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，因为没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有看到群鹤起舞的壮观场面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，作者的心情因在北京天桥剧场看到《鹤魂》上演的的消息而变得期望，当作者拿到介绍册后心情变得复杂，概期望看到演出对表演水平不足心里打鼓，在作者观完演出后，心情变得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欣喜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，感觉自己的灵魂得到升华，并感到这是一生的幸运。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3355" y="0"/>
            <a:ext cx="10515600" cy="1325563"/>
          </a:xfrm>
        </p:spPr>
        <p:txBody>
          <a:bodyPr>
            <a:normAutofit/>
          </a:bodyPr>
          <a:p>
            <a:r>
              <a:rPr 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77340" y="1787525"/>
            <a:ext cx="9111615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57200"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以鹤被赋予的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仙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为起表达出自己不能鹤一样自由飞翔的失落，看到受伤的鹤无法飞翔的惆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张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转为对它起舞的期望，来到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到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天桥舞会期望萌发，也产生疑问，看到融入且完美的舞进而</a:t>
            </a:r>
            <a:r>
              <a:rPr lang="zh-CN" altLang="en-US" sz="2400">
                <a:highlight>
                  <a:srgbClr val="FF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欣喜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，引出对哲学的思考转变为对诗与远方的喜乐。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0065" y="0"/>
            <a:ext cx="10168890" cy="1325880"/>
          </a:xfrm>
        </p:spPr>
        <p:txBody>
          <a:bodyPr>
            <a:normAutofit/>
          </a:bodyPr>
          <a:p>
            <a:r>
              <a:rPr 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9980" y="2042160"/>
            <a:ext cx="9403080" cy="1611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6355" y="135953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69950" y="531495"/>
            <a:ext cx="461327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失误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原由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4540" y="1435735"/>
            <a:ext cx="9502775" cy="909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1.审题不清，写的不是“心情”。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2.表达不准，写的不够具体，如写“心情复杂”“心潮澎湃。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3.内容分析、事件概括能力需要提升。</a:t>
            </a:r>
            <a:endParaRPr lang="en-US" altLang="zh-CN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0955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94460" y="2522855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了解作者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0955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94460" y="2522855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分析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19.请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结合文章内容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，谈谈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标题“鹤魂飞扬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”有哪些</a:t>
            </a:r>
            <a:r>
              <a:rPr lang="zh-CN" altLang="en-US" sz="36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涵义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0000"/>
          </a:bodyPr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【答案要点】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①指鹤本身的灵魂与姿态飞扬。高贵、圣洁、自由的 “仙鹤”飞舞，象征灵动、高远、不屈昂扬的生命力量。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②指舞剧《鹤魂》的艺术之魂飞扬。中芭将西方芭蕾与中国文化、民族舞等完美融合，艺术创新与民族审美跃升新的境界。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③指护鹤人所代表的精神之魂飞扬。以徐秀娟为代表的公而忘私的奉献精神，中华劳动者淳朴善良、勤劳敬业的品格，保护自然、与自然和谐共生理想的弘扬。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④指演员青春与奋斗之魂飞扬。年轻演员积极向上，展现新时代青年昂扬的精神风貌。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⑤指芭蕾艺术深化了人类生死哲学、世界美学历史更深刻更广阔的时代内涵。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⑥指中国芭蕾与民族文化之魂飞扬。中国原创芭蕾走向世界，彰显文化自信，民族文化在世界艺术舞台上蓬勃发展。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【评分标准】共6分。6个要点，1点1分，2点2分，3点4分，4点满分。意思对即可。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6715" y="0"/>
            <a:ext cx="10904220" cy="866775"/>
          </a:xfrm>
        </p:spPr>
        <p:txBody>
          <a:bodyPr/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19.请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结合文章内容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，谈谈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标题“鹤魂飞扬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”有哪些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涵义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53135" y="1087120"/>
            <a:ext cx="10220960" cy="4852670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【评分细则】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共6分。6个要点，1点1分，2点2分，3点4分，4点满分。意思对即可。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每个要点需要同时具备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鹤魂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”+“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飞扬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方可得分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《鹤魂》舞剧闻名世界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一点只能得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0.5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阅卷提醒】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写出完整（一定要有准确的鹤魂+飞扬）的答案要点条目：1点1分，2点2分，3点4分，4点6分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• 完全没有完整的答案要点条目：酌情给分，不超过2分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• 既有完整条目，又有不完整的“半条”：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     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1点完整+3点半条≤2分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      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2点完整+2点半条≤3分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                     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3点完整+1点半条≤5分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6715" y="0"/>
            <a:ext cx="10904220" cy="866775"/>
          </a:xfrm>
        </p:spPr>
        <p:txBody>
          <a:bodyPr/>
          <a:p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19.请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结合文章内容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，谈谈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标题“鹤魂飞扬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”有哪些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涵义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57200" y="1194020"/>
          <a:ext cx="11277601" cy="536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3345"/>
                <a:gridCol w="5370195"/>
                <a:gridCol w="3274061"/>
              </a:tblGrid>
              <a:tr h="5353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700" b="1" spc="130">
                          <a:latin typeface="黑体" panose="02010609060101010101" charset="-122"/>
                          <a:ea typeface="黑体" panose="02010609060101010101" charset="-122"/>
                        </a:rPr>
                        <a:t>角度</a:t>
                      </a:r>
                      <a:endParaRPr lang="zh-CN" altLang="en-US" sz="1700" b="1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700" b="1" spc="130">
                          <a:latin typeface="黑体" panose="02010609060101010101" charset="-122"/>
                          <a:ea typeface="黑体" panose="02010609060101010101" charset="-122"/>
                        </a:rPr>
                        <a:t>鹤魂</a:t>
                      </a:r>
                      <a:endParaRPr lang="zh-CN" altLang="en-US" sz="1700" b="1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700" b="1" spc="130">
                          <a:latin typeface="黑体" panose="02010609060101010101" charset="-122"/>
                          <a:ea typeface="黑体" panose="02010609060101010101" charset="-122"/>
                        </a:rPr>
                        <a:t>飞扬</a:t>
                      </a:r>
                      <a:endParaRPr lang="zh-CN" altLang="en-US" sz="1700" b="1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</a:tr>
              <a:tr h="70675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  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仙鹤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鹤本身的灵魂：高贵、圣洁、自由、诗意（基于第一段的成语与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“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仙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”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）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姿态飞扬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、飞舞、一飞冲天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/</a:t>
                      </a:r>
                      <a:r>
                        <a:rPr lang="zh-CN" altLang="en-US" sz="15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象征</a:t>
                      </a:r>
                      <a:r>
                        <a:rPr lang="zh-CN" altLang="en-US" sz="150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灵动、高远、不屈昂扬的生命力量</a:t>
                      </a:r>
                      <a:endParaRPr lang="zh-CN" altLang="en-US" sz="1500" b="0" spc="12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t" anchorCtr="0"/>
                </a:tc>
              </a:tr>
              <a:tr h="40957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《鹤魂》舞剧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《鹤魂》舞剧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闻名世界</a:t>
                      </a:r>
                      <a:endParaRPr lang="zh-CN" altLang="en-US" sz="1500" b="0" spc="120">
                        <a:solidFill>
                          <a:srgbClr val="FF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t" anchorCtr="0"/>
                </a:tc>
              </a:tr>
              <a:tr h="78676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《鹤魂》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舞剧主题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公而忘私的奉献精神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中华劳动者淳朴善良、勤劳敬业的品格</a:t>
                      </a:r>
                      <a:r>
                        <a:rPr lang="en-US" altLang="zh-CN" sz="150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保护自然、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与自然和谐共生理想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弘扬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带来灵魂洗礼和精神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升华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</a:tr>
              <a:tr h="37401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《鹤魂》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舞剧演员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积极向上、昂扬的精神风貌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展现、洋溢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</a:tr>
              <a:tr h="24511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《鹤魂》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舞剧的艺术价值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西方芭蕾与中国文化、民族舞等完美融合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艺术</a:t>
                      </a:r>
                      <a:r>
                        <a:rPr lang="zh-CN" altLang="en-US" sz="1500" b="0" spc="120">
                          <a:solidFill>
                            <a:srgbClr val="FF0000"/>
                          </a:solidFill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创新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与民族审美跃升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t" anchorCtr="0"/>
                </a:tc>
              </a:tr>
              <a:tr h="40513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《鹤魂》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舞剧的文化价值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中国原创芭蕾、中国叙事、中国故事、民族文化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走向世界，彰显文化自信，在世界艺术舞台上蓬勃发展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</a:tr>
              <a:tr h="103886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《鹤魂》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舞剧的深刻意义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用西方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芭蕾艺术讲述中国的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故事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深化了人类生死哲学、世界美学历史更深刻更广阔的时代内涵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t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71880" y="2522855"/>
            <a:ext cx="377317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得分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情况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6分，思路清晰，表达严谨</a:t>
            </a:r>
            <a:endParaRPr lang="zh-CN" altLang="en-US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75080" y="1691005"/>
            <a:ext cx="9426575" cy="4277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本身</a:t>
            </a:r>
            <a:r>
              <a:rPr lang="en-US" altLang="zh-CN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鹤</a:t>
            </a:r>
            <a:r>
              <a:rPr lang="en-US" altLang="zh-CN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这种鸟类自在飞翔，有着自由灵魂与空中飞扬起舞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，美好的表现；还是对生态园中工作人员，护鹤人徐秀娟有着的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善良、敬业品格在当今被表现、宣扬的体现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；是《鹤魂》舞剧中，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舞蹈演员们惟妙惟肖舞姿表现出的热情，积极，青春的活力样子如鹤般，自在飞扬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；是中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芭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以中国的精神，独特文化蓬勃发展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，其中精彩的剧情，表现的品格可以以鹤魂为代，其在中国乃至</a:t>
            </a:r>
            <a:r>
              <a:rPr lang="zh-CN" altLang="en-US" sz="240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世界发扬光大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，有着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飞扬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的姿态；还是中华文明、中国故事、中国精神、中国艺术蓬勃发展，将其精神比作中国代表性鸟类鹤的魂，有着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飞扬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之姿。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75335" y="0"/>
            <a:ext cx="10515600" cy="1325563"/>
          </a:xfrm>
        </p:spPr>
        <p:txBody>
          <a:bodyPr/>
          <a:p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5分 梳理清晰，“加入中华文化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一点缺少“飞扬”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2830" y="1457325"/>
            <a:ext cx="10017760" cy="6497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鹤本身充满诗意，有种种美好寓意清新纯洁，时中华优秀传统文化如仙般缥缈的意象。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芭蕾舞剧《鹤魂》从选材上、主题上（护鹤人以身殉职的故事），且剧场气氛如梦如幻、轻盈。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《鹤魂》在标准的范式中鲜明加入了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中华民族的文化特色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，脱胎于古典模子，西风东渐。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4.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《鹤魂》突破古典取材的界限，加入中国的精神要素，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张扬公而忘私的时代风貌，讴歌中华劳动者淳朴、善良、勤劳、敬业的品格和人与自然和谐共生的生态理想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脱胎西方芭蕾，讲述中国故事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，生死哲学、世界美学历史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拓宽广度、强度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，体现民族文化与世界艺术的融合。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5.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演员们各个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精神面貌昂扬向上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体现奋斗精神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6.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该作品使作者对中国芭蕾鹤中华民族艺术有了新的认识，提高了文化自信，表达了作者对民族文化与世界文化交融的赞美。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2145" y="655955"/>
            <a:ext cx="10515600" cy="1325563"/>
          </a:xfrm>
        </p:spPr>
        <p:txBody>
          <a:bodyPr/>
          <a:p>
            <a:r>
              <a:rPr lang="en-US" altLang="zh-CN"/>
              <a:t>4</a:t>
            </a:r>
            <a:r>
              <a:rPr lang="zh-CN" altLang="en-US"/>
              <a:t>分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680" y="2254250"/>
            <a:ext cx="10708005" cy="3059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3分，前三点表述不够完整，酌情赋一分</a:t>
            </a:r>
            <a:endParaRPr lang="zh-CN" altLang="en-US" sz="36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566035"/>
            <a:ext cx="10515600" cy="2870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2</a:t>
            </a:r>
            <a:r>
              <a:rPr lang="zh-CN" altLang="en-US"/>
              <a:t>分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1807845"/>
            <a:ext cx="10515600" cy="2912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6265" y="870585"/>
            <a:ext cx="10515600" cy="1325563"/>
          </a:xfrm>
        </p:spPr>
        <p:txBody>
          <a:bodyPr/>
          <a:p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韩小蕙</a:t>
            </a:r>
            <a:endParaRPr lang="zh-CN" altLang="en-US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23190" y="2435225"/>
            <a:ext cx="3965575" cy="2747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97985" y="270510"/>
            <a:ext cx="7740015" cy="4804410"/>
          </a:xfrm>
          <a:prstGeom prst="rect">
            <a:avLst/>
          </a:prstGeom>
        </p:spPr>
        <p:txBody>
          <a:bodyPr>
            <a:noAutofit/>
          </a:bodyPr>
          <a:p>
            <a:pPr indent="457200" algn="just"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北京人。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1982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年毕业于南开大学中文系。光明日报社首位领衔编辑，副刊统筹。中国作协全委会委员、散文委员会委员。中国散文学会副会长。北京东城作协主席。南开大学文学院兼职教授。出版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韩小蕙散文代表作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协和大院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39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部个人作品集。主编出版当代中国历年散文精选等百余部散文集。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just"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全国五一劳动奖章获得者。全国妇联先进个人。韬奋新闻奖获得者。国务院特殊津贴专家。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1994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年入选伦敦剑桥国际传记中心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世界杰出人物大辞典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just">
              <a:lnSpc>
                <a:spcPct val="130000"/>
              </a:lnSpc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作品获中国当代女性文学奖，获郭沬若、冰心、老舍、汪曾祺、刘勰、报人、丝路散文奖，以及北京文学奖、上海文学奖、天津文学奖等。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代表作《协和大院》获三毛文学奖。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455" y="0"/>
            <a:ext cx="10515600" cy="1325563"/>
          </a:xfrm>
        </p:spPr>
        <p:txBody>
          <a:bodyPr/>
          <a:p>
            <a:r>
              <a:rPr lang="en-US" altLang="zh-CN"/>
              <a:t>1</a:t>
            </a:r>
            <a:r>
              <a:rPr lang="zh-CN" altLang="en-US"/>
              <a:t>分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r="3776"/>
          <a:stretch>
            <a:fillRect/>
          </a:stretch>
        </p:blipFill>
        <p:spPr>
          <a:xfrm>
            <a:off x="1518285" y="814705"/>
            <a:ext cx="8204200" cy="2400935"/>
          </a:xfrm>
          <a:prstGeom prst="rect">
            <a:avLst/>
          </a:prstGeom>
        </p:spPr>
      </p:pic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285" y="3619500"/>
            <a:ext cx="8231505" cy="201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分，套话</a:t>
            </a:r>
            <a:r>
              <a:rPr lang="zh-CN" altLang="en-US"/>
              <a:t>过多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2883535"/>
            <a:ext cx="10515600" cy="223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0</a:t>
            </a:r>
            <a:r>
              <a:rPr lang="zh-CN" altLang="en-US"/>
              <a:t>分</a:t>
            </a:r>
            <a:endParaRPr lang="zh-CN" altLang="en-US"/>
          </a:p>
        </p:txBody>
      </p:sp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1905" y="1691005"/>
            <a:ext cx="10515600" cy="17106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035" y="449580"/>
            <a:ext cx="6181725" cy="11569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80" y="3287395"/>
            <a:ext cx="12192000" cy="3570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6355" y="1359535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69950" y="531495"/>
            <a:ext cx="316611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en-US" altLang="zh-CN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失误</a:t>
            </a:r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原由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2940" y="1361440"/>
            <a:ext cx="4401820" cy="9093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没有读（懂）文章</a:t>
            </a:r>
            <a:endParaRPr lang="en-US" altLang="zh-CN"/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没有细致梳理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没有区分题型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没有针对作答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52095" y="17907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087755" y="960755"/>
            <a:ext cx="3924935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备考建议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7560" y="1928495"/>
            <a:ext cx="10048240" cy="1234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夯实基础，认真读文，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圈点勾画，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注重梳理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明确文章写了什么，梳理表达什么，提炼我要回答什么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20000"/>
              </a:lnSpc>
            </a:pP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7917180" y="0"/>
            <a:ext cx="4592320" cy="6894830"/>
          </a:xfrm>
          <a:custGeom>
            <a:avLst/>
            <a:gdLst>
              <a:gd name="connsiteX0" fmla="*/ 0 w 9816"/>
              <a:gd name="connsiteY0" fmla="*/ 10874 h 10874"/>
              <a:gd name="connsiteX1" fmla="*/ 3294 w 9816"/>
              <a:gd name="connsiteY1" fmla="*/ 32 h 10874"/>
              <a:gd name="connsiteX2" fmla="*/ 9816 w 9816"/>
              <a:gd name="connsiteY2" fmla="*/ 0 h 10874"/>
              <a:gd name="connsiteX3" fmla="*/ 9765 w 9816"/>
              <a:gd name="connsiteY3" fmla="*/ 10817 h 10874"/>
              <a:gd name="connsiteX4" fmla="*/ 0 w 9816"/>
              <a:gd name="connsiteY4" fmla="*/ 10874 h 1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16" h="10874">
                <a:moveTo>
                  <a:pt x="0" y="10874"/>
                </a:moveTo>
                <a:lnTo>
                  <a:pt x="3294" y="32"/>
                </a:lnTo>
                <a:lnTo>
                  <a:pt x="9816" y="0"/>
                </a:lnTo>
                <a:lnTo>
                  <a:pt x="9765" y="10817"/>
                </a:lnTo>
                <a:lnTo>
                  <a:pt x="0" y="10874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任意多边形 28"/>
          <p:cNvSpPr/>
          <p:nvPr/>
        </p:nvSpPr>
        <p:spPr>
          <a:xfrm rot="993075">
            <a:off x="8157690" y="-268879"/>
            <a:ext cx="807721" cy="7394487"/>
          </a:xfrm>
          <a:custGeom>
            <a:avLst/>
            <a:gdLst>
              <a:gd name="connsiteX0" fmla="*/ 0 w 807721"/>
              <a:gd name="connsiteY0" fmla="*/ 240044 h 7394487"/>
              <a:gd name="connsiteX1" fmla="*/ 807721 w 807721"/>
              <a:gd name="connsiteY1" fmla="*/ 0 h 7394487"/>
              <a:gd name="connsiteX2" fmla="*/ 807720 w 807721"/>
              <a:gd name="connsiteY2" fmla="*/ 7154443 h 7394487"/>
              <a:gd name="connsiteX3" fmla="*/ 0 w 807721"/>
              <a:gd name="connsiteY3" fmla="*/ 7394487 h 739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1" h="7394487">
                <a:moveTo>
                  <a:pt x="0" y="240044"/>
                </a:moveTo>
                <a:lnTo>
                  <a:pt x="807721" y="0"/>
                </a:lnTo>
                <a:lnTo>
                  <a:pt x="807720" y="7154443"/>
                </a:lnTo>
                <a:lnTo>
                  <a:pt x="0" y="7394487"/>
                </a:lnTo>
                <a:close/>
              </a:path>
            </a:pathLst>
          </a:custGeom>
          <a:solidFill>
            <a:srgbClr val="C9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 rot="993075">
            <a:off x="7386350" y="5041455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 rot="993075">
            <a:off x="7386350" y="4915090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 rot="993075">
            <a:off x="8911996" y="-159196"/>
            <a:ext cx="807720" cy="2100199"/>
          </a:xfrm>
          <a:custGeom>
            <a:avLst/>
            <a:gdLst>
              <a:gd name="connsiteX0" fmla="*/ 0 w 807720"/>
              <a:gd name="connsiteY0" fmla="*/ 240044 h 2100199"/>
              <a:gd name="connsiteX1" fmla="*/ 807720 w 807720"/>
              <a:gd name="connsiteY1" fmla="*/ 0 h 2100199"/>
              <a:gd name="connsiteX2" fmla="*/ 807720 w 807720"/>
              <a:gd name="connsiteY2" fmla="*/ 1860155 h 2100199"/>
              <a:gd name="connsiteX3" fmla="*/ 0 w 807720"/>
              <a:gd name="connsiteY3" fmla="*/ 2100199 h 2100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720" h="2100199">
                <a:moveTo>
                  <a:pt x="0" y="240044"/>
                </a:moveTo>
                <a:lnTo>
                  <a:pt x="807720" y="0"/>
                </a:lnTo>
                <a:lnTo>
                  <a:pt x="807720" y="1860155"/>
                </a:lnTo>
                <a:lnTo>
                  <a:pt x="0" y="2100199"/>
                </a:lnTo>
                <a:close/>
              </a:path>
            </a:pathLst>
          </a:custGeom>
          <a:solidFill>
            <a:srgbClr val="F9D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448435" y="1703705"/>
            <a:ext cx="6176010" cy="20789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　　感谢大家的</a:t>
            </a: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支持，希望能给</a:t>
            </a:r>
            <a:r>
              <a:rPr lang="zh-CN" sz="3800" b="1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gency FB" panose="020B0503020202020204"/>
                <a:ea typeface="微软雅黑" panose="020B0503020204020204" pitchFamily="34" charset="-122"/>
                <a:cs typeface="+mn-ea"/>
              </a:rPr>
              <a:t>老师们带来启示！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0955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94460" y="2522855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文章分析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40690" y="348835"/>
          <a:ext cx="11277600" cy="5801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860"/>
                <a:gridCol w="5728335"/>
                <a:gridCol w="2986405"/>
              </a:tblGrid>
              <a:tr h="55245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700" b="1" spc="130">
                          <a:latin typeface="黑体" panose="02010609060101010101" charset="-122"/>
                          <a:ea typeface="黑体" panose="02010609060101010101" charset="-122"/>
                        </a:rPr>
                        <a:t>角度</a:t>
                      </a:r>
                      <a:endParaRPr lang="zh-CN" altLang="en-US" sz="1700" b="1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700" b="1" spc="130">
                          <a:latin typeface="黑体" panose="02010609060101010101" charset="-122"/>
                          <a:ea typeface="黑体" panose="02010609060101010101" charset="-122"/>
                        </a:rPr>
                        <a:t>鹤魂</a:t>
                      </a:r>
                      <a:endParaRPr lang="zh-CN" altLang="en-US" sz="1700" b="1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/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700" b="1" spc="130">
                          <a:latin typeface="黑体" panose="02010609060101010101" charset="-122"/>
                          <a:ea typeface="黑体" panose="02010609060101010101" charset="-122"/>
                        </a:rPr>
                        <a:t>飞扬</a:t>
                      </a:r>
                      <a:endParaRPr lang="zh-CN" altLang="en-US" sz="1700" b="1" spc="13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/>
                </a:tc>
              </a:tr>
              <a:tr h="8020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鹤</a:t>
                      </a: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之高贵【</a:t>
                      </a:r>
                      <a:r>
                        <a:rPr lang="en-US" altLang="zh-CN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1-3</a:t>
                      </a: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】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鹤本身的灵魂：高贵、圣洁、自由、诗意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  <a:sym typeface="+mn-ea"/>
                        </a:rPr>
                        <a:t>象征灵动、高远、不屈昂扬的生命力量</a:t>
                      </a:r>
                      <a:endParaRPr lang="en-US" altLang="zh-CN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/>
                </a:tc>
              </a:tr>
              <a:tr h="802640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如鹤高贵的精神品质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【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7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、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9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、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10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】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以徐秀娟为代表的公而忘私的奉献精神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中华劳动者淳朴善良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勤劳敬业的品格，保护自然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与自然和谐共生理想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带来灵魂洗礼和精神升华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4350">
                <a:tc vMerge="1"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积极向上、昂扬的精神风貌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/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代代传承的专业精神和吃苦精神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洋溢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2005"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如鹤高贵的文化与艺术【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4-6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、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8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、</a:t>
                      </a:r>
                      <a:r>
                        <a:rPr lang="en-US" altLang="zh-CN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11-15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】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中芭将西方芭蕾与中国文化、民族舞等完美融合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  <a:sym typeface="+mn-ea"/>
                        </a:rPr>
                        <a:t>艺术创新与民族审美跃升新的境界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  <a:sym typeface="+mn-ea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02640">
                <a:tc vMerge="1"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中国原创芭蕾、民族文化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走向世界，彰显文化自信，在世界艺术舞台上蓬勃发展。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02005">
                <a:tc vMerge="1">
                  <a:tcPr marL="177800" marR="177800" marT="107950" marB="107950" anchor="ctr" anchorCtr="0"/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用西方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芭蕾艺术讲述中国的</a:t>
                      </a: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故事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500" b="0" spc="120">
                          <a:latin typeface="黑体" panose="02010609060101010101" charset="-122"/>
                          <a:ea typeface="黑体" panose="02010609060101010101" charset="-122"/>
                        </a:rPr>
                        <a:t>深化了人类生死哲学、世界美学历史更深刻更广阔的时代内涵</a:t>
                      </a:r>
                      <a:endParaRPr lang="zh-CN" altLang="en-US" sz="1500" b="0" spc="120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77800" marR="177800" marT="107950" marB="107950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0955" y="3352800"/>
            <a:ext cx="12192000" cy="76200"/>
          </a:xfrm>
          <a:prstGeom prst="rect">
            <a:avLst/>
          </a:prstGeom>
          <a:solidFill>
            <a:srgbClr val="6DA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1625169" y="131021"/>
            <a:ext cx="482977" cy="400628"/>
            <a:chOff x="10631713" y="111291"/>
            <a:chExt cx="1240972" cy="1029383"/>
          </a:xfrm>
        </p:grpSpPr>
        <p:sp>
          <p:nvSpPr>
            <p:cNvPr id="12" name="矩形 11"/>
            <p:cNvSpPr/>
            <p:nvPr/>
          </p:nvSpPr>
          <p:spPr>
            <a:xfrm>
              <a:off x="10631713" y="504159"/>
              <a:ext cx="689430" cy="63651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074398" y="111291"/>
              <a:ext cx="798287" cy="7370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94460" y="2522855"/>
            <a:ext cx="4287520" cy="8299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试题分析</a:t>
            </a:r>
            <a:endParaRPr lang="zh-CN" altLang="en-US" sz="4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75" y="3429000"/>
            <a:ext cx="3829050" cy="1247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305" y="170815"/>
            <a:ext cx="11478260" cy="1520190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18.文章中作者的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心情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经历了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多次变化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。请结合文本，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简要分析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变化的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过程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0085" y="1567815"/>
            <a:ext cx="11026140" cy="4609465"/>
          </a:xfrm>
        </p:spPr>
        <p:txBody>
          <a:bodyPr>
            <a:noAutofit/>
          </a:bodyPr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【答案要点】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①由期待、向往转为惆怅、失落。分析：鹤被称为 “仙鹤”，形象高雅、寓意美好，一开始作者一直渴望亲眼见到群鹤起舞的壮观场面。但当她去盘锦生态园观鹤，只见到几只受伤、毛羽零落的小鹤，未能看到群鹤齐飞，心中期望落空。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②激动、期待拉升。分析：在北京天桥剧场观看中芭舞剧《鹤魂》，剧场氛围热烈，外界对舞剧评价极高，对演出充满期待。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③怀疑、担忧。分析：担心新一代年轻演员不能吃苦，无法达到前辈的专业精神与艺术水准。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④震撼、欣喜、敬佩。分析：《鹤魂》演出精彩，将中西艺术完美融合，演员精神面貌昂扬，艺术与精神双重震撼，完成灵魂洗礼。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⑤沉醉、感动、由衷赞叹。分析：演出传递出中国精神、民族文化与生态理想，作者深感幸运、震撼。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【评分标准】共6分。5个要点，每点2分，其中分析1分、心情1分。答满3点给满分。意思对即可。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305" y="170815"/>
            <a:ext cx="11478260" cy="1520190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18.文章中作者的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心情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经历了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多次变化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。请结合文本，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简要分析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变化的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过程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0085" y="1567815"/>
            <a:ext cx="11026140" cy="4609465"/>
          </a:xfrm>
        </p:spPr>
        <p:txBody>
          <a:bodyPr>
            <a:noAutofit/>
          </a:bodyPr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评分细则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】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心情</a:t>
            </a:r>
            <a:r>
              <a:rPr lang="en-US" altLang="zh-CN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分，分析</a:t>
            </a:r>
            <a:r>
              <a:rPr lang="en-US" altLang="zh-CN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000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分，分析务必与心情匹配对应</a:t>
            </a:r>
            <a:endParaRPr lang="zh-CN" altLang="en-US" sz="2000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45720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①由</a:t>
            </a:r>
            <a:r>
              <a:rPr lang="zh-CN" altLang="en-US" sz="20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期待、向往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转为</a:t>
            </a:r>
            <a:r>
              <a:rPr lang="zh-CN" altLang="en-US" sz="20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惆怅、失落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。分析：鹤被称为“仙鹤”，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形象高雅、寓意美好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，一开始作者一直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渴望亲眼见到群鹤起舞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的壮观场面。但当她去盘锦生态园观鹤，只见到几只受伤、毛羽零落的小鹤，未能看到群鹤齐飞，心中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期望落空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457200">
              <a:lnSpc>
                <a:spcPct val="110000"/>
              </a:lnSpc>
              <a:buNone/>
            </a:pP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心情同时答及“期待”+“失落”方可得分；结合文本分析同时对应“期望”+“失落”方可得分</a:t>
            </a:r>
            <a:endParaRPr lang="zh-CN" altLang="en-US" sz="2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457200">
              <a:lnSpc>
                <a:spcPct val="110000"/>
              </a:lnSpc>
              <a:buNone/>
            </a:pP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单独写“期待”+文本分析或者“失落”+文本分析，可分别赋</a:t>
            </a:r>
            <a:r>
              <a:rPr lang="en-US" altLang="zh-CN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分。</a:t>
            </a:r>
            <a:endParaRPr lang="zh-CN" altLang="en-US" sz="2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1305" y="170815"/>
            <a:ext cx="11478260" cy="1520190"/>
          </a:xfrm>
        </p:spPr>
        <p:txBody>
          <a:bodyPr/>
          <a:p>
            <a:pPr>
              <a:lnSpc>
                <a:spcPct val="130000"/>
              </a:lnSpc>
            </a:pP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18.文章中作者的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心情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经历了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多次变化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。请结合文本，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简要分析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变化的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过程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。（6分）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0085" y="1567815"/>
            <a:ext cx="11026140" cy="4609465"/>
          </a:xfrm>
        </p:spPr>
        <p:txBody>
          <a:bodyPr>
            <a:noAutofit/>
          </a:bodyPr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评分细则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】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②</a:t>
            </a:r>
            <a:r>
              <a:rPr lang="zh-CN" altLang="en-US" sz="20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激动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sz="20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惊喜</a:t>
            </a:r>
            <a:r>
              <a:rPr lang="zh-CN" altLang="en-US" sz="18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（第四段，</a:t>
            </a:r>
            <a:r>
              <a:rPr lang="en-US" altLang="zh-CN" sz="18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18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没想到</a:t>
            </a:r>
            <a:r>
              <a:rPr lang="en-US" altLang="zh-CN" sz="18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18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</a:t>
            </a:r>
            <a:r>
              <a:rPr lang="zh-CN" altLang="en-US" sz="20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期待拉升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。分析：在北京天桥剧场观看中芭舞剧《鹤魂》，剧场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氛围热烈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，外界对舞剧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评价极高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，对演出充满期待。</a:t>
            </a:r>
            <a:r>
              <a:rPr lang="en-US" altLang="zh-CN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/</a:t>
            </a:r>
            <a:r>
              <a:rPr lang="zh-CN" altLang="en-US" sz="2000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我的没看到群鹤起舞的遗憾竟然在北京天桥剧场实现了，我倍感惊喜。</a:t>
            </a:r>
            <a:endParaRPr lang="zh-CN" altLang="en-US" sz="2000">
              <a:solidFill>
                <a:srgbClr val="7030A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“期待拉升”可以表述为“非常期待”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不能只写“期待”</a:t>
            </a:r>
            <a:endParaRPr lang="zh-CN" altLang="en-US" sz="2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endParaRPr lang="zh-CN" altLang="en-US" sz="2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③</a:t>
            </a:r>
            <a:r>
              <a:rPr lang="zh-CN" altLang="en-US" sz="20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怀疑、担忧</a:t>
            </a:r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。分析：担心新一代年轻演员</a:t>
            </a:r>
            <a:r>
              <a:rPr lang="zh-CN" altLang="en-US" sz="2000">
                <a:solidFill>
                  <a:srgbClr val="1D41D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不能吃苦，无法达到前辈的专业精神与艺术水准。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“复杂”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“犹豫”</a:t>
            </a:r>
            <a:r>
              <a:rPr lang="zh-CN" altLang="en-US" sz="200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不得分。</a:t>
            </a:r>
            <a:endParaRPr lang="zh-CN" altLang="en-US" sz="2000">
              <a:solidFill>
                <a:srgbClr val="00B0F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TABLE_ENDDRAG_ORIGIN_RECT" val="903*446"/>
  <p:tag name="TABLE_ENDDRAG_RECT" val="35*158*903*446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PP_MARK_KEY" val="e33a6a74-9b9a-4159-b03b-d3539437f16c"/>
  <p:tag name="COMMONDATA" val="eyJoZGlkIjoiYjA4NzkxMTE1MTc2ODhiMDQ3ZDY2NjE5NjQ2NzE2MWQifQ=="/>
  <p:tag name="resource_record_key" val="{&quot;10&quot;:[6463926]}"/>
  <p:tag name="commondata" val="eyJoZGlkIjoiMjlmZjJiYmQyYzllY2VlYzMyNTg2NzY4YWVkYWE2OWQ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TABLE_ENDDRAG_ORIGIN_RECT" val="903*446"/>
  <p:tag name="TABLE_ENDDRAG_RECT" val="35*158*903*446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4707</Words>
  <Application>WPS 演示</Application>
  <PresentationFormat>宽屏</PresentationFormat>
  <Paragraphs>274</Paragraphs>
  <Slides>35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8" baseType="lpstr">
      <vt:lpstr>Arial</vt:lpstr>
      <vt:lpstr>宋体</vt:lpstr>
      <vt:lpstr>Wingdings</vt:lpstr>
      <vt:lpstr>黑体</vt:lpstr>
      <vt:lpstr>微软雅黑</vt:lpstr>
      <vt:lpstr>Agency FB</vt:lpstr>
      <vt:lpstr>华文新魏</vt:lpstr>
      <vt:lpstr>楷体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韩小蕙</vt:lpstr>
      <vt:lpstr>PowerPoint 演示文稿</vt:lpstr>
      <vt:lpstr>PowerPoint 演示文稿</vt:lpstr>
      <vt:lpstr>PowerPoint 演示文稿</vt:lpstr>
      <vt:lpstr>18.文章中作者的心情经历了多次变化。请结合文本，简要分析变化的过程。（6分）</vt:lpstr>
      <vt:lpstr>18.文章中作者的心情经历了多次变化。请结合文本，简要分析变化的过程。（6分）</vt:lpstr>
      <vt:lpstr>18.文章中作者的心情经历了多次变化。请结合文本，简要分析变化的过程。（6分）</vt:lpstr>
      <vt:lpstr>18.文章中作者的心情经历了多次变化。请结合文本，简要分析变化的过程。（6分）</vt:lpstr>
      <vt:lpstr>PowerPoint 演示文稿</vt:lpstr>
      <vt:lpstr>6分，中间三点表述清晰</vt:lpstr>
      <vt:lpstr>5分，第一点缺少对“期望”的分析；第三、五点分析过于空泛</vt:lpstr>
      <vt:lpstr>4分</vt:lpstr>
      <vt:lpstr>3分，分析过于简略，没有形成严谨的因果关系</vt:lpstr>
      <vt:lpstr>2分</vt:lpstr>
      <vt:lpstr>1分</vt:lpstr>
      <vt:lpstr>0分</vt:lpstr>
      <vt:lpstr>PowerPoint 演示文稿</vt:lpstr>
      <vt:lpstr>PowerPoint 演示文稿</vt:lpstr>
      <vt:lpstr>19.请结合文章内容，谈谈标题“鹤魂飞扬”有哪些涵义。（6分）</vt:lpstr>
      <vt:lpstr>19.请结合文章内容，谈谈标题“鹤魂飞扬”有哪些涵义。（6分）</vt:lpstr>
      <vt:lpstr>19.请结合文章内容，谈谈标题“鹤魂飞扬”有哪些涵义。（6分）</vt:lpstr>
      <vt:lpstr>PowerPoint 演示文稿</vt:lpstr>
      <vt:lpstr>6分，思路清晰，表达严谨</vt:lpstr>
      <vt:lpstr>5分 梳理清晰，“加入中华文化”一点缺少“飞扬”</vt:lpstr>
      <vt:lpstr>4分</vt:lpstr>
      <vt:lpstr>3分，前三点表述不够完整，酌情赋一分</vt:lpstr>
      <vt:lpstr>2分</vt:lpstr>
      <vt:lpstr>1分</vt:lpstr>
      <vt:lpstr>1分，套话过多</vt:lpstr>
      <vt:lpstr>0分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关自在</cp:lastModifiedBy>
  <cp:revision>847</cp:revision>
  <dcterms:created xsi:type="dcterms:W3CDTF">2026-01-16T05:00:00Z</dcterms:created>
  <dcterms:modified xsi:type="dcterms:W3CDTF">2026-04-01T05:46:11Z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FA2D67A164AB4B3E9FEAE319999BF082_13</vt:lpwstr>
  </property>
  <property fmtid="{D5CDD505-2E9C-101B-9397-08002B2CF9AE}" pid="3" name="KSOProductBuildVer">
    <vt:lpwstr>2052-12.1.0.18608</vt:lpwstr>
  </property>
</Properties>
</file>