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3"/>
    <p:sldId id="860" r:id="rId4"/>
    <p:sldId id="862" r:id="rId5"/>
    <p:sldId id="864" r:id="rId6"/>
    <p:sldId id="952" r:id="rId7"/>
    <p:sldId id="960" r:id="rId8"/>
    <p:sldId id="962" r:id="rId9"/>
    <p:sldId id="957" r:id="rId10"/>
    <p:sldId id="953" r:id="rId11"/>
    <p:sldId id="944" r:id="rId12"/>
    <p:sldId id="955" r:id="rId13"/>
    <p:sldId id="954" r:id="rId14"/>
    <p:sldId id="945" r:id="rId15"/>
    <p:sldId id="943" r:id="rId16"/>
    <p:sldId id="922" r:id="rId17"/>
    <p:sldId id="918" r:id="rId18"/>
    <p:sldId id="914" r:id="rId19"/>
    <p:sldId id="913" r:id="rId20"/>
    <p:sldId id="915" r:id="rId21"/>
    <p:sldId id="964" r:id="rId22"/>
    <p:sldId id="280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  <p:bold r:id="rId30"/>
    </p:embeddedFont>
    <p:embeddedFont>
      <p:font typeface="Agency FB" panose="020B0503020202020204" pitchFamily="34" charset="0"/>
      <p:regular r:id="rId31"/>
      <p:bold r:id="rId32"/>
    </p:embeddedFont>
    <p:embeddedFont>
      <p:font typeface="华文楷体" panose="02010600040101010101" pitchFamily="2" charset="-122"/>
      <p:regular r:id="rId33"/>
    </p:embeddedFon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楷体" panose="02010609060101010101" pitchFamily="49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黑体" panose="02010609060101010101" pitchFamily="49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xl" initials="" lastIdx="0" clrIdx="0"/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25.xml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154940" y="1622425"/>
            <a:ext cx="1189863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丰台区</a:t>
            </a:r>
            <a:r>
              <a:rPr lang="en-US" altLang="zh-CN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2025~2026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学年度第二学期综合练习（一）</a:t>
            </a: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656965" y="3258185"/>
            <a:ext cx="500443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诗歌阅读</a:t>
            </a:r>
            <a:endParaRPr lang="zh-CN" altLang="en-US" sz="3200" b="1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6095" y="4538345"/>
            <a:ext cx="85515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  <a:latin typeface="宋体" pitchFamily="2" charset="-122"/>
                <a:ea typeface="宋体" pitchFamily="2" charset="-122"/>
              </a:rPr>
              <a:t>　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阅卷</a:t>
            </a:r>
            <a:r>
              <a:rPr lang="zh-CN" altLang="en-US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： 刘文治</a:t>
            </a:r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赵萌</a:t>
            </a:r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严腾</a:t>
            </a:r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安雪玲</a:t>
            </a:r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金亚　　</a:t>
            </a:r>
            <a:r>
              <a:rPr lang="zh-CN" altLang="en-US" sz="2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　</a:t>
            </a:r>
            <a:endParaRPr lang="zh-CN" altLang="en-US" sz="2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364" y="365125"/>
            <a:ext cx="11749414" cy="1325563"/>
          </a:xfr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 smtClean="0"/>
              <a:t>分，两处关联，两处情感，少“扩大内涵词境”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988"/>
            <a:ext cx="12550634" cy="343962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分，关联七夕</a:t>
            </a:r>
            <a:r>
              <a:rPr lang="en-US" altLang="zh-CN" dirty="0" smtClean="0"/>
              <a:t>2</a:t>
            </a:r>
            <a:r>
              <a:rPr lang="zh-CN" altLang="en-US" dirty="0" smtClean="0"/>
              <a:t>处，情感</a:t>
            </a:r>
            <a:r>
              <a:rPr lang="en-US" altLang="zh-CN" dirty="0" smtClean="0"/>
              <a:t>1</a:t>
            </a:r>
            <a:r>
              <a:rPr lang="zh-CN" altLang="en-US" dirty="0" smtClean="0"/>
              <a:t>处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17" y="2079409"/>
            <a:ext cx="12571254" cy="345709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分，关联七夕</a:t>
            </a:r>
            <a:r>
              <a:rPr lang="en-US" altLang="zh-CN" dirty="0" smtClean="0"/>
              <a:t>+2</a:t>
            </a:r>
            <a:r>
              <a:rPr lang="zh-CN" altLang="en-US" dirty="0" smtClean="0"/>
              <a:t>种情感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85" y="2263583"/>
            <a:ext cx="12734231" cy="351091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3844" cy="1325563"/>
          </a:xfrm>
        </p:spPr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 smtClean="0"/>
              <a:t>分 大部分在复述词作内容；</a:t>
            </a:r>
            <a:r>
              <a:rPr lang="zh-CN" altLang="en-US" dirty="0" smtClean="0"/>
              <a:t>情感主旨得分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6095"/>
          <a:stretch>
            <a:fillRect/>
          </a:stretch>
        </p:blipFill>
        <p:spPr>
          <a:xfrm>
            <a:off x="48534" y="1848899"/>
            <a:ext cx="12143466" cy="3828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0</a:t>
            </a:r>
            <a:r>
              <a:rPr lang="zh-CN" altLang="en-US"/>
              <a:t>分</a:t>
            </a:r>
            <a:endParaRPr lang="zh-CN" altLang="en-US"/>
          </a:p>
        </p:txBody>
      </p:sp>
      <p:pic>
        <p:nvPicPr>
          <p:cNvPr id="5" name="内容占位符 4" descr="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2120900"/>
            <a:ext cx="12192000" cy="3070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注: 线形(带边框和强调线) 1"/>
          <p:cNvSpPr/>
          <p:nvPr/>
        </p:nvSpPr>
        <p:spPr>
          <a:xfrm>
            <a:off x="600075" y="1411605"/>
            <a:ext cx="10652125" cy="46697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0605" y="1725930"/>
            <a:ext cx="94081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ym typeface="+mn-ea"/>
              </a:rPr>
              <a:t>1.</a:t>
            </a:r>
            <a:r>
              <a:rPr lang="zh-CN" altLang="en-US" sz="2400" dirty="0">
                <a:sym typeface="+mn-ea"/>
              </a:rPr>
              <a:t>加强诗歌阅读基本方法</a:t>
            </a:r>
            <a:endParaRPr lang="zh-CN" altLang="en-US" sz="24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charset="0"/>
              <a:buChar char=""/>
            </a:pPr>
            <a:r>
              <a:rPr lang="zh-CN" altLang="en-US" sz="2400" dirty="0">
                <a:sym typeface="+mn-ea"/>
              </a:rPr>
              <a:t>理解常见修辞手法</a:t>
            </a:r>
            <a:endParaRPr lang="zh-CN" altLang="en-US" sz="24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charset="0"/>
              <a:buChar char=""/>
            </a:pPr>
            <a:r>
              <a:rPr lang="zh-CN" altLang="en-US" sz="2400" dirty="0">
                <a:sym typeface="+mn-ea"/>
              </a:rPr>
              <a:t>结合文本，而不是生硬贴某类题材的情感标签</a:t>
            </a:r>
            <a:endParaRPr lang="zh-CN" altLang="en-US" sz="24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charset="0"/>
              <a:buChar char=""/>
            </a:pPr>
            <a:endParaRPr lang="en-US" altLang="zh-CN" sz="2400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ym typeface="+mn-ea"/>
              </a:rPr>
              <a:t>2.</a:t>
            </a:r>
            <a:r>
              <a:rPr lang="zh-CN" altLang="zh-CN" sz="2400" dirty="0">
                <a:sym typeface="+mn-ea"/>
              </a:rPr>
              <a:t>关注</a:t>
            </a:r>
            <a:r>
              <a:rPr lang="zh-CN" altLang="zh-CN" sz="2400" dirty="0">
                <a:solidFill>
                  <a:srgbClr val="FF0000"/>
                </a:solidFill>
                <a:sym typeface="+mn-ea"/>
              </a:rPr>
              <a:t>审题、答题规范</a:t>
            </a:r>
            <a:r>
              <a:rPr lang="zh-CN" altLang="zh-CN" sz="2400" dirty="0">
                <a:sym typeface="+mn-ea"/>
              </a:rPr>
              <a:t>训练</a:t>
            </a:r>
            <a:r>
              <a:rPr lang="zh-CN" altLang="en-US" sz="2400" dirty="0">
                <a:sym typeface="+mn-ea"/>
              </a:rPr>
              <a:t>，条分缕析答题</a:t>
            </a:r>
            <a:endParaRPr lang="zh-CN" altLang="en-US" sz="24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charset="0"/>
              <a:buChar char=""/>
            </a:pPr>
            <a:r>
              <a:rPr lang="zh-CN" altLang="en-US" sz="2400" dirty="0">
                <a:sym typeface="+mn-ea"/>
              </a:rPr>
              <a:t>问什么，答什么</a:t>
            </a:r>
            <a:endParaRPr lang="zh-CN" altLang="en-US" sz="24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charset="0"/>
              <a:buChar char=""/>
            </a:pPr>
            <a:r>
              <a:rPr lang="zh-CN" altLang="en-US" sz="2400" dirty="0">
                <a:sym typeface="+mn-ea"/>
              </a:rPr>
              <a:t>答题要有层次意识，有骨有肉，总分结合</a:t>
            </a:r>
            <a:endParaRPr lang="zh-CN" altLang="en-US" sz="2400" dirty="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默写</a:t>
            </a:r>
            <a:r>
              <a:rPr lang="en-US" altLang="zh-CN"/>
              <a:t>——</a:t>
            </a:r>
            <a:r>
              <a:rPr lang="zh-CN" altLang="en-US"/>
              <a:t>字迹清晰，书写规范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z="3600"/>
              <a:t>【参考答案】</a:t>
            </a:r>
            <a:endParaRPr lang="zh-CN" altLang="en-US" sz="3600"/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z="3600"/>
              <a:t>（1）</a:t>
            </a:r>
            <a:r>
              <a:rPr lang="zh-CN" altLang="en-US" sz="3600">
                <a:highlight>
                  <a:srgbClr val="FFFF00"/>
                </a:highlight>
              </a:rPr>
              <a:t>譬</a:t>
            </a:r>
            <a:r>
              <a:rPr lang="zh-CN" altLang="en-US" sz="3600"/>
              <a:t>如平地   虽</a:t>
            </a:r>
            <a:r>
              <a:rPr lang="zh-CN" altLang="en-US" sz="3600">
                <a:highlight>
                  <a:srgbClr val="FFFF00"/>
                </a:highlight>
              </a:rPr>
              <a:t>覆</a:t>
            </a:r>
            <a:r>
              <a:rPr lang="zh-CN" altLang="en-US" sz="3600"/>
              <a:t>一</a:t>
            </a:r>
            <a:r>
              <a:rPr lang="zh-CN" altLang="en-US" sz="3600">
                <a:highlight>
                  <a:srgbClr val="FFFF00"/>
                </a:highlight>
              </a:rPr>
              <a:t>篑</a:t>
            </a:r>
            <a:endParaRPr lang="zh-CN" altLang="en-US" sz="3600"/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z="3600"/>
              <a:t>（2）澄江一道月分明   无边落木</a:t>
            </a:r>
            <a:r>
              <a:rPr lang="zh-CN" altLang="en-US" sz="3600">
                <a:highlight>
                  <a:srgbClr val="FFFF00"/>
                </a:highlight>
              </a:rPr>
              <a:t>萧</a:t>
            </a:r>
            <a:r>
              <a:rPr lang="zh-CN" altLang="en-US" sz="3600"/>
              <a:t>萧下  </a:t>
            </a:r>
            <a:endParaRPr lang="zh-CN" altLang="en-US" sz="3600"/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z="3600"/>
              <a:t>（3）事不目见耳闻   而</a:t>
            </a:r>
            <a:r>
              <a:rPr lang="zh-CN" altLang="en-US" sz="3600">
                <a:highlight>
                  <a:srgbClr val="FFFF00"/>
                </a:highlight>
              </a:rPr>
              <a:t>臆</a:t>
            </a:r>
            <a:r>
              <a:rPr lang="zh-CN" altLang="en-US" sz="3600"/>
              <a:t>断其有无    </a:t>
            </a:r>
            <a:endParaRPr lang="zh-CN" altLang="en-US" sz="3600"/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z="3600"/>
              <a:t>（4）而半山居雾若带然   怒涛卷霜雪</a:t>
            </a:r>
            <a:endParaRPr lang="zh-CN" altLang="en-US" sz="3600"/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en-US" sz="3600"/>
              <a:t>【评分标准】每空1分。错字、漏字均不得分。</a:t>
            </a:r>
            <a:endParaRPr lang="zh-CN" altLang="en-US" sz="3600"/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3755" y="549910"/>
            <a:ext cx="5216316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楷体" charset="0"/>
                <a:ea typeface="楷体" charset="0"/>
                <a:cs typeface="楷体" charset="0"/>
              </a:rPr>
              <a:t>1.“勾</a:t>
            </a:r>
            <a:r>
              <a:rPr lang="en-US" altLang="zh-CN" sz="3200" b="1" dirty="0">
                <a:latin typeface="楷体" charset="0"/>
                <a:ea typeface="楷体" charset="0"/>
                <a:cs typeface="楷体" charset="0"/>
              </a:rPr>
              <a:t>” 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</a:rPr>
              <a:t>“</a:t>
            </a:r>
            <a:r>
              <a:rPr lang="zh-CN" altLang="en-US" sz="3200" b="1" dirty="0">
                <a:latin typeface="楷体" charset="0"/>
                <a:ea typeface="楷体" charset="0"/>
                <a:cs typeface="楷体" charset="0"/>
              </a:rPr>
              <a:t>心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</a:rPr>
              <a:t>”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</a:rPr>
              <a:t>的问题</a:t>
            </a:r>
            <a:endParaRPr lang="en-US" altLang="zh-CN" sz="3200" b="1" dirty="0">
              <a:latin typeface="楷体" charset="0"/>
              <a:ea typeface="楷体" charset="0"/>
              <a:cs typeface="楷体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34365" y="1073150"/>
          <a:ext cx="11123931" cy="520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275"/>
                <a:gridCol w="3572828"/>
                <a:gridCol w="3572828"/>
              </a:tblGrid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2985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2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 smtClean="0"/>
                        <a:t>笔画勾连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 smtClean="0"/>
                        <a:t>笔画缺失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679440" y="1255395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错误原因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217420" y="126746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错误示例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9141460" y="126746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规范书写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83805" y="3644265"/>
            <a:ext cx="3944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charset="0"/>
                <a:ea typeface="楷体" charset="0"/>
                <a:cs typeface="楷体" charset="0"/>
              </a:rPr>
              <a:t>该写</a:t>
            </a:r>
            <a:r>
              <a:rPr lang="en-US" altLang="zh-CN" sz="2800" b="1">
                <a:latin typeface="楷体" charset="0"/>
                <a:ea typeface="楷体" charset="0"/>
                <a:cs typeface="楷体" charset="0"/>
              </a:rPr>
              <a:t>“</a:t>
            </a:r>
            <a:r>
              <a:rPr lang="zh-CN" altLang="en-US" sz="2800" b="1">
                <a:latin typeface="楷体" charset="0"/>
                <a:ea typeface="楷体" charset="0"/>
                <a:cs typeface="楷体" charset="0"/>
              </a:rPr>
              <a:t>勾</a:t>
            </a:r>
            <a:r>
              <a:rPr lang="en-US" altLang="zh-CN" sz="2800" b="1">
                <a:latin typeface="楷体" charset="0"/>
                <a:ea typeface="楷体" charset="0"/>
                <a:cs typeface="楷体" charset="0"/>
              </a:rPr>
              <a:t>”</a:t>
            </a:r>
            <a:r>
              <a:rPr lang="zh-CN" altLang="en-US" sz="2800" b="1">
                <a:latin typeface="楷体" charset="0"/>
                <a:ea typeface="楷体" charset="0"/>
                <a:cs typeface="楷体" charset="0"/>
              </a:rPr>
              <a:t>没有写</a:t>
            </a:r>
            <a:r>
              <a:rPr lang="en-US" altLang="zh-CN" sz="2800" b="1">
                <a:latin typeface="楷体" charset="0"/>
                <a:ea typeface="楷体" charset="0"/>
                <a:cs typeface="楷体" charset="0"/>
              </a:rPr>
              <a:t>“</a:t>
            </a:r>
            <a:r>
              <a:rPr lang="zh-CN" altLang="en-US" sz="2800" b="1">
                <a:latin typeface="楷体" charset="0"/>
                <a:ea typeface="楷体" charset="0"/>
                <a:cs typeface="楷体" charset="0"/>
              </a:rPr>
              <a:t>勾</a:t>
            </a:r>
            <a:r>
              <a:rPr lang="en-US" altLang="zh-CN" sz="2800" b="1">
                <a:latin typeface="楷体" charset="0"/>
                <a:ea typeface="楷体" charset="0"/>
                <a:cs typeface="楷体" charset="0"/>
              </a:rPr>
              <a:t>”</a:t>
            </a:r>
            <a:endParaRPr lang="en-US" altLang="zh-CN" sz="2800" b="1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" name="右大括号 5"/>
          <p:cNvSpPr/>
          <p:nvPr/>
        </p:nvSpPr>
        <p:spPr>
          <a:xfrm>
            <a:off x="6958330" y="2317116"/>
            <a:ext cx="488950" cy="2328806"/>
          </a:xfrm>
          <a:prstGeom prst="rightBrace">
            <a:avLst>
              <a:gd name="adj1" fmla="val 71818"/>
              <a:gd name="adj2" fmla="val 50000"/>
            </a:avLst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5" y="2037476"/>
            <a:ext cx="3232518" cy="10063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16" y="2994703"/>
            <a:ext cx="656320" cy="9394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4" y="4001052"/>
            <a:ext cx="3405629" cy="6448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9" y="4645921"/>
            <a:ext cx="612681" cy="8332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06" y="5483641"/>
            <a:ext cx="592105" cy="9761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10" y="5483641"/>
            <a:ext cx="749398" cy="8243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200" y="4645921"/>
            <a:ext cx="1672794" cy="1632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3755" y="549910"/>
            <a:ext cx="473265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latin typeface="楷体" charset="0"/>
                <a:ea typeface="楷体" charset="0"/>
                <a:cs typeface="楷体" charset="0"/>
              </a:rPr>
              <a:t>2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</a:rPr>
              <a:t>.</a:t>
            </a:r>
            <a:r>
              <a:rPr lang="zh-CN" altLang="en-US" sz="3200" b="1" dirty="0" smtClean="0">
                <a:latin typeface="楷体" charset="0"/>
                <a:ea typeface="楷体" charset="0"/>
                <a:cs typeface="楷体" charset="0"/>
              </a:rPr>
              <a:t>“口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</a:rPr>
              <a:t>”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“</a:t>
            </a:r>
            <a:r>
              <a:rPr lang="en-US" altLang="zh-CN" sz="3200" b="1" dirty="0" err="1">
                <a:latin typeface="楷体" charset="0"/>
                <a:ea typeface="楷体" charset="0"/>
                <a:cs typeface="楷体" charset="0"/>
                <a:sym typeface="+mn-ea"/>
              </a:rPr>
              <a:t>辶”</a:t>
            </a:r>
            <a:r>
              <a:rPr lang="en-US" altLang="zh-CN" sz="3200" b="1" dirty="0" err="1">
                <a:latin typeface="楷体" charset="0"/>
                <a:ea typeface="楷体" charset="0"/>
                <a:cs typeface="楷体" charset="0"/>
              </a:rPr>
              <a:t>的问题</a:t>
            </a:r>
            <a:endParaRPr lang="en-US" altLang="zh-CN" sz="3200" b="1" dirty="0">
              <a:latin typeface="楷体" charset="0"/>
              <a:ea typeface="楷体" charset="0"/>
              <a:cs typeface="楷体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34365" y="1073150"/>
          <a:ext cx="11123931" cy="520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275"/>
                <a:gridCol w="3572828"/>
                <a:gridCol w="3572828"/>
              </a:tblGrid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2985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2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 smtClean="0"/>
                        <a:t>写成了三角形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charset="0"/>
                          <a:ea typeface="楷体" charset="0"/>
                          <a:cs typeface="+mn-cs"/>
                        </a:rPr>
                        <a:t>“</a:t>
                      </a:r>
                      <a:r>
                        <a:rPr kumimoji="0" lang="en-US" altLang="zh-C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charset="0"/>
                          <a:ea typeface="楷体" charset="0"/>
                          <a:cs typeface="楷体" charset="0"/>
                          <a:sym typeface="+mn-ea"/>
                        </a:rPr>
                        <a:t>辶</a:t>
                      </a:r>
                      <a:r>
                        <a:rPr kumimoji="0" lang="en-US" altLang="zh-C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charset="0"/>
                          <a:ea typeface="楷体" charset="0"/>
                          <a:cs typeface="+mn-cs"/>
                        </a:rPr>
                        <a:t>”</a:t>
                      </a:r>
                      <a:r>
                        <a:rPr kumimoji="0" lang="zh-CN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charset="0"/>
                          <a:ea typeface="楷体" charset="0"/>
                          <a:cs typeface="+mn-cs"/>
                        </a:rPr>
                        <a:t>上面一点位置太低</a:t>
                      </a:r>
                      <a:r>
                        <a:rPr kumimoji="0" lang="en-US" altLang="zh-CN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kumimoji="0" lang="en-US" altLang="zh-C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679440" y="1255395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错误原因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217420" y="126746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错误示例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9141460" y="126746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规范书写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94860" y="2168525"/>
            <a:ext cx="35750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 dirty="0" smtClean="0">
                <a:latin typeface="楷体" charset="0"/>
                <a:ea typeface="楷体" charset="0"/>
                <a:sym typeface="+mn-ea"/>
              </a:rPr>
              <a:t>笔画缺失</a:t>
            </a:r>
            <a:endParaRPr lang="zh-CN" altLang="en-US" sz="2400" b="1" dirty="0">
              <a:latin typeface="楷体" charset="0"/>
              <a:ea typeface="楷体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7540" y="4182110"/>
            <a:ext cx="3500755" cy="18059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648835" y="4029075"/>
            <a:ext cx="3094990" cy="1595755"/>
            <a:chOff x="7641" y="4994"/>
            <a:chExt cx="4874" cy="2513"/>
          </a:xfrm>
        </p:grpSpPr>
        <p:sp>
          <p:nvSpPr>
            <p:cNvPr id="17" name="文本框 16"/>
            <p:cNvSpPr txBox="1"/>
            <p:nvPr/>
          </p:nvSpPr>
          <p:spPr>
            <a:xfrm>
              <a:off x="7641" y="4994"/>
              <a:ext cx="4858" cy="13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 dirty="0">
                  <a:latin typeface="楷体" charset="0"/>
                  <a:ea typeface="楷体" charset="0"/>
                </a:rPr>
                <a:t>“</a:t>
              </a:r>
              <a:r>
                <a:rPr lang="en-US" altLang="zh-CN" sz="2400" b="1" dirty="0">
                  <a:latin typeface="楷体" charset="0"/>
                  <a:ea typeface="楷体" charset="0"/>
                  <a:cs typeface="楷体" charset="0"/>
                  <a:sym typeface="+mn-ea"/>
                </a:rPr>
                <a:t>辶</a:t>
              </a:r>
              <a:r>
                <a:rPr lang="en-US" altLang="zh-CN" sz="2400" b="1" dirty="0">
                  <a:latin typeface="楷体" charset="0"/>
                  <a:ea typeface="楷体" charset="0"/>
                </a:rPr>
                <a:t>”</a:t>
              </a:r>
              <a:r>
                <a:rPr lang="zh-CN" sz="2400" b="1" dirty="0">
                  <a:latin typeface="楷体" charset="0"/>
                  <a:ea typeface="楷体" charset="0"/>
                </a:rPr>
                <a:t>少上面一点</a:t>
              </a:r>
              <a:r>
                <a:rPr lang="en-US" altLang="zh-CN" sz="2400" dirty="0"/>
                <a:t>       </a:t>
              </a:r>
              <a:endParaRPr lang="en-US" altLang="zh-CN" sz="24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657" y="6157"/>
              <a:ext cx="4858" cy="13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latin typeface="楷体" charset="0"/>
                  <a:ea typeface="楷体" charset="0"/>
                </a:rPr>
                <a:t>“</a:t>
              </a:r>
              <a:r>
                <a:rPr lang="en-US" altLang="zh-CN" sz="2400" b="1">
                  <a:latin typeface="楷体" charset="0"/>
                  <a:ea typeface="楷体" charset="0"/>
                  <a:cs typeface="楷体" charset="0"/>
                  <a:sym typeface="+mn-ea"/>
                </a:rPr>
                <a:t>辶</a:t>
              </a:r>
              <a:r>
                <a:rPr lang="en-US" altLang="zh-CN" sz="2400" b="1">
                  <a:latin typeface="楷体" charset="0"/>
                  <a:ea typeface="楷体" charset="0"/>
                </a:rPr>
                <a:t>”</a:t>
              </a:r>
              <a:r>
                <a:rPr lang="zh-CN" sz="2400" b="1">
                  <a:latin typeface="楷体" charset="0"/>
                  <a:ea typeface="楷体" charset="0"/>
                </a:rPr>
                <a:t>书写不规范</a:t>
              </a:r>
              <a:endParaRPr lang="zh-CN" sz="240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6" y="4601519"/>
            <a:ext cx="1211413" cy="1112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85" y="3956918"/>
            <a:ext cx="1211412" cy="746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5" y="1888407"/>
            <a:ext cx="998867" cy="11141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1" y="3059348"/>
            <a:ext cx="966218" cy="816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08" y="1888407"/>
            <a:ext cx="2154477" cy="19874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39" y="5375038"/>
            <a:ext cx="778543" cy="854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3755" y="549910"/>
            <a:ext cx="1072959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3.</a:t>
            </a:r>
            <a:r>
              <a:rPr lang="zh-CN" altLang="en-US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书写</a:t>
            </a:r>
            <a:r>
              <a:rPr lang="zh-CN" altLang="en-US" sz="32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不规范</a:t>
            </a:r>
            <a:r>
              <a:rPr lang="zh-CN" altLang="en-US" sz="3200" b="1" dirty="0">
                <a:latin typeface="楷体" charset="0"/>
                <a:ea typeface="楷体" charset="0"/>
                <a:cs typeface="楷体" charset="0"/>
                <a:sym typeface="+mn-ea"/>
              </a:rPr>
              <a:t>的</a:t>
            </a:r>
            <a:r>
              <a:rPr lang="zh-CN" altLang="en-US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字（点、撇捺）</a:t>
            </a:r>
            <a:endParaRPr lang="zh-CN" altLang="en-US" sz="3200" b="1" dirty="0"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34365" y="1073150"/>
          <a:ext cx="11123931" cy="4951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185"/>
                <a:gridCol w="4926330"/>
                <a:gridCol w="2939416"/>
              </a:tblGrid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3756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334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679440" y="1255395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错误原因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419225" y="128143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错误示例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9507855" y="128143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规范书写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24325" y="2057566"/>
            <a:ext cx="4970145" cy="6607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900" dirty="0" smtClean="0">
                <a:latin typeface="楷体" charset="0"/>
                <a:ea typeface="楷体" charset="0"/>
                <a:cs typeface="楷体" charset="0"/>
              </a:rPr>
              <a:t>三点水连笔</a:t>
            </a:r>
            <a:endParaRPr lang="zh-CN" altLang="en-US" sz="1900" dirty="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97960" y="3040380"/>
            <a:ext cx="483933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 smtClean="0">
                <a:latin typeface="楷体" charset="0"/>
                <a:ea typeface="楷体" charset="0"/>
                <a:cs typeface="楷体" charset="0"/>
                <a:sym typeface="+mn-ea"/>
              </a:rPr>
              <a:t>“点”笔画缺失，“点”写成了短竖，位置也不对</a:t>
            </a:r>
            <a:endParaRPr lang="zh-CN" altLang="en-US" dirty="0"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4"/>
            </p:custDataLst>
          </p:nvPr>
        </p:nvSpPr>
        <p:spPr>
          <a:xfrm>
            <a:off x="4124325" y="4740275"/>
            <a:ext cx="4098925" cy="421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dirty="0" smtClean="0">
                <a:latin typeface="楷体" charset="0"/>
                <a:ea typeface="楷体" charset="0"/>
                <a:cs typeface="楷体" charset="0"/>
                <a:sym typeface="+mn-ea"/>
              </a:rPr>
              <a:t>“点”的方向不对</a:t>
            </a:r>
            <a:endParaRPr lang="zh-CN" altLang="en-US" dirty="0"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4124325" y="5603240"/>
            <a:ext cx="4712970" cy="421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dirty="0" smtClean="0">
                <a:latin typeface="楷体" charset="0"/>
                <a:ea typeface="楷体" charset="0"/>
                <a:cs typeface="楷体" charset="0"/>
                <a:sym typeface="+mn-ea"/>
              </a:rPr>
              <a:t>“女”笔画不规范</a:t>
            </a:r>
            <a:endParaRPr lang="en-US" altLang="zh-CN" dirty="0"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124325" y="3877310"/>
            <a:ext cx="4098925" cy="421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dirty="0">
                <a:latin typeface="楷体" charset="0"/>
                <a:ea typeface="楷体" charset="0"/>
                <a:cs typeface="楷体" charset="0"/>
                <a:sym typeface="+mn-ea"/>
              </a:rPr>
              <a:t>两</a:t>
            </a:r>
            <a:r>
              <a:rPr lang="zh-CN" altLang="en-US" dirty="0" smtClean="0">
                <a:latin typeface="楷体" charset="0"/>
                <a:ea typeface="楷体" charset="0"/>
                <a:cs typeface="楷体" charset="0"/>
                <a:sym typeface="+mn-ea"/>
              </a:rPr>
              <a:t>笔要分开</a:t>
            </a:r>
            <a:endParaRPr lang="zh-CN" altLang="en-US" dirty="0"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42" y="1903244"/>
            <a:ext cx="1065005" cy="755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0" y="2730035"/>
            <a:ext cx="685572" cy="9531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3493" r="39189" b="-3493"/>
          <a:stretch>
            <a:fillRect/>
          </a:stretch>
        </p:blipFill>
        <p:spPr>
          <a:xfrm>
            <a:off x="1574301" y="3644493"/>
            <a:ext cx="684755" cy="8000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4" y="2694938"/>
            <a:ext cx="760305" cy="8785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2" y="5252907"/>
            <a:ext cx="760305" cy="8750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30" y="4543522"/>
            <a:ext cx="723027" cy="7093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06" y="4639409"/>
            <a:ext cx="1498132" cy="1391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1880215" cy="44005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 fontAlgn="auto">
              <a:lnSpc>
                <a:spcPct val="10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二郎神·七夕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ctr" fontAlgn="auto"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宋 张孝祥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 fontAlgn="auto">
              <a:lnSpc>
                <a:spcPct val="1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坐中客。共千里、潇湘秋色。渐万宝西成农事了，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（bà yà）看、黄云阡陌。桥口橘洲风浪稳，岳镇耸、倚天青壁。追前事、兴亡相续，空与山川陈迹。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 fontAlgn="auto">
              <a:lnSpc>
                <a:spcPct val="1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南国。都会繁盛，依然似昔。聚翠羽明珠三市满，楼观涌、参差金碧。乞巧处、家家追乐事，争要做、丰年七夕。愿明年强健，百姓欢娱，还如今日。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1295" y="3870541"/>
            <a:ext cx="11797665" cy="2922053"/>
          </a:xfrm>
          <a:prstGeom prst="rect">
            <a:avLst/>
          </a:prstGeom>
          <a:solidFill>
            <a:schemeClr val="tx2">
              <a:lumMod val="20000"/>
              <a:lumOff val="80000"/>
              <a:alpha val="86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01345" algn="l" fontAlgn="auto">
              <a:lnSpc>
                <a:spcPct val="1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【翻译】席间的宾客们，一同眺望这横跨千里、潇湘大地的秋日景色。秋风吹来，各类作物都已成熟收割，农事告一段落，放眼望去，金黄的稻禾如同大片云朵，铺满田间小路。橘洲渡口风平浪静，江水安稳，岳麓山峰高耸挺立，青色崖壁直插天际。追忆往昔往事，朝代兴衰更替接连不断，只留下这山川大地，成为历史的遗迹。</a:t>
            </a:r>
            <a:endParaRPr lang="zh-CN" altLang="en-US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601345" algn="l" fontAlgn="auto">
              <a:lnSpc>
                <a:spcPct val="1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南国这片土地，都市依旧繁华兴盛，和从前一样。集市上堆满了珍贵的珠宝饰物，高楼殿阁层层叠叠、错落有致，金碧辉煌。七夕乞巧之时，家家户户都在欢庆游乐，都要庆祝这丰收之年的七夕佳节。只愿来年人人身体康健，百姓都能欢乐幸福，就像今天这般祥和热闹。</a:t>
            </a:r>
            <a:endParaRPr lang="zh-CN" altLang="en-US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图片 -21474826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240" y="1264285"/>
            <a:ext cx="874395" cy="430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3755" y="549910"/>
            <a:ext cx="1072959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latin typeface="楷体" charset="0"/>
                <a:ea typeface="楷体" charset="0"/>
                <a:cs typeface="楷体" charset="0"/>
                <a:sym typeface="+mn-ea"/>
              </a:rPr>
              <a:t>3</a:t>
            </a:r>
            <a:r>
              <a:rPr lang="en-US" altLang="zh-CN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.</a:t>
            </a:r>
            <a:r>
              <a:rPr lang="zh-CN" altLang="en-US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 书写</a:t>
            </a:r>
            <a:r>
              <a:rPr lang="zh-CN" altLang="en-US" sz="3200" b="1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不规范</a:t>
            </a:r>
            <a:r>
              <a:rPr lang="zh-CN" altLang="en-US" sz="3200" b="1" dirty="0">
                <a:latin typeface="楷体" charset="0"/>
                <a:ea typeface="楷体" charset="0"/>
                <a:cs typeface="楷体" charset="0"/>
                <a:sym typeface="+mn-ea"/>
              </a:rPr>
              <a:t>的</a:t>
            </a:r>
            <a:r>
              <a:rPr lang="zh-CN" altLang="en-US" sz="3200" b="1" dirty="0" smtClean="0">
                <a:latin typeface="楷体" charset="0"/>
                <a:ea typeface="楷体" charset="0"/>
                <a:cs typeface="楷体" charset="0"/>
                <a:sym typeface="+mn-ea"/>
              </a:rPr>
              <a:t>字（横竖）</a:t>
            </a:r>
            <a:endParaRPr lang="zh-CN" altLang="en-US" sz="3200" b="1" dirty="0"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11821" y="1073150"/>
          <a:ext cx="11123931" cy="4951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185"/>
                <a:gridCol w="4926330"/>
                <a:gridCol w="2939416"/>
              </a:tblGrid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3756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334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950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679440" y="1255395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错误原因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419225" y="128143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错误示例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9507855" y="1281430"/>
            <a:ext cx="1495425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规范书写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67150" y="1831975"/>
            <a:ext cx="4970145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900" dirty="0" smtClean="0">
                <a:latin typeface="楷体" charset="0"/>
                <a:ea typeface="楷体" charset="0"/>
                <a:cs typeface="楷体" charset="0"/>
              </a:rPr>
              <a:t>“</a:t>
            </a:r>
            <a:r>
              <a:rPr lang="zh-CN" altLang="en-US" sz="1900" dirty="0" smtClean="0">
                <a:latin typeface="楷体" charset="0"/>
                <a:ea typeface="楷体" charset="0"/>
                <a:cs typeface="楷体" charset="0"/>
              </a:rPr>
              <a:t>言</a:t>
            </a:r>
            <a:r>
              <a:rPr lang="en-US" altLang="zh-CN" sz="1900" dirty="0" smtClean="0">
                <a:latin typeface="楷体" charset="0"/>
                <a:ea typeface="楷体" charset="0"/>
                <a:cs typeface="楷体" charset="0"/>
              </a:rPr>
              <a:t>”</a:t>
            </a:r>
            <a:r>
              <a:rPr lang="zh-CN" altLang="en-US" sz="1900" dirty="0" smtClean="0">
                <a:latin typeface="楷体" charset="0"/>
                <a:ea typeface="楷体" charset="0"/>
                <a:cs typeface="楷体" charset="0"/>
              </a:rPr>
              <a:t>的第一横要长</a:t>
            </a:r>
            <a:endParaRPr lang="zh-CN" altLang="en-US" sz="1900" dirty="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97960" y="3040380"/>
            <a:ext cx="48393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“横”不规范</a:t>
            </a:r>
            <a:endParaRPr lang="zh-CN" altLang="en-US" dirty="0">
              <a:solidFill>
                <a:srgbClr val="FF0000"/>
              </a:solidFill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4124325" y="5603240"/>
            <a:ext cx="4712970" cy="421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altLang="zh-CN" dirty="0">
              <a:solidFill>
                <a:srgbClr val="FF0000"/>
              </a:solidFill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62" y="1801164"/>
            <a:ext cx="797749" cy="993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24" y="1852869"/>
            <a:ext cx="1114286" cy="10761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01" y="2743524"/>
            <a:ext cx="565868" cy="7399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9" y="3556317"/>
            <a:ext cx="683702" cy="900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9" t="14677" r="1056"/>
          <a:stretch>
            <a:fillRect/>
          </a:stretch>
        </p:blipFill>
        <p:spPr>
          <a:xfrm>
            <a:off x="1297043" y="4548089"/>
            <a:ext cx="1709175" cy="56170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60" y="5201077"/>
            <a:ext cx="1183507" cy="80432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997960" y="394558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“横”不规范</a:t>
            </a:r>
            <a:endParaRPr lang="zh-CN" altLang="en-US" dirty="0">
              <a:solidFill>
                <a:srgbClr val="FF0000"/>
              </a:solidFill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109780" y="545108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“竖”</a:t>
            </a:r>
            <a:r>
              <a:rPr lang="zh-CN" altLang="en-US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不规范</a:t>
            </a:r>
            <a:endParaRPr lang="zh-CN" altLang="en-US" dirty="0">
              <a:solidFill>
                <a:srgbClr val="FF0000"/>
              </a:solidFill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54" y="4495982"/>
            <a:ext cx="1435791" cy="1509421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150360" y="492681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  <a:sym typeface="+mn-ea"/>
              </a:rPr>
              <a:t>“横”不规范</a:t>
            </a:r>
            <a:endParaRPr lang="zh-CN" altLang="en-US" dirty="0">
              <a:solidFill>
                <a:srgbClr val="FF0000"/>
              </a:solidFill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感谢大家的支持，希望能给老师们带来启示！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5935" y="466090"/>
            <a:ext cx="11760835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12．下列对这首词的理解，不正确的一项是（3分）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A. “共千里、潇湘秋色”写词人所见广阔秋色，点出创作时间与地点。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B. “渐万宝”两句展现了丰收时节农人在稻田阡陌中</a:t>
            </a:r>
            <a:r>
              <a:rPr lang="zh-CN" altLang="en-US" sz="2400" dirty="0">
                <a:solidFill>
                  <a:srgbClr val="FF0000"/>
                </a:solidFill>
              </a:rPr>
              <a:t>辛勤劳作</a:t>
            </a:r>
            <a:r>
              <a:rPr lang="zh-CN" altLang="en-US" sz="2400" dirty="0"/>
              <a:t>的场景。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C. “桥口橘洲”三句描绘了江面风平浪静、青色崖壁高耸挺立的景致。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D. “翠羽明珠”“楼观涌”“参差金碧”三处着力描写城市的繁华兴盛。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13．下列对这首词的赏析，不正确的一项是（3分）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A. 上片由秋景起笔，以兴亡之叹作结，虚实结合，寄寓诗人深沉的感慨。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B. 词中“耸”“倚”二字与“乱石穿空”中“穿”字均写山，化静为动。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C. “家追乐事”“争要做”等语句都写出了民众积极参与七夕乐事的热情。</a:t>
            </a:r>
            <a:endParaRPr lang="zh-CN" altLang="en-US" sz="24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/>
              <a:t>D. 结尾三句直抒胸臆，表达了诗人</a:t>
            </a:r>
            <a:r>
              <a:rPr lang="zh-CN" altLang="en-US" sz="2400" dirty="0">
                <a:solidFill>
                  <a:srgbClr val="FF0000"/>
                </a:solidFill>
              </a:rPr>
              <a:t>对个人功名的追求</a:t>
            </a:r>
            <a:r>
              <a:rPr lang="zh-CN" altLang="en-US" sz="2400" dirty="0"/>
              <a:t>和对国家未来的关切。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4980" y="558165"/>
            <a:ext cx="1090676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14．本词题为“七夕”，但写七夕节习俗的笔墨并不多，反而着力描写秋日丰收与南国繁盛。请结合全词，分析作者这样安排的用意。（6分）</a:t>
            </a:r>
            <a:endParaRPr lang="en-US" altLang="zh-CN" sz="2400" dirty="0"/>
          </a:p>
        </p:txBody>
      </p:sp>
      <p:sp>
        <p:nvSpPr>
          <p:cNvPr id="2" name="标注: 线形(带边框和强调线) 1"/>
          <p:cNvSpPr/>
          <p:nvPr/>
        </p:nvSpPr>
        <p:spPr>
          <a:xfrm>
            <a:off x="309245" y="1757045"/>
            <a:ext cx="11384915" cy="49714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【参考答案】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① 作者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写七夕欢乐场景，借七夕抒怀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，意在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寄托国泰民安、百姓和乐的期许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。（2分）若仅拘泥于节俗描写，格局未免狭小，难以承载此深意，故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以秋日丰收与南国繁盛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拓宽意境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  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② 对秋日丰收景象的铺写，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将七夕佳节植根于百姓安居乐业的现实之上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，更能</a:t>
            </a:r>
            <a:r>
              <a:rPr lang="zh-CN" altLang="en-US" sz="24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充实其国泰民安的主旨表达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。（2分）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③ 以南国富庶安定之景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对七夕内容进行扩充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，进一步强化了诗人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对太平盛世得以延续的欣慰与珍视之情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。（2分）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【评分标准】共6分。三个要点每点2分，其中内容1分，用意1分。意思对即可。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910" y="6210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评分标准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9715" y="558165"/>
            <a:ext cx="1140396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14．本词题为“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七夕</a:t>
            </a:r>
            <a:r>
              <a:rPr lang="en-US" altLang="zh-CN" sz="2400" dirty="0"/>
              <a:t>”，但写</a:t>
            </a:r>
            <a:r>
              <a:rPr lang="en-US" altLang="zh-CN" sz="2400" dirty="0">
                <a:solidFill>
                  <a:srgbClr val="FF0000"/>
                </a:solidFill>
              </a:rPr>
              <a:t>七夕节习俗</a:t>
            </a:r>
            <a:r>
              <a:rPr lang="en-US" altLang="zh-CN" sz="2400" dirty="0"/>
              <a:t>的笔墨并不多，反而着力描写</a:t>
            </a:r>
            <a:r>
              <a:rPr lang="en-US" altLang="zh-CN" sz="2400" dirty="0">
                <a:solidFill>
                  <a:srgbClr val="FF0000"/>
                </a:solidFill>
              </a:rPr>
              <a:t>秋日丰收与南国繁盛</a:t>
            </a:r>
            <a:r>
              <a:rPr lang="en-US" altLang="zh-CN" sz="2400" dirty="0"/>
              <a:t>。请结合全词，分析作者</a:t>
            </a:r>
            <a:r>
              <a:rPr lang="en-US" altLang="zh-CN" sz="2400" dirty="0">
                <a:highlight>
                  <a:srgbClr val="FFFF00"/>
                </a:highlight>
              </a:rPr>
              <a:t>这样</a:t>
            </a:r>
            <a:r>
              <a:rPr lang="en-US" altLang="zh-CN" sz="2400" dirty="0"/>
              <a:t>安排的用意。（6分）</a:t>
            </a:r>
            <a:endParaRPr lang="en-US" altLang="zh-CN" sz="2400" dirty="0"/>
          </a:p>
        </p:txBody>
      </p:sp>
      <p:sp>
        <p:nvSpPr>
          <p:cNvPr id="2" name="标注: 线形(带边框和强调线) 1"/>
          <p:cNvSpPr/>
          <p:nvPr/>
        </p:nvSpPr>
        <p:spPr>
          <a:xfrm>
            <a:off x="128905" y="1885950"/>
            <a:ext cx="12105005" cy="49720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思考路径：为何写“秋日丰收与南国繁盛”</a:t>
            </a:r>
            <a:r>
              <a:rPr lang="en-US" altLang="zh-CN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这两点与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七夕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有何关联？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【评分细则】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①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眼前的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丰收景象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是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七夕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佳节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百姓欢快的基础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（1），表达了作者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对丰收的喜悦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（1）；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②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借助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七夕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欢乐场景、繁盛富庶、节日氛围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（1）抒发了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对盛世的珍惜，对国泰民安、国家繁荣的期许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（1）；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③“秋日丰收和南国繁盛”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拓宽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七夕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佳节的内涵和本词意境（从民俗节日到秋日丰收、家国繁盛）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，使词作从单纯的节俗描写</a:t>
            </a:r>
            <a:r>
              <a:rPr lang="zh-CN" altLang="en-US" sz="2400" dirty="0">
                <a:solidFill>
                  <a:schemeClr val="tx1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上升为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对地域风貌、民生安乐、历史兴替</a:t>
            </a:r>
            <a:r>
              <a:rPr lang="zh-CN" altLang="en-US" sz="24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的综合表达，立意更为开阔（2分）。</a:t>
            </a:r>
            <a:endParaRPr lang="zh-CN" altLang="en-US" sz="24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905" y="6210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评分标准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上弧形箭头 10"/>
          <p:cNvSpPr/>
          <p:nvPr/>
        </p:nvSpPr>
        <p:spPr>
          <a:xfrm>
            <a:off x="2945130" y="137795"/>
            <a:ext cx="7196455" cy="539115"/>
          </a:xfrm>
          <a:prstGeom prst="curved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下弧形箭头 12"/>
          <p:cNvSpPr/>
          <p:nvPr/>
        </p:nvSpPr>
        <p:spPr>
          <a:xfrm>
            <a:off x="5502275" y="1681480"/>
            <a:ext cx="5179060" cy="603885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70678" y="5822756"/>
            <a:ext cx="10651503" cy="814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817" y="-27432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作者（张孝祥）背景补充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4053" y="655761"/>
            <a:ext cx="11224626" cy="47004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 smtClean="0"/>
              <a:t>一</a:t>
            </a:r>
            <a:r>
              <a:rPr lang="zh-CN" altLang="en-US" sz="2000" dirty="0"/>
              <a:t>、基本信息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b="1" dirty="0"/>
              <a:t>生卒</a:t>
            </a:r>
            <a:r>
              <a:rPr lang="zh-CN" altLang="en-US" sz="2000" dirty="0"/>
              <a:t>：</a:t>
            </a:r>
            <a:r>
              <a:rPr lang="en-US" altLang="zh-CN" sz="2000" dirty="0"/>
              <a:t>1132 </a:t>
            </a:r>
            <a:r>
              <a:rPr lang="zh-CN" altLang="en-US" sz="2000" dirty="0"/>
              <a:t>年 </a:t>
            </a:r>
            <a:r>
              <a:rPr lang="en-US" altLang="zh-CN" sz="2000" dirty="0"/>
              <a:t>—1169 </a:t>
            </a:r>
            <a:r>
              <a:rPr lang="zh-CN" altLang="en-US" sz="2000" dirty="0"/>
              <a:t>年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b="1" dirty="0"/>
              <a:t>身份</a:t>
            </a:r>
            <a:r>
              <a:rPr lang="zh-CN" altLang="en-US" sz="2000" dirty="0"/>
              <a:t>：</a:t>
            </a:r>
            <a:r>
              <a:rPr lang="zh-CN" altLang="en-US" sz="2000" dirty="0">
                <a:solidFill>
                  <a:srgbClr val="FF0000"/>
                </a:solidFill>
              </a:rPr>
              <a:t>南宋</a:t>
            </a:r>
            <a:r>
              <a:rPr lang="zh-CN" altLang="en-US" sz="2000" dirty="0"/>
              <a:t>著名</a:t>
            </a:r>
            <a:r>
              <a:rPr lang="zh-CN" altLang="en-US" sz="2000" b="1" dirty="0"/>
              <a:t>词人、书法家</a:t>
            </a:r>
            <a:r>
              <a:rPr lang="zh-CN" altLang="en-US" sz="2000" dirty="0"/>
              <a:t>，状元及第，南宋</a:t>
            </a:r>
            <a:r>
              <a:rPr lang="zh-CN" altLang="en-US" sz="2000" dirty="0">
                <a:solidFill>
                  <a:srgbClr val="FF0000"/>
                </a:solidFill>
              </a:rPr>
              <a:t>爱国</a:t>
            </a:r>
            <a:r>
              <a:rPr lang="zh-CN" altLang="en-US" sz="2000" dirty="0"/>
              <a:t>文人代表。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/>
              <a:t>二、生平关键经历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b="1" dirty="0"/>
              <a:t>出身与</a:t>
            </a:r>
            <a:r>
              <a:rPr lang="zh-CN" altLang="en-US" sz="2000" b="1" dirty="0" smtClean="0"/>
              <a:t>成长</a:t>
            </a:r>
            <a:r>
              <a:rPr lang="zh-CN" altLang="en-US" sz="2000" dirty="0"/>
              <a:t> </a:t>
            </a:r>
            <a:r>
              <a:rPr lang="zh-CN" altLang="en-US" sz="2000" dirty="0" smtClean="0"/>
              <a:t> </a:t>
            </a:r>
            <a:r>
              <a:rPr lang="en-US" altLang="zh-CN" sz="1800" dirty="0" smtClean="0"/>
              <a:t>1132 </a:t>
            </a:r>
            <a:r>
              <a:rPr lang="zh-CN" altLang="en-US" sz="1800" dirty="0" smtClean="0"/>
              <a:t>年生于浙江鄞县，</a:t>
            </a:r>
            <a:r>
              <a:rPr lang="en-US" altLang="zh-CN" sz="1800" dirty="0" smtClean="0"/>
              <a:t>13 </a:t>
            </a:r>
            <a:r>
              <a:rPr lang="zh-CN" altLang="en-US" sz="1800" dirty="0" smtClean="0"/>
              <a:t>岁前居鄞县；家境贫苦，无田产，父亲官职低微、伯父被金朝拘禁，出身 “荒凉寂寞之乡”。</a:t>
            </a:r>
            <a:endParaRPr lang="zh-CN" altLang="en-US" sz="18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b="1" dirty="0" smtClean="0"/>
              <a:t>少年</a:t>
            </a:r>
            <a:r>
              <a:rPr lang="zh-CN" altLang="en-US" sz="2000" b="1" dirty="0"/>
              <a:t>才</a:t>
            </a:r>
            <a:r>
              <a:rPr lang="zh-CN" altLang="en-US" sz="2000" b="1" dirty="0" smtClean="0"/>
              <a:t>名</a:t>
            </a:r>
            <a:r>
              <a:rPr lang="zh-CN" altLang="en-US" sz="2000" dirty="0"/>
              <a:t> </a:t>
            </a:r>
            <a:r>
              <a:rPr lang="zh-CN" altLang="en-US" sz="2000" dirty="0" smtClean="0"/>
              <a:t> </a:t>
            </a:r>
            <a:r>
              <a:rPr lang="zh-CN" altLang="en-US" sz="1800" dirty="0" smtClean="0"/>
              <a:t>天资</a:t>
            </a:r>
            <a:r>
              <a:rPr lang="zh-CN" altLang="en-US" sz="1800" dirty="0"/>
              <a:t>过人：过目不忘、文章俊逸，顷刻千言</a:t>
            </a:r>
            <a:r>
              <a:rPr lang="zh-CN" altLang="en-US" sz="1800" dirty="0" smtClean="0"/>
              <a:t>；     科举</a:t>
            </a:r>
            <a:r>
              <a:rPr lang="zh-CN" altLang="en-US" sz="1800" dirty="0"/>
              <a:t>履历：</a:t>
            </a:r>
            <a:r>
              <a:rPr lang="en-US" altLang="zh-CN" sz="1800" dirty="0"/>
              <a:t>16 </a:t>
            </a:r>
            <a:r>
              <a:rPr lang="zh-CN" altLang="en-US" sz="1800" dirty="0"/>
              <a:t>岁乡试中举，</a:t>
            </a:r>
            <a:r>
              <a:rPr lang="en-US" altLang="zh-CN" sz="1800" dirty="0"/>
              <a:t>22 </a:t>
            </a:r>
            <a:r>
              <a:rPr lang="zh-CN" altLang="en-US" sz="1800" dirty="0"/>
              <a:t>岁再拔头筹，</a:t>
            </a:r>
            <a:r>
              <a:rPr lang="en-US" altLang="zh-CN" sz="1800" b="1" dirty="0"/>
              <a:t>23 </a:t>
            </a:r>
            <a:r>
              <a:rPr lang="zh-CN" altLang="en-US" sz="1800" b="1" dirty="0"/>
              <a:t>岁状元及第</a:t>
            </a:r>
            <a:r>
              <a:rPr lang="zh-CN" altLang="en-US" sz="1800" dirty="0"/>
              <a:t>。</a:t>
            </a:r>
            <a:endParaRPr lang="zh-CN" altLang="en-U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b="1" dirty="0"/>
              <a:t>仕途与</a:t>
            </a:r>
            <a:r>
              <a:rPr lang="zh-CN" altLang="en-US" sz="2000" b="1" dirty="0" smtClean="0"/>
              <a:t>政绩</a:t>
            </a:r>
            <a:r>
              <a:rPr lang="zh-CN" altLang="en-US" sz="2000" dirty="0"/>
              <a:t> </a:t>
            </a:r>
            <a:r>
              <a:rPr lang="zh-CN" altLang="en-US" sz="2000" dirty="0" smtClean="0"/>
              <a:t> </a:t>
            </a:r>
            <a:r>
              <a:rPr lang="zh-CN" altLang="en-US" sz="1800" dirty="0" smtClean="0">
                <a:solidFill>
                  <a:srgbClr val="FF0000"/>
                </a:solidFill>
              </a:rPr>
              <a:t>曾</a:t>
            </a:r>
            <a:r>
              <a:rPr lang="zh-CN" altLang="en-US" sz="1800" dirty="0">
                <a:solidFill>
                  <a:srgbClr val="FF0000"/>
                </a:solidFill>
              </a:rPr>
              <a:t>任</a:t>
            </a:r>
            <a:r>
              <a:rPr lang="zh-CN" altLang="en-US" sz="1800" b="1" dirty="0">
                <a:solidFill>
                  <a:srgbClr val="FF0000"/>
                </a:solidFill>
              </a:rPr>
              <a:t>知潭州（长沙）</a:t>
            </a:r>
            <a:r>
              <a:rPr lang="zh-CN" altLang="en-US" sz="1800" dirty="0"/>
              <a:t> 兼荆湖南路提点刑狱</a:t>
            </a:r>
            <a:r>
              <a:rPr lang="zh-CN" altLang="en-US" sz="1800" dirty="0" smtClean="0"/>
              <a:t>；任职</a:t>
            </a:r>
            <a:r>
              <a:rPr lang="zh-CN" altLang="en-US" sz="1800" dirty="0"/>
              <a:t>期间关注</a:t>
            </a:r>
            <a:r>
              <a:rPr lang="zh-CN" altLang="en-US" sz="1800" b="1" dirty="0"/>
              <a:t>秋收、农桑、民生</a:t>
            </a:r>
            <a:r>
              <a:rPr lang="zh-CN" altLang="en-US" sz="1800" dirty="0"/>
              <a:t>，以民为本，追求民安物丰，有亲民担当。</a:t>
            </a:r>
            <a:endParaRPr lang="zh-CN" altLang="en-U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/>
              <a:t>三、性格气质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/>
              <a:t>潇洒倜傥、英伟不羁</a:t>
            </a:r>
            <a:r>
              <a:rPr lang="zh-CN" altLang="en-US" sz="2000" dirty="0" smtClean="0"/>
              <a:t>；诗</a:t>
            </a:r>
            <a:r>
              <a:rPr lang="zh-CN" altLang="en-US" sz="2000" dirty="0"/>
              <a:t>酒淋漓、翰墨如风，意气豪迈，气度不凡。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/>
              <a:t>四、文学与思想</a:t>
            </a:r>
            <a:endParaRPr lang="zh-CN" alt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b="1" dirty="0"/>
              <a:t>词风</a:t>
            </a:r>
            <a:r>
              <a:rPr lang="zh-CN" altLang="en-US" sz="2000" dirty="0"/>
              <a:t>：</a:t>
            </a:r>
            <a:r>
              <a:rPr lang="zh-CN" altLang="en-US" sz="2000" b="1" dirty="0"/>
              <a:t>豪放激越</a:t>
            </a:r>
            <a:r>
              <a:rPr lang="zh-CN" altLang="en-US" sz="2000" dirty="0"/>
              <a:t>，兼具家国情怀</a:t>
            </a:r>
            <a:r>
              <a:rPr lang="zh-CN" altLang="en-US" sz="2000" dirty="0" smtClean="0"/>
              <a:t>；</a:t>
            </a:r>
            <a:r>
              <a:rPr lang="zh-CN" altLang="en-US" sz="2000" b="1" dirty="0" smtClean="0"/>
              <a:t>核心</a:t>
            </a:r>
            <a:r>
              <a:rPr lang="zh-CN" altLang="en-US" sz="2000" b="1" dirty="0"/>
              <a:t>主张</a:t>
            </a:r>
            <a:r>
              <a:rPr lang="zh-CN" altLang="en-US" sz="2000" dirty="0"/>
              <a:t>：</a:t>
            </a:r>
            <a:r>
              <a:rPr lang="zh-CN" altLang="en-US" sz="2000" b="1" dirty="0">
                <a:solidFill>
                  <a:srgbClr val="FF0000"/>
                </a:solidFill>
              </a:rPr>
              <a:t>坚持抗金、忧愤国事</a:t>
            </a:r>
            <a:r>
              <a:rPr lang="zh-CN" altLang="en-US" sz="2000" dirty="0"/>
              <a:t>，强烈主张收复中原、国家统一</a:t>
            </a:r>
            <a:r>
              <a:rPr lang="zh-CN" altLang="en-US" sz="2000" dirty="0" smtClean="0"/>
              <a:t>。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570678" y="5768415"/>
            <a:ext cx="10618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若结合张孝祥</a:t>
            </a:r>
            <a:r>
              <a:rPr lang="zh-CN" altLang="en-US" b="1" dirty="0">
                <a:solidFill>
                  <a:srgbClr val="000000"/>
                </a:solidFill>
                <a:latin typeface="ui-sans-serif"/>
              </a:rPr>
              <a:t>知潭州、任地方官</a:t>
            </a:r>
            <a:r>
              <a:rPr lang="zh-CN" altLang="en-US" dirty="0"/>
              <a:t>的背景，紧扣词中</a:t>
            </a:r>
            <a:r>
              <a:rPr lang="zh-CN" altLang="en-US" b="1" dirty="0">
                <a:solidFill>
                  <a:srgbClr val="000000"/>
                </a:solidFill>
                <a:latin typeface="ui-sans-serif"/>
              </a:rPr>
              <a:t>丰收、民生、百姓安乐</a:t>
            </a:r>
            <a:r>
              <a:rPr lang="zh-CN" altLang="en-US" dirty="0"/>
              <a:t>内容，答出 </a:t>
            </a:r>
            <a:r>
              <a:rPr lang="zh-CN" altLang="en-US" dirty="0" smtClean="0"/>
              <a:t>“</a:t>
            </a:r>
            <a:r>
              <a:rPr lang="zh-CN" altLang="en-US" dirty="0"/>
              <a:t>心系百姓、勤政爱民、关注民生福</a:t>
            </a:r>
            <a:r>
              <a:rPr lang="zh-CN" altLang="en-US" dirty="0" smtClean="0"/>
              <a:t>祉”，</a:t>
            </a:r>
            <a:r>
              <a:rPr lang="zh-CN" altLang="en-US" dirty="0"/>
              <a:t>属于合理推导</a:t>
            </a:r>
            <a:r>
              <a:rPr lang="zh-CN" altLang="en-US" dirty="0" smtClean="0"/>
              <a:t>，</a:t>
            </a:r>
            <a:r>
              <a:rPr lang="zh-CN" altLang="en-US" b="1" dirty="0">
                <a:solidFill>
                  <a:srgbClr val="000000"/>
                </a:solidFill>
                <a:latin typeface="ui-sans-serif"/>
              </a:rPr>
              <a:t>应当</a:t>
            </a:r>
            <a:r>
              <a:rPr lang="zh-CN" altLang="en-US" b="1" dirty="0" smtClean="0">
                <a:solidFill>
                  <a:srgbClr val="000000"/>
                </a:solidFill>
                <a:latin typeface="ui-sans-serif"/>
              </a:rPr>
              <a:t>给</a:t>
            </a:r>
            <a:r>
              <a:rPr lang="zh-CN" altLang="en-US" b="1" dirty="0">
                <a:solidFill>
                  <a:srgbClr val="000000"/>
                </a:solidFill>
                <a:latin typeface="ui-sans-serif"/>
              </a:rPr>
              <a:t>分</a:t>
            </a:r>
            <a:r>
              <a:rPr lang="zh-CN" altLang="en-US" dirty="0" smtClean="0"/>
              <a:t>。但本次阅卷中，学生没有相关注释，且没有结合本词为作者任潭州时所写，只是空套话术，故而未给分。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失误缘由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74979" y="1160606"/>
            <a:ext cx="10805391" cy="484949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一、阅读理解层面：文本解读失准（根本原因：脱离文本、认知偏差）</a:t>
            </a:r>
            <a:endParaRPr lang="zh-CN" altLang="en-US" dirty="0"/>
          </a:p>
          <a:p>
            <a:pPr>
              <a:lnSpc>
                <a:spcPct val="120000"/>
              </a:lnSpc>
            </a:pPr>
            <a:r>
              <a:rPr lang="zh-CN" altLang="en-US" b="1" dirty="0"/>
              <a:t>手法误判，重心</a:t>
            </a:r>
            <a:r>
              <a:rPr lang="zh-CN" altLang="en-US" b="1" dirty="0" smtClean="0"/>
              <a:t>偏离</a:t>
            </a:r>
            <a:r>
              <a:rPr lang="zh-CN" altLang="en-US" dirty="0"/>
              <a:t>：</a:t>
            </a:r>
            <a:r>
              <a:rPr lang="zh-CN" altLang="en-US" dirty="0" smtClean="0"/>
              <a:t>错误</a:t>
            </a:r>
            <a:r>
              <a:rPr lang="zh-CN" altLang="en-US" dirty="0"/>
              <a:t>使用</a:t>
            </a:r>
            <a:r>
              <a:rPr lang="zh-CN" altLang="en-US" b="1" dirty="0"/>
              <a:t>乐景衬哀情、反衬、对比</a:t>
            </a:r>
            <a:r>
              <a:rPr lang="zh-CN" altLang="en-US" dirty="0"/>
              <a:t>等术语，强行将 “丰收之景” 与 “七夕之乐” 视为反衬关系；无视 “兴亡之叹” 仅为过渡句，</a:t>
            </a:r>
            <a:r>
              <a:rPr lang="zh-CN" altLang="en-US" b="1" dirty="0"/>
              <a:t>并非全词主旨</a:t>
            </a:r>
            <a:r>
              <a:rPr lang="zh-CN" altLang="en-US" dirty="0"/>
              <a:t>，答非所问。</a:t>
            </a:r>
            <a:endParaRPr lang="zh-CN" altLang="en-US" dirty="0"/>
          </a:p>
          <a:p>
            <a:pPr>
              <a:lnSpc>
                <a:spcPct val="120000"/>
              </a:lnSpc>
            </a:pPr>
            <a:r>
              <a:rPr lang="zh-CN" altLang="en-US" b="1" dirty="0"/>
              <a:t>题材误读，盲目</a:t>
            </a:r>
            <a:r>
              <a:rPr lang="zh-CN" altLang="en-US" b="1" dirty="0" smtClean="0"/>
              <a:t>贴标签</a:t>
            </a:r>
            <a:r>
              <a:rPr lang="zh-CN" altLang="en-US" dirty="0"/>
              <a:t>：</a:t>
            </a:r>
            <a:r>
              <a:rPr lang="zh-CN" altLang="en-US" dirty="0" smtClean="0"/>
              <a:t>受</a:t>
            </a:r>
            <a:r>
              <a:rPr lang="zh-CN" altLang="en-US" dirty="0"/>
              <a:t>作者身份与选择题干扰，误将此词当作</a:t>
            </a:r>
            <a:r>
              <a:rPr lang="zh-CN" altLang="en-US" b="1" dirty="0"/>
              <a:t>咏史怀古</a:t>
            </a:r>
            <a:r>
              <a:rPr lang="zh-CN" altLang="en-US" dirty="0"/>
              <a:t>；脱离文本内容，机械套用南宋词人 “</a:t>
            </a:r>
            <a:r>
              <a:rPr lang="zh-CN" altLang="en-US" b="1" dirty="0"/>
              <a:t>收复失地、建功立业、偏安一隅</a:t>
            </a:r>
            <a:r>
              <a:rPr lang="zh-CN" altLang="en-US" dirty="0"/>
              <a:t>” 等固化模板。</a:t>
            </a:r>
            <a:endParaRPr lang="zh-CN" altLang="en-US" dirty="0"/>
          </a:p>
          <a:p>
            <a:pPr>
              <a:lnSpc>
                <a:spcPct val="120000"/>
              </a:lnSpc>
            </a:pPr>
            <a:r>
              <a:rPr lang="zh-CN" altLang="en-US" b="1" dirty="0"/>
              <a:t>文化常识缺失，七夕内涵</a:t>
            </a:r>
            <a:r>
              <a:rPr lang="zh-CN" altLang="en-US" b="1" dirty="0" smtClean="0"/>
              <a:t>狭隘</a:t>
            </a:r>
            <a:r>
              <a:rPr lang="zh-CN" altLang="en-US" dirty="0" smtClean="0"/>
              <a:t>：受当代七夕情影响，认为七夕是“浪漫节日”“爱情节日”</a:t>
            </a:r>
            <a:r>
              <a:rPr lang="zh-CN" altLang="en-US" dirty="0"/>
              <a:t>，不</a:t>
            </a:r>
            <a:r>
              <a:rPr lang="zh-CN" altLang="en-US" dirty="0" smtClean="0"/>
              <a:t>了解七夕乞巧等传统内涵。</a:t>
            </a:r>
            <a:endParaRPr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 smtClean="0"/>
              <a:t>二</a:t>
            </a:r>
            <a:r>
              <a:rPr lang="zh-CN" altLang="en-US" dirty="0"/>
              <a:t>、审题答题层面：思路方法错误（表现：只翻译、不分析）</a:t>
            </a:r>
            <a:endParaRPr lang="zh-CN" altLang="en-US" dirty="0"/>
          </a:p>
          <a:p>
            <a:pPr>
              <a:lnSpc>
                <a:spcPct val="120000"/>
              </a:lnSpc>
            </a:pPr>
            <a:r>
              <a:rPr lang="zh-CN" altLang="en-US" b="1" dirty="0"/>
              <a:t>答题无效化：复述内容，不答用意</a:t>
            </a:r>
            <a:endParaRPr lang="zh-CN" alt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只翻译词句、罗列 “秋色、繁华、节俗” 等景象</a:t>
            </a:r>
            <a:r>
              <a:rPr lang="zh-CN" altLang="en-US" dirty="0" smtClean="0"/>
              <a:t>，复述题干的“秋日丰收和南国盛景”，</a:t>
            </a:r>
            <a:r>
              <a:rPr lang="zh-CN" altLang="en-US" b="1" dirty="0" smtClean="0"/>
              <a:t>不</a:t>
            </a:r>
            <a:r>
              <a:rPr lang="zh-CN" altLang="en-US" b="1" dirty="0"/>
              <a:t>回答 “为何详写秋景、略写节俗”</a:t>
            </a:r>
            <a:r>
              <a:rPr lang="zh-CN" altLang="en-US" dirty="0"/>
              <a:t>，缺少 “用意、作用、主旨” 的深度分析。</a:t>
            </a: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6266" cy="1325563"/>
          </a:xfrm>
        </p:spPr>
        <p:txBody>
          <a:bodyPr/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分，两处七夕关联，两种情感，丰富词韵</a:t>
            </a:r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97" y="2219830"/>
            <a:ext cx="12463397" cy="345090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分</a:t>
            </a:r>
            <a:br>
              <a:rPr lang="en-US" altLang="zh-CN" dirty="0" smtClean="0"/>
            </a:br>
            <a:r>
              <a:rPr lang="zh-CN" altLang="en-US" dirty="0" smtClean="0"/>
              <a:t>丰富词作内涵，扩大七夕意蕴，深化主题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56" y="2132523"/>
            <a:ext cx="12482956" cy="3429033"/>
          </a:xfrm>
        </p:spPr>
      </p:pic>
      <p:sp>
        <p:nvSpPr>
          <p:cNvPr id="5" name="矩形 4"/>
          <p:cNvSpPr/>
          <p:nvPr/>
        </p:nvSpPr>
        <p:spPr>
          <a:xfrm>
            <a:off x="1365337" y="4697260"/>
            <a:ext cx="10496811" cy="676406"/>
          </a:xfrm>
          <a:prstGeom prst="rect">
            <a:avLst/>
          </a:prstGeom>
          <a:noFill/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TABLE_ENDDRAG_ORIGIN_RECT" val="875*438"/>
  <p:tag name="TABLE_ENDDRAG_RECT" val="49*84*875*438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TABLE_ENDDRAG_ORIGIN_RECT" val="875*438"/>
  <p:tag name="TABLE_ENDDRAG_RECT" val="49*84*875*438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TABLE_ENDDRAG_ORIGIN_RECT" val="875*438"/>
  <p:tag name="TABLE_ENDDRAG_RECT" val="49*84*875*438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PP_MARK_KEY" val="e33a6a74-9b9a-4159-b03b-d3539437f16c"/>
  <p:tag name="COMMONDATA" val="eyJoZGlkIjoiYjA4NzkxMTE1MTc2ODhiMDQ3ZDY2NjE5NjQ2NzE2MWQifQ=="/>
  <p:tag name="RESOURCE_RECORD_KEY" val="{&quot;10&quot;:[6463926]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TABLE_ENDDRAG_ORIGIN_RECT" val="875*438"/>
  <p:tag name="TABLE_ENDDRAG_RECT" val="49*84*875*438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2801</Words>
  <Application>WPS 演示</Application>
  <PresentationFormat>宽屏</PresentationFormat>
  <Paragraphs>181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6" baseType="lpstr">
      <vt:lpstr>Arial</vt:lpstr>
      <vt:lpstr>宋体</vt:lpstr>
      <vt:lpstr>Wingdings</vt:lpstr>
      <vt:lpstr>DejaVu Sans</vt:lpstr>
      <vt:lpstr>黑体</vt:lpstr>
      <vt:lpstr>方正黑体_GBK</vt:lpstr>
      <vt:lpstr>Noto Music</vt:lpstr>
      <vt:lpstr>微软雅黑</vt:lpstr>
      <vt:lpstr>Agency FB</vt:lpstr>
      <vt:lpstr>楷体</vt:lpstr>
      <vt:lpstr>方正楷体_GBK</vt:lpstr>
      <vt:lpstr>华文楷体</vt:lpstr>
      <vt:lpstr>等线</vt:lpstr>
      <vt:lpstr>华文中宋</vt:lpstr>
      <vt:lpstr>ui-sans-serif</vt:lpstr>
      <vt:lpstr>Liberation Sans</vt:lpstr>
      <vt:lpstr>方正书宋_GBK</vt:lpstr>
      <vt:lpstr>宋体</vt:lpstr>
      <vt:lpstr>Arial Unicode MS</vt:lpstr>
      <vt:lpstr>等线 Light</vt:lpstr>
      <vt:lpstr>Calibri</vt:lpstr>
      <vt:lpstr>Wingdings</vt:lpstr>
      <vt:lpstr>楷体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作者（张孝祥）背景补充</vt:lpstr>
      <vt:lpstr>PowerPoint 演示文稿</vt:lpstr>
      <vt:lpstr>6分，两处七夕关联，两种情感，丰富词韵</vt:lpstr>
      <vt:lpstr>5分 丰富词作内涵，扩大七夕意蕴，深化主题</vt:lpstr>
      <vt:lpstr>4分，两处关联，两处情感，少“扩大内涵词境”</vt:lpstr>
      <vt:lpstr>3分，关联七夕2处，情感1处</vt:lpstr>
      <vt:lpstr>3分，关联七夕+2种情感</vt:lpstr>
      <vt:lpstr>2分 大部分在复述词作内容；情感主旨得分</vt:lpstr>
      <vt:lpstr>0分</vt:lpstr>
      <vt:lpstr>PowerPoint 演示文稿</vt:lpstr>
      <vt:lpstr>默写——字迹清晰，书写规范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uos</cp:lastModifiedBy>
  <cp:revision>876</cp:revision>
  <dcterms:created xsi:type="dcterms:W3CDTF">2026-04-01T05:22:03Z</dcterms:created>
  <dcterms:modified xsi:type="dcterms:W3CDTF">2026-04-01T05:22:03Z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B2BAD8DE225C4118916607A3BAD9C281</vt:lpwstr>
  </property>
  <property fmtid="{D5CDD505-2E9C-101B-9397-08002B2CF9AE}" pid="3" name="KSOProductBuildVer">
    <vt:lpwstr>2052-12.8.2.1113</vt:lpwstr>
  </property>
</Properties>
</file>