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851" r:id="rId3"/>
    <p:sldId id="856" r:id="rId4"/>
    <p:sldId id="859" r:id="rId5"/>
    <p:sldId id="863" r:id="rId6"/>
    <p:sldId id="857" r:id="rId7"/>
    <p:sldId id="862" r:id="rId8"/>
    <p:sldId id="858" r:id="rId9"/>
    <p:sldId id="852" r:id="rId10"/>
    <p:sldId id="875" r:id="rId11"/>
    <p:sldId id="879" r:id="rId12"/>
    <p:sldId id="877" r:id="rId13"/>
    <p:sldId id="853" r:id="rId14"/>
    <p:sldId id="866" r:id="rId15"/>
    <p:sldId id="876" r:id="rId16"/>
    <p:sldId id="867" r:id="rId17"/>
    <p:sldId id="878" r:id="rId18"/>
    <p:sldId id="865" r:id="rId19"/>
    <p:sldId id="880" r:id="rId20"/>
    <p:sldId id="854" r:id="rId21"/>
    <p:sldId id="868" r:id="rId22"/>
    <p:sldId id="280" r:id="rId23"/>
  </p:sldIdLst>
  <p:sldSz cx="12192000" cy="6858000"/>
  <p:notesSz cx="6858000" cy="9144000"/>
  <p:embeddedFontLst>
    <p:embeddedFont>
      <p:font typeface="黑体" panose="02010609060101010101" pitchFamily="49" charset="-122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Agency FB" panose="020B0503020202020204" pitchFamily="34" charset="0"/>
      <p:regular r:id="rId28"/>
      <p:bold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华文中宋" panose="02010600040101010101" pitchFamily="2" charset="-122"/>
      <p:regular r:id="rId32"/>
    </p:embeddedFont>
    <p:embeddedFont>
      <p:font typeface="等线 Light" panose="02010600030101010101" pitchFamily="2" charset="-122"/>
      <p:regular r:id="rId33"/>
    </p:embeddedFont>
    <p:embeddedFont>
      <p:font typeface="华文新魏" panose="0201080004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楷体" panose="02010609060101010101" pitchFamily="49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iw8" initials="h" lastIdx="1" clrIdx="0"/>
  <p:cmAuthor id="2" name="Selena" initials="S" lastIdx="0" clrIdx="1"/>
  <p:cmAuthor id="3" name="微软用户" initials="微" lastIdx="0" clrIdx="2"/>
  <p:cmAuthor id="4" name="杜 泊达" initials="杜" lastIdx="0" clrIdx="3"/>
  <p:cmAuthor id="5" name="幸全" initials="" lastIdx="0" clrIdx="4"/>
  <p:cmAuthor id="6" name="Lenovo" initials="L" lastIdx="0" clrIdx="5"/>
  <p:cmAuthor id="7" name="谭 德山" initials="谭" lastIdx="0" clrIdx="6"/>
  <p:cmAuthor id="8" name="Prashant Sridharan" initials="P" lastIdx="0" clrIdx="7"/>
  <p:cmAuthor id="9" name="Author" initials="A" lastIdx="0" clrIdx="8"/>
  <p:cmAuthor id="10" name="Karen Carter" initials="K" lastIdx="0" clrIdx="9"/>
  <p:cmAuthor id="11" name="王习习" initials="王" lastIdx="0" clrIdx="10"/>
  <p:cmAuthor id="12" name="Jeff Ressler" initials="J" lastIdx="0" clrIdx="11"/>
  <p:cmAuthor id="13" name="作者" initials="A" lastIdx="0" clrIdx="12"/>
  <p:cmAuthor id="14" name="Administrator" initials="A" lastIdx="0" clrIdx="13"/>
  <p:cmAuthor id="15" name="树虎" initials="树" lastIdx="0" clrIdx="14"/>
  <p:cmAuthor id="16" name="新课标第一网" initials="" lastIdx="0" clrIdx="15"/>
  <p:cmAuthor id="17" name="Hao Qingshan" initials="QH" lastIdx="0" clrIdx="16"/>
  <p:cmAuthor id="18" name="尹博远" initials="尹博远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6B0"/>
    <a:srgbClr val="F9D1BF"/>
    <a:srgbClr val="FFCCCC"/>
    <a:srgbClr val="C9E9EC"/>
    <a:srgbClr val="A16835"/>
    <a:srgbClr val="DFA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697117" y="3684760"/>
            <a:ext cx="10764570" cy="90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03321"/>
            <a:ext cx="10515600" cy="2077591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838200" y="3777319"/>
            <a:ext cx="10515600" cy="195201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257676"/>
            <a:ext cx="10515600" cy="4898679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20E-060C-470F-9961-B01333A38894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9FEB-C6C4-4EB1-BD69-8F199E9975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672465" y="1622425"/>
            <a:ext cx="10734040" cy="1355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丰台区</a:t>
            </a:r>
            <a:r>
              <a:rPr lang="en-US" altLang="zh-CN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2025~2026</a:t>
            </a: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学年度第</a:t>
            </a:r>
            <a:r>
              <a:rPr lang="zh-CN" altLang="en-US" sz="4200" b="1" dirty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学期一模练习</a:t>
            </a:r>
          </a:p>
          <a:p>
            <a:pPr algn="ctr">
              <a:lnSpc>
                <a:spcPct val="140000"/>
              </a:lnSpc>
            </a:pP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" y="0"/>
            <a:ext cx="3195810" cy="933549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105785" y="2977515"/>
            <a:ext cx="5979795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语文学科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　名著阅读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《论语》</a:t>
            </a:r>
          </a:p>
        </p:txBody>
      </p:sp>
      <p:pic>
        <p:nvPicPr>
          <p:cNvPr id="5" name="图片 4" descr="1657012395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820" y="40005"/>
            <a:ext cx="3980180" cy="8369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971040" y="3757930"/>
            <a:ext cx="7936230" cy="1291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陈建立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任莹莹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龚妍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方盼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余梦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王春雨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何湘军</a:t>
            </a:r>
          </a:p>
          <a:p>
            <a:pPr algn="ctr">
              <a:lnSpc>
                <a:spcPct val="150000"/>
              </a:lnSpc>
            </a:pP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2026.3.30</a:t>
            </a:r>
            <a:endParaRPr lang="en-US" altLang="zh-CN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72362" y="1964517"/>
            <a:ext cx="36169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第一问</a:t>
            </a:r>
            <a:r>
              <a:rPr lang="en-US" altLang="zh-CN" sz="3200" dirty="0"/>
              <a:t>   </a:t>
            </a:r>
            <a:r>
              <a:rPr lang="en-US" altLang="zh-CN" sz="3200" dirty="0" smtClean="0"/>
              <a:t>1.5</a:t>
            </a:r>
            <a:r>
              <a:rPr lang="zh-CN" altLang="en-US" sz="3200" dirty="0" smtClean="0"/>
              <a:t>分</a:t>
            </a:r>
            <a:r>
              <a:rPr lang="en-US" altLang="zh-CN" sz="3200" dirty="0" smtClean="0"/>
              <a:t> </a:t>
            </a:r>
            <a:endParaRPr lang="en-US" altLang="zh-CN" sz="3200" dirty="0"/>
          </a:p>
          <a:p>
            <a:endParaRPr lang="en-US" altLang="zh-CN" sz="3200" dirty="0"/>
          </a:p>
          <a:p>
            <a:r>
              <a:rPr lang="zh-CN" altLang="en-US" sz="3200" dirty="0"/>
              <a:t>第二问</a:t>
            </a:r>
            <a:r>
              <a:rPr lang="en-US" altLang="zh-CN" sz="3200" dirty="0"/>
              <a:t>   </a:t>
            </a:r>
            <a:r>
              <a:rPr lang="en-US" altLang="zh-CN" sz="3200" dirty="0" smtClean="0"/>
              <a:t>2.8</a:t>
            </a:r>
            <a:r>
              <a:rPr lang="zh-CN" altLang="en-US" sz="3200" dirty="0" smtClean="0"/>
              <a:t>分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" y="1308100"/>
            <a:ext cx="10890885" cy="293179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5201920" y="1875155"/>
            <a:ext cx="2797810" cy="209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829050" y="2619375"/>
            <a:ext cx="1670685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786255" y="3364230"/>
            <a:ext cx="3798570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668780" y="4129405"/>
            <a:ext cx="3660775" cy="222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9978390" y="2502535"/>
            <a:ext cx="776605" cy="368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4</a:t>
            </a:r>
            <a:r>
              <a:rPr lang="zh-CN" altLang="en-US"/>
              <a:t>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924050"/>
            <a:ext cx="11399520" cy="300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83820" y="302958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1360" y="2084705"/>
            <a:ext cx="461327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</a:t>
            </a:r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失误原由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80465" y="2285365"/>
            <a:ext cx="9402445" cy="24612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sz="2800" b="1"/>
          </a:p>
          <a:p>
            <a:pPr fontAlgn="auto">
              <a:lnSpc>
                <a:spcPct val="150000"/>
              </a:lnSpc>
            </a:pPr>
            <a:r>
              <a:rPr lang="zh-CN" altLang="en-US" sz="2800" b="1"/>
              <a:t>主要是材料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①</a:t>
            </a:r>
            <a:r>
              <a:rPr lang="zh-CN" altLang="en-US" sz="2800" b="1"/>
              <a:t>中对于仕与隐的第二点主张，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/>
              <a:t>仕与隐的关系，本质是为了坚守正道（死守善道）。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/>
              <a:t>能答出这点的人很少。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76225" y="340360"/>
            <a:ext cx="2015490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+mn-ea"/>
              </a:rPr>
              <a:t>语句理解不全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851025" y="1322070"/>
            <a:ext cx="2563495" cy="368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/>
              <a:t>第一问</a:t>
            </a:r>
            <a:r>
              <a:rPr lang="en-US" altLang="zh-CN"/>
              <a:t> </a:t>
            </a:r>
            <a:r>
              <a:rPr lang="zh-CN" altLang="en-US"/>
              <a:t>得</a:t>
            </a:r>
            <a:r>
              <a:rPr lang="en-US" altLang="zh-CN"/>
              <a:t>4</a:t>
            </a:r>
            <a:r>
              <a:rPr lang="zh-CN" altLang="en-US"/>
              <a:t>分</a:t>
            </a:r>
            <a:r>
              <a:rPr lang="en-US" altLang="zh-CN"/>
              <a:t>   </a:t>
            </a:r>
            <a:r>
              <a:rPr lang="zh-CN" altLang="en-US"/>
              <a:t>很少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723" r="4314"/>
          <a:stretch>
            <a:fillRect/>
          </a:stretch>
        </p:blipFill>
        <p:spPr>
          <a:xfrm>
            <a:off x="559435" y="1121410"/>
            <a:ext cx="9975215" cy="2232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50615" y="4415155"/>
            <a:ext cx="4890770" cy="1383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/>
              <a:t>第二点 </a:t>
            </a:r>
            <a:r>
              <a:rPr lang="en-US" altLang="zh-CN" sz="2800"/>
              <a:t>   </a:t>
            </a:r>
            <a:r>
              <a:rPr lang="zh-CN" altLang="en-US" sz="2800"/>
              <a:t> 理解不对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第三点</a:t>
            </a:r>
            <a:r>
              <a:rPr lang="en-US" altLang="zh-CN" sz="2800"/>
              <a:t>    </a:t>
            </a:r>
            <a:r>
              <a:rPr lang="zh-CN" altLang="en-US" sz="2800"/>
              <a:t>没有理解比喻义</a:t>
            </a:r>
          </a:p>
        </p:txBody>
      </p:sp>
      <p:sp>
        <p:nvSpPr>
          <p:cNvPr id="6" name="矩形 5"/>
          <p:cNvSpPr/>
          <p:nvPr/>
        </p:nvSpPr>
        <p:spPr>
          <a:xfrm>
            <a:off x="6127750" y="2269490"/>
            <a:ext cx="3797300" cy="85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1646555" y="2861945"/>
            <a:ext cx="6722745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1455" y="114935"/>
            <a:ext cx="2480310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/>
              <a:t>语句理解不准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" y="1125855"/>
            <a:ext cx="9667240" cy="280479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356985" y="2830830"/>
            <a:ext cx="269113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89175" y="3390900"/>
            <a:ext cx="646684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691765" y="4808855"/>
            <a:ext cx="5149215" cy="5219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/>
              <a:t>第三点</a:t>
            </a:r>
            <a:r>
              <a:rPr lang="en-US" altLang="zh-CN" sz="2800"/>
              <a:t>      </a:t>
            </a:r>
            <a:r>
              <a:rPr lang="zh-CN" altLang="en-US" sz="2800"/>
              <a:t>章句理解有误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1455" y="114935"/>
            <a:ext cx="2480310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/>
              <a:t>语句理解不准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814195"/>
            <a:ext cx="11597640" cy="2590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89274" y="5276850"/>
            <a:ext cx="297555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dirty="0"/>
              <a:t>不扣题</a:t>
            </a:r>
            <a:r>
              <a:rPr lang="en-US" altLang="zh-CN" dirty="0"/>
              <a:t>     0</a:t>
            </a:r>
            <a:r>
              <a:rPr lang="zh-CN" altLang="en-US" dirty="0" smtClean="0"/>
              <a:t>分</a:t>
            </a:r>
            <a:endParaRPr lang="en-US" altLang="zh-CN" dirty="0" smtClean="0"/>
          </a:p>
          <a:p>
            <a:r>
              <a:rPr lang="zh-CN" altLang="en-US" dirty="0"/>
              <a:t>只是</a:t>
            </a:r>
            <a:r>
              <a:rPr lang="zh-CN" altLang="en-US" dirty="0" smtClean="0"/>
              <a:t>翻译，没有回答隐和仕</a:t>
            </a:r>
            <a:r>
              <a:rPr lang="en-US" altLang="zh-CN" dirty="0" smtClean="0"/>
              <a:t>  </a:t>
            </a:r>
            <a:endParaRPr lang="en-US" altLang="zh-CN" dirty="0"/>
          </a:p>
        </p:txBody>
      </p:sp>
      <p:sp>
        <p:nvSpPr>
          <p:cNvPr id="18" name="文本框 17"/>
          <p:cNvSpPr txBox="1"/>
          <p:nvPr/>
        </p:nvSpPr>
        <p:spPr>
          <a:xfrm>
            <a:off x="211455" y="114935"/>
            <a:ext cx="2606675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/>
              <a:t>扣题意识不强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" y="773430"/>
            <a:ext cx="9664700" cy="24885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77335" y="2589530"/>
            <a:ext cx="6160135" cy="75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626235" y="3261995"/>
            <a:ext cx="3117215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237470" y="2150745"/>
            <a:ext cx="1638300" cy="9531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/>
              <a:t>回答</a:t>
            </a:r>
          </a:p>
          <a:p>
            <a:r>
              <a:rPr lang="zh-CN" altLang="en-US" sz="2800"/>
              <a:t>不扣题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0" y="3684905"/>
            <a:ext cx="9625330" cy="204216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596640" y="4992370"/>
            <a:ext cx="646684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89660" y="5560060"/>
            <a:ext cx="269113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361295" y="3821430"/>
            <a:ext cx="1661160" cy="1568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/>
              <a:t>有处世态度，缺少孔子的评价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1455" y="114935"/>
            <a:ext cx="2606675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/>
              <a:t>扣题意识不强</a:t>
            </a:r>
          </a:p>
        </p:txBody>
      </p:sp>
      <p:sp>
        <p:nvSpPr>
          <p:cNvPr id="2" name="矩形 1"/>
          <p:cNvSpPr/>
          <p:nvPr/>
        </p:nvSpPr>
        <p:spPr>
          <a:xfrm>
            <a:off x="3175635" y="1267460"/>
            <a:ext cx="2670810" cy="96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191125" y="207010"/>
            <a:ext cx="4201795" cy="368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/>
              <a:t>没有说明坚守道义与出仕之间的关系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1455" y="114935"/>
            <a:ext cx="2606675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/>
              <a:t>扣题意识不强</a:t>
            </a:r>
          </a:p>
        </p:txBody>
      </p:sp>
      <p:sp>
        <p:nvSpPr>
          <p:cNvPr id="6" name="矩形 5"/>
          <p:cNvSpPr/>
          <p:nvPr/>
        </p:nvSpPr>
        <p:spPr>
          <a:xfrm>
            <a:off x="1438102" y="2219190"/>
            <a:ext cx="8404167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zh-CN" altLang="en-US" sz="2400" dirty="0"/>
              <a:t>“请结合材料①②③”的重视</a:t>
            </a:r>
            <a:r>
              <a:rPr lang="zh-CN" altLang="en-US" sz="2400" dirty="0" smtClean="0"/>
              <a:t>不够</a:t>
            </a:r>
            <a:endParaRPr lang="en-US" altLang="zh-CN" sz="2400" dirty="0" smtClean="0"/>
          </a:p>
          <a:p>
            <a:endParaRPr lang="en-US" altLang="zh-CN" sz="2400" dirty="0"/>
          </a:p>
          <a:p>
            <a:r>
              <a:rPr lang="zh-CN" altLang="en-US" sz="2400" dirty="0"/>
              <a:t>学生只是从“①②③”中找出其中两则，没有三则都结合。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8127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0955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94460" y="2522855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080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59255" y="2522855"/>
            <a:ext cx="392493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</a:t>
            </a:r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备考建议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81405" y="697230"/>
            <a:ext cx="10263505" cy="452310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3200"/>
              <a:t>1. 夯实章句理解：</a:t>
            </a:r>
          </a:p>
          <a:p>
            <a:r>
              <a:rPr lang="zh-CN" altLang="en-US" sz="3200"/>
              <a:t>加强逐字直译与句式梳理，确保章句表层解读准确无误。</a:t>
            </a:r>
          </a:p>
          <a:p>
            <a:endParaRPr lang="zh-CN" altLang="en-US" sz="3200"/>
          </a:p>
          <a:p>
            <a:r>
              <a:rPr lang="zh-CN" altLang="en-US" sz="3200"/>
              <a:t>2. 训练深层推导：</a:t>
            </a:r>
          </a:p>
          <a:p>
            <a:r>
              <a:rPr lang="zh-CN" altLang="en-US" sz="3200"/>
              <a:t>引导由表及里，挖掘文本隐含逻辑、</a:t>
            </a:r>
            <a:r>
              <a:rPr lang="zh-CN" altLang="en-US" sz="3200">
                <a:sym typeface="+mn-ea"/>
              </a:rPr>
              <a:t>句间关系、</a:t>
            </a:r>
            <a:r>
              <a:rPr lang="zh-CN" altLang="en-US" sz="3200"/>
              <a:t>思想内涵。</a:t>
            </a:r>
            <a:endParaRPr lang="zh-CN" altLang="en-US" sz="3200">
              <a:sym typeface="+mn-ea"/>
            </a:endParaRPr>
          </a:p>
          <a:p>
            <a:endParaRPr lang="zh-CN" altLang="en-US" sz="3200"/>
          </a:p>
          <a:p>
            <a:r>
              <a:rPr lang="zh-CN" altLang="en-US" sz="3200"/>
              <a:t>3. 规范扣题作答：</a:t>
            </a:r>
          </a:p>
          <a:p>
            <a:r>
              <a:rPr lang="zh-CN" altLang="en-US" sz="3200"/>
              <a:t>强化题干意识，要点紧扣题干，提升得分有效性。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7917180" y="0"/>
            <a:ext cx="4592320" cy="6894830"/>
          </a:xfrm>
          <a:custGeom>
            <a:avLst/>
            <a:gdLst>
              <a:gd name="connsiteX0" fmla="*/ 0 w 9816"/>
              <a:gd name="connsiteY0" fmla="*/ 10874 h 10874"/>
              <a:gd name="connsiteX1" fmla="*/ 3294 w 9816"/>
              <a:gd name="connsiteY1" fmla="*/ 32 h 10874"/>
              <a:gd name="connsiteX2" fmla="*/ 9816 w 9816"/>
              <a:gd name="connsiteY2" fmla="*/ 0 h 10874"/>
              <a:gd name="connsiteX3" fmla="*/ 9765 w 9816"/>
              <a:gd name="connsiteY3" fmla="*/ 10817 h 10874"/>
              <a:gd name="connsiteX4" fmla="*/ 0 w 9816"/>
              <a:gd name="connsiteY4" fmla="*/ 10874 h 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" h="10874">
                <a:moveTo>
                  <a:pt x="0" y="10874"/>
                </a:moveTo>
                <a:lnTo>
                  <a:pt x="3294" y="32"/>
                </a:lnTo>
                <a:lnTo>
                  <a:pt x="9816" y="0"/>
                </a:lnTo>
                <a:lnTo>
                  <a:pt x="9765" y="10817"/>
                </a:lnTo>
                <a:lnTo>
                  <a:pt x="0" y="10874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rot="993075">
            <a:off x="8157690" y="-268879"/>
            <a:ext cx="807721" cy="7394487"/>
          </a:xfrm>
          <a:custGeom>
            <a:avLst/>
            <a:gdLst>
              <a:gd name="connsiteX0" fmla="*/ 0 w 807721"/>
              <a:gd name="connsiteY0" fmla="*/ 240044 h 7394487"/>
              <a:gd name="connsiteX1" fmla="*/ 807721 w 807721"/>
              <a:gd name="connsiteY1" fmla="*/ 0 h 7394487"/>
              <a:gd name="connsiteX2" fmla="*/ 807720 w 807721"/>
              <a:gd name="connsiteY2" fmla="*/ 7154443 h 7394487"/>
              <a:gd name="connsiteX3" fmla="*/ 0 w 807721"/>
              <a:gd name="connsiteY3" fmla="*/ 7394487 h 739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1" h="7394487">
                <a:moveTo>
                  <a:pt x="0" y="240044"/>
                </a:moveTo>
                <a:lnTo>
                  <a:pt x="807721" y="0"/>
                </a:lnTo>
                <a:lnTo>
                  <a:pt x="807720" y="7154443"/>
                </a:lnTo>
                <a:lnTo>
                  <a:pt x="0" y="7394487"/>
                </a:lnTo>
                <a:close/>
              </a:path>
            </a:pathLst>
          </a:custGeom>
          <a:solidFill>
            <a:srgbClr val="C9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993075">
            <a:off x="7386350" y="5041455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993075">
            <a:off x="7386350" y="4915090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 rot="993075">
            <a:off x="8911996" y="-159196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48435" y="1703705"/>
            <a:ext cx="6176010" cy="2078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　　感谢大家的支持，希望能给老师们带来启示！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8150" y="503555"/>
            <a:ext cx="11315700" cy="5851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11. 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阅读下列材料，回答问题。（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分）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笃信好学，守死善道。危邦不入，乱邦不居。天下有道则见，无道则隐。邦有道，贫且贱焉，耻也；邦无道，富且贵焉，耻也。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泰伯》）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子贡曰：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有美玉于斯，韫椟而藏诸？求善贾而沽诸？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沽之哉！沽之哉！我待贾者也。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子罕》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道不行，乘桴浮于海，从我者，其由与？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公冶长》）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④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直哉史鱼！邦有道，如矢；邦无道，如矢。君子哉蘧伯玉！邦有道，则仕；邦无道，则可卷而怀之。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卫灵公》）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⑤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宁武子，邦有道，则知；邦无道，则愚。其知可及也，其愚不可及也。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公冶长》）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）请结合材料</a:t>
            </a:r>
            <a:r>
              <a:rPr lang="en-US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①②③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，简要说明孔子关于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仕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隐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的主张。（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分）</a:t>
            </a:r>
            <a:endParaRPr lang="zh-CN" altLang="en-US" sz="24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）请结合材料</a:t>
            </a:r>
            <a:r>
              <a:rPr lang="en-US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④⑤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，谈谈孔子如何评价史鱼、蘧伯玉、宁武子三人的处事态度。（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分）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5575" y="349885"/>
            <a:ext cx="12100560" cy="6369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笃信好学，守死善道。危邦不入，乱邦不居。天下有道则见，无道则隐。邦有道，贫且贱焉，耻也；邦无道，富且贵焉，耻也。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泰伯》）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5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孔子说：“坚定的相信我们的道，努力学习它，誓死保全它。不进入危险的国家，不居住祸乱的国家。天下太平，就出来工作；不太平，就隐居。政治清明自己贫贱，是耻辱；政治黑暗，自己富贵，也是耻辱</a:t>
            </a:r>
            <a:r>
              <a:rPr lang="en-US" altLang="zh-CN" sz="2000" b="1">
                <a:solidFill>
                  <a:schemeClr val="accent5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000" b="1">
                <a:solidFill>
                  <a:schemeClr val="accent5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。”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子贡曰：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有美玉于斯，韫椟而藏诸？求善贾而沽诸？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沽之哉！沽之哉！我待贾者也。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子罕》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5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子贡说：“这里有一块美玉，把他放到柜子里藏起来呢？还是找一个识货的商人卖掉呢？”孔子说：“卖掉！卖掉！我是在等待识货者。”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道不行，乘桴浮于海，从我者，其由与？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公冶长》）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5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孔子道：“主张行不通，我想乘个木簰到海外去，跟随我的恐怕只有仲由吧！”</a:t>
            </a:r>
            <a:endParaRPr lang="zh-CN" altLang="en-US" sz="2000" b="1"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④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直哉史鱼！邦有道，如矢；邦无道，如矢。君子哉蘧伯玉！邦有道，则仕；邦无道，则可卷而怀之。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卫灵公》）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5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孔子说：“好一个刚直不屈的史鱼！政治清明也能像箭一样直，政治黑暗，也能像箭一样直。好一个君子蘧伯玉政治清明就出来做官，政治黑暗就把自己的本领藏起来。”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⑤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宁武子，邦有道，则知；邦无道，则愚。其知可及也，其愚不可及也。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（《论语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公冶长》）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5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孔子说：“宁武子在国家太平时节，便聪明；在国家昏暗时节，便装傻。他那聪明，别人赶得上；那装傻，别人赶不上。”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4015" y="1205865"/>
            <a:ext cx="1093279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）请</a:t>
            </a:r>
            <a:r>
              <a:rPr lang="zh-CN" altLang="en-US" sz="2800" b="1" dirty="0">
                <a:solidFill>
                  <a:srgbClr val="1D41D5"/>
                </a:solidFill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结合材料</a:t>
            </a:r>
            <a:r>
              <a:rPr lang="en-US" altLang="en-US" sz="2800" b="1" dirty="0">
                <a:solidFill>
                  <a:srgbClr val="1D41D5"/>
                </a:solidFill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①②③</a:t>
            </a:r>
            <a:r>
              <a:rPr lang="zh-CN" altLang="en-US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，简要说明孔子关于</a:t>
            </a:r>
            <a:r>
              <a:rPr lang="en-US" altLang="zh-CN" sz="2800" b="1" dirty="0">
                <a:solidFill>
                  <a:srgbClr val="1D41D5"/>
                </a:solidFill>
                <a:highlight>
                  <a:srgbClr val="00FF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1D41D5"/>
                </a:solidFill>
                <a:highlight>
                  <a:srgbClr val="00FF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仕</a:t>
            </a:r>
            <a:r>
              <a:rPr lang="en-US" altLang="zh-CN" sz="2800" b="1" dirty="0">
                <a:solidFill>
                  <a:srgbClr val="1D41D5"/>
                </a:solidFill>
                <a:highlight>
                  <a:srgbClr val="00FF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rgbClr val="1D41D5"/>
                </a:solidFill>
                <a:highlight>
                  <a:srgbClr val="00FF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</a:t>
            </a:r>
            <a:r>
              <a:rPr lang="en-US" altLang="zh-CN" sz="2800" b="1" dirty="0">
                <a:solidFill>
                  <a:srgbClr val="1D41D5"/>
                </a:solidFill>
                <a:highlight>
                  <a:srgbClr val="00FF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1D41D5"/>
                </a:solidFill>
                <a:highlight>
                  <a:srgbClr val="00FF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隐</a:t>
            </a:r>
            <a:r>
              <a:rPr lang="en-US" altLang="zh-CN" sz="2800" b="1" dirty="0">
                <a:solidFill>
                  <a:srgbClr val="1D41D5"/>
                </a:solidFill>
                <a:highlight>
                  <a:srgbClr val="00FF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r>
              <a:rPr lang="zh-CN" altLang="en-US" sz="2800" b="1" dirty="0">
                <a:solidFill>
                  <a:srgbClr val="1D41D5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主张</a:t>
            </a:r>
            <a:r>
              <a:rPr lang="zh-CN" altLang="en-US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r>
              <a:rPr lang="en-US" altLang="zh-CN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                                                                             </a:t>
            </a:r>
            <a:r>
              <a:rPr lang="zh-CN" altLang="en-US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2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分）</a:t>
            </a:r>
            <a:endParaRPr lang="zh-CN" altLang="en-US" sz="2800" b="1" dirty="0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9550" y="0"/>
            <a:ext cx="11773535" cy="7011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fontAlgn="auto">
              <a:lnSpc>
                <a:spcPts val="338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参考答案</a:t>
            </a:r>
          </a:p>
          <a:p>
            <a:pPr indent="0" algn="l" fontAlgn="auto">
              <a:lnSpc>
                <a:spcPts val="338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①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“天下有道则见”，“无道则隐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分别体现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仕与隐的主张。天下太平，就出来工作；不太平，就隐居。</a:t>
            </a:r>
          </a:p>
          <a:p>
            <a:pPr indent="0" algn="l" fontAlgn="auto">
              <a:lnSpc>
                <a:spcPts val="338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en-US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 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无论是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天下有道则见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的积极入世，还是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无道则隐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的理性坚守，都是孔子根据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道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的践行情况，审时度势，守正变通，做出的灵活处世选择，核心都是“</a:t>
            </a:r>
            <a:r>
              <a:rPr lang="zh-CN" altLang="en-US" sz="2400" b="1" dirty="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坚守正道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”。</a:t>
            </a:r>
          </a:p>
          <a:p>
            <a:pPr indent="0" algn="l" fontAlgn="auto">
              <a:lnSpc>
                <a:spcPts val="338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en-US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待贾而沽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体现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仕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的主张：等待识才者任用，本质是渴望在治世中施展才华、践行儒家之道，实现自身价值。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en-US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③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道不行，乘桴浮于海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体现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隐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的主张：当正道无法推行、社会混乱时，隐退避世，不与世俗同流合污，保全气节，韬光养晦。</a:t>
            </a:r>
          </a:p>
          <a:p>
            <a:pPr indent="0" algn="l" fontAlgn="auto">
              <a:lnSpc>
                <a:spcPts val="3380"/>
              </a:lnSpc>
            </a:pPr>
            <a:endParaRPr lang="zh-CN" altLang="en-US" sz="24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【评分标准】</a:t>
            </a:r>
            <a:r>
              <a:rPr 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zh-CN" sz="2400" b="1" dirty="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①</a:t>
            </a:r>
            <a:r>
              <a:rPr lang="en-US" altLang="zh-CN" sz="2400" b="1" dirty="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  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分，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②</a:t>
            </a:r>
            <a:r>
              <a:rPr lang="en-US" altLang="zh-CN" sz="2400" b="1" dirty="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  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分，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③</a:t>
            </a:r>
            <a:r>
              <a:rPr lang="en-US" altLang="zh-CN" sz="2400" b="1" dirty="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  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</a:t>
            </a:r>
          </a:p>
          <a:p>
            <a:pPr indent="0" algn="l" fontAlgn="auto">
              <a:lnSpc>
                <a:spcPts val="3380"/>
              </a:lnSpc>
            </a:pPr>
            <a:endParaRPr lang="zh-CN" altLang="en-US" sz="24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补充说明材料</a:t>
            </a:r>
            <a:r>
              <a:rPr lang="zh-CN" sz="2400" b="1" dirty="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①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，只抄原文“有道则出，无道则隐”没有翻译，不给分</a:t>
            </a: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       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如果说到灵活变通，审时度势不给分，但是提到 “守正”可以给分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93395" y="1393190"/>
            <a:ext cx="11205845" cy="2417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8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en-US" sz="2800" b="1">
                <a:solidFill>
                  <a:srgbClr val="1D41D5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请结合材料</a:t>
            </a:r>
            <a:r>
              <a:rPr lang="en-US" altLang="en-US" sz="2800" b="1">
                <a:solidFill>
                  <a:srgbClr val="1D41D5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④⑤</a:t>
            </a:r>
            <a:r>
              <a:rPr lang="zh-CN" altLang="en-US" sz="28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，谈谈孔子如何</a:t>
            </a:r>
            <a:r>
              <a:rPr lang="zh-CN" altLang="en-US" sz="2800" b="1">
                <a:solidFill>
                  <a:srgbClr val="1D41D5"/>
                </a:solidFill>
                <a:highlight>
                  <a:srgbClr val="00FF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评价</a:t>
            </a:r>
            <a:r>
              <a:rPr lang="zh-CN" altLang="en-US" sz="28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史鱼、蘧伯玉、宁武子三人的</a:t>
            </a:r>
            <a:r>
              <a:rPr lang="zh-CN" altLang="en-US" sz="2800" b="1">
                <a:solidFill>
                  <a:srgbClr val="1D41D5"/>
                </a:solidFill>
                <a:highlight>
                  <a:srgbClr val="FF00FF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处事态度</a:t>
            </a:r>
            <a:r>
              <a:rPr lang="zh-CN" altLang="en-US" sz="28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</a:t>
            </a:r>
            <a:r>
              <a:rPr lang="en-US" altLang="zh-CN" sz="28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 sz="28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分）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4000" y="173990"/>
            <a:ext cx="11854815" cy="6277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参考答案</a:t>
            </a:r>
          </a:p>
          <a:p>
            <a:endParaRPr lang="en-US" altLang="en-US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en-US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根据材料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④</a:t>
            </a:r>
            <a:r>
              <a:rPr lang="en-US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直哉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史鱼！</a:t>
            </a:r>
            <a:r>
              <a:rPr lang="zh-CN" altLang="en-US" sz="2400" b="1">
                <a:highlight>
                  <a:srgbClr val="00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邦有道，如矢；邦无道，如矢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①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孔子认为史鱼无论邦有道还是邦无道，均坚守本心、刚正不阿，如箭矢般正直，不随环境变化而改变自身立场，赞美他是个正直的人。</a:t>
            </a:r>
          </a:p>
          <a:p>
            <a:endParaRPr lang="zh-CN" altLang="en-US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根据材料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④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君子哉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蘧伯玉！</a:t>
            </a:r>
            <a:r>
              <a:rPr lang="zh-CN" altLang="en-US" sz="2400" b="1">
                <a:highlight>
                  <a:srgbClr val="00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邦有道，则仕；邦无道，则可卷而怀之。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en-US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②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孔子认为蘧伯玉邦有道时就出来做官，践行正道；邦无道时就收敛才华、隐退避世，不与乱世同流合污。赞美他是个君子。</a:t>
            </a:r>
          </a:p>
          <a:p>
            <a:endParaRPr lang="zh-CN" altLang="en-US" sz="2400" b="1">
              <a:highlight>
                <a:srgbClr val="FF00FF"/>
              </a:highlight>
              <a:latin typeface="黑体" panose="02010609060101010101" charset="-122"/>
              <a:ea typeface="黑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 根据材料⑤</a:t>
            </a:r>
            <a:r>
              <a:rPr lang="zh-CN" altLang="en-US" sz="2400" b="1">
                <a:highlight>
                  <a:srgbClr val="00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宁武子，邦有道，则知；邦无道，则愚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24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其知可及也，其愚不可及也</a:t>
            </a:r>
          </a:p>
          <a:p>
            <a:r>
              <a:rPr lang="en-US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③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孔子认为宁武子邦有道时就展现自己的智慧，积极有所作为；邦无道时就装作愚钝，韬光养晦、避祸自守。尤其肯定他在邦无道时的装愚守拙、韬光养晦，别人是赶不上的。</a:t>
            </a:r>
          </a:p>
          <a:p>
            <a:endParaRPr lang="zh-CN" altLang="en-US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【评分标准】</a:t>
            </a:r>
            <a:endParaRPr lang="zh-CN" altLang="en-US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共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sym typeface="+mn-ea"/>
              </a:rPr>
              <a:t>6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分。对三个人处世态度的评价各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分。其中态度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分，评价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分，意思对即可。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71880" y="2522855"/>
            <a:ext cx="377317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二</a:t>
            </a:r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得分情况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33a6a74-9b9a-4159-b03b-d3539437f16c"/>
  <p:tag name="RESOURCE_RECORD_KEY" val="{&quot;10&quot;:[6463926]}"/>
  <p:tag name="COMMONDATA" val="eyJoZGlkIjoiYWQzNTM1YTgzZjE5MWUyNjQ5YTNkZjRlYmU0MGI1Y2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1508</Words>
  <Application>Microsoft Office PowerPoint</Application>
  <PresentationFormat>宽屏</PresentationFormat>
  <Paragraphs>91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黑体</vt:lpstr>
      <vt:lpstr>微软雅黑</vt:lpstr>
      <vt:lpstr>Agency FB</vt:lpstr>
      <vt:lpstr>Wingdings</vt:lpstr>
      <vt:lpstr>等线</vt:lpstr>
      <vt:lpstr>华文中宋</vt:lpstr>
      <vt:lpstr>等线 Light</vt:lpstr>
      <vt:lpstr>宋体</vt:lpstr>
      <vt:lpstr>华文新魏</vt:lpstr>
      <vt:lpstr>Calibri</vt:lpstr>
      <vt:lpstr>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837</cp:revision>
  <dcterms:created xsi:type="dcterms:W3CDTF">2026-03-31T23:51:49Z</dcterms:created>
  <dcterms:modified xsi:type="dcterms:W3CDTF">2026-04-01T05:02:13Z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B2BAD8DE225C4118916607A3BAD9C281</vt:lpwstr>
  </property>
  <property fmtid="{D5CDD505-2E9C-101B-9397-08002B2CF9AE}" pid="3" name="KSOProductBuildVer">
    <vt:lpwstr>2052-11.8.2.1127</vt:lpwstr>
  </property>
</Properties>
</file>