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851" r:id="rId3"/>
    <p:sldId id="855" r:id="rId4"/>
    <p:sldId id="858" r:id="rId5"/>
    <p:sldId id="856" r:id="rId6"/>
    <p:sldId id="859" r:id="rId7"/>
    <p:sldId id="857" r:id="rId8"/>
    <p:sldId id="852" r:id="rId9"/>
    <p:sldId id="860" r:id="rId10"/>
    <p:sldId id="861" r:id="rId11"/>
    <p:sldId id="862" r:id="rId12"/>
    <p:sldId id="863" r:id="rId13"/>
    <p:sldId id="864" r:id="rId14"/>
    <p:sldId id="853" r:id="rId15"/>
    <p:sldId id="854" r:id="rId16"/>
    <p:sldId id="865" r:id="rId17"/>
    <p:sldId id="866" r:id="rId18"/>
    <p:sldId id="280" r:id="rId19"/>
  </p:sldIdLst>
  <p:sldSz cx="12192000" cy="6858000"/>
  <p:notesSz cx="6858000" cy="9144000"/>
  <p:embeddedFontLst>
    <p:embeddedFont>
      <p:font typeface="华文新魏" panose="0201080004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黑体" panose="02010609060101010101" pitchFamily="49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Agency FB" panose="020B0503020202020204" pitchFamily="34" charset="0"/>
      <p:regular r:id="rId29"/>
      <p:bold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等线 Light" panose="02010600030101010101" pitchFamily="2" charset="-122"/>
      <p:regular r:id="rId33"/>
    </p:embeddedFont>
    <p:embeddedFont>
      <p:font typeface="楷体" panose="02010609060101010101" pitchFamily="49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672465" y="1622425"/>
            <a:ext cx="1073404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丰台区</a:t>
            </a:r>
            <a:r>
              <a:rPr lang="en-US" altLang="zh-CN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2025~2026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学年度第一学期期末练习</a:t>
            </a:r>
          </a:p>
          <a:p>
            <a:pPr algn="ctr">
              <a:lnSpc>
                <a:spcPct val="140000"/>
              </a:lnSpc>
            </a:pP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537267" y="3018453"/>
            <a:ext cx="5004435" cy="7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zh-CN" altLang="en-US" sz="3200" b="1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文言文</a:t>
            </a:r>
            <a:endParaRPr lang="zh-CN" altLang="en-US" sz="3200" b="1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537267" y="4214149"/>
            <a:ext cx="5145578" cy="1291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胡</a:t>
            </a: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人杰 牛杰 王蕾 王冉 刘思雨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2026.4.1</a:t>
            </a: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" y="3625521"/>
            <a:ext cx="10058400" cy="29401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" y="337715"/>
            <a:ext cx="10058400" cy="30432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69527" y="6146458"/>
            <a:ext cx="121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0</a:t>
            </a:r>
            <a:r>
              <a:rPr lang="zh-CN" altLang="en-US" dirty="0" smtClean="0">
                <a:solidFill>
                  <a:srgbClr val="C00000"/>
                </a:solidFill>
              </a:rPr>
              <a:t>分答卷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69527" y="2849077"/>
            <a:ext cx="121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0</a:t>
            </a:r>
            <a:r>
              <a:rPr lang="zh-CN" altLang="en-US" dirty="0" smtClean="0">
                <a:solidFill>
                  <a:srgbClr val="C00000"/>
                </a:solidFill>
              </a:rPr>
              <a:t>分答卷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" y="3531217"/>
            <a:ext cx="10058400" cy="31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" y="266661"/>
            <a:ext cx="10058400" cy="313302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94465" y="3030355"/>
            <a:ext cx="121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0</a:t>
            </a:r>
            <a:r>
              <a:rPr lang="zh-CN" altLang="en-US" dirty="0" smtClean="0">
                <a:solidFill>
                  <a:srgbClr val="C00000"/>
                </a:solidFill>
              </a:rPr>
              <a:t>分答卷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69280" y="6063625"/>
            <a:ext cx="121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2</a:t>
            </a:r>
            <a:r>
              <a:rPr lang="zh-CN" altLang="en-US" dirty="0" smtClean="0">
                <a:solidFill>
                  <a:srgbClr val="C00000"/>
                </a:solidFill>
              </a:rPr>
              <a:t>分答卷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2" y="3448609"/>
            <a:ext cx="10058400" cy="3094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2" y="195078"/>
            <a:ext cx="10058400" cy="30728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85905" y="3083243"/>
            <a:ext cx="121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4</a:t>
            </a:r>
            <a:r>
              <a:rPr lang="zh-CN" altLang="en-US" dirty="0" smtClean="0">
                <a:solidFill>
                  <a:srgbClr val="C00000"/>
                </a:solidFill>
              </a:rPr>
              <a:t>分答卷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3" y="3480320"/>
            <a:ext cx="10058400" cy="3152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3" y="206764"/>
            <a:ext cx="10058400" cy="309469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60966" y="3191613"/>
            <a:ext cx="121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5</a:t>
            </a:r>
            <a:r>
              <a:rPr lang="zh-CN" altLang="en-US" dirty="0" smtClean="0">
                <a:solidFill>
                  <a:srgbClr val="C00000"/>
                </a:solidFill>
              </a:rPr>
              <a:t>分答卷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6355" y="135953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69950" y="531495"/>
            <a:ext cx="461327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失误原由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2047" y="1990448"/>
            <a:ext cx="10302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态度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判断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误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以为王夫之反对长孙无忌、批评马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周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说明不充分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只答“王夫之同意”，未结合文本说明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理由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语言表达不清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表述冗长、逻辑混乱、要点缺失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1687484"/>
            <a:ext cx="5762419" cy="17434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3657422"/>
            <a:ext cx="5762419" cy="17773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4810162"/>
            <a:ext cx="5741639" cy="1770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080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59255" y="2522855"/>
            <a:ext cx="392493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714895" y="731520"/>
            <a:ext cx="108065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、回归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教材，梳理高频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考点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重点复习教材中文言实词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120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个、虚词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个，关注一词多义、古今异义、词类活用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整理教材中典型句式（判断句、被动句、宾语前置、定语后置等），确保“课内知识迁移到课外”的能力。</a:t>
            </a:r>
          </a:p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、提升能力，强化思维</a:t>
            </a:r>
          </a:p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强化翻译训练，做到“字字落实”</a:t>
            </a: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坚持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直译为主、意译为辅，逐字逐句翻译，关注省略成分、特殊句式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重点训练长句、难句的切分与重组，提升语感与理解力。</a:t>
            </a:r>
          </a:p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提升观点分析与概括能力（针对主观题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训练学生分层作答：先明确作者态度（肯定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否定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认同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批评），再结合文本说明理由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引导学生在文中圈画关键词（如“足以达人情矣”“时不可为”等），增强答案的文本支撑。</a:t>
            </a:r>
          </a:p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3.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加强逻辑表达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训练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通过改写、缩句、提炼要点等练习，提升语言表达的准确性与条理性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规范答题格式：分条作答，观点与理由一一对应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2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714895" y="731520"/>
            <a:ext cx="108065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、精读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典型篇目，熟悉文体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精选史传类、论说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类等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常见文体，熟悉不同文体的行文特点与考查重点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关注议论文中的“述评结合”，如本题中王夫之对历史人物的评价，训练学生区分“事实”与“观点”。</a:t>
            </a:r>
          </a:p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心态调整，稳中求进</a:t>
            </a: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文言文考查重在积累与迁移，一轮复习后应立足已有基础，不盲目求新求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难，要稳扎稳打。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25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感谢大家的支持，希望能给老师们带来启示！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0955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94460" y="2522855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2512" y="623453"/>
            <a:ext cx="768927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既诏宗室群臣袭封刺史，左庶子于志宁以为古今事殊，恐非久安之道，上疏争之。侍御史马周亦上疏，以为：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尧、舜之父，犹有朱、均之子。傥有孩童嗣职，万一骄愚，兆庶被其殃而国家受其败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正欲绝之也，则子文之治</a:t>
            </a:r>
            <a:r>
              <a:rPr lang="en-US" altLang="zh-CN" sz="2000" baseline="30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[1]</a:t>
            </a:r>
            <a:r>
              <a:rPr lang="zh-CN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犹在；正欲留之也，而栾黡之恶</a:t>
            </a:r>
            <a:r>
              <a:rPr lang="en-US" altLang="zh-CN" sz="2000" baseline="30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[2]</a:t>
            </a:r>
            <a:r>
              <a:rPr lang="zh-CN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已彰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u="sng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与其毒害于见存之百姓，则宁使割恩于已亡之一臣</a:t>
            </a:r>
            <a:r>
              <a:rPr lang="zh-CN" altLang="zh-CN" sz="20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，明矣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然则向所谓爱之者，乃适所以伤之也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臣谓宜赋以茅土，畴其户邑，必有材行，随器授官，使其人得奉大恩而子孙终其福禄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会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司空、赵州刺史长孙无忌等皆不愿之国，上表固让，称：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承恩以来，形影相吊，若履春冰；春来冰薄，履之则有陷溺之惧。宗族忧虞，如置汤火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缅惟三代封建，盖由力不能制，因而利之，礼乐节文，多非己出。两汉罢侯置守，蠲除曩弊，深协事宜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今因臣等，复有变更，恐紊圣朝纲纪；且后世愚幼不肖之嗣，或抵冒邦宪，自取诛夷，更因延世之赏，致成剿绝之祸，良可哀愍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愿停涣汗之旨</a:t>
            </a:r>
            <a:r>
              <a:rPr lang="en-US" altLang="zh-CN" sz="2000" baseline="300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[3]</a:t>
            </a:r>
            <a:r>
              <a:rPr lang="zh-CN" altLang="zh-CN" sz="20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，赐其性命之恩。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庚子，诏停世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封刺史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10000"/>
              </a:lnSpc>
            </a:pP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取材于《资治通鉴》）</a:t>
            </a:r>
          </a:p>
          <a:p>
            <a:pPr>
              <a:lnSpc>
                <a:spcPct val="110000"/>
              </a:lnSpc>
            </a:pP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注释：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[1]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子文之治：指先辈功臣的影响。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[2]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栾黡之恶：指世袭子弟的恶行。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[3]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涣汗之旨：帝王发布的号令</a:t>
            </a:r>
            <a:r>
              <a:rPr lang="zh-CN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37665" y="332504"/>
            <a:ext cx="3679768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世袭风险高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即使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圣贤，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后代也可能出现不肖之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子。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若让孩童或愚钝骄奢者承袭封国，会祸害百姓、败坏国家。</a:t>
            </a:r>
          </a:p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处置两难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若废除世袭者，会损伤先臣之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功；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若保留，其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恶行又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会持续为害。</a:t>
            </a:r>
          </a:p>
          <a:p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两害相权取其轻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与其让在世百姓受害，不如割舍对已故功臣的恩情，停止世袭。</a:t>
            </a:r>
          </a:p>
          <a:p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替代方案</a:t>
            </a: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应只赐予封地、食邑作为荣誉，若子弟有才能，再量才授官。这样既体现皇恩，又让子孙长久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享福。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37665" y="3501144"/>
            <a:ext cx="3679768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个人与宗族忧惧：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自己受封后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惶恐不安，宗族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也如置汤火，担心因封国招致祸患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历史教训：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三代封建是因中央无力控制而被迫为之，并非良制；两汉改行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郡县，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革除弊端，更合时宜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避免未来灾祸：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若恢复封建，后世不肖子孙可能因骄横触犯国法，导致家族被诛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灭，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反失哀怜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请求收回成命：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希望皇帝停止世封诏令，保全臣子性命与家族延续。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6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2512" y="623453"/>
            <a:ext cx="768927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既诏宗室群臣袭封刺史，左庶子于志宁以为古今事殊，恐非久安之道，上疏争之。侍御史马周亦上疏，以为：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尧、舜之父，犹有朱、均之子。傥有孩童嗣职，万一骄愚，兆庶被其殃而国家受其败。正欲绝之也，则子文之治</a:t>
            </a:r>
            <a:r>
              <a:rPr lang="en-US" altLang="zh-CN" sz="2000" baseline="30000" dirty="0">
                <a:latin typeface="楷体" panose="02010609060101010101" pitchFamily="49" charset="-122"/>
                <a:ea typeface="楷体" panose="02010609060101010101" pitchFamily="49" charset="-122"/>
              </a:rPr>
              <a:t>[1]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犹在；正欲留之也，而栾黡之恶</a:t>
            </a:r>
            <a:r>
              <a:rPr lang="en-US" altLang="zh-CN" sz="2000" baseline="30000" dirty="0">
                <a:latin typeface="楷体" panose="02010609060101010101" pitchFamily="49" charset="-122"/>
                <a:ea typeface="楷体" panose="02010609060101010101" pitchFamily="49" charset="-122"/>
              </a:rPr>
              <a:t>[2]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已彰。</a:t>
            </a:r>
            <a:r>
              <a:rPr lang="zh-CN" altLang="zh-CN" sz="2000" u="sng" dirty="0">
                <a:latin typeface="楷体" panose="02010609060101010101" pitchFamily="49" charset="-122"/>
                <a:ea typeface="楷体" panose="02010609060101010101" pitchFamily="49" charset="-122"/>
              </a:rPr>
              <a:t>与其毒害于见存之百姓，则宁使割恩于已亡之一臣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，明矣。然则向所谓爱之者，乃适所以伤之也。臣谓宜赋以茅土，畴其户邑，必有材行，随器授官，使其人得奉大恩而子孙终其福禄。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会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司空、赵州刺史长孙无忌等皆不愿之国，上表固让，称：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承恩以来，形影相吊，若履春冰；春来冰薄，履之则有陷溺之惧。宗族忧虞，如置汤火。缅惟三代封建，盖由力不能制，因而利之，礼乐节文，多非己出。两汉罢侯置守，蠲除曩弊，深协事宜。今因臣等，复有变更，恐紊圣朝纲纪；且后世愚幼不肖之嗣，或抵冒邦宪，自取诛夷，更因延世之赏，致成剿绝之祸，良可哀愍。愿停涣汗之旨</a:t>
            </a:r>
            <a:r>
              <a:rPr lang="en-US" altLang="zh-CN" sz="2000" baseline="30000" dirty="0">
                <a:latin typeface="楷体" panose="02010609060101010101" pitchFamily="49" charset="-122"/>
                <a:ea typeface="楷体" panose="02010609060101010101" pitchFamily="49" charset="-122"/>
              </a:rPr>
              <a:t>[3]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，赐其性命之恩。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庚子，诏停世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封刺史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10000"/>
              </a:lnSpc>
            </a:pP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取材于《资治通鉴》）</a:t>
            </a:r>
          </a:p>
          <a:p>
            <a:pPr>
              <a:lnSpc>
                <a:spcPct val="110000"/>
              </a:lnSpc>
            </a:pP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注释：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[1]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子文之治：指先辈功臣的影响。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[2]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栾黡之恶：指世袭子弟的恶行。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[3]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涣汗之旨：帝王发布的号令</a:t>
            </a:r>
            <a:r>
              <a:rPr lang="zh-CN" altLang="zh-CN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0298" y="839585"/>
            <a:ext cx="2859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观点异同：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）角度不同：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马周从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国家治理与百姓安危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出发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长孙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无忌从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功臣家族与历史教训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出发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）目的相同：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都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反对太宗推行的“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宗室群臣袭封刺史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（分封世袭）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制度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，最终促使太宗下诏停止世封。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4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7199" y="573573"/>
            <a:ext cx="7863840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宗以荆王元景、长孙无忌等为诸州刺史，子孙世袭，而无忌等不愿受封，足以达人情矣。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夫人之情，俾其子孙世有其土，世役其民，席富贵于无穷，岂有不欲者哉？知其适以殄绝其苗裔而祸天下，苟非至愚，未有不视为陷阱者也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//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周之大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封同姓与功臣也，圣如周公，贤如吕、召，而固不辞，</a:t>
            </a:r>
            <a:r>
              <a:rPr lang="zh-CN" altLang="zh-CN" sz="2000" u="sng" dirty="0">
                <a:latin typeface="楷体" panose="02010609060101010101" pitchFamily="49" charset="-122"/>
                <a:ea typeface="楷体" panose="02010609060101010101" pitchFamily="49" charset="-122"/>
              </a:rPr>
              <a:t>其余非不知居内之安，而无不利有其国以传之奕世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，何至如无忌等之以免受茅土为幸乎？</a:t>
            </a:r>
            <a:r>
              <a:rPr lang="zh-CN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时为之，则人安之；时所不可为，非贪叨无已、怀奸欲叛者，固永终知敝而不愿也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马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周曰：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孩童嗣职，万一骄愚，兆庶被殃，国家受败。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则不忍毒害见存之百姓，宁割恩于已亡之一臣；稍有识者，固闻</a:t>
            </a:r>
            <a:r>
              <a:rPr lang="zh-CN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而</a:t>
            </a:r>
            <a:r>
              <a:rPr lang="zh-CN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寒心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//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故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夫子之论治，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参《鲁论》</a:t>
            </a:r>
            <a:r>
              <a:rPr lang="en-US" altLang="zh-CN" sz="2000" baseline="30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[1]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而居其一，而不及于封建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，作《春秋》，明王道，</a:t>
            </a:r>
            <a:r>
              <a:rPr lang="zh-CN" altLang="zh-CN" sz="2000" u="sng" dirty="0">
                <a:latin typeface="楷体" panose="02010609060101010101" pitchFamily="49" charset="-122"/>
                <a:ea typeface="楷体" panose="02010609060101010101" pitchFamily="49" charset="-122"/>
              </a:rPr>
              <a:t>而邾、郳之受爵不登于策，城卫迁杞</a:t>
            </a:r>
            <a:r>
              <a:rPr lang="en-US" altLang="zh-CN" sz="2000" u="sng" baseline="30000" dirty="0">
                <a:latin typeface="楷体" panose="02010609060101010101" pitchFamily="49" charset="-122"/>
                <a:ea typeface="楷体" panose="02010609060101010101" pitchFamily="49" charset="-122"/>
              </a:rPr>
              <a:t>[2]</a:t>
            </a:r>
            <a:r>
              <a:rPr lang="zh-CN" altLang="zh-CN" sz="2000" u="sng" dirty="0">
                <a:latin typeface="楷体" panose="02010609060101010101" pitchFamily="49" charset="-122"/>
                <a:ea typeface="楷体" panose="02010609060101010101" pitchFamily="49" charset="-122"/>
              </a:rPr>
              <a:t>皆不序其功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然则当春秋之世，固有不可复行者矣，况后世乎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en-US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//</a:t>
            </a:r>
            <a:r>
              <a:rPr lang="zh-CN" altLang="zh-CN" sz="2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柳宗元</a:t>
            </a:r>
            <a:r>
              <a:rPr lang="zh-CN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之论出，泥古者犹竞起而与争；勿庸争也，试使之行焉，而自信以必行否也</a:t>
            </a:r>
            <a:r>
              <a:rPr lang="zh-CN" altLang="zh-CN" sz="2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en-US" altLang="zh-CN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//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宗曰：“割地以封功臣，古今通义，而公薄之，岂强公以茅土邪？”</a:t>
            </a:r>
            <a:r>
              <a:rPr lang="zh-CN" altLang="zh-CN" sz="2000" u="sng" dirty="0">
                <a:latin typeface="楷体" panose="02010609060101010101" pitchFamily="49" charset="-122"/>
                <a:ea typeface="楷体" panose="02010609060101010101" pitchFamily="49" charset="-122"/>
              </a:rPr>
              <a:t>强人而授之国，为天下嗤而已矣，恶足辩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！ </a:t>
            </a:r>
          </a:p>
          <a:p>
            <a:pPr algn="r">
              <a:lnSpc>
                <a:spcPct val="110000"/>
              </a:lnSpc>
            </a:pP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（取材于王夫之《读通鉴论》）</a:t>
            </a:r>
          </a:p>
          <a:p>
            <a:pPr>
              <a:lnSpc>
                <a:spcPct val="110000"/>
              </a:lnSpc>
            </a:pP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注释：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[1]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《鲁论》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《鲁论语》。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[2]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城卫迁杞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齐桓公率诸侯为卫国建城、迁移杞国。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69184" y="573573"/>
            <a:ext cx="312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结论一：长孙无忌通达人情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8400009" y="758239"/>
            <a:ext cx="59436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069184" y="1030778"/>
            <a:ext cx="22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阐释：人情为何？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69184" y="1770618"/>
            <a:ext cx="269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质疑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：分封有利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69184" y="2242662"/>
            <a:ext cx="28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结论二：时势为止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8400009" y="1218210"/>
            <a:ext cx="594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8400009" y="1941417"/>
            <a:ext cx="594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8400009" y="2415243"/>
            <a:ext cx="59436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400009" y="2828505"/>
            <a:ext cx="3636820" cy="246221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之：代指的应该是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孩童嗣职，万一骄愚，兆庶被殃，国家受败。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马周这句话，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而非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宁割恩于已亡之一臣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”王夫之的评价。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寒心：应为担忧，忧虑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新唐书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王琚传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：“今天下已定， 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太平专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思立功，左右大臣多为其用，天子以元妹，能忍其过，臣窃为殿下寒心。”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069184" y="5342551"/>
            <a:ext cx="288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结论一：春秋时分封已不可施行，后世更不可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69184" y="6059454"/>
            <a:ext cx="28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结论二：泥古思想不可取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>
            <a:stCxn id="15" idx="1"/>
          </p:cNvCxnSpPr>
          <p:nvPr/>
        </p:nvCxnSpPr>
        <p:spPr>
          <a:xfrm flipH="1" flipV="1">
            <a:off x="8163099" y="4222866"/>
            <a:ext cx="906085" cy="14428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6" idx="1"/>
          </p:cNvCxnSpPr>
          <p:nvPr/>
        </p:nvCxnSpPr>
        <p:spPr>
          <a:xfrm flipH="1" flipV="1">
            <a:off x="8237914" y="4821382"/>
            <a:ext cx="831270" cy="14227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5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8145" y="640080"/>
            <a:ext cx="106153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10. 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材料二中，王夫之对长孙无忌和马周的观点分别有何评价？请简要说明。（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分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审题思路：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长孙无忌和马周的观点分别是什么？（主要通过材料一加以分析提炼）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王夫之如何评价两人的观点？（王夫之的态度）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简要说明王夫之这么评价的理由。（原因分析）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4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8145" y="507072"/>
            <a:ext cx="10615353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10. 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材料二中，王夫之对长孙无忌和马周的观点分别有何评价？请简要说明。（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分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参考答案：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作者对长孙无忌不将世袭茅土视为福泽，这样会殄绝子孙、祸乱天下的观点持肯定评价（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分）：认为长孙无忌等人不愿受封，是通达人情的表现（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分），分封制是时势不允许的（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作者对马周认为世袭会导致众多百姓遭殃、国家败落的观点持认同态度（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分）：用孔子不谈及封建来说明封建在春秋时已不可施行，当世则更不可恢复（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分），制定制度不可泥古不化（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【评分标准】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共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分。对每个人的评价各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分，其中态度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分，说明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分。意思对即可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评分细则：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概括</a:t>
            </a:r>
            <a:r>
              <a:rPr lang="zh-CN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观点加评价正确，</a:t>
            </a: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各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分。</a:t>
            </a:r>
          </a:p>
          <a:p>
            <a:pPr>
              <a:lnSpc>
                <a:spcPct val="110000"/>
              </a:lnSpc>
            </a:pP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长孙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无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忌的观点：不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将世袭茅土视为福泽，这样会殄绝子孙、祸乱天下。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以下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观点表述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也可：</a:t>
            </a:r>
            <a:endParaRPr lang="zh-CN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>
              <a:lnSpc>
                <a:spcPct val="110000"/>
              </a:lnSpc>
            </a:pP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长孙无忌不愿意接受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世袭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 / 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认为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长孙无忌不接受世袭是明智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 / 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赞扬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他能够依时势而为。</a:t>
            </a:r>
          </a:p>
          <a:p>
            <a:pPr>
              <a:lnSpc>
                <a:spcPct val="110000"/>
              </a:lnSpc>
            </a:pP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马周的观点：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马周认为世袭会导致众多百姓遭殃、国家败落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。以下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观点表述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也可：</a:t>
            </a:r>
            <a:endParaRPr lang="zh-CN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>
              <a:lnSpc>
                <a:spcPct val="110000"/>
              </a:lnSpc>
            </a:pP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马周认为世袭会给国家带来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祸患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 / 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马周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认为世袭会导致百姓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遭殃</a:t>
            </a:r>
            <a:endParaRPr lang="zh-CN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>
              <a:lnSpc>
                <a:spcPct val="110000"/>
              </a:lnSpc>
            </a:pPr>
            <a:r>
              <a:rPr lang="zh-CN" altLang="zh-CN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</a:t>
            </a:r>
            <a:r>
              <a:rPr lang="zh-CN" altLang="en-US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对马周的</a:t>
            </a:r>
            <a:r>
              <a:rPr lang="zh-CN" altLang="zh-CN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观点</a:t>
            </a:r>
            <a:r>
              <a:rPr lang="zh-CN" altLang="zh-CN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概括</a:t>
            </a:r>
            <a:r>
              <a:rPr lang="zh-CN" altLang="zh-CN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正确</a:t>
            </a:r>
            <a:r>
              <a:rPr lang="zh-CN" altLang="en-US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，王夫之的评价模糊</a:t>
            </a:r>
            <a:r>
              <a:rPr lang="zh-CN" altLang="zh-CN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</a:t>
            </a:r>
            <a:r>
              <a:rPr lang="zh-CN" altLang="zh-CN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酌情给分，如果逻辑有明显矛盾，则不给分。</a:t>
            </a:r>
          </a:p>
          <a:p>
            <a:pPr>
              <a:lnSpc>
                <a:spcPct val="110000"/>
              </a:lnSpc>
            </a:pP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二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分析评价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正确</a:t>
            </a: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，各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</a:t>
            </a:r>
            <a:r>
              <a:rPr lang="zh-CN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，依据评分细则赋分。</a:t>
            </a:r>
          </a:p>
          <a:p>
            <a:pPr>
              <a:lnSpc>
                <a:spcPct val="110000"/>
              </a:lnSpc>
            </a:pP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长孙无忌：突出通达人情、符合情理等关键词即可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；突出时势即可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分）。</a:t>
            </a:r>
          </a:p>
          <a:p>
            <a:pPr>
              <a:lnSpc>
                <a:spcPct val="110000"/>
              </a:lnSpc>
            </a:pP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马周：突出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封建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（分封）在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当世更不可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施行即可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），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突出思想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制度不可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泥古不化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即可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  <a:r>
              <a:rPr lang="zh-CN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6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71880" y="2522855"/>
            <a:ext cx="377317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得分情况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4647" y="781396"/>
            <a:ext cx="10291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得分情况：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/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整体均分：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1.28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分和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分答卷居多。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61" y="2959417"/>
            <a:ext cx="8769927" cy="35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33a6a74-9b9a-4159-b03b-d3539437f16c"/>
  <p:tag name="RESOURCE_RECORD_KEY" val="{&quot;10&quot;:[6463926]}"/>
  <p:tag name="COMMONDATA" val="eyJoZGlkIjoiYWQzNTM1YTgzZjE5MWUyNjQ5YTNkZjRlYmU0MGI1Y2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2515</Words>
  <Application>Microsoft Office PowerPoint</Application>
  <PresentationFormat>宽屏</PresentationFormat>
  <Paragraphs>112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宋体</vt:lpstr>
      <vt:lpstr>华文新魏</vt:lpstr>
      <vt:lpstr>Calibri</vt:lpstr>
      <vt:lpstr>Arial</vt:lpstr>
      <vt:lpstr>黑体</vt:lpstr>
      <vt:lpstr>微软雅黑</vt:lpstr>
      <vt:lpstr>Agency FB</vt:lpstr>
      <vt:lpstr>Wingdings</vt:lpstr>
      <vt:lpstr>等线</vt:lpstr>
      <vt:lpstr>等线 Light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853</cp:revision>
  <dcterms:created xsi:type="dcterms:W3CDTF">2026-01-16T05:00:00Z</dcterms:created>
  <dcterms:modified xsi:type="dcterms:W3CDTF">2026-04-01T05:15:10Z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B2BAD8DE225C4118916607A3BAD9C281</vt:lpwstr>
  </property>
  <property fmtid="{D5CDD505-2E9C-101B-9397-08002B2CF9AE}" pid="3" name="KSOProductBuildVer">
    <vt:lpwstr>2052-12.1.0.25225</vt:lpwstr>
  </property>
</Properties>
</file>