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sldIdLst>
    <p:sldId id="256" r:id="rId3"/>
    <p:sldId id="857" r:id="rId4"/>
    <p:sldId id="856" r:id="rId6"/>
    <p:sldId id="855" r:id="rId7"/>
    <p:sldId id="870" r:id="rId8"/>
    <p:sldId id="869" r:id="rId9"/>
    <p:sldId id="865" r:id="rId10"/>
    <p:sldId id="867" r:id="rId11"/>
    <p:sldId id="864" r:id="rId12"/>
    <p:sldId id="852" r:id="rId13"/>
    <p:sldId id="872" r:id="rId14"/>
    <p:sldId id="878" r:id="rId15"/>
    <p:sldId id="853" r:id="rId16"/>
    <p:sldId id="882" r:id="rId17"/>
    <p:sldId id="885" r:id="rId18"/>
    <p:sldId id="883" r:id="rId19"/>
    <p:sldId id="884" r:id="rId20"/>
    <p:sldId id="886" r:id="rId21"/>
    <p:sldId id="887" r:id="rId22"/>
    <p:sldId id="854" r:id="rId23"/>
    <p:sldId id="280" r:id="rId24"/>
  </p:sldIdLst>
  <p:sldSz cx="12192000" cy="6858000"/>
  <p:notesSz cx="6858000" cy="9144000"/>
  <p:embeddedFontLst>
    <p:embeddedFont>
      <p:font typeface="黑体" panose="02010609060101010101" charset="-122"/>
      <p:regular r:id="rId29"/>
    </p:embeddedFont>
    <p:embeddedFont>
      <p:font typeface="微软雅黑" panose="020B0503020204020204" pitchFamily="34" charset="-122"/>
      <p:regular r:id="rId30"/>
    </p:embeddedFont>
    <p:embeddedFont>
      <p:font typeface="Agency FB" panose="020B0503020202020204"/>
      <p:regular r:id="rId31"/>
      <p:bold r:id="rId32"/>
    </p:embeddedFont>
    <p:embeddedFont>
      <p:font typeface="楷体" panose="02010609060101010101" charset="-122"/>
      <p:regular r:id="rId33"/>
    </p:embeddedFont>
    <p:embeddedFont>
      <p:font typeface="Calibri" panose="020F0502020204030204"/>
      <p:regular r:id="rId34"/>
      <p:bold r:id="rId35"/>
      <p:italic r:id="rId36"/>
      <p:boldItalic r:id="rId37"/>
    </p:embeddedFont>
    <p:embeddedFont>
      <p:font typeface="等线" panose="02010600030101010101" charset="-122"/>
      <p:regular r:id="rId38"/>
    </p:embeddedFont>
    <p:embeddedFont>
      <p:font typeface="等线 Light" panose="02010600030101010101" charset="-122"/>
      <p:regular r:id="rId39"/>
    </p:embeddedFont>
    <p:embeddedFont>
      <p:font typeface="方正公文小标宋" panose="02000500000000000000" charset="-122"/>
      <p:regular r:id="rId40"/>
    </p:embeddedFont>
    <p:embeddedFont>
      <p:font typeface="华文中宋" panose="02010600040101010101" charset="-122"/>
      <p:regular r:id="rId41"/>
    </p:embeddedFont>
    <p:embeddedFont>
      <p:font typeface="方正楷体简体" panose="02000000000000000000" charset="-122"/>
      <p:regular r:id="rId42"/>
    </p:embeddedFont>
  </p:embeddedFontLst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iw8" initials="h" lastIdx="1" clrIdx="0"/>
  <p:cmAuthor id="2" name="Selena" initials="S" lastIdx="0" clrIdx="1"/>
  <p:cmAuthor id="3" name="微软用户" initials="微" lastIdx="0" clrIdx="2"/>
  <p:cmAuthor id="4" name="杜 泊达" initials="杜" lastIdx="0" clrIdx="3"/>
  <p:cmAuthor id="5" name="幸全" initials="" lastIdx="0" clrIdx="4"/>
  <p:cmAuthor id="6" name="Lenovo" initials="L" lastIdx="0" clrIdx="5"/>
  <p:cmAuthor id="7" name="谭 德山" initials="谭" lastIdx="0" clrIdx="6"/>
  <p:cmAuthor id="8" name="Prashant Sridharan" initials="P" lastIdx="0" clrIdx="7"/>
  <p:cmAuthor id="9" name="Author" initials="A" lastIdx="0" clrIdx="8"/>
  <p:cmAuthor id="10" name="Karen Carter" initials="K" lastIdx="0" clrIdx="9"/>
  <p:cmAuthor id="11" name="王习习" initials="王" lastIdx="0" clrIdx="10"/>
  <p:cmAuthor id="12" name="Jeff Ressler" initials="J" lastIdx="0" clrIdx="11"/>
  <p:cmAuthor id="13" name="作者" initials="A" lastIdx="0" clrIdx="12"/>
  <p:cmAuthor id="14" name="Administrator" initials="A" lastIdx="0" clrIdx="13"/>
  <p:cmAuthor id="15" name="树虎" initials="树" lastIdx="0" clrIdx="14"/>
  <p:cmAuthor id="16" name="新课标第一网" initials="" lastIdx="0" clrIdx="15"/>
  <p:cmAuthor id="17" name="Hao Qingshan" initials="QH" lastIdx="0" clrIdx="16"/>
  <p:cmAuthor id="18" name="尹博远" initials="尹博远" lastIdx="0" clrIdx="1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A6B0"/>
    <a:srgbClr val="F9D1BF"/>
    <a:srgbClr val="FFCCCC"/>
    <a:srgbClr val="C9E9EC"/>
    <a:srgbClr val="A16835"/>
    <a:srgbClr val="DFA6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3" Type="http://schemas.openxmlformats.org/officeDocument/2006/relationships/tags" Target="tags/tag24.xml"/><Relationship Id="rId42" Type="http://schemas.openxmlformats.org/officeDocument/2006/relationships/font" Target="fonts/font14.fntdata"/><Relationship Id="rId41" Type="http://schemas.openxmlformats.org/officeDocument/2006/relationships/font" Target="fonts/font13.fntdata"/><Relationship Id="rId40" Type="http://schemas.openxmlformats.org/officeDocument/2006/relationships/font" Target="fonts/font12.fntdata"/><Relationship Id="rId4" Type="http://schemas.openxmlformats.org/officeDocument/2006/relationships/slide" Target="slides/slide2.xml"/><Relationship Id="rId39" Type="http://schemas.openxmlformats.org/officeDocument/2006/relationships/font" Target="fonts/font11.fntdata"/><Relationship Id="rId38" Type="http://schemas.openxmlformats.org/officeDocument/2006/relationships/font" Target="fonts/font10.fntdata"/><Relationship Id="rId37" Type="http://schemas.openxmlformats.org/officeDocument/2006/relationships/font" Target="fonts/font9.fntdata"/><Relationship Id="rId36" Type="http://schemas.openxmlformats.org/officeDocument/2006/relationships/font" Target="fonts/font8.fntdata"/><Relationship Id="rId35" Type="http://schemas.openxmlformats.org/officeDocument/2006/relationships/font" Target="fonts/font7.fntdata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-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0301" y="113090"/>
            <a:ext cx="5981323" cy="676495"/>
          </a:xfrm>
        </p:spPr>
        <p:txBody>
          <a:bodyPr anchor="b">
            <a:normAutofit/>
          </a:bodyPr>
          <a:lstStyle>
            <a:lvl1pPr algn="l">
              <a:defRPr sz="3200" b="1">
                <a:solidFill>
                  <a:srgbClr val="005DA2"/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741CB-2405-4570-99DA-5F17054926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181F-DFFC-4982-BFBB-4C3267591D81}" type="slidenum">
              <a:rPr lang="zh-CN" altLang="en-US" smtClean="0"/>
            </a:fld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0" y="876300"/>
            <a:ext cx="12192000" cy="0"/>
          </a:xfrm>
          <a:prstGeom prst="line">
            <a:avLst/>
          </a:prstGeom>
          <a:ln w="508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/>
        </p:nvCxnSpPr>
        <p:spPr>
          <a:xfrm flipV="1">
            <a:off x="697117" y="3684760"/>
            <a:ext cx="10764570" cy="905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内容占位符 2"/>
          <p:cNvSpPr>
            <a:spLocks noGrp="1"/>
          </p:cNvSpPr>
          <p:nvPr>
            <p:ph idx="1"/>
          </p:nvPr>
        </p:nvSpPr>
        <p:spPr>
          <a:xfrm>
            <a:off x="838200" y="1503321"/>
            <a:ext cx="10515600" cy="2077591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p"/>
              <a:defRPr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defRPr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1" name="内容占位符 2"/>
          <p:cNvSpPr>
            <a:spLocks noGrp="1"/>
          </p:cNvSpPr>
          <p:nvPr>
            <p:ph idx="13"/>
          </p:nvPr>
        </p:nvSpPr>
        <p:spPr>
          <a:xfrm>
            <a:off x="838200" y="3777319"/>
            <a:ext cx="10515600" cy="1952010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p"/>
              <a:defRPr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defRPr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0301" y="113090"/>
            <a:ext cx="5981323" cy="676495"/>
          </a:xfrm>
        </p:spPr>
        <p:txBody>
          <a:bodyPr anchor="b">
            <a:normAutofit/>
          </a:bodyPr>
          <a:lstStyle>
            <a:lvl1pPr algn="l">
              <a:defRPr sz="3200" b="1">
                <a:solidFill>
                  <a:srgbClr val="005DA2"/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741CB-2405-4570-99DA-5F17054926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181F-DFFC-4982-BFBB-4C3267591D81}" type="slidenum">
              <a:rPr lang="zh-CN" altLang="en-US" smtClean="0"/>
            </a:fld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0" y="876300"/>
            <a:ext cx="12192000" cy="0"/>
          </a:xfrm>
          <a:prstGeom prst="line">
            <a:avLst/>
          </a:prstGeom>
          <a:ln w="508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838200" y="1257676"/>
            <a:ext cx="10515600" cy="4898679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defRPr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3.xml"/><Relationship Id="rId4" Type="http://schemas.openxmlformats.org/officeDocument/2006/relationships/image" Target="../media/image2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30"/>
          <p:cNvSpPr txBox="1"/>
          <p:nvPr/>
        </p:nvSpPr>
        <p:spPr>
          <a:xfrm>
            <a:off x="672465" y="1622425"/>
            <a:ext cx="10734040" cy="13550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4200" b="1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0" stA="55000" endA="300" endPos="26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丰台区</a:t>
            </a:r>
            <a:r>
              <a:rPr lang="en-US" altLang="zh-CN" sz="4200" b="1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0" stA="55000" endA="300" endPos="26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2025~2026</a:t>
            </a:r>
            <a:r>
              <a:rPr lang="zh-CN" altLang="en-US" sz="4200" b="1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0" stA="55000" endA="300" endPos="26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学年度高三一模练习</a:t>
            </a:r>
            <a:endParaRPr lang="zh-CN" altLang="en-US" sz="4200" b="1" dirty="0" smtClean="0">
              <a:solidFill>
                <a:schemeClr val="bg2">
                  <a:lumMod val="25000"/>
                </a:schemeClr>
              </a:solidFill>
              <a:effectLst>
                <a:reflection blurRad="127000" stA="55000" endA="300" endPos="26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40000"/>
              </a:lnSpc>
            </a:pPr>
            <a:endParaRPr lang="zh-CN" altLang="en-US" sz="4200" b="1" dirty="0" smtClean="0">
              <a:solidFill>
                <a:schemeClr val="bg2">
                  <a:lumMod val="25000"/>
                </a:schemeClr>
              </a:solidFill>
              <a:effectLst>
                <a:reflection blurRad="127000" stA="55000" endA="300" endPos="26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" y="0"/>
            <a:ext cx="3195810" cy="933549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3825875" y="3258185"/>
            <a:ext cx="5004435" cy="78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sz="3200" b="1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gency FB" panose="020B0503020202020204"/>
                <a:ea typeface="微软雅黑" panose="020B0503020204020204" pitchFamily="34" charset="-122"/>
                <a:cs typeface="+mn-ea"/>
                <a:sym typeface="+mn-lt"/>
              </a:rPr>
              <a:t>语文学科</a:t>
            </a:r>
            <a:r>
              <a:rPr lang="en-US" altLang="zh-CN" sz="3200" b="1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gency FB" panose="020B0503020202020204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zh-CN" altLang="en-US" sz="3200" b="1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gency FB" panose="020B0503020202020204"/>
                <a:ea typeface="微软雅黑" panose="020B0503020204020204" pitchFamily="34" charset="-122"/>
                <a:cs typeface="+mn-ea"/>
                <a:sym typeface="+mn-lt"/>
              </a:rPr>
              <a:t>　记叙文</a:t>
            </a:r>
            <a:endParaRPr lang="zh-CN" altLang="en-US" sz="3200" b="1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gency FB" panose="020B0503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581910" y="4538345"/>
            <a:ext cx="855154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4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　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阅卷组长</a:t>
            </a:r>
            <a:r>
              <a: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 陈海印　毕丽静　李盼　　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　</a:t>
            </a:r>
            <a:endParaRPr lang="zh-CN" altLang="en-US" sz="24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endParaRPr lang="en-US" altLang="zh-CN" sz="24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图片 4" descr="1657012395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820" y="40005"/>
            <a:ext cx="3980180" cy="836930"/>
          </a:xfrm>
          <a:prstGeom prst="rect">
            <a:avLst/>
          </a:prstGeom>
        </p:spPr>
      </p:pic>
      <p:graphicFrame>
        <p:nvGraphicFramePr>
          <p:cNvPr id="10" name="表格 9"/>
          <p:cNvGraphicFramePr/>
          <p:nvPr>
            <p:custDataLst>
              <p:tags r:id="rId5"/>
            </p:custDataLst>
          </p:nvPr>
        </p:nvGraphicFramePr>
        <p:xfrm>
          <a:off x="1623060" y="5448935"/>
          <a:ext cx="9410065" cy="10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10065"/>
              </a:tblGrid>
              <a:tr h="1016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大作文组：牟颖，杨毅，张星兰，李盼，毕丽静，陈海印，吴非，陈亚兰，何宏亮，康红颖，</a:t>
                      </a:r>
                      <a:r>
                        <a:rPr lang="en-US" altLang="zh-CN"/>
                        <a:t>   </a:t>
                      </a:r>
                      <a:endParaRPr lang="en-US" altLang="zh-CN"/>
                    </a:p>
                    <a:p>
                      <a:pPr>
                        <a:buNone/>
                      </a:pPr>
                      <a:r>
                        <a:rPr lang="en-US" altLang="zh-CN"/>
                        <a:t>       </a:t>
                      </a:r>
                      <a:r>
                        <a:rPr lang="zh-CN" altLang="en-US"/>
                        <a:t>张雅莉，王巍巍，孟学珂，朱银肖，康玮玮、魏佳宁，孔春梅，卢筱含，李刚，丁文喜，</a:t>
                      </a:r>
                      <a:endParaRPr lang="zh-CN" altLang="en-US"/>
                    </a:p>
                    <a:p>
                      <a:pPr>
                        <a:buNone/>
                      </a:pPr>
                      <a:r>
                        <a:rPr lang="en-US" altLang="zh-CN"/>
                        <a:t>        </a:t>
                      </a:r>
                      <a:r>
                        <a:rPr lang="zh-CN" altLang="en-US"/>
                        <a:t>徐林辉，侯睿颖，刘欢，卿平姣，蔡景发，宋宇航，朱胜楠，甘祥春，刘莉轲</a:t>
                      </a: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1910" y="697230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4980" y="175260"/>
            <a:ext cx="2649855" cy="52197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dist"/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评分标准</a:t>
            </a:r>
            <a:endParaRPr lang="zh-CN" altLang="en-US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4930" y="1400175"/>
            <a:ext cx="11625580" cy="1706880"/>
          </a:xfrm>
          <a:prstGeom prst="rect">
            <a:avLst/>
          </a:prstGeom>
        </p:spPr>
        <p:txBody>
          <a:bodyPr>
            <a:noAutofit/>
          </a:bodyPr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在切题基础上，入一类，其余四点有两点突出为一类上，有一点突出一类中；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在合题基础上，入二类，其余四点有两点突出为二类上，有一点突出二类中；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三类视与“列车驶入车站”相关的程度分档，文体出现问题入三类下。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1910" y="697230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4980" y="175260"/>
            <a:ext cx="2649855" cy="52197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dist"/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评分标准</a:t>
            </a:r>
            <a:endParaRPr lang="zh-CN" altLang="en-US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4980" y="988695"/>
            <a:ext cx="9974580" cy="1797050"/>
          </a:xfrm>
          <a:prstGeom prst="rect">
            <a:avLst/>
          </a:prstGeom>
        </p:spPr>
        <p:txBody>
          <a:bodyPr>
            <a:noAutofit/>
          </a:bodyPr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91160" y="1135380"/>
            <a:ext cx="11717020" cy="56311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600">
                <a:latin typeface="Calibri" panose="020F0502020204030204"/>
                <a:ea typeface="宋体" panose="02010600030101010101" pitchFamily="2" charset="-122"/>
                <a:sym typeface="+mn-ea"/>
              </a:rPr>
              <a:t>  </a:t>
            </a:r>
            <a:r>
              <a:rPr lang="zh-CN" altLang="en-US" sz="3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3600">
                <a:latin typeface="Calibri" panose="020F0502020204030204"/>
                <a:ea typeface="宋体" panose="02010600030101010101" pitchFamily="2" charset="-122"/>
                <a:sym typeface="+mn-ea"/>
              </a:rPr>
              <a:t>1</a:t>
            </a:r>
            <a:r>
              <a:rPr lang="zh-CN" altLang="en-US" sz="3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）字数每少</a:t>
            </a:r>
            <a:r>
              <a:rPr lang="en-US" altLang="zh-CN" sz="3600">
                <a:latin typeface="Calibri" panose="020F0502020204030204"/>
                <a:ea typeface="宋体" panose="02010600030101010101" pitchFamily="2" charset="-122"/>
                <a:sym typeface="+mn-ea"/>
              </a:rPr>
              <a:t>50</a:t>
            </a:r>
            <a:r>
              <a:rPr lang="zh-CN" altLang="en-US" sz="3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字，扣</a:t>
            </a:r>
            <a:r>
              <a:rPr lang="en-US" altLang="zh-CN" sz="3600">
                <a:latin typeface="Calibri" panose="020F0502020204030204"/>
                <a:ea typeface="宋体" panose="02010600030101010101" pitchFamily="2" charset="-122"/>
                <a:sym typeface="+mn-ea"/>
              </a:rPr>
              <a:t>1</a:t>
            </a:r>
            <a:r>
              <a:rPr lang="zh-CN" altLang="en-US" sz="3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分，最多扣</a:t>
            </a:r>
            <a:r>
              <a:rPr lang="en-US" altLang="zh-CN" sz="3600">
                <a:latin typeface="Calibri" panose="020F0502020204030204"/>
                <a:ea typeface="宋体" panose="02010600030101010101" pitchFamily="2" charset="-122"/>
                <a:sym typeface="+mn-ea"/>
              </a:rPr>
              <a:t>5</a:t>
            </a:r>
            <a:r>
              <a:rPr lang="zh-CN" altLang="en-US" sz="3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分。不足</a:t>
            </a:r>
            <a:r>
              <a:rPr lang="en-US" altLang="zh-CN" sz="3600">
                <a:latin typeface="Calibri" panose="020F0502020204030204"/>
                <a:ea typeface="宋体" panose="02010600030101010101" pitchFamily="2" charset="-122"/>
                <a:sym typeface="+mn-ea"/>
              </a:rPr>
              <a:t>450</a:t>
            </a:r>
            <a:r>
              <a:rPr lang="zh-CN" altLang="en-US" sz="3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字按残文处理</a:t>
            </a:r>
            <a:endParaRPr lang="zh-CN" altLang="en-US" sz="36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600">
                <a:latin typeface="Calibri" panose="020F0502020204030204"/>
                <a:ea typeface="宋体" panose="02010600030101010101" pitchFamily="2" charset="-122"/>
                <a:sym typeface="+mn-ea"/>
              </a:rPr>
              <a:t>  </a:t>
            </a:r>
            <a:r>
              <a:rPr lang="zh-CN" altLang="en-US" sz="3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3600">
                <a:latin typeface="Calibri" panose="020F0502020204030204"/>
                <a:ea typeface="宋体" panose="02010600030101010101" pitchFamily="2" charset="-122"/>
                <a:sym typeface="+mn-ea"/>
              </a:rPr>
              <a:t>2</a:t>
            </a:r>
            <a:r>
              <a:rPr lang="zh-CN" altLang="en-US" sz="3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）错别字，每三个扣</a:t>
            </a:r>
            <a:r>
              <a:rPr lang="en-US" altLang="zh-CN" sz="3600">
                <a:latin typeface="Calibri" panose="020F0502020204030204"/>
                <a:ea typeface="宋体" panose="02010600030101010101" pitchFamily="2" charset="-122"/>
                <a:sym typeface="+mn-ea"/>
              </a:rPr>
              <a:t>1</a:t>
            </a:r>
            <a:r>
              <a:rPr lang="zh-CN" altLang="en-US" sz="3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分，最多扣</a:t>
            </a:r>
            <a:r>
              <a:rPr lang="en-US" altLang="zh-CN" sz="3600">
                <a:latin typeface="Calibri" panose="020F0502020204030204"/>
                <a:ea typeface="宋体" panose="02010600030101010101" pitchFamily="2" charset="-122"/>
                <a:sym typeface="+mn-ea"/>
              </a:rPr>
              <a:t>3</a:t>
            </a:r>
            <a:r>
              <a:rPr lang="zh-CN" altLang="en-US" sz="3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分。</a:t>
            </a:r>
            <a:endParaRPr lang="zh-CN" altLang="en-US" sz="36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600">
                <a:latin typeface="Calibri" panose="020F0502020204030204"/>
                <a:ea typeface="宋体" panose="02010600030101010101" pitchFamily="2" charset="-122"/>
                <a:sym typeface="+mn-ea"/>
              </a:rPr>
              <a:t>  </a:t>
            </a:r>
            <a:r>
              <a:rPr lang="zh-CN" altLang="en-US" sz="3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3600">
                <a:latin typeface="Calibri" panose="020F0502020204030204"/>
                <a:ea typeface="宋体" panose="02010600030101010101" pitchFamily="2" charset="-122"/>
                <a:sym typeface="+mn-ea"/>
              </a:rPr>
              <a:t>3</a:t>
            </a:r>
            <a:r>
              <a:rPr lang="zh-CN" altLang="en-US" sz="3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</a:t>
            </a:r>
            <a:r>
              <a:rPr lang="zh-CN" altLang="en-US" sz="3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缺少题目扣</a:t>
            </a:r>
            <a:r>
              <a:rPr lang="en-US" altLang="zh-CN" sz="360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2</a:t>
            </a:r>
            <a:r>
              <a:rPr lang="zh-CN" altLang="en-US" sz="3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分，写错题目扣</a:t>
            </a:r>
            <a:r>
              <a:rPr lang="en-US" altLang="zh-CN" sz="360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1</a:t>
            </a:r>
            <a:r>
              <a:rPr lang="zh-CN" altLang="en-US" sz="3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分</a:t>
            </a:r>
            <a:endParaRPr lang="zh-CN" altLang="en-US" sz="36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600">
                <a:latin typeface="Calibri" panose="020F0502020204030204"/>
                <a:ea typeface="宋体" panose="02010600030101010101" pitchFamily="2" charset="-122"/>
                <a:sym typeface="+mn-ea"/>
              </a:rPr>
              <a:t>  </a:t>
            </a:r>
            <a:r>
              <a:rPr lang="zh-CN" altLang="en-US" sz="3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3600">
                <a:latin typeface="Calibri" panose="020F0502020204030204"/>
                <a:ea typeface="宋体" panose="02010600030101010101" pitchFamily="2" charset="-122"/>
                <a:sym typeface="+mn-ea"/>
              </a:rPr>
              <a:t>4</a:t>
            </a:r>
            <a:r>
              <a:rPr lang="zh-CN" altLang="en-US" sz="3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）残文分类</a:t>
            </a:r>
            <a:r>
              <a:rPr lang="en-US" altLang="zh-CN" sz="3600">
                <a:latin typeface="Calibri" panose="020F0502020204030204"/>
                <a:ea typeface="宋体" panose="02010600030101010101" pitchFamily="2" charset="-122"/>
                <a:sym typeface="+mn-ea"/>
              </a:rPr>
              <a:t>——</a:t>
            </a:r>
            <a:r>
              <a:rPr lang="zh-CN" altLang="en-US" sz="3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视内容完成度</a:t>
            </a:r>
            <a:endParaRPr lang="zh-CN" altLang="en-US" sz="36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0" algn="just">
              <a:lnSpc>
                <a:spcPct val="100000"/>
              </a:lnSpc>
              <a:buNone/>
            </a:pPr>
            <a:r>
              <a:rPr lang="en-US" altLang="zh-CN" sz="3600" kern="100" dirty="0" smtClean="0">
                <a:effectLst/>
                <a:latin typeface="+mn-ea"/>
                <a:cs typeface="Times New Roman" panose="02020603050405020304" pitchFamily="18" charset="0"/>
                <a:sym typeface="+mn-ea"/>
              </a:rPr>
              <a:t>          </a:t>
            </a:r>
            <a:r>
              <a:rPr lang="zh-CN" altLang="zh-CN" sz="2400" kern="100" dirty="0" smtClean="0">
                <a:effectLst/>
                <a:latin typeface="+mn-ea"/>
                <a:cs typeface="Times New Roman" panose="02020603050405020304" pitchFamily="18" charset="0"/>
                <a:sym typeface="+mn-ea"/>
              </a:rPr>
              <a:t>大于</a:t>
            </a:r>
            <a:r>
              <a:rPr lang="en-US" altLang="zh-CN" sz="2400" kern="100" dirty="0">
                <a:effectLst/>
                <a:latin typeface="+mn-ea"/>
                <a:cs typeface="Times New Roman" panose="02020603050405020304" pitchFamily="18" charset="0"/>
                <a:sym typeface="+mn-ea"/>
              </a:rPr>
              <a:t>600</a:t>
            </a:r>
            <a:r>
              <a:rPr lang="zh-CN" altLang="zh-CN" sz="2400" kern="100" dirty="0">
                <a:effectLst/>
                <a:latin typeface="+mn-ea"/>
                <a:cs typeface="Times New Roman" panose="02020603050405020304" pitchFamily="18" charset="0"/>
                <a:sym typeface="+mn-ea"/>
              </a:rPr>
              <a:t>小于</a:t>
            </a:r>
            <a:r>
              <a:rPr lang="en-US" altLang="zh-CN" sz="2400" kern="100" dirty="0">
                <a:effectLst/>
                <a:latin typeface="+mn-ea"/>
                <a:cs typeface="Times New Roman" panose="02020603050405020304" pitchFamily="18" charset="0"/>
                <a:sym typeface="+mn-ea"/>
              </a:rPr>
              <a:t>700</a:t>
            </a:r>
            <a:r>
              <a:rPr lang="zh-CN" altLang="zh-CN" sz="2400" kern="100" dirty="0">
                <a:effectLst/>
                <a:latin typeface="+mn-ea"/>
                <a:cs typeface="Times New Roman" panose="02020603050405020304" pitchFamily="18" charset="0"/>
                <a:sym typeface="+mn-ea"/>
              </a:rPr>
              <a:t>，最高不超过</a:t>
            </a:r>
            <a:r>
              <a:rPr lang="en-US" altLang="zh-CN" sz="2400" kern="100" dirty="0">
                <a:effectLst/>
                <a:latin typeface="+mn-ea"/>
                <a:cs typeface="Times New Roman" panose="02020603050405020304" pitchFamily="18" charset="0"/>
                <a:sym typeface="+mn-ea"/>
              </a:rPr>
              <a:t>33</a:t>
            </a:r>
            <a:r>
              <a:rPr lang="zh-CN" altLang="zh-CN" sz="2400" kern="100" dirty="0">
                <a:effectLst/>
                <a:latin typeface="+mn-ea"/>
                <a:cs typeface="Times New Roman" panose="02020603050405020304" pitchFamily="18" charset="0"/>
                <a:sym typeface="+mn-ea"/>
              </a:rPr>
              <a:t>分</a:t>
            </a:r>
            <a:endParaRPr lang="zh-CN" altLang="zh-CN" sz="24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indent="0" algn="just">
              <a:lnSpc>
                <a:spcPct val="100000"/>
              </a:lnSpc>
              <a:buNone/>
            </a:pPr>
            <a:r>
              <a:rPr lang="en-US" altLang="zh-CN" sz="2400" kern="100" dirty="0" smtClean="0">
                <a:effectLst/>
                <a:latin typeface="+mn-ea"/>
                <a:cs typeface="Times New Roman" panose="02020603050405020304" pitchFamily="18" charset="0"/>
                <a:sym typeface="+mn-ea"/>
              </a:rPr>
              <a:t>               </a:t>
            </a:r>
            <a:r>
              <a:rPr lang="zh-CN" altLang="zh-CN" sz="2400" kern="100" dirty="0" smtClean="0">
                <a:effectLst/>
                <a:latin typeface="+mn-ea"/>
                <a:cs typeface="Times New Roman" panose="02020603050405020304" pitchFamily="18" charset="0"/>
                <a:sym typeface="+mn-ea"/>
              </a:rPr>
              <a:t>大于</a:t>
            </a:r>
            <a:r>
              <a:rPr lang="en-US" altLang="zh-CN" sz="2400" kern="100" dirty="0">
                <a:effectLst/>
                <a:latin typeface="+mn-ea"/>
                <a:cs typeface="Times New Roman" panose="02020603050405020304" pitchFamily="18" charset="0"/>
                <a:sym typeface="+mn-ea"/>
              </a:rPr>
              <a:t>500</a:t>
            </a:r>
            <a:r>
              <a:rPr lang="zh-CN" altLang="zh-CN" sz="2400" kern="100" dirty="0">
                <a:effectLst/>
                <a:latin typeface="+mn-ea"/>
                <a:cs typeface="Times New Roman" panose="02020603050405020304" pitchFamily="18" charset="0"/>
                <a:sym typeface="+mn-ea"/>
              </a:rPr>
              <a:t>小于</a:t>
            </a:r>
            <a:r>
              <a:rPr lang="en-US" altLang="zh-CN" sz="2400" kern="100" dirty="0">
                <a:effectLst/>
                <a:latin typeface="+mn-ea"/>
                <a:cs typeface="Times New Roman" panose="02020603050405020304" pitchFamily="18" charset="0"/>
                <a:sym typeface="+mn-ea"/>
              </a:rPr>
              <a:t>600</a:t>
            </a:r>
            <a:r>
              <a:rPr lang="zh-CN" altLang="zh-CN" sz="2400" kern="100" dirty="0">
                <a:effectLst/>
                <a:latin typeface="+mn-ea"/>
                <a:cs typeface="Times New Roman" panose="02020603050405020304" pitchFamily="18" charset="0"/>
                <a:sym typeface="+mn-ea"/>
              </a:rPr>
              <a:t>，最高不超过</a:t>
            </a:r>
            <a:r>
              <a:rPr lang="en-US" altLang="zh-CN" sz="2400" kern="100" dirty="0">
                <a:effectLst/>
                <a:latin typeface="+mn-ea"/>
                <a:cs typeface="Times New Roman" panose="02020603050405020304" pitchFamily="18" charset="0"/>
                <a:sym typeface="+mn-ea"/>
              </a:rPr>
              <a:t>31</a:t>
            </a:r>
            <a:r>
              <a:rPr lang="zh-CN" altLang="zh-CN" sz="2400" kern="100" dirty="0">
                <a:effectLst/>
                <a:latin typeface="+mn-ea"/>
                <a:cs typeface="Times New Roman" panose="02020603050405020304" pitchFamily="18" charset="0"/>
                <a:sym typeface="+mn-ea"/>
              </a:rPr>
              <a:t>分</a:t>
            </a:r>
            <a:endParaRPr lang="zh-CN" altLang="zh-CN" sz="24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indent="0" algn="just">
              <a:lnSpc>
                <a:spcPct val="100000"/>
              </a:lnSpc>
              <a:buNone/>
            </a:pPr>
            <a:r>
              <a:rPr lang="en-US" altLang="zh-CN" sz="2400" kern="100" dirty="0" smtClean="0">
                <a:effectLst/>
                <a:latin typeface="+mn-ea"/>
                <a:cs typeface="Times New Roman" panose="02020603050405020304" pitchFamily="18" charset="0"/>
                <a:sym typeface="+mn-ea"/>
              </a:rPr>
              <a:t>               </a:t>
            </a:r>
            <a:r>
              <a:rPr lang="zh-CN" altLang="zh-CN" sz="2400" kern="100" dirty="0" smtClean="0">
                <a:effectLst/>
                <a:latin typeface="+mn-ea"/>
                <a:cs typeface="Times New Roman" panose="02020603050405020304" pitchFamily="18" charset="0"/>
                <a:sym typeface="+mn-ea"/>
              </a:rPr>
              <a:t>大于</a:t>
            </a:r>
            <a:r>
              <a:rPr lang="en-US" altLang="zh-CN" sz="2400" kern="100" dirty="0">
                <a:effectLst/>
                <a:latin typeface="+mn-ea"/>
                <a:cs typeface="Times New Roman" panose="02020603050405020304" pitchFamily="18" charset="0"/>
                <a:sym typeface="+mn-ea"/>
              </a:rPr>
              <a:t>400</a:t>
            </a:r>
            <a:r>
              <a:rPr lang="zh-CN" altLang="zh-CN" sz="2400" kern="100" dirty="0">
                <a:effectLst/>
                <a:latin typeface="+mn-ea"/>
                <a:cs typeface="Times New Roman" panose="02020603050405020304" pitchFamily="18" charset="0"/>
                <a:sym typeface="+mn-ea"/>
              </a:rPr>
              <a:t>小于</a:t>
            </a:r>
            <a:r>
              <a:rPr lang="en-US" altLang="zh-CN" sz="2400" kern="100" dirty="0">
                <a:effectLst/>
                <a:latin typeface="+mn-ea"/>
                <a:cs typeface="Times New Roman" panose="02020603050405020304" pitchFamily="18" charset="0"/>
                <a:sym typeface="+mn-ea"/>
              </a:rPr>
              <a:t>500</a:t>
            </a:r>
            <a:r>
              <a:rPr lang="zh-CN" altLang="zh-CN" sz="2400" kern="100" dirty="0">
                <a:effectLst/>
                <a:latin typeface="+mn-ea"/>
                <a:cs typeface="Times New Roman" panose="02020603050405020304" pitchFamily="18" charset="0"/>
                <a:sym typeface="+mn-ea"/>
              </a:rPr>
              <a:t>，最高不超过</a:t>
            </a:r>
            <a:r>
              <a:rPr lang="en-US" altLang="zh-CN" sz="2400" kern="100" dirty="0">
                <a:effectLst/>
                <a:latin typeface="+mn-ea"/>
                <a:cs typeface="Times New Roman" panose="02020603050405020304" pitchFamily="18" charset="0"/>
                <a:sym typeface="+mn-ea"/>
              </a:rPr>
              <a:t>25</a:t>
            </a:r>
            <a:r>
              <a:rPr lang="zh-CN" altLang="zh-CN" sz="2400" kern="100" dirty="0">
                <a:effectLst/>
                <a:latin typeface="+mn-ea"/>
                <a:cs typeface="Times New Roman" panose="02020603050405020304" pitchFamily="18" charset="0"/>
                <a:sym typeface="+mn-ea"/>
              </a:rPr>
              <a:t>分</a:t>
            </a:r>
            <a:endParaRPr lang="zh-CN" altLang="zh-CN" sz="24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indent="0" algn="just">
              <a:lnSpc>
                <a:spcPct val="100000"/>
              </a:lnSpc>
              <a:buNone/>
            </a:pPr>
            <a:r>
              <a:rPr lang="en-US" altLang="zh-CN" sz="2400" kern="100" dirty="0" smtClean="0">
                <a:effectLst/>
                <a:latin typeface="+mn-ea"/>
                <a:cs typeface="Times New Roman" panose="02020603050405020304" pitchFamily="18" charset="0"/>
                <a:sym typeface="+mn-ea"/>
              </a:rPr>
              <a:t>               </a:t>
            </a:r>
            <a:r>
              <a:rPr lang="zh-CN" altLang="zh-CN" sz="2400" kern="100" dirty="0" smtClean="0">
                <a:effectLst/>
                <a:latin typeface="+mn-ea"/>
                <a:cs typeface="Times New Roman" panose="02020603050405020304" pitchFamily="18" charset="0"/>
                <a:sym typeface="+mn-ea"/>
              </a:rPr>
              <a:t>大于</a:t>
            </a:r>
            <a:r>
              <a:rPr lang="en-US" altLang="zh-CN" sz="2400" kern="100" dirty="0">
                <a:effectLst/>
                <a:latin typeface="+mn-ea"/>
                <a:cs typeface="Times New Roman" panose="02020603050405020304" pitchFamily="18" charset="0"/>
                <a:sym typeface="+mn-ea"/>
              </a:rPr>
              <a:t>300</a:t>
            </a:r>
            <a:r>
              <a:rPr lang="zh-CN" altLang="zh-CN" sz="2400" kern="100" dirty="0">
                <a:effectLst/>
                <a:latin typeface="+mn-ea"/>
                <a:cs typeface="Times New Roman" panose="02020603050405020304" pitchFamily="18" charset="0"/>
                <a:sym typeface="+mn-ea"/>
              </a:rPr>
              <a:t>小于</a:t>
            </a:r>
            <a:r>
              <a:rPr lang="en-US" altLang="zh-CN" sz="2400" kern="100" dirty="0">
                <a:effectLst/>
                <a:latin typeface="+mn-ea"/>
                <a:cs typeface="Times New Roman" panose="02020603050405020304" pitchFamily="18" charset="0"/>
                <a:sym typeface="+mn-ea"/>
              </a:rPr>
              <a:t>400</a:t>
            </a:r>
            <a:r>
              <a:rPr lang="zh-CN" altLang="zh-CN" sz="2400" kern="100" dirty="0">
                <a:effectLst/>
                <a:latin typeface="+mn-ea"/>
                <a:cs typeface="Times New Roman" panose="02020603050405020304" pitchFamily="18" charset="0"/>
                <a:sym typeface="+mn-ea"/>
              </a:rPr>
              <a:t>，最高不超过</a:t>
            </a:r>
            <a:r>
              <a:rPr lang="en-US" altLang="zh-CN" sz="2400" kern="100" dirty="0">
                <a:effectLst/>
                <a:latin typeface="+mn-ea"/>
                <a:cs typeface="Times New Roman" panose="02020603050405020304" pitchFamily="18" charset="0"/>
                <a:sym typeface="+mn-ea"/>
              </a:rPr>
              <a:t>18</a:t>
            </a:r>
            <a:r>
              <a:rPr lang="zh-CN" altLang="zh-CN" sz="2400" kern="100" dirty="0">
                <a:effectLst/>
                <a:latin typeface="+mn-ea"/>
                <a:cs typeface="Times New Roman" panose="02020603050405020304" pitchFamily="18" charset="0"/>
                <a:sym typeface="+mn-ea"/>
              </a:rPr>
              <a:t>分</a:t>
            </a:r>
            <a:endParaRPr lang="zh-CN" altLang="zh-CN" sz="24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indent="0" algn="just">
              <a:lnSpc>
                <a:spcPct val="100000"/>
              </a:lnSpc>
              <a:buNone/>
            </a:pPr>
            <a:r>
              <a:rPr lang="en-US" altLang="zh-CN" sz="2400" kern="100" dirty="0" smtClean="0">
                <a:effectLst/>
                <a:latin typeface="+mn-ea"/>
                <a:cs typeface="Times New Roman" panose="02020603050405020304" pitchFamily="18" charset="0"/>
                <a:sym typeface="+mn-ea"/>
              </a:rPr>
              <a:t>               </a:t>
            </a:r>
            <a:r>
              <a:rPr lang="zh-CN" altLang="zh-CN" sz="2400" kern="100" dirty="0" smtClean="0">
                <a:effectLst/>
                <a:latin typeface="+mn-ea"/>
                <a:cs typeface="Times New Roman" panose="02020603050405020304" pitchFamily="18" charset="0"/>
                <a:sym typeface="+mn-ea"/>
              </a:rPr>
              <a:t>大于</a:t>
            </a:r>
            <a:r>
              <a:rPr lang="en-US" altLang="zh-CN" sz="2400" kern="100" dirty="0">
                <a:effectLst/>
                <a:latin typeface="+mn-ea"/>
                <a:cs typeface="Times New Roman" panose="02020603050405020304" pitchFamily="18" charset="0"/>
                <a:sym typeface="+mn-ea"/>
              </a:rPr>
              <a:t>200</a:t>
            </a:r>
            <a:r>
              <a:rPr lang="zh-CN" altLang="zh-CN" sz="2400" kern="100" dirty="0">
                <a:effectLst/>
                <a:latin typeface="+mn-ea"/>
                <a:cs typeface="Times New Roman" panose="02020603050405020304" pitchFamily="18" charset="0"/>
                <a:sym typeface="+mn-ea"/>
              </a:rPr>
              <a:t>小于</a:t>
            </a:r>
            <a:r>
              <a:rPr lang="en-US" altLang="zh-CN" sz="2400" kern="100" dirty="0">
                <a:effectLst/>
                <a:latin typeface="+mn-ea"/>
                <a:cs typeface="Times New Roman" panose="02020603050405020304" pitchFamily="18" charset="0"/>
                <a:sym typeface="+mn-ea"/>
              </a:rPr>
              <a:t>300</a:t>
            </a:r>
            <a:r>
              <a:rPr lang="zh-CN" altLang="zh-CN" sz="2400" kern="100" dirty="0">
                <a:effectLst/>
                <a:latin typeface="+mn-ea"/>
                <a:cs typeface="Times New Roman" panose="02020603050405020304" pitchFamily="18" charset="0"/>
                <a:sym typeface="+mn-ea"/>
              </a:rPr>
              <a:t>，最高不超过</a:t>
            </a:r>
            <a:r>
              <a:rPr lang="en-US" altLang="zh-CN" sz="2400" kern="100" dirty="0">
                <a:effectLst/>
                <a:latin typeface="+mn-ea"/>
                <a:cs typeface="Times New Roman" panose="02020603050405020304" pitchFamily="18" charset="0"/>
                <a:sym typeface="+mn-ea"/>
              </a:rPr>
              <a:t>12</a:t>
            </a:r>
            <a:r>
              <a:rPr lang="zh-CN" altLang="zh-CN" sz="2400" kern="100" dirty="0">
                <a:effectLst/>
                <a:latin typeface="+mn-ea"/>
                <a:cs typeface="Times New Roman" panose="02020603050405020304" pitchFamily="18" charset="0"/>
                <a:sym typeface="+mn-ea"/>
              </a:rPr>
              <a:t>分</a:t>
            </a:r>
            <a:endParaRPr lang="zh-CN" altLang="zh-CN" sz="24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indent="0" algn="just">
              <a:lnSpc>
                <a:spcPct val="100000"/>
              </a:lnSpc>
              <a:buNone/>
            </a:pPr>
            <a:r>
              <a:rPr lang="en-US" altLang="zh-CN" sz="2400" kern="100" dirty="0" smtClean="0">
                <a:effectLst/>
                <a:latin typeface="+mn-ea"/>
                <a:cs typeface="Times New Roman" panose="02020603050405020304" pitchFamily="18" charset="0"/>
                <a:sym typeface="+mn-ea"/>
              </a:rPr>
              <a:t>               </a:t>
            </a:r>
            <a:r>
              <a:rPr lang="zh-CN" altLang="zh-CN" sz="2400" kern="100" dirty="0" smtClean="0">
                <a:effectLst/>
                <a:latin typeface="+mn-ea"/>
                <a:cs typeface="Times New Roman" panose="02020603050405020304" pitchFamily="18" charset="0"/>
                <a:sym typeface="+mn-ea"/>
              </a:rPr>
              <a:t>大于</a:t>
            </a:r>
            <a:r>
              <a:rPr lang="en-US" altLang="zh-CN" sz="2400" kern="100" dirty="0">
                <a:effectLst/>
                <a:latin typeface="+mn-ea"/>
                <a:cs typeface="Times New Roman" panose="02020603050405020304" pitchFamily="18" charset="0"/>
                <a:sym typeface="+mn-ea"/>
              </a:rPr>
              <a:t>100</a:t>
            </a:r>
            <a:r>
              <a:rPr lang="zh-CN" altLang="zh-CN" sz="2400" kern="100" dirty="0">
                <a:effectLst/>
                <a:latin typeface="+mn-ea"/>
                <a:cs typeface="Times New Roman" panose="02020603050405020304" pitchFamily="18" charset="0"/>
                <a:sym typeface="+mn-ea"/>
              </a:rPr>
              <a:t>小于</a:t>
            </a:r>
            <a:r>
              <a:rPr lang="en-US" altLang="zh-CN" sz="2400" kern="100" dirty="0">
                <a:effectLst/>
                <a:latin typeface="+mn-ea"/>
                <a:cs typeface="Times New Roman" panose="02020603050405020304" pitchFamily="18" charset="0"/>
                <a:sym typeface="+mn-ea"/>
              </a:rPr>
              <a:t>200</a:t>
            </a:r>
            <a:r>
              <a:rPr lang="zh-CN" altLang="zh-CN" sz="2400" kern="100" dirty="0">
                <a:effectLst/>
                <a:latin typeface="+mn-ea"/>
                <a:cs typeface="Times New Roman" panose="02020603050405020304" pitchFamily="18" charset="0"/>
                <a:sym typeface="+mn-ea"/>
              </a:rPr>
              <a:t>，最高不超过</a:t>
            </a:r>
            <a:r>
              <a:rPr lang="en-US" altLang="zh-CN" sz="2400" kern="100" dirty="0">
                <a:effectLst/>
                <a:latin typeface="+mn-ea"/>
                <a:cs typeface="Times New Roman" panose="02020603050405020304" pitchFamily="18" charset="0"/>
                <a:sym typeface="+mn-ea"/>
              </a:rPr>
              <a:t>6</a:t>
            </a:r>
            <a:r>
              <a:rPr lang="zh-CN" altLang="zh-CN" sz="2400" kern="100" dirty="0">
                <a:effectLst/>
                <a:latin typeface="+mn-ea"/>
                <a:cs typeface="Times New Roman" panose="02020603050405020304" pitchFamily="18" charset="0"/>
                <a:sym typeface="+mn-ea"/>
              </a:rPr>
              <a:t>分。</a:t>
            </a:r>
            <a:endParaRPr lang="zh-CN" altLang="zh-CN" sz="24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zh-CN" sz="2400" kern="100" dirty="0">
              <a:effectLst/>
              <a:latin typeface="+mn-ea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1910" y="697230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4980" y="175260"/>
            <a:ext cx="2649855" cy="52197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dist"/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得分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情况</a:t>
            </a:r>
            <a:endParaRPr lang="zh-CN" altLang="en-US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763520" y="2360295"/>
            <a:ext cx="5551805" cy="52197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dist"/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区平均分：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34.04    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份数：</a:t>
            </a:r>
            <a:r>
              <a:rPr lang="en-US" altLang="zh-CN" sz="2800">
                <a:latin typeface="Calibri" panose="020F0502020204030204"/>
                <a:ea typeface="Calibri" panose="020F0502020204030204"/>
                <a:sym typeface="+mn-ea"/>
              </a:rPr>
              <a:t>1096</a:t>
            </a:r>
            <a:endParaRPr lang="zh-CN" altLang="en-US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1910" y="697230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4980" y="175260"/>
            <a:ext cx="2649855" cy="52197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dist"/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失分原因</a:t>
            </a:r>
            <a:endParaRPr lang="zh-CN" altLang="en-US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22345" y="113665"/>
            <a:ext cx="8370570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审题不准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详略安排不当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215630" y="825500"/>
            <a:ext cx="3409315" cy="57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ctr">
              <a:buFont typeface="Arial" panose="020B0604020202020204" pitchFamily="34" charset="0"/>
              <a:buNone/>
            </a:pPr>
            <a:r>
              <a:rPr lang="zh-CN" altLang="en-US" sz="200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多写驶入车站前的故事</a:t>
            </a:r>
            <a:endParaRPr lang="zh-CN" altLang="en-US" sz="2000">
              <a:solidFill>
                <a:srgbClr val="FF0000"/>
              </a:solidFill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910" y="825500"/>
            <a:ext cx="12192000" cy="7090410"/>
          </a:xfrm>
          <a:prstGeom prst="rect">
            <a:avLst/>
          </a:prstGeom>
        </p:spPr>
        <p:txBody>
          <a:bodyPr>
            <a:noAutofit/>
          </a:bodyPr>
          <a:p>
            <a:pPr marL="0" indent="26670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700" b="1">
                <a:latin typeface="Calibri" panose="020F0502020204030204"/>
                <a:ea typeface="宋体" panose="02010600030101010101" pitchFamily="2" charset="-122"/>
              </a:rPr>
              <a:t>5</a:t>
            </a:r>
            <a:r>
              <a:rPr lang="zh-CN" altLang="en-US" sz="1700" b="1">
                <a:latin typeface="Calibri" panose="020F0502020204030204"/>
                <a:ea typeface="宋体" panose="02010600030101010101" pitchFamily="2" charset="-122"/>
              </a:rPr>
              <a:t>号文：二类中</a:t>
            </a:r>
            <a:r>
              <a:rPr lang="en-US" altLang="zh-CN" sz="1700" b="1">
                <a:latin typeface="Calibri" panose="020F0502020204030204"/>
                <a:ea typeface="宋体" panose="02010600030101010101" pitchFamily="2" charset="-122"/>
              </a:rPr>
              <a:t>38</a:t>
            </a:r>
            <a:r>
              <a:rPr lang="zh-CN" altLang="en-US" sz="1700" b="1">
                <a:latin typeface="Calibri" panose="020F0502020204030204"/>
                <a:ea typeface="宋体" panose="02010600030101010101" pitchFamily="2" charset="-122"/>
              </a:rPr>
              <a:t>分</a:t>
            </a:r>
            <a:r>
              <a:rPr lang="en-US" altLang="zh-CN" sz="1700" b="1"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en-US" altLang="zh-CN" sz="1700" b="1">
              <a:latin typeface="Calibri" panose="020F0502020204030204"/>
              <a:ea typeface="宋体" panose="02010600030101010101" pitchFamily="2" charset="-122"/>
            </a:endParaRPr>
          </a:p>
          <a:p>
            <a:pPr marL="0" indent="266700" algn="ctr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700">
                <a:latin typeface="Calibri" panose="020F0502020204030204"/>
                <a:ea typeface="宋体" panose="02010600030101010101" pitchFamily="2" charset="-122"/>
              </a:rPr>
              <a:t>当列车驶入车站</a:t>
            </a:r>
            <a:endParaRPr lang="zh-CN" altLang="en-US" sz="1700">
              <a:latin typeface="Calibri" panose="020F0502020204030204"/>
              <a:ea typeface="宋体" panose="02010600030101010101" pitchFamily="2" charset="-122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700">
                <a:latin typeface="Calibri" panose="020F0502020204030204"/>
                <a:ea typeface="宋体" panose="02010600030101010101" pitchFamily="2" charset="-122"/>
              </a:rPr>
              <a:t>“母亲，我想回来了。”电话可以千里传音，却隐去了我眼角噙的泪水。大学时候，我的文笔不错，靠网文赚了不少，毕业后却才思枯竭，出版社“文笔不错，内容欠佳”的回复早已使我麻木，在这个大城市，我写不出可以养活我的东西了。</a:t>
            </a:r>
            <a:endParaRPr lang="zh-CN" altLang="en-US" sz="1700">
              <a:latin typeface="Calibri" panose="020F0502020204030204"/>
              <a:ea typeface="宋体" panose="02010600030101010101" pitchFamily="2" charset="-122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700">
                <a:latin typeface="Calibri" panose="020F0502020204030204"/>
                <a:ea typeface="宋体" panose="02010600030101010101" pitchFamily="2" charset="-122"/>
              </a:rPr>
              <a:t>母亲停了半晌，她的声音依旧那么平和，似乎用话语就能将我抱在怀里。“回来好，回来吧，妈妈给你做最爱吃的酸笋竹筒饭。”</a:t>
            </a:r>
            <a:endParaRPr lang="zh-CN" altLang="en-US" sz="1700">
              <a:latin typeface="Calibri" panose="020F0502020204030204"/>
              <a:ea typeface="宋体" panose="02010600030101010101" pitchFamily="2" charset="-122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700">
                <a:latin typeface="Calibri" panose="020F0502020204030204"/>
                <a:ea typeface="宋体" panose="02010600030101010101" pitchFamily="2" charset="-122"/>
              </a:rPr>
              <a:t>母亲是哈尼人，一辈子没出过大山，那彩云之角的景迈茶山是她守了一辈子的地方。她说：“哈尼人离不开大山里的家，就像茶树离不开红土地。”</a:t>
            </a:r>
            <a:endParaRPr lang="zh-CN" altLang="en-US" sz="1700">
              <a:latin typeface="Calibri" panose="020F0502020204030204"/>
              <a:ea typeface="宋体" panose="02010600030101010101" pitchFamily="2" charset="-122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700">
                <a:latin typeface="Calibri" panose="020F0502020204030204"/>
                <a:ea typeface="宋体" panose="02010600030101010101" pitchFamily="2" charset="-122"/>
              </a:rPr>
              <a:t>列车外的景象开始变换了，从黑土变黄土，又从黄土变红土；连绵的宿莽和奔腾的云朵像是在赛跑；渐渐地，空气也开始变化了，一股茶的清新混着烟叶的辛辣气味钻入鼻腔，让我心肺沁润，接着又是一阵轻微的波动。是孔雀在寻求配偶吗？是哈尼姑娘在呼唤汉子吃饭吗？还是古茶树被列车掀动的簌簌轰鸣？那是一股异于他乡的归属感，我的笔尖开始不由自主地震动，在空气中挥毫，这一切之一切似乎呼唤着我写出什么。</a:t>
            </a:r>
            <a:r>
              <a:rPr lang="zh-CN" altLang="en-US" sz="1700" u="sng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列车到站了。</a:t>
            </a:r>
            <a:endParaRPr lang="zh-CN" altLang="en-US" sz="170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700">
                <a:solidFill>
                  <a:srgbClr val="0070C0"/>
                </a:solidFill>
                <a:latin typeface="Calibri" panose="020F0502020204030204"/>
                <a:ea typeface="宋体" panose="02010600030101010101" pitchFamily="2" charset="-122"/>
              </a:rPr>
              <a:t>临近村子，那妇女的欢歌直闯耳孔。哈尼人是天生的歌手。相传北方高原雪山上的山神顺着澜沧江水来到这里，教给先民种茶树的技能又授予响亮的歌喉驱散黑暗。我远远望去，是三姑姑，她们正穿着哈尼的衣服向游人展示采茶！她们的衣服多漂亮呀！那漆黑的底色多像雄浑无边的黑夜，那赤如丹的螺纹多像无尽的熊熊篝火，那粉色、绿色的圆点多像哈尼人头上的草冠与花环，叮叮作响的银头冠又多像那满天星斗，“哈尼人的衣服是大自然给的。”我在本上轻轻地记下。哈尼的妇女黝黑而爽朗，在村口我便看见母亲在一座未完工的房子上翻上翻下。“娘，做啥哩！”那乡音不自禁地流出，像鸟儿飞回了大山。</a:t>
            </a:r>
            <a:endParaRPr lang="zh-CN" altLang="en-US" sz="1700">
              <a:solidFill>
                <a:srgbClr val="0070C0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700">
                <a:solidFill>
                  <a:srgbClr val="0070C0"/>
                </a:solidFill>
                <a:latin typeface="Calibri" panose="020F0502020204030204"/>
                <a:ea typeface="宋体" panose="02010600030101010101" pitchFamily="2" charset="-122"/>
              </a:rPr>
              <a:t>“咦，娃儿回来啦！村里添新丁，帮着盖新房哩！”</a:t>
            </a:r>
            <a:endParaRPr lang="zh-CN" altLang="en-US" sz="1700">
              <a:solidFill>
                <a:srgbClr val="0070C0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700">
                <a:solidFill>
                  <a:srgbClr val="0070C0"/>
                </a:solidFill>
                <a:latin typeface="Calibri" panose="020F0502020204030204"/>
                <a:ea typeface="宋体" panose="02010600030101010101" pitchFamily="2" charset="-122"/>
              </a:rPr>
              <a:t>哈尼的房子是夯土作的，披上草的顶篷，如今依旧通上了水电等一切现代化设施，时代下，哈尼人并没落后！</a:t>
            </a:r>
            <a:endParaRPr lang="zh-CN" altLang="en-US" sz="1700">
              <a:solidFill>
                <a:srgbClr val="0070C0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700">
                <a:solidFill>
                  <a:srgbClr val="0070C0"/>
                </a:solidFill>
                <a:latin typeface="Calibri" panose="020F0502020204030204"/>
                <a:ea typeface="宋体" panose="02010600030101010101" pitchFamily="2" charset="-122"/>
              </a:rPr>
              <a:t>“娃，快回家！我马上回去做饭！”</a:t>
            </a:r>
            <a:endParaRPr lang="zh-CN" altLang="en-US" sz="1700">
              <a:solidFill>
                <a:srgbClr val="0070C0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700">
                <a:latin typeface="Calibri" panose="020F0502020204030204"/>
                <a:ea typeface="宋体" panose="02010600030101010101" pitchFamily="2" charset="-122"/>
              </a:rPr>
              <a:t>我再也不能忍住，原来我的起点就是我的终点，我的文字就应为我的家乡与民族而奔涌。在这个群山环绕的列车站，我的文字如呼吸般流淌，如列车般奔驰不绝。列车应当归入车站，我也应当回到这片哈尼的大山。</a:t>
            </a:r>
            <a:endParaRPr lang="zh-CN" altLang="en-US" sz="1700"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1910" y="697230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4980" y="175260"/>
            <a:ext cx="2649855" cy="52197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dist"/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失分原因</a:t>
            </a:r>
            <a:endParaRPr lang="zh-CN" altLang="en-US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22345" y="113665"/>
            <a:ext cx="8370570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2.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立意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不深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——“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车站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内涵挖掘不够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1910" y="939165"/>
            <a:ext cx="12065635" cy="660717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latin typeface="Calibri" panose="020F0502020204030204"/>
                <a:ea typeface="Calibri" panose="020F0502020204030204"/>
              </a:rPr>
              <a:t>6</a:t>
            </a:r>
            <a:r>
              <a:rPr lang="zh-CN" altLang="en-US" sz="2000" b="1">
                <a:latin typeface="Calibri" panose="020F0502020204030204"/>
                <a:ea typeface="宋体" panose="02010600030101010101" pitchFamily="2" charset="-122"/>
              </a:rPr>
              <a:t>号文：二类中</a:t>
            </a:r>
            <a:r>
              <a:rPr lang="en-US" altLang="zh-CN" sz="2000" b="1">
                <a:latin typeface="Calibri" panose="020F0502020204030204"/>
                <a:ea typeface="Calibri" panose="020F0502020204030204"/>
              </a:rPr>
              <a:t>36</a:t>
            </a:r>
            <a:r>
              <a:rPr lang="zh-CN" altLang="en-US" sz="2000" b="1">
                <a:latin typeface="Calibri" panose="020F0502020204030204"/>
                <a:ea typeface="宋体" panose="02010600030101010101" pitchFamily="2" charset="-122"/>
              </a:rPr>
              <a:t>分</a:t>
            </a:r>
            <a:endParaRPr lang="zh-CN" altLang="en-US" sz="2000" b="1">
              <a:latin typeface="Calibri" panose="020F0502020204030204"/>
              <a:ea typeface="宋体" panose="02010600030101010101" pitchFamily="2" charset="-122"/>
            </a:endParaRPr>
          </a:p>
          <a:p>
            <a:pPr marL="0" indent="266700" algn="ctr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latin typeface="Calibri" panose="020F0502020204030204"/>
                <a:ea typeface="宋体" panose="02010600030101010101" pitchFamily="2" charset="-122"/>
              </a:rPr>
              <a:t>当列车驶入车站</a:t>
            </a:r>
            <a:endParaRPr lang="zh-CN" altLang="en-US" sz="2000">
              <a:latin typeface="Calibri" panose="020F0502020204030204"/>
              <a:ea typeface="宋体" panose="02010600030101010101" pitchFamily="2" charset="-122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Calibri" panose="020F0502020204030204"/>
                <a:ea typeface="宋体" panose="02010600030101010101" pitchFamily="2" charset="-122"/>
              </a:rPr>
              <a:t>    </a:t>
            </a:r>
            <a:r>
              <a:rPr lang="zh-CN" altLang="en-US" sz="2000">
                <a:latin typeface="Calibri" panose="020F0502020204030204"/>
                <a:ea typeface="宋体" panose="02010600030101010101" pitchFamily="2" charset="-122"/>
              </a:rPr>
              <a:t>人的一生会有许多关键节点，比如当下的我们即将面临高考，高考结束之后也许我们还会有大大小小的事要去处理，初中时的我记忆犹新的时候便是运动会那次关键的节点。</a:t>
            </a:r>
            <a:endParaRPr lang="zh-CN" altLang="en-US" sz="2000">
              <a:latin typeface="Calibri" panose="020F0502020204030204"/>
              <a:ea typeface="宋体" panose="02010600030101010101" pitchFamily="2" charset="-122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Calibri" panose="020F0502020204030204"/>
                <a:ea typeface="宋体" panose="02010600030101010101" pitchFamily="2" charset="-122"/>
              </a:rPr>
              <a:t>    </a:t>
            </a:r>
            <a:r>
              <a:rPr lang="zh-CN" altLang="en-US" sz="2000">
                <a:latin typeface="Calibri" panose="020F0502020204030204"/>
                <a:ea typeface="宋体" panose="02010600030101010101" pitchFamily="2" charset="-122"/>
              </a:rPr>
              <a:t>那时的我好像正处于青春期的年纪，妈妈对我嘱咐的话我经常听不进去，觉得那些对我没有用，那段时间我总是莫名其妙和妈妈生气，似乎从小的母爱到那时候都没了，留下的是无数次的争吵和失望。我也曾经常在夜里反思自己是哪里出现了问题，后来我渐渐地不爱说话，感觉每天都很郁闷，心里很不踏实。直到初三毕业那年最后一次的秋季运动会让我终于找到了迷失的“车站”，似乎踏上新的旅程会更美好。</a:t>
            </a:r>
            <a:endParaRPr lang="zh-CN" altLang="en-US" sz="2000">
              <a:latin typeface="Calibri" panose="020F0502020204030204"/>
              <a:ea typeface="宋体" panose="02010600030101010101" pitchFamily="2" charset="-122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Calibri" panose="020F0502020204030204"/>
                <a:ea typeface="宋体" panose="02010600030101010101" pitchFamily="2" charset="-122"/>
              </a:rPr>
              <a:t>   </a:t>
            </a:r>
            <a:r>
              <a:rPr lang="zh-CN" altLang="en-US" sz="2000">
                <a:latin typeface="Calibri" panose="020F0502020204030204"/>
                <a:ea typeface="宋体" panose="02010600030101010101" pitchFamily="2" charset="-122"/>
              </a:rPr>
              <a:t>运动会前一天晚上我有些感冒，身体不适，然后吃了些感冒药，妈妈见状不想让我参加明天的运动会，可是我十分倔强就想去，于是我和妈妈因为这件事产生了很大分歧。比赛那天现场的氛围十分热闹，呐喊声、欢呼声不绝于耳，彻底点燃了我的激情，很快便到了我参加的</a:t>
            </a:r>
            <a:r>
              <a:rPr lang="en-US" altLang="zh-CN" sz="2000">
                <a:latin typeface="Calibri" panose="020F0502020204030204"/>
                <a:ea typeface="Calibri" panose="020F0502020204030204"/>
              </a:rPr>
              <a:t>800</a:t>
            </a:r>
            <a:r>
              <a:rPr lang="zh-CN" altLang="en-US" sz="2000">
                <a:latin typeface="Calibri" panose="020F0502020204030204"/>
                <a:ea typeface="宋体" panose="02010600030101010101" pitchFamily="2" charset="-122"/>
              </a:rPr>
              <a:t>米长跑，这个我可再熟悉不过了，听到发令枪响，我如惊弓之鸟一样冲了出去，每一圈都对耐力和毅力有着极大的考验，我竭尽全力地调整好自己的呼吸频率，最后的冲刺</a:t>
            </a:r>
            <a:r>
              <a:rPr lang="en-US" altLang="zh-CN" sz="2000">
                <a:latin typeface="Calibri" panose="020F0502020204030204"/>
                <a:ea typeface="宋体" panose="02010600030101010101" pitchFamily="2" charset="-122"/>
              </a:rPr>
              <a:t>……</a:t>
            </a:r>
            <a:r>
              <a:rPr lang="zh-CN" altLang="en-US" sz="2000">
                <a:latin typeface="Calibri" panose="020F0502020204030204"/>
                <a:ea typeface="宋体" panose="02010600030101010101" pitchFamily="2" charset="-122"/>
              </a:rPr>
              <a:t>当看到我最终的成绩也十分开心，虽然没能拿下金牌，但第二名已经很棒了对我来说。回家的路上看着这枚银牌我却不能开心起来，因为我还在跟妈妈赌气，当妈妈看到我的银牌时，心里很是开心但又有些关切地问我有没有不适的地方，赶快休息下。看着妈妈焦虑的样子我不禁有些内疚，不应该和妈妈吵架的，我再把妈妈紧紧地抱着说我知道错了，让妈妈不要生气。之后我变得更成熟了，没有像之前小孩子般的脾气，会更好地照顾妈妈。</a:t>
            </a:r>
            <a:endParaRPr lang="zh-CN" altLang="en-US" sz="2000">
              <a:latin typeface="Calibri" panose="020F0502020204030204"/>
              <a:ea typeface="宋体" panose="02010600030101010101" pitchFamily="2" charset="-122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Calibri" panose="020F0502020204030204"/>
                <a:ea typeface="宋体" panose="02010600030101010101" pitchFamily="2" charset="-122"/>
              </a:rPr>
              <a:t>    </a:t>
            </a:r>
            <a:r>
              <a:rPr lang="zh-CN" altLang="en-US" sz="2000">
                <a:latin typeface="Calibri" panose="020F0502020204030204"/>
                <a:ea typeface="宋体" panose="02010600030101010101" pitchFamily="2" charset="-122"/>
              </a:rPr>
              <a:t>人成长的过程中就会有许多节点，就好像一个个车站一样总要经过也要抵达，和妈妈的冲突或许是一个</a:t>
            </a:r>
            <a:r>
              <a:rPr lang="zh-CN" altLang="en-US" sz="200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让我更成熟</a:t>
            </a:r>
            <a:r>
              <a:rPr lang="zh-CN" altLang="en-US" sz="2000">
                <a:latin typeface="Calibri" panose="020F0502020204030204"/>
                <a:ea typeface="宋体" panose="02010600030101010101" pitchFamily="2" charset="-122"/>
              </a:rPr>
              <a:t>的一个车站。现在的我要驾驶着火车经过此站。</a:t>
            </a:r>
            <a:endParaRPr lang="zh-CN" altLang="en-US" sz="2000"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740900" y="6372860"/>
            <a:ext cx="1809115" cy="57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ctr">
              <a:buFont typeface="Arial" panose="020B0604020202020204" pitchFamily="34" charset="0"/>
              <a:buNone/>
            </a:pPr>
            <a:r>
              <a:rPr lang="zh-CN" sz="240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立意较浅</a:t>
            </a:r>
            <a:endParaRPr lang="zh-CN" sz="2400">
              <a:solidFill>
                <a:srgbClr val="FF0000"/>
              </a:solidFill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1910" y="697230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4980" y="175260"/>
            <a:ext cx="2649855" cy="52197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dist"/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失分原因</a:t>
            </a:r>
            <a:endParaRPr lang="zh-CN" altLang="en-US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22345" y="113665"/>
            <a:ext cx="8370570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2.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立意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不深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——“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车站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内涵挖掘不够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2" name="表格 1"/>
          <p:cNvGraphicFramePr/>
          <p:nvPr/>
        </p:nvGraphicFramePr>
        <p:xfrm>
          <a:off x="658495" y="1009015"/>
          <a:ext cx="11121390" cy="4822825"/>
        </p:xfrm>
        <a:graphic>
          <a:graphicData uri="http://schemas.openxmlformats.org/drawingml/2006/table">
            <a:tbl>
              <a:tblPr/>
              <a:tblGrid>
                <a:gridCol w="2192655"/>
                <a:gridCol w="8928735"/>
              </a:tblGrid>
              <a:tr h="58420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000" b="0" i="0">
                          <a:solidFill>
                            <a:schemeClr val="tx1"/>
                          </a:solidFill>
                          <a:latin typeface="quote-cjk-patch"/>
                          <a:ea typeface="quote-cjk-patch"/>
                        </a:rPr>
                        <a:t>车站的实际作用</a:t>
                      </a:r>
                      <a:endParaRPr lang="zh-CN" altLang="en-US" sz="2000" b="0" i="0">
                        <a:solidFill>
                          <a:schemeClr val="tx1"/>
                        </a:solidFill>
                        <a:latin typeface="quote-cjk-patch"/>
                        <a:ea typeface="quote-cjk-patch"/>
                      </a:endParaRPr>
                    </a:p>
                  </a:txBody>
                  <a:tcPr marL="0" marR="101917" marT="63817" marB="63817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000" b="0" i="0">
                          <a:solidFill>
                            <a:schemeClr val="tx1"/>
                          </a:solidFill>
                          <a:latin typeface="quote-cjk-patch"/>
                          <a:ea typeface="quote-cjk-patch"/>
                        </a:rPr>
                        <a:t>人生</a:t>
                      </a:r>
                      <a:r>
                        <a:rPr lang="en-US" altLang="zh-CN" sz="2000" b="0" i="0">
                          <a:solidFill>
                            <a:schemeClr val="tx1"/>
                          </a:solidFill>
                          <a:latin typeface="quote-cjk-patch"/>
                          <a:ea typeface="quote-cjk-patch"/>
                        </a:rPr>
                        <a:t>“</a:t>
                      </a:r>
                      <a:r>
                        <a:rPr lang="zh-CN" altLang="en-US" sz="2000" b="0" i="0">
                          <a:solidFill>
                            <a:schemeClr val="tx1"/>
                          </a:solidFill>
                          <a:latin typeface="quote-cjk-patch"/>
                          <a:ea typeface="宋体" panose="02010600030101010101" pitchFamily="2" charset="-122"/>
                        </a:rPr>
                        <a:t>车站</a:t>
                      </a:r>
                      <a:r>
                        <a:rPr lang="en-US" altLang="zh-CN" sz="2000" b="0" i="0">
                          <a:solidFill>
                            <a:schemeClr val="tx1"/>
                          </a:solidFill>
                          <a:latin typeface="quote-cjk-patch"/>
                          <a:ea typeface="quote-cjk-patch"/>
                        </a:rPr>
                        <a:t>”</a:t>
                      </a:r>
                      <a:r>
                        <a:rPr lang="zh-CN" altLang="en-US" sz="2000" b="0" i="0">
                          <a:solidFill>
                            <a:schemeClr val="tx1"/>
                          </a:solidFill>
                          <a:latin typeface="quote-cjk-patch"/>
                          <a:ea typeface="quote-cjk-patch"/>
                        </a:rPr>
                        <a:t>的意义</a:t>
                      </a:r>
                      <a:endParaRPr lang="zh-CN" altLang="en-US" sz="2000" b="0" i="0">
                        <a:solidFill>
                          <a:schemeClr val="tx1"/>
                        </a:solidFill>
                        <a:latin typeface="quote-cjk-patch"/>
                        <a:ea typeface="quote-cjk-patch"/>
                      </a:endParaRPr>
                    </a:p>
                  </a:txBody>
                  <a:tcPr marL="101917" marR="101917" marT="63817" marB="63817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58420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000" b="0" i="0">
                          <a:solidFill>
                            <a:schemeClr val="tx1"/>
                          </a:solidFill>
                          <a:latin typeface="quote-cjk-patch"/>
                          <a:ea typeface="quote-cjk-patch"/>
                        </a:rPr>
                        <a:t>中转站</a:t>
                      </a:r>
                      <a:endParaRPr lang="zh-CN" altLang="en-US" sz="2000" b="0" i="0">
                        <a:solidFill>
                          <a:schemeClr val="tx1"/>
                        </a:solidFill>
                        <a:latin typeface="quote-cjk-patch"/>
                        <a:ea typeface="quote-cjk-patch"/>
                      </a:endParaRPr>
                    </a:p>
                  </a:txBody>
                  <a:tcPr marL="0" marR="101917" marT="63817" marB="63817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2000" b="0" i="0">
                          <a:solidFill>
                            <a:schemeClr val="tx1"/>
                          </a:solidFill>
                          <a:latin typeface="quote-cjk-patch"/>
                          <a:ea typeface="quote-cjk-patch"/>
                        </a:rPr>
                        <a:t>人生中的过渡期、迷茫期，在这里休整、思考，然后重新出发</a:t>
                      </a:r>
                      <a:r>
                        <a:rPr lang="en-US" altLang="zh-CN" sz="2000" b="0" i="0">
                          <a:solidFill>
                            <a:schemeClr val="tx1"/>
                          </a:solidFill>
                          <a:latin typeface="quote-cjk-patch"/>
                          <a:ea typeface="quote-cjk-patch"/>
                        </a:rPr>
                        <a:t>……</a:t>
                      </a:r>
                      <a:endParaRPr lang="en-US" altLang="zh-CN" sz="2000" b="0" i="0">
                        <a:solidFill>
                          <a:schemeClr val="tx1"/>
                        </a:solidFill>
                        <a:latin typeface="quote-cjk-patch"/>
                        <a:ea typeface="quote-cjk-patch"/>
                      </a:endParaRPr>
                    </a:p>
                  </a:txBody>
                  <a:tcPr marL="101917" marR="0" marT="63817" marB="63817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58420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000" b="0" i="0">
                          <a:solidFill>
                            <a:schemeClr val="tx1"/>
                          </a:solidFill>
                          <a:latin typeface="quote-cjk-patch"/>
                          <a:ea typeface="quote-cjk-patch"/>
                        </a:rPr>
                        <a:t>停靠站</a:t>
                      </a:r>
                      <a:endParaRPr lang="zh-CN" altLang="en-US" sz="2000" b="0" i="0">
                        <a:solidFill>
                          <a:schemeClr val="tx1"/>
                        </a:solidFill>
                        <a:latin typeface="quote-cjk-patch"/>
                        <a:ea typeface="quote-cjk-patch"/>
                      </a:endParaRPr>
                    </a:p>
                  </a:txBody>
                  <a:tcPr marL="0" marR="101917" marT="63817" marB="63817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2000" b="0" i="0">
                          <a:solidFill>
                            <a:schemeClr val="tx1"/>
                          </a:solidFill>
                          <a:latin typeface="quote-cjk-patch"/>
                          <a:ea typeface="quote-cjk-patch"/>
                        </a:rPr>
                        <a:t>短暂停留，补充能量，为下一段路程做准备</a:t>
                      </a:r>
                      <a:r>
                        <a:rPr lang="en-US" altLang="zh-CN" sz="2000" b="0" i="0">
                          <a:solidFill>
                            <a:schemeClr val="tx1"/>
                          </a:solidFill>
                          <a:latin typeface="quote-cjk-patch"/>
                          <a:ea typeface="quote-cjk-patch"/>
                        </a:rPr>
                        <a:t>——</a:t>
                      </a:r>
                      <a:r>
                        <a:rPr lang="zh-CN" altLang="en-US" sz="2000" b="0" i="0">
                          <a:solidFill>
                            <a:schemeClr val="tx1"/>
                          </a:solidFill>
                          <a:latin typeface="quote-cjk-patch"/>
                          <a:ea typeface="quote-cjk-patch"/>
                        </a:rPr>
                        <a:t>人生需要适时停下</a:t>
                      </a:r>
                      <a:endParaRPr lang="zh-CN" altLang="en-US" sz="2000" b="0" i="0">
                        <a:solidFill>
                          <a:schemeClr val="tx1"/>
                        </a:solidFill>
                        <a:latin typeface="quote-cjk-patch"/>
                        <a:ea typeface="quote-cjk-patch"/>
                      </a:endParaRPr>
                    </a:p>
                  </a:txBody>
                  <a:tcPr marL="101917" marR="0" marT="63817" marB="63817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733425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000" b="0" i="0">
                          <a:solidFill>
                            <a:schemeClr val="tx1"/>
                          </a:solidFill>
                          <a:latin typeface="quote-cjk-patch"/>
                          <a:ea typeface="quote-cjk-patch"/>
                        </a:rPr>
                        <a:t>换乘站</a:t>
                      </a:r>
                      <a:endParaRPr lang="zh-CN" altLang="en-US" sz="2000" b="0" i="0">
                        <a:solidFill>
                          <a:schemeClr val="tx1"/>
                        </a:solidFill>
                        <a:latin typeface="quote-cjk-patch"/>
                        <a:ea typeface="quote-cjk-patch"/>
                      </a:endParaRPr>
                    </a:p>
                  </a:txBody>
                  <a:tcPr marL="0" marR="101917" marT="63817" marB="63817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2000" b="0" i="0">
                          <a:solidFill>
                            <a:schemeClr val="tx1"/>
                          </a:solidFill>
                          <a:latin typeface="quote-cjk-patch"/>
                          <a:ea typeface="quote-cjk-patch"/>
                        </a:rPr>
                        <a:t>改变方向，转换轨道</a:t>
                      </a:r>
                      <a:r>
                        <a:rPr lang="en-US" altLang="zh-CN" sz="2000" b="0" i="0">
                          <a:solidFill>
                            <a:schemeClr val="tx1"/>
                          </a:solidFill>
                          <a:latin typeface="quote-cjk-patch"/>
                          <a:ea typeface="quote-cjk-patch"/>
                        </a:rPr>
                        <a:t>——</a:t>
                      </a:r>
                      <a:r>
                        <a:rPr lang="zh-CN" altLang="en-US" sz="2000" b="0" i="0">
                          <a:solidFill>
                            <a:schemeClr val="tx1"/>
                          </a:solidFill>
                          <a:latin typeface="quote-cjk-patch"/>
                          <a:ea typeface="quote-cjk-patch"/>
                        </a:rPr>
                        <a:t>人生中的转专业、换工作、改变人生轨迹</a:t>
                      </a:r>
                      <a:r>
                        <a:rPr lang="en-US" altLang="zh-CN" sz="2000" b="0" i="0">
                          <a:solidFill>
                            <a:schemeClr val="tx1"/>
                          </a:solidFill>
                          <a:latin typeface="quote-cjk-patch"/>
                          <a:ea typeface="quote-cjk-patch"/>
                        </a:rPr>
                        <a:t>…………</a:t>
                      </a:r>
                      <a:endParaRPr lang="en-US" altLang="zh-CN" sz="2000" b="0" i="0">
                        <a:solidFill>
                          <a:schemeClr val="tx1"/>
                        </a:solidFill>
                        <a:latin typeface="quote-cjk-patch"/>
                        <a:ea typeface="quote-cjk-patch"/>
                      </a:endParaRPr>
                    </a:p>
                  </a:txBody>
                  <a:tcPr marL="101917" marR="0" marT="63817" marB="63817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58420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000" b="0" i="0">
                          <a:solidFill>
                            <a:schemeClr val="tx1"/>
                          </a:solidFill>
                          <a:latin typeface="quote-cjk-patch"/>
                          <a:ea typeface="quote-cjk-patch"/>
                        </a:rPr>
                        <a:t>终点站</a:t>
                      </a:r>
                      <a:endParaRPr lang="zh-CN" altLang="en-US" sz="2000" b="0" i="0">
                        <a:solidFill>
                          <a:schemeClr val="tx1"/>
                        </a:solidFill>
                        <a:latin typeface="quote-cjk-patch"/>
                        <a:ea typeface="quote-cjk-patch"/>
                      </a:endParaRPr>
                    </a:p>
                  </a:txBody>
                  <a:tcPr marL="0" marR="101917" marT="63817" marB="63817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2000" b="0" i="0">
                          <a:solidFill>
                            <a:schemeClr val="tx1"/>
                          </a:solidFill>
                          <a:latin typeface="quote-cjk-patch"/>
                          <a:ea typeface="quote-cjk-patch"/>
                        </a:rPr>
                        <a:t>抵达目标，完成一个阶段</a:t>
                      </a:r>
                      <a:r>
                        <a:rPr lang="en-US" altLang="zh-CN" sz="2000" b="0" i="0">
                          <a:solidFill>
                            <a:schemeClr val="tx1"/>
                          </a:solidFill>
                          <a:latin typeface="quote-cjk-patch"/>
                          <a:ea typeface="quote-cjk-patch"/>
                        </a:rPr>
                        <a:t>——</a:t>
                      </a:r>
                      <a:r>
                        <a:rPr lang="zh-CN" altLang="en-US" sz="2000" b="0" i="0">
                          <a:solidFill>
                            <a:schemeClr val="tx1"/>
                          </a:solidFill>
                          <a:latin typeface="quote-cjk-patch"/>
                          <a:ea typeface="宋体" panose="02010600030101010101" pitchFamily="2" charset="-122"/>
                        </a:rPr>
                        <a:t>重回初心，或</a:t>
                      </a:r>
                      <a:r>
                        <a:rPr lang="zh-CN" altLang="en-US" sz="2000" b="0" i="0">
                          <a:solidFill>
                            <a:schemeClr val="tx1"/>
                          </a:solidFill>
                          <a:latin typeface="quote-cjk-patch"/>
                          <a:ea typeface="quote-cjk-patch"/>
                        </a:rPr>
                        <a:t>意味着新的起点</a:t>
                      </a:r>
                      <a:r>
                        <a:rPr lang="en-US" altLang="zh-CN" sz="2000" b="0" i="0">
                          <a:solidFill>
                            <a:schemeClr val="tx1"/>
                          </a:solidFill>
                          <a:latin typeface="quote-cjk-patch"/>
                          <a:ea typeface="quote-cjk-patch"/>
                        </a:rPr>
                        <a:t>……</a:t>
                      </a:r>
                      <a:endParaRPr lang="en-US" altLang="zh-CN" sz="2000" b="0" i="0">
                        <a:solidFill>
                          <a:schemeClr val="tx1"/>
                        </a:solidFill>
                        <a:latin typeface="quote-cjk-patch"/>
                        <a:ea typeface="quote-cjk-patch"/>
                      </a:endParaRPr>
                    </a:p>
                  </a:txBody>
                  <a:tcPr marL="101917" marR="0" marT="63817" marB="63817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58420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000" b="0" i="0">
                          <a:solidFill>
                            <a:schemeClr val="tx1"/>
                          </a:solidFill>
                          <a:latin typeface="quote-cjk-patch"/>
                          <a:ea typeface="quote-cjk-patch"/>
                        </a:rPr>
                        <a:t>起点站</a:t>
                      </a:r>
                      <a:endParaRPr lang="zh-CN" altLang="en-US" sz="2000" b="0" i="0">
                        <a:solidFill>
                          <a:schemeClr val="tx1"/>
                        </a:solidFill>
                        <a:latin typeface="quote-cjk-patch"/>
                        <a:ea typeface="quote-cjk-patch"/>
                      </a:endParaRPr>
                    </a:p>
                  </a:txBody>
                  <a:tcPr marL="0" marR="101917" marT="63817" marB="63817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2000" b="0" i="0">
                          <a:solidFill>
                            <a:schemeClr val="tx1"/>
                          </a:solidFill>
                          <a:latin typeface="quote-cjk-patch"/>
                          <a:ea typeface="quote-cjk-patch"/>
                        </a:rPr>
                        <a:t>出发的地方</a:t>
                      </a:r>
                      <a:r>
                        <a:rPr lang="en-US" altLang="zh-CN" sz="2000" b="0" i="0">
                          <a:solidFill>
                            <a:schemeClr val="tx1"/>
                          </a:solidFill>
                          <a:latin typeface="quote-cjk-patch"/>
                          <a:ea typeface="quote-cjk-patch"/>
                        </a:rPr>
                        <a:t>——</a:t>
                      </a:r>
                      <a:r>
                        <a:rPr lang="zh-CN" altLang="en-US" sz="2000" b="0" i="0">
                          <a:solidFill>
                            <a:schemeClr val="tx1"/>
                          </a:solidFill>
                          <a:latin typeface="quote-cjk-patch"/>
                          <a:ea typeface="quote-cjk-patch"/>
                        </a:rPr>
                        <a:t>离家、入学、开始一段新旅程</a:t>
                      </a:r>
                      <a:r>
                        <a:rPr lang="en-US" altLang="zh-CN" sz="2000" b="0" i="0">
                          <a:solidFill>
                            <a:schemeClr val="tx1"/>
                          </a:solidFill>
                          <a:latin typeface="quote-cjk-patch"/>
                          <a:ea typeface="quote-cjk-patch"/>
                        </a:rPr>
                        <a:t>……</a:t>
                      </a:r>
                      <a:endParaRPr lang="en-US" altLang="zh-CN" sz="2000" b="0" i="0">
                        <a:solidFill>
                          <a:schemeClr val="tx1"/>
                        </a:solidFill>
                        <a:latin typeface="quote-cjk-patch"/>
                        <a:ea typeface="quote-cjk-patch"/>
                      </a:endParaRPr>
                    </a:p>
                  </a:txBody>
                  <a:tcPr marL="101917" marR="0" marT="63817" marB="63817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58420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000" b="0" i="0">
                          <a:solidFill>
                            <a:schemeClr val="tx1"/>
                          </a:solidFill>
                          <a:latin typeface="quote-cjk-patch"/>
                          <a:ea typeface="quote-cjk-patch"/>
                        </a:rPr>
                        <a:t>交汇站</a:t>
                      </a:r>
                      <a:endParaRPr lang="zh-CN" altLang="en-US" sz="2000" b="0" i="0">
                        <a:solidFill>
                          <a:schemeClr val="tx1"/>
                        </a:solidFill>
                        <a:latin typeface="quote-cjk-patch"/>
                        <a:ea typeface="quote-cjk-patch"/>
                      </a:endParaRPr>
                    </a:p>
                  </a:txBody>
                  <a:tcPr marL="0" marR="101917" marT="63817" marB="63817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2000" b="0" i="0">
                          <a:solidFill>
                            <a:schemeClr val="tx1"/>
                          </a:solidFill>
                          <a:latin typeface="quote-cjk-patch"/>
                          <a:ea typeface="quote-cjk-patch"/>
                        </a:rPr>
                        <a:t>不同线路在此交汇</a:t>
                      </a:r>
                      <a:r>
                        <a:rPr lang="en-US" altLang="zh-CN" sz="2000" b="0" i="0">
                          <a:solidFill>
                            <a:schemeClr val="tx1"/>
                          </a:solidFill>
                          <a:latin typeface="quote-cjk-patch"/>
                          <a:ea typeface="quote-cjk-patch"/>
                        </a:rPr>
                        <a:t>——</a:t>
                      </a:r>
                      <a:r>
                        <a:rPr lang="zh-CN" altLang="en-US" sz="2000" b="0" i="0">
                          <a:solidFill>
                            <a:schemeClr val="tx1"/>
                          </a:solidFill>
                          <a:latin typeface="quote-cjk-patch"/>
                          <a:ea typeface="quote-cjk-patch"/>
                        </a:rPr>
                        <a:t>人与人的相遇、缘分、告别、离别</a:t>
                      </a:r>
                      <a:r>
                        <a:rPr lang="en-US" altLang="zh-CN" sz="2000" b="0" i="0">
                          <a:solidFill>
                            <a:schemeClr val="tx1"/>
                          </a:solidFill>
                          <a:latin typeface="quote-cjk-patch"/>
                          <a:ea typeface="quote-cjk-patch"/>
                        </a:rPr>
                        <a:t>……</a:t>
                      </a:r>
                      <a:endParaRPr lang="en-US" altLang="zh-CN" sz="2000" b="0" i="0">
                        <a:solidFill>
                          <a:schemeClr val="tx1"/>
                        </a:solidFill>
                        <a:latin typeface="quote-cjk-patch"/>
                        <a:ea typeface="quote-cjk-patch"/>
                      </a:endParaRPr>
                    </a:p>
                  </a:txBody>
                  <a:tcPr marL="101917" marR="0" marT="63817" marB="63817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58420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000" b="0" i="0">
                          <a:solidFill>
                            <a:schemeClr val="tx1"/>
                          </a:solidFill>
                          <a:latin typeface="quote-cjk-patch"/>
                          <a:ea typeface="quote-cjk-patch"/>
                        </a:rPr>
                        <a:t>……</a:t>
                      </a:r>
                      <a:endParaRPr lang="en-US" altLang="zh-CN" sz="2000" b="0" i="0">
                        <a:solidFill>
                          <a:schemeClr val="tx1"/>
                        </a:solidFill>
                        <a:latin typeface="quote-cjk-patch"/>
                        <a:ea typeface="quote-cjk-patch"/>
                      </a:endParaRPr>
                    </a:p>
                  </a:txBody>
                  <a:tcPr marL="0" marR="101917" marT="63817" marB="63817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000" b="0" i="0">
                          <a:solidFill>
                            <a:schemeClr val="tx1"/>
                          </a:solidFill>
                          <a:latin typeface="quote-cjk-patch"/>
                          <a:ea typeface="quote-cjk-patch"/>
                        </a:rPr>
                        <a:t>……</a:t>
                      </a:r>
                      <a:endParaRPr lang="en-US" altLang="zh-CN" sz="2000" b="0" i="0">
                        <a:solidFill>
                          <a:schemeClr val="tx1"/>
                        </a:solidFill>
                        <a:latin typeface="quote-cjk-patch"/>
                        <a:ea typeface="quote-cjk-patch"/>
                      </a:endParaRPr>
                    </a:p>
                  </a:txBody>
                  <a:tcPr marL="101917" marR="0" marT="63817" marB="63817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1910" y="697230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4980" y="175260"/>
            <a:ext cx="2649855" cy="52197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dist"/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失分原因</a:t>
            </a:r>
            <a:endParaRPr lang="zh-CN" altLang="en-US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28975" y="113665"/>
            <a:ext cx="896302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3.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行文能力不足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2600" b="1">
                <a:latin typeface="宋体" panose="02010600030101010101" pitchFamily="2" charset="-122"/>
                <a:ea typeface="宋体" panose="02010600030101010101" pitchFamily="2" charset="-122"/>
              </a:rPr>
              <a:t>未建立</a:t>
            </a:r>
            <a:r>
              <a:rPr lang="zh-CN" sz="2600" b="1">
                <a:latin typeface="宋体" panose="02010600030101010101" pitchFamily="2" charset="-122"/>
                <a:ea typeface="宋体" panose="02010600030101010101" pitchFamily="2" charset="-122"/>
              </a:rPr>
              <a:t>故事与</a:t>
            </a:r>
            <a:r>
              <a:rPr lang="en-US" altLang="zh-CN" sz="2600" b="1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2600" b="1">
                <a:latin typeface="宋体" panose="02010600030101010101" pitchFamily="2" charset="-122"/>
                <a:ea typeface="宋体" panose="02010600030101010101" pitchFamily="2" charset="-122"/>
              </a:rPr>
              <a:t>车站</a:t>
            </a:r>
            <a:r>
              <a:rPr lang="en-US" altLang="zh-CN" sz="2600" b="1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2600" b="1">
                <a:latin typeface="宋体" panose="02010600030101010101" pitchFamily="2" charset="-122"/>
                <a:ea typeface="宋体" panose="02010600030101010101" pitchFamily="2" charset="-122"/>
              </a:rPr>
              <a:t>的内在关联</a:t>
            </a:r>
            <a:endParaRPr lang="zh-CN" altLang="en-US" sz="26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327515" y="6285230"/>
            <a:ext cx="1809115" cy="57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ctr">
              <a:buFont typeface="Arial" panose="020B0604020202020204" pitchFamily="34" charset="0"/>
              <a:buNone/>
            </a:pPr>
            <a:r>
              <a:rPr lang="zh-CN" sz="240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硬扣题</a:t>
            </a:r>
            <a:endParaRPr lang="zh-CN" sz="2400">
              <a:solidFill>
                <a:srgbClr val="FF0000"/>
              </a:solidFill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939165"/>
            <a:ext cx="11915140" cy="609409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latin typeface="Calibri" panose="020F0502020204030204"/>
                <a:ea typeface="Calibri" panose="020F0502020204030204"/>
              </a:rPr>
              <a:t>9</a:t>
            </a:r>
            <a:r>
              <a:rPr lang="zh-CN" altLang="en-US" sz="2000" b="1">
                <a:latin typeface="Calibri" panose="020F0502020204030204"/>
                <a:ea typeface="宋体" panose="02010600030101010101" pitchFamily="2" charset="-122"/>
              </a:rPr>
              <a:t>号文：三类上</a:t>
            </a:r>
            <a:r>
              <a:rPr lang="en-US" altLang="zh-CN" sz="2000" b="1">
                <a:latin typeface="Calibri" panose="020F0502020204030204"/>
                <a:ea typeface="Calibri" panose="020F0502020204030204"/>
              </a:rPr>
              <a:t>30</a:t>
            </a:r>
            <a:r>
              <a:rPr lang="zh-CN" altLang="en-US" sz="2000" b="1">
                <a:latin typeface="Calibri" panose="020F0502020204030204"/>
                <a:ea typeface="宋体" panose="02010600030101010101" pitchFamily="2" charset="-122"/>
              </a:rPr>
              <a:t>分</a:t>
            </a:r>
            <a:endParaRPr lang="zh-CN" altLang="en-US" sz="2000" b="1">
              <a:latin typeface="Calibri" panose="020F0502020204030204"/>
              <a:ea typeface="宋体" panose="02010600030101010101" pitchFamily="2" charset="-122"/>
            </a:endParaRPr>
          </a:p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</a:rPr>
              <a:t>当列车驶入车站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latin typeface="Calibri" panose="020F0502020204030204"/>
                <a:ea typeface="宋体" panose="02010600030101010101" pitchFamily="2" charset="-122"/>
              </a:rPr>
              <a:t>从小到大，我的身边从不缺掌声，柜子上展示的奖杯与证书便是我荣誉的证明，但在一次的舞蹈比赛中，我与第一名失之交臂，我把自己锁在房间里，埋头痛哭。</a:t>
            </a:r>
            <a:endParaRPr lang="zh-CN" altLang="en-US" sz="2000">
              <a:latin typeface="Calibri" panose="020F0502020204030204"/>
              <a:ea typeface="宋体" panose="02010600030101010101" pitchFamily="2" charset="-122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latin typeface="Calibri" panose="020F0502020204030204"/>
                <a:ea typeface="宋体" panose="02010600030101010101" pitchFamily="2" charset="-122"/>
              </a:rPr>
              <a:t>“女儿，别难过了，咱们下一次再努力。”门外父母的安慰声更加重了我内心的悲痛。窗外的雨倾盆而下，流进了泥土中，也流进了我的心中。</a:t>
            </a:r>
            <a:endParaRPr lang="zh-CN" altLang="en-US" sz="2000">
              <a:latin typeface="Calibri" panose="020F0502020204030204"/>
              <a:ea typeface="宋体" panose="02010600030101010101" pitchFamily="2" charset="-122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latin typeface="Calibri" panose="020F0502020204030204"/>
                <a:ea typeface="宋体" panose="02010600030101010101" pitchFamily="2" charset="-122"/>
              </a:rPr>
              <a:t>“为什么我的努力没有得到结果？难道我的努力就这样白费了吗？”我在心里一遍遍问自己，那是我准备了多年的比赛，我本以为会再次得到荣誉与掌声，没想到结果会是这样。</a:t>
            </a:r>
            <a:endParaRPr lang="zh-CN" altLang="en-US" sz="2000">
              <a:latin typeface="Calibri" panose="020F0502020204030204"/>
              <a:ea typeface="宋体" panose="02010600030101010101" pitchFamily="2" charset="-122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latin typeface="Calibri" panose="020F0502020204030204"/>
                <a:ea typeface="宋体" panose="02010600030101010101" pitchFamily="2" charset="-122"/>
              </a:rPr>
              <a:t>次日下午，到了舞蹈得奖的最终展示环节，我坐在台下，感到周围有无数双眼睛盯着我，像一根根尖锐的箭，也刺向我的内心深处。我仿佛听到他们的低语，无一不是对我的指责与嘲笑。头上的帽子被我压得更低了，脸上不知何时又多出了两条泪痕。</a:t>
            </a:r>
            <a:endParaRPr lang="zh-CN" altLang="en-US" sz="2000">
              <a:latin typeface="Calibri" panose="020F0502020204030204"/>
              <a:ea typeface="宋体" panose="02010600030101010101" pitchFamily="2" charset="-122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latin typeface="Calibri" panose="020F0502020204030204"/>
                <a:ea typeface="宋体" panose="02010600030101010101" pitchFamily="2" charset="-122"/>
              </a:rPr>
              <a:t>随着大幕的揭开，音乐响起来，舞台中心的是我最好的朋友小雪，她赢得了比赛。她翩翩起舞，在聚光灯下仿佛一片雪花，她的舞蹈使人身临其境。曲毕，是发言环节，“我认为，我得的奖杯不只属于我，更是属于心儿，我最好的朋友，在我学习舞蹈中，她给了我最好的指导，我十分感谢她！”我被她的话所震惊，被推搡着上了台，与她共同举起奖杯，我突然意识到，那是我们的时刻。</a:t>
            </a:r>
            <a:endParaRPr lang="zh-CN" altLang="en-US" sz="2000">
              <a:latin typeface="Calibri" panose="020F0502020204030204"/>
              <a:ea typeface="宋体" panose="02010600030101010101" pitchFamily="2" charset="-122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latin typeface="Calibri" panose="020F0502020204030204"/>
                <a:ea typeface="宋体" panose="02010600030101010101" pitchFamily="2" charset="-122"/>
              </a:rPr>
              <a:t>在后台，我对小雪表达了感谢，这才发现，原来从来没有人嘲笑我，是我自己的内心狭窄，通过小雪，我重新认识到了自我，我终于意识到，荣誉与证书远不及一份珍贵的友谊重要。</a:t>
            </a:r>
            <a:endParaRPr lang="zh-CN" altLang="en-US" sz="2000">
              <a:latin typeface="Calibri" panose="020F0502020204030204"/>
              <a:ea typeface="宋体" panose="02010600030101010101" pitchFamily="2" charset="-122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latin typeface="Calibri" panose="020F0502020204030204"/>
                <a:ea typeface="宋体" panose="02010600030101010101" pitchFamily="2" charset="-122"/>
              </a:rPr>
              <a:t>在那之后，我的心态越来越好，我终于学会了面对失败，拥有了真正的勇气。</a:t>
            </a:r>
            <a:endParaRPr lang="zh-CN" altLang="en-US" sz="2000">
              <a:latin typeface="Calibri" panose="020F0502020204030204"/>
              <a:ea typeface="宋体" panose="02010600030101010101" pitchFamily="2" charset="-122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 u="sng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当列车驶入车站，便会越行越快，加速前进。</a:t>
            </a:r>
            <a:endParaRPr lang="zh-CN" altLang="en-US" sz="2000" u="sng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1910" y="697230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4980" y="175260"/>
            <a:ext cx="2649855" cy="52197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dist"/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失分原因</a:t>
            </a:r>
            <a:endParaRPr lang="zh-CN" altLang="en-US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28975" y="113665"/>
            <a:ext cx="896302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3.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叙事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能力不足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2600" b="1">
                <a:latin typeface="宋体" panose="02010600030101010101" pitchFamily="2" charset="-122"/>
                <a:ea typeface="宋体" panose="02010600030101010101" pitchFamily="2" charset="-122"/>
              </a:rPr>
              <a:t>未建立</a:t>
            </a:r>
            <a:r>
              <a:rPr lang="zh-CN" sz="2600" b="1">
                <a:latin typeface="宋体" panose="02010600030101010101" pitchFamily="2" charset="-122"/>
                <a:ea typeface="宋体" panose="02010600030101010101" pitchFamily="2" charset="-122"/>
              </a:rPr>
              <a:t>故事与</a:t>
            </a:r>
            <a:r>
              <a:rPr lang="en-US" altLang="zh-CN" sz="2600" b="1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2600" b="1">
                <a:latin typeface="宋体" panose="02010600030101010101" pitchFamily="2" charset="-122"/>
                <a:ea typeface="宋体" panose="02010600030101010101" pitchFamily="2" charset="-122"/>
              </a:rPr>
              <a:t>车站</a:t>
            </a:r>
            <a:r>
              <a:rPr lang="en-US" altLang="zh-CN" sz="2600" b="1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2600" b="1">
                <a:latin typeface="宋体" panose="02010600030101010101" pitchFamily="2" charset="-122"/>
                <a:ea typeface="宋体" panose="02010600030101010101" pitchFamily="2" charset="-122"/>
              </a:rPr>
              <a:t>的内在关联</a:t>
            </a:r>
            <a:endParaRPr lang="zh-CN" altLang="en-US" sz="26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01925" y="1052830"/>
            <a:ext cx="7130415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en-US" altLang="zh-CN" sz="2800" b="0" i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1. </a:t>
            </a:r>
            <a:r>
              <a:rPr lang="zh-CN" altLang="en-US" sz="2800" b="0" i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忽略“比喻”，把“车站”只当作背景</a:t>
            </a:r>
            <a:endParaRPr lang="zh-CN" altLang="en-US" sz="2800" b="0" i="0">
              <a:solidFill>
                <a:schemeClr val="tx1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25725" y="3077845"/>
            <a:ext cx="6135370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en-US" altLang="zh-CN" sz="2800" b="0" i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2. </a:t>
            </a:r>
            <a:r>
              <a:rPr lang="zh-CN" altLang="en-US" sz="2800" b="0" i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故事情节与</a:t>
            </a:r>
            <a:r>
              <a:rPr lang="en-US" altLang="zh-CN" sz="2800" b="0" i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“</a:t>
            </a:r>
            <a:r>
              <a:rPr lang="zh-CN" altLang="en-US" sz="2800" b="0" i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成长节点</a:t>
            </a:r>
            <a:r>
              <a:rPr lang="en-US" altLang="zh-CN" sz="2800" b="0" i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”</a:t>
            </a:r>
            <a:r>
              <a:rPr lang="zh-CN" altLang="en-US" sz="2800" b="0" i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脱节</a:t>
            </a:r>
            <a:endParaRPr lang="zh-CN" altLang="en-US" sz="2800" b="0" i="0">
              <a:solidFill>
                <a:schemeClr val="tx1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625725" y="4767580"/>
            <a:ext cx="6135370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zh-CN" altLang="en-US" sz="2800" b="0" i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3. 缺乏“由实入虚”的转化能力</a:t>
            </a:r>
            <a:endParaRPr lang="zh-CN" altLang="en-US" sz="2800" b="0" i="0">
              <a:solidFill>
                <a:schemeClr val="tx1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95705" y="1648460"/>
            <a:ext cx="10393045" cy="119888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p>
            <a:pPr marL="0" indent="0"/>
            <a:r>
              <a:rPr lang="zh-CN" altLang="en-US" b="0" i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填空法：</a:t>
            </a:r>
            <a:endParaRPr lang="zh-CN" altLang="en-US" b="0" i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marL="0" indent="0"/>
            <a:r>
              <a:rPr lang="en-US" altLang="zh-CN" b="0" i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</a:t>
            </a:r>
            <a:r>
              <a:rPr lang="zh-CN" altLang="en-US" b="0" i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当列车驶入车站时，我正感到</a:t>
            </a:r>
            <a:r>
              <a:rPr lang="en-US" altLang="zh-CN" b="0" i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______</a:t>
            </a:r>
            <a:r>
              <a:rPr lang="zh-CN" altLang="en-US" b="0" i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（人生的困境</a:t>
            </a:r>
            <a:r>
              <a:rPr lang="en-US" altLang="zh-CN" b="0" i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/</a:t>
            </a:r>
            <a:r>
              <a:rPr lang="zh-CN" altLang="en-US" b="0" i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状态），而这次“驶入车站”，发生</a:t>
            </a:r>
            <a:r>
              <a:rPr lang="en-US" altLang="zh-CN" b="0" i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________</a:t>
            </a:r>
            <a:r>
              <a:rPr lang="zh-CN" altLang="en-US" b="0" i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（事），让我</a:t>
            </a:r>
            <a:r>
              <a:rPr lang="en-US" altLang="zh-CN" b="0" i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______</a:t>
            </a:r>
            <a:r>
              <a:rPr lang="zh-CN" altLang="en-US" b="0" i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（发生了怎样的转变），从此我懂得了</a:t>
            </a:r>
            <a:r>
              <a:rPr lang="en-US" altLang="zh-CN" b="0" i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______</a:t>
            </a:r>
            <a:r>
              <a:rPr lang="zh-CN" altLang="en-US" b="0" i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，对我的成长产生了</a:t>
            </a:r>
            <a:r>
              <a:rPr lang="en-US" altLang="zh-CN" b="0" i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________</a:t>
            </a:r>
            <a:r>
              <a:rPr lang="zh-CN" altLang="en-US" b="0" i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（影响）。</a:t>
            </a:r>
            <a:endParaRPr lang="zh-CN" altLang="en-US" b="0" i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195705" y="3676015"/>
            <a:ext cx="10393045" cy="92202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p>
            <a:pPr marL="0" algn="l">
              <a:buClrTx/>
              <a:buSzTx/>
              <a:buNone/>
            </a:pPr>
            <a:r>
              <a:rPr lang="zh-CN" altLang="en-US" sz="1800" b="0" i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追问法：</a:t>
            </a:r>
            <a:endParaRPr lang="zh-CN" altLang="en-US" sz="1800" b="0" i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marL="0" algn="l">
              <a:buClrTx/>
              <a:buSzTx/>
              <a:buNone/>
            </a:pPr>
            <a:r>
              <a:rPr lang="zh-CN" altLang="en-US" sz="1800" b="0" i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这个故事发生的时间为什么是当列车驶入车站？这个时间节点为什么关键？</a:t>
            </a:r>
            <a:endParaRPr lang="zh-CN" altLang="en-US" sz="1800" b="0" i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marL="0" algn="l">
              <a:buClrTx/>
              <a:buSzTx/>
              <a:buNone/>
            </a:pPr>
            <a:r>
              <a:rPr lang="zh-CN" altLang="en-US" sz="1800" b="0" i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——如果时间点可以是任何时间；如何关键性任何时间点都能够呈现，则不具有独特性。</a:t>
            </a:r>
            <a:endParaRPr lang="en-US" altLang="zh-CN" sz="2000" b="0" i="0">
              <a:solidFill>
                <a:schemeClr val="tx1"/>
              </a:solidFill>
              <a:latin typeface="方正小标宋简体" panose="02000000000000000000" charset="-122"/>
              <a:ea typeface="方正小标宋简体" panose="02000000000000000000" charset="-122"/>
              <a:cs typeface="方正小标宋简体" panose="020000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231900" y="5328920"/>
            <a:ext cx="10393045" cy="70675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p>
            <a:pPr marL="0" indent="0"/>
            <a:r>
              <a:rPr lang="zh-CN" sz="2000" b="0" i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仿写法：</a:t>
            </a:r>
            <a:endParaRPr lang="zh-CN" sz="2000" b="0" i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marL="0" indent="0"/>
            <a:r>
              <a:rPr lang="en-US" altLang="zh-CN" sz="2000" b="0" i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</a:t>
            </a:r>
            <a:r>
              <a:rPr lang="zh-CN" altLang="en-US" sz="2000" b="0" i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当</a:t>
            </a:r>
            <a:r>
              <a:rPr lang="en-US" altLang="zh-CN" sz="2000" b="0" i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______</a:t>
            </a:r>
            <a:r>
              <a:rPr lang="zh-CN" altLang="en-US" sz="2000" b="0" i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（实写场景），我忽然明白，</a:t>
            </a:r>
            <a:r>
              <a:rPr lang="en-US" altLang="zh-CN" sz="2000" b="0" i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______</a:t>
            </a:r>
            <a:r>
              <a:rPr lang="zh-CN" altLang="en-US" sz="2000" b="0" i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（虚写感悟）。</a:t>
            </a:r>
            <a:endParaRPr lang="zh-CN" altLang="en-US" sz="2000" b="0" i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1910" y="697230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4980" y="175260"/>
            <a:ext cx="2649855" cy="52197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dist"/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失分原因</a:t>
            </a:r>
            <a:endParaRPr lang="zh-CN" altLang="en-US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37560" y="113665"/>
            <a:ext cx="896302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4.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动人性不够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sz="2600" b="1">
                <a:latin typeface="宋体" panose="02010600030101010101" pitchFamily="2" charset="-122"/>
                <a:ea typeface="宋体" panose="02010600030101010101" pitchFamily="2" charset="-122"/>
              </a:rPr>
              <a:t>少真情实境，少描写</a:t>
            </a:r>
            <a:endParaRPr lang="zh-CN" sz="26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545" y="939800"/>
            <a:ext cx="12065635" cy="672084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latin typeface="Calibri" panose="020F0502020204030204"/>
                <a:ea typeface="Calibri" panose="020F0502020204030204"/>
              </a:rPr>
              <a:t>7</a:t>
            </a:r>
            <a:r>
              <a:rPr lang="zh-CN" altLang="en-US" b="1">
                <a:latin typeface="Calibri" panose="020F0502020204030204"/>
                <a:ea typeface="宋体" panose="02010600030101010101" pitchFamily="2" charset="-122"/>
              </a:rPr>
              <a:t>号文：二类下</a:t>
            </a:r>
            <a:r>
              <a:rPr lang="en-US" altLang="zh-CN" b="1">
                <a:latin typeface="Calibri" panose="020F0502020204030204"/>
                <a:ea typeface="Calibri" panose="020F0502020204030204"/>
              </a:rPr>
              <a:t>33</a:t>
            </a:r>
            <a:r>
              <a:rPr lang="zh-CN" altLang="en-US" b="1">
                <a:latin typeface="Calibri" panose="020F0502020204030204"/>
                <a:ea typeface="宋体" panose="02010600030101010101" pitchFamily="2" charset="-122"/>
              </a:rPr>
              <a:t>分</a:t>
            </a:r>
            <a:endParaRPr lang="zh-CN" altLang="en-US" b="1">
              <a:latin typeface="Calibri" panose="020F0502020204030204"/>
              <a:ea typeface="宋体" panose="02010600030101010101" pitchFamily="2" charset="-122"/>
            </a:endParaRPr>
          </a:p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latin typeface="Calibri" panose="020F0502020204030204"/>
                <a:ea typeface="宋体" panose="02010600030101010101" pitchFamily="2" charset="-122"/>
              </a:rPr>
              <a:t>当列车驶入车站</a:t>
            </a:r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latin typeface="Calibri" panose="020F0502020204030204"/>
                <a:ea typeface="宋体" panose="02010600030101010101" pitchFamily="2" charset="-122"/>
              </a:rPr>
              <a:t>   </a:t>
            </a:r>
            <a:r>
              <a:rPr lang="zh-CN" altLang="en-US">
                <a:latin typeface="Calibri" panose="020F0502020204030204"/>
                <a:ea typeface="宋体" panose="02010600030101010101" pitchFamily="2" charset="-122"/>
              </a:rPr>
              <a:t>进站口人来人往，来去匆匆。小李拖着行李，站在入口大树前，游移不定。到底要不要去？昨夜小李站在窗前，想了整整一夜。权衡利弊，又问自己的心，你真正热爱吗？值得吗？前路不定，去了那又会发生什么？</a:t>
            </a:r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latin typeface="Calibri" panose="020F0502020204030204"/>
                <a:ea typeface="宋体" panose="02010600030101010101" pitchFamily="2" charset="-122"/>
              </a:rPr>
              <a:t>  </a:t>
            </a:r>
            <a:r>
              <a:rPr lang="zh-CN" altLang="en-US">
                <a:latin typeface="Calibri" panose="020F0502020204030204"/>
                <a:ea typeface="宋体" panose="02010600030101010101" pitchFamily="2" charset="-122"/>
              </a:rPr>
              <a:t>小李耷拉着行李，瘫在了候车室的椅子上。他打开手机，看着订好的车票。目的地是多么的醒目，刺激着他的心。去了，就孤身一人了。没有父母、没有老师、没有朋友同学，一切都是未知。可他又充满向往，这壮丽的北京城，他多么想去，多么想见一见。</a:t>
            </a:r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latin typeface="Calibri" panose="020F0502020204030204"/>
                <a:ea typeface="宋体" panose="02010600030101010101" pitchFamily="2" charset="-122"/>
              </a:rPr>
              <a:t>  </a:t>
            </a:r>
            <a:r>
              <a:rPr lang="zh-CN" altLang="en-US">
                <a:latin typeface="Calibri" panose="020F0502020204030204"/>
                <a:ea typeface="宋体" panose="02010600030101010101" pitchFamily="2" charset="-122"/>
              </a:rPr>
              <a:t>就在他深深陷入自己的情绪中时，一道陌生的声音打断了他的思考。“您好，对不起，能麻烦您把包移一下吗？”对面是一个年轻的男子，小李忙把包移开，让出座椅。这年轻男子穿着西装，打扮得十分正式。他坐下后又说：“谢谢。您也是等这班车的吗？”“是的。我去北京。”“哦，那我想比您先到，我去双出差。”小李点点头。沉默了一会，小李开口说道：“先生，您愿意听一个故事吗？我有一个朋友，他大学毕业了想找一份工作，他有一个很向往的城市，他很想去那里工作。但他的父母都想让他回老家工作。您建议他怎么选？”那男子笑了起来：“您那个朋友的经历和我曾经很像啊。我在农村出生，毕业后就来到了这里工作。我的父母也是很反对的。但我当时就想，什么是青春啊？什么是成熟啊？敢想敢做的青春才是真正的青春。所以不要担心什么后果，努力了、用尽全力去做了，才无愧无悔。刚来这里时，我一人无依无靠，有时吃了上顿没下顿。这么多年，也坚持了下来。您看，我现在也找到适合的工作，每天生活得多快活。我不知道未来会如何？但我知道如果我没有来这里，我就不会是现在这样了。”“所以，请您跟您的朋友说，让他勇于追求理想，勇于尝试吧。”</a:t>
            </a:r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latin typeface="Calibri" panose="020F0502020204030204"/>
                <a:ea typeface="宋体" panose="02010600030101010101" pitchFamily="2" charset="-122"/>
              </a:rPr>
              <a:t>  </a:t>
            </a:r>
            <a:r>
              <a:rPr lang="zh-CN" altLang="en-US">
                <a:latin typeface="Calibri" panose="020F0502020204030204"/>
                <a:ea typeface="宋体" panose="02010600030101010101" pitchFamily="2" charset="-122"/>
              </a:rPr>
              <a:t>小李踏上站台，列车缓缓驶入车站。小李坚定地一步跃上车。车门关闭，新的旅程开始。</a:t>
            </a:r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75865" y="6129020"/>
            <a:ext cx="6658610" cy="57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ctr">
              <a:buFont typeface="Arial" panose="020B0604020202020204" pitchFamily="34" charset="0"/>
              <a:buNone/>
            </a:pPr>
            <a:r>
              <a:rPr lang="zh-CN" altLang="en-US" sz="200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人物形象单薄，人物成长依于</a:t>
            </a:r>
            <a:r>
              <a:rPr lang="en-US" altLang="zh-CN" sz="200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“</a:t>
            </a:r>
            <a:r>
              <a:rPr lang="zh-CN" altLang="en-US" sz="200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说教</a:t>
            </a:r>
            <a:r>
              <a:rPr lang="en-US" altLang="zh-CN" sz="200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”</a:t>
            </a:r>
            <a:r>
              <a:rPr lang="zh-CN" altLang="en-US" sz="200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，</a:t>
            </a:r>
            <a:r>
              <a:rPr lang="zh-CN" altLang="en-US" sz="200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不真实</a:t>
            </a:r>
            <a:r>
              <a:rPr lang="zh-CN" altLang="en-US" sz="200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不生动</a:t>
            </a:r>
            <a:endParaRPr lang="zh-CN" altLang="en-US" sz="2000">
              <a:solidFill>
                <a:srgbClr val="FF0000"/>
              </a:solidFill>
              <a:latin typeface="方正公文小标宋" panose="02000500000000000000" charset="-122"/>
              <a:ea typeface="方正公文小标宋" panose="02000500000000000000" charset="-122"/>
            </a:endParaRPr>
          </a:p>
          <a:p>
            <a:pPr indent="0" algn="ctr">
              <a:buFont typeface="Arial" panose="020B0604020202020204" pitchFamily="34" charset="0"/>
              <a:buNone/>
            </a:pPr>
            <a:r>
              <a:rPr lang="zh-CN" altLang="en-US" sz="200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缺少</a:t>
            </a:r>
            <a:r>
              <a:rPr lang="en-US" altLang="zh-CN" sz="200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“</a:t>
            </a:r>
            <a:r>
              <a:rPr lang="zh-CN" altLang="en-US" sz="200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我</a:t>
            </a:r>
            <a:r>
              <a:rPr lang="en-US" altLang="zh-CN" sz="200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”</a:t>
            </a:r>
            <a:r>
              <a:rPr lang="zh-CN" altLang="en-US" sz="200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的真情实感，不能打动人</a:t>
            </a:r>
            <a:endParaRPr lang="zh-CN" altLang="en-US" sz="2000">
              <a:solidFill>
                <a:srgbClr val="FF0000"/>
              </a:solidFill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1910" y="697230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4980" y="175260"/>
            <a:ext cx="2649855" cy="52197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dist"/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失分原因</a:t>
            </a:r>
            <a:endParaRPr lang="zh-CN" altLang="en-US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37560" y="113665"/>
            <a:ext cx="896302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4.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动人性不够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少真情实境，少描写</a:t>
            </a:r>
            <a:endParaRPr lang="zh-CN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545" y="939800"/>
            <a:ext cx="5334635" cy="672084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300" b="1">
                <a:latin typeface="Calibri" panose="020F0502020204030204"/>
                <a:ea typeface="Calibri" panose="020F0502020204030204"/>
              </a:rPr>
              <a:t>7</a:t>
            </a:r>
            <a:r>
              <a:rPr lang="zh-CN" altLang="en-US" sz="1300" b="1">
                <a:latin typeface="Calibri" panose="020F0502020204030204"/>
                <a:ea typeface="宋体" panose="02010600030101010101" pitchFamily="2" charset="-122"/>
              </a:rPr>
              <a:t>号文：二类下</a:t>
            </a:r>
            <a:r>
              <a:rPr lang="en-US" altLang="zh-CN" sz="1300" b="1">
                <a:latin typeface="Calibri" panose="020F0502020204030204"/>
                <a:ea typeface="Calibri" panose="020F0502020204030204"/>
              </a:rPr>
              <a:t>33</a:t>
            </a:r>
            <a:r>
              <a:rPr lang="zh-CN" altLang="en-US" sz="1300" b="1">
                <a:latin typeface="Calibri" panose="020F0502020204030204"/>
                <a:ea typeface="宋体" panose="02010600030101010101" pitchFamily="2" charset="-122"/>
              </a:rPr>
              <a:t>分</a:t>
            </a:r>
            <a:endParaRPr lang="zh-CN" altLang="en-US" sz="1300" b="1">
              <a:latin typeface="Calibri" panose="020F0502020204030204"/>
              <a:ea typeface="宋体" panose="02010600030101010101" pitchFamily="2" charset="-122"/>
            </a:endParaRPr>
          </a:p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300">
                <a:latin typeface="Calibri" panose="020F0502020204030204"/>
                <a:ea typeface="宋体" panose="02010600030101010101" pitchFamily="2" charset="-122"/>
              </a:rPr>
              <a:t>当列车驶入车站</a:t>
            </a:r>
            <a:endParaRPr lang="zh-CN" altLang="en-US" sz="1300">
              <a:latin typeface="Calibri" panose="020F0502020204030204"/>
              <a:ea typeface="宋体" panose="02010600030101010101" pitchFamily="2" charset="-122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300">
                <a:latin typeface="Calibri" panose="020F0502020204030204"/>
                <a:ea typeface="宋体" panose="02010600030101010101" pitchFamily="2" charset="-122"/>
              </a:rPr>
              <a:t>   </a:t>
            </a:r>
            <a:r>
              <a:rPr lang="zh-CN" altLang="en-US" sz="1300">
                <a:latin typeface="Calibri" panose="020F0502020204030204"/>
                <a:ea typeface="宋体" panose="02010600030101010101" pitchFamily="2" charset="-122"/>
              </a:rPr>
              <a:t>进站口人来人往，来去匆匆。小李拖着行李，站在入口大树前，游移不定。到底要不要去？昨夜小李站在窗前，想了整整一夜。权衡利弊，又问自己的心，你真正热爱吗？值得吗？前路不定，去了那又会发生什么？</a:t>
            </a:r>
            <a:endParaRPr lang="zh-CN" altLang="en-US" sz="1300">
              <a:latin typeface="Calibri" panose="020F0502020204030204"/>
              <a:ea typeface="宋体" panose="02010600030101010101" pitchFamily="2" charset="-122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300">
                <a:latin typeface="Calibri" panose="020F0502020204030204"/>
                <a:ea typeface="宋体" panose="02010600030101010101" pitchFamily="2" charset="-122"/>
              </a:rPr>
              <a:t>  </a:t>
            </a:r>
            <a:r>
              <a:rPr lang="zh-CN" altLang="en-US" sz="1300">
                <a:latin typeface="Calibri" panose="020F0502020204030204"/>
                <a:ea typeface="宋体" panose="02010600030101010101" pitchFamily="2" charset="-122"/>
              </a:rPr>
              <a:t>小李耷拉着行李，瘫在了候车室的椅子上。他打开手机，看着订好的车票。目的地是多么的醒目，刺激着他的心。去了，就孤身一人了。没有父母、没有老师、没有朋友同学，一切都是未知。可他又充满向往，这壮丽的北京城，他多么想去，多么想见一见。</a:t>
            </a:r>
            <a:endParaRPr lang="zh-CN" altLang="en-US" sz="1300">
              <a:latin typeface="Calibri" panose="020F0502020204030204"/>
              <a:ea typeface="宋体" panose="02010600030101010101" pitchFamily="2" charset="-122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300">
                <a:latin typeface="Calibri" panose="020F0502020204030204"/>
                <a:ea typeface="宋体" panose="02010600030101010101" pitchFamily="2" charset="-122"/>
              </a:rPr>
              <a:t> </a:t>
            </a:r>
            <a:r>
              <a:rPr lang="en-US" altLang="zh-CN" sz="130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r>
              <a:rPr lang="zh-CN" altLang="en-US" sz="130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就在他深深陷入自己的情绪中时，一道陌生的声音打断了他的思考。“您好，对不起，能麻烦您把包移一下吗？”对面是一个年轻的男子，小李忙把包移开，让出座椅。这年轻男子穿着西装，打扮得十分正式。他坐下后又说：“谢谢。您也是等这班车的吗？”“是的。我去北京。”“哦，那我想比您先到，我去双出差。”小李点点头。沉默了一会，小李开口说道：“先生，您愿意听一个故事吗？我有一个朋友，他大学毕业了想找一份工作，他有一个很向往的城市，他很想去那里工作。但他的父母都想让他回老家工作。您建议他怎么选？”那男子笑了起来：“您那个朋友的经历和我曾经很像啊。我在农村出生，毕业后就来到了这里工作。我的父母也是很反对的。但我当时就想，什么是青春啊？什么是成熟啊？敢想敢做的青春才是真正的青春。所以不要担心什么后果，努力了、用尽全力去做了，才无愧无悔。刚来这里时，我一人无依无靠，有时吃了上顿没下顿。这么多年，也坚持了下来。您看，我现在也找到适合的工作，每天生活得多快活。我不知道未来会如何？但我知道如果我没有来这里，我就不会是现在这样了。”“所以，请您跟您的朋友说，让他勇于追求理想，勇于尝试吧。”</a:t>
            </a:r>
            <a:endParaRPr lang="zh-CN" altLang="en-US" sz="130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300">
                <a:latin typeface="Calibri" panose="020F0502020204030204"/>
                <a:ea typeface="宋体" panose="02010600030101010101" pitchFamily="2" charset="-122"/>
              </a:rPr>
              <a:t>  </a:t>
            </a:r>
            <a:r>
              <a:rPr lang="zh-CN" altLang="en-US" sz="1300">
                <a:latin typeface="Calibri" panose="020F0502020204030204"/>
                <a:ea typeface="宋体" panose="02010600030101010101" pitchFamily="2" charset="-122"/>
              </a:rPr>
              <a:t>小李踏上站台，列车缓缓驶入车站。小李坚定地一步跃上车。车门关闭，新的旅程开始。</a:t>
            </a:r>
            <a:endParaRPr lang="zh-CN" altLang="en-US" sz="1300"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31460" y="773430"/>
            <a:ext cx="6936740" cy="6085205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p>
            <a:pPr indent="457200" algn="l" fontAlgn="auto"/>
            <a:r>
              <a:rPr lang="en-US" altLang="zh-CN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您好，能麻烦您把包移一下吗？</a:t>
            </a:r>
            <a:r>
              <a:rPr lang="en-US" altLang="zh-CN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endParaRPr lang="en-US" altLang="zh-CN" sz="1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457200" algn="l" fontAlgn="auto"/>
            <a:r>
              <a:rPr lang="zh-CN" altLang="en-US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一个声音打断了我的思绪。我抬起头，是一个年轻男子，穿着深色西装，手里拎着一个公文包。我连忙把旁边的包挪开，腾出位置。</a:t>
            </a:r>
            <a:endParaRPr lang="zh-CN" altLang="en-US" sz="1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457200" algn="l" fontAlgn="auto"/>
            <a:r>
              <a:rPr lang="en-US" altLang="zh-CN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谢谢。</a:t>
            </a:r>
            <a:r>
              <a:rPr lang="en-US" altLang="zh-CN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他坐下来，整理了一下领口，</a:t>
            </a:r>
            <a:r>
              <a:rPr lang="en-US" altLang="zh-CN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您也是等这班车的？</a:t>
            </a:r>
            <a:r>
              <a:rPr lang="en-US" altLang="zh-CN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”“</a:t>
            </a:r>
            <a:r>
              <a:rPr lang="zh-CN" altLang="en-US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嗯，去北京。</a:t>
            </a:r>
            <a:r>
              <a:rPr lang="en-US" altLang="zh-CN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endParaRPr lang="en-US" altLang="zh-CN" sz="1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457200" algn="l" fontAlgn="auto"/>
            <a:r>
              <a:rPr lang="en-US" altLang="zh-CN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哦，北京是个好地方。</a:t>
            </a:r>
            <a:r>
              <a:rPr lang="en-US" altLang="zh-CN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他笑了笑，</a:t>
            </a:r>
            <a:r>
              <a:rPr lang="en-US" altLang="zh-CN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我去出差，比您先到一站。</a:t>
            </a:r>
            <a:r>
              <a:rPr lang="en-US" altLang="zh-CN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endParaRPr lang="en-US" altLang="zh-CN" sz="1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457200" algn="l" fontAlgn="auto"/>
            <a:r>
              <a:rPr lang="zh-CN" altLang="en-US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我点点头，沉默了一会儿。不知哪来的勇气，我开口说：</a:t>
            </a:r>
            <a:r>
              <a:rPr lang="en-US" altLang="zh-CN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先生，我能问您一个问题吗？</a:t>
            </a:r>
            <a:r>
              <a:rPr lang="en-US" altLang="zh-CN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endParaRPr lang="en-US" altLang="zh-CN" sz="1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457200" algn="l" fontAlgn="auto"/>
            <a:r>
              <a:rPr lang="en-US" altLang="zh-CN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您说。</a:t>
            </a:r>
            <a:r>
              <a:rPr lang="en-US" altLang="zh-CN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endParaRPr lang="en-US" altLang="zh-CN" sz="1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457200" algn="l" fontAlgn="auto"/>
            <a:r>
              <a:rPr lang="en-US" altLang="zh-CN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我有一个朋友</a:t>
            </a:r>
            <a:r>
              <a:rPr lang="en-US" altLang="zh-CN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……”</a:t>
            </a:r>
            <a:r>
              <a:rPr lang="zh-CN" altLang="en-US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我顿了顿，</a:t>
            </a:r>
            <a:r>
              <a:rPr lang="en-US" altLang="zh-CN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他大学毕业了，很想去北京发展，但家里想让他回老家。他不知道自己该怎么选。</a:t>
            </a:r>
            <a:r>
              <a:rPr lang="en-US" altLang="zh-CN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endParaRPr lang="en-US" altLang="zh-CN" sz="1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457200" algn="l" fontAlgn="auto"/>
            <a:r>
              <a:rPr lang="zh-CN" altLang="en-US" sz="1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他看了我一眼，目光里似乎带着某种了然。他没有立刻回答，而是望着远处缓缓驶入的列车，沉默了几秒。</a:t>
            </a:r>
            <a:endParaRPr lang="zh-CN" altLang="en-US" sz="1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457200" algn="l" fontAlgn="auto"/>
            <a:r>
              <a:rPr lang="en-US" altLang="zh-CN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我当年也这样。</a:t>
            </a:r>
            <a:r>
              <a:rPr lang="en-US" altLang="zh-CN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他轻声说，</a:t>
            </a:r>
            <a:r>
              <a:rPr lang="en-US" altLang="zh-CN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农村出来的，考上了大学，毕业后家里想让我回去，说离家近，安稳。可我偏不，一个人拖着箱子来了这座城市。</a:t>
            </a:r>
            <a:r>
              <a:rPr lang="en-US" altLang="zh-CN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endParaRPr lang="en-US" altLang="zh-CN" sz="1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457200" algn="l" fontAlgn="auto"/>
            <a:r>
              <a:rPr lang="zh-CN" altLang="en-US" sz="1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他转过头看着我，笑了一下：</a:t>
            </a:r>
            <a:r>
              <a:rPr lang="en-US" altLang="zh-CN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那会儿比您现在惨多了，租地下室，吃泡面，交完房租兜里就剩几十块。有一回感冒发烧，一个人躺在出租屋里，连个倒水的人都没有。</a:t>
            </a:r>
            <a:r>
              <a:rPr lang="en-US" altLang="zh-CN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endParaRPr lang="en-US" altLang="zh-CN" sz="1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457200" algn="l" fontAlgn="auto"/>
            <a:r>
              <a:rPr lang="en-US" altLang="zh-CN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后悔吗？</a:t>
            </a:r>
            <a:r>
              <a:rPr lang="en-US" altLang="zh-CN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我问。</a:t>
            </a:r>
            <a:endParaRPr lang="zh-CN" altLang="en-US" sz="1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457200" algn="l" fontAlgn="auto"/>
            <a:r>
              <a:rPr lang="en-US" altLang="zh-CN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后悔？</a:t>
            </a:r>
            <a:r>
              <a:rPr lang="en-US" altLang="zh-CN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他摇摇头，</a:t>
            </a:r>
            <a:r>
              <a:rPr lang="en-US" altLang="zh-CN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后悔的是没早点来。</a:t>
            </a:r>
            <a:r>
              <a:rPr lang="en-US" altLang="zh-CN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endParaRPr lang="en-US" altLang="zh-CN" sz="1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457200" algn="l" fontAlgn="auto"/>
            <a:r>
              <a:rPr lang="zh-CN" altLang="en-US" sz="1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列车进站的汽笛声从远处传来，悠长而低沉。</a:t>
            </a:r>
            <a:endParaRPr lang="zh-CN" altLang="en-US" sz="1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457200" algn="l" fontAlgn="auto"/>
            <a:r>
              <a:rPr lang="en-US" altLang="zh-CN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您知道吗，</a:t>
            </a:r>
            <a:r>
              <a:rPr lang="en-US" altLang="zh-CN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他站起身，拎起公文包，</a:t>
            </a:r>
            <a:r>
              <a:rPr lang="en-US" altLang="zh-CN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敢想敢做的青春，才是真正的青春。我不是说老家不好，只是</a:t>
            </a:r>
            <a:r>
              <a:rPr lang="en-US" altLang="zh-CN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</a:t>
            </a:r>
            <a:r>
              <a:rPr lang="zh-CN" altLang="en-US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有些路，不走一辈子都会想。走了，就算撞了南墙，至少知道自己试过。</a:t>
            </a:r>
            <a:r>
              <a:rPr lang="en-US" altLang="zh-CN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endParaRPr lang="en-US" altLang="zh-CN" sz="1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457200" algn="l" fontAlgn="auto"/>
            <a:r>
              <a:rPr lang="zh-CN" altLang="en-US" sz="1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他朝我点点头，转身向站台走去。走了几步，又回头说了一句</a:t>
            </a:r>
            <a:r>
              <a:rPr lang="zh-CN" altLang="en-US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</a:t>
            </a:r>
            <a:r>
              <a:rPr lang="en-US" altLang="zh-CN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别替你朋友犹豫了，该上车了。</a:t>
            </a:r>
            <a:r>
              <a:rPr lang="en-US" altLang="zh-CN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endParaRPr lang="en-US" altLang="zh-CN" sz="1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457200" algn="l" fontAlgn="auto"/>
            <a:r>
              <a:rPr lang="zh-CN" altLang="en-US" sz="1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我愣在原地，看着他的背影消失在人群中。</a:t>
            </a:r>
            <a:r>
              <a:rPr lang="zh-CN" altLang="en-US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【</a:t>
            </a:r>
            <a:r>
              <a:rPr lang="en-US" altLang="zh-CN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DEEPSEEK</a:t>
            </a:r>
            <a:r>
              <a:rPr lang="zh-CN" altLang="en-US" sz="1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修改】</a:t>
            </a:r>
            <a:endParaRPr lang="zh-CN" altLang="en-US" sz="1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1910" y="697230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4980" y="175260"/>
            <a:ext cx="2649855" cy="52197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dist"/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试题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分析</a:t>
            </a:r>
            <a:endParaRPr lang="zh-CN" altLang="en-US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315" y="2517140"/>
            <a:ext cx="9744710" cy="36747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805" y="1208405"/>
            <a:ext cx="9761220" cy="1308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1910" y="697230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441019" y="421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4980" y="175260"/>
            <a:ext cx="2649855" cy="52197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dist"/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备考建议</a:t>
            </a:r>
            <a:endParaRPr lang="zh-CN" altLang="en-US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37285" y="1275080"/>
            <a:ext cx="11428095" cy="57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>
              <a:buFont typeface="Arial" panose="020B0604020202020204" pitchFamily="34" charset="0"/>
              <a:buNone/>
            </a:pPr>
            <a:r>
              <a:rPr lang="zh-CN" altLang="en-US" sz="280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加强训练审题能力：文章主旨、行文结构紧扣题意</a:t>
            </a:r>
            <a:endParaRPr lang="zh-CN" altLang="en-US" sz="2800">
              <a:solidFill>
                <a:srgbClr val="FF0000"/>
              </a:solidFill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96645" y="2049780"/>
            <a:ext cx="11428095" cy="57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>
              <a:buFont typeface="Arial" panose="020B0604020202020204" pitchFamily="34" charset="0"/>
              <a:buNone/>
            </a:pPr>
            <a:r>
              <a:rPr lang="zh-CN" altLang="en-US" sz="280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专项训练学生写作</a:t>
            </a:r>
            <a:r>
              <a:rPr lang="en-US" altLang="zh-CN" sz="280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由实入虚</a:t>
            </a:r>
            <a:r>
              <a:rPr lang="en-US" altLang="zh-CN" sz="280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”</a:t>
            </a:r>
            <a:r>
              <a:rPr lang="zh-CN" altLang="en-US" sz="280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的能力</a:t>
            </a:r>
            <a:endParaRPr lang="zh-CN" altLang="en-US" sz="2800">
              <a:solidFill>
                <a:srgbClr val="FF0000"/>
              </a:solidFill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62990" y="5960745"/>
            <a:ext cx="11428095" cy="57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>
              <a:buFont typeface="Arial" panose="020B0604020202020204" pitchFamily="34" charset="0"/>
              <a:buNone/>
            </a:pPr>
            <a:r>
              <a:rPr lang="zh-CN" sz="280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考场上要学会选择</a:t>
            </a:r>
            <a:endParaRPr lang="zh-CN" sz="2800">
              <a:solidFill>
                <a:srgbClr val="FF0000"/>
              </a:solidFill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02995" y="5322570"/>
            <a:ext cx="11428095" cy="57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>
              <a:buFont typeface="Arial" panose="020B0604020202020204" pitchFamily="34" charset="0"/>
              <a:buNone/>
            </a:pPr>
            <a:r>
              <a:rPr lang="zh-CN" sz="280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打造自己的作文素材库与作文题库</a:t>
            </a:r>
            <a:endParaRPr lang="zh-CN" sz="2800">
              <a:solidFill>
                <a:srgbClr val="FF0000"/>
              </a:solidFill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371850" y="2622550"/>
            <a:ext cx="4100830" cy="2061845"/>
          </a:xfrm>
          <a:prstGeom prst="rect">
            <a:avLst/>
          </a:prstGeom>
        </p:spPr>
        <p:txBody>
          <a:bodyPr>
            <a:noAutofit/>
          </a:bodyPr>
          <a:p>
            <a:r>
              <a:rPr lang="en-US">
                <a:latin typeface="方正楷体简体" panose="02000000000000000000" charset="-122"/>
                <a:ea typeface="方正楷体简体" panose="02000000000000000000" charset="-122"/>
                <a:cs typeface="方正楷体简体" panose="02000000000000000000" charset="-122"/>
              </a:rPr>
              <a:t>2024</a:t>
            </a:r>
            <a:r>
              <a:rPr lang="zh-CN" altLang="en-US">
                <a:latin typeface="方正楷体简体" panose="02000000000000000000" charset="-122"/>
                <a:ea typeface="方正楷体简体" panose="02000000000000000000" charset="-122"/>
                <a:cs typeface="方正楷体简体" panose="02000000000000000000" charset="-122"/>
              </a:rPr>
              <a:t>北京高考</a:t>
            </a:r>
            <a:r>
              <a:rPr lang="en-US" altLang="zh-CN">
                <a:latin typeface="方正楷体简体" panose="02000000000000000000" charset="-122"/>
                <a:ea typeface="方正楷体简体" panose="02000000000000000000" charset="-122"/>
                <a:cs typeface="方正楷体简体" panose="02000000000000000000" charset="-122"/>
              </a:rPr>
              <a:t>“</a:t>
            </a:r>
            <a:r>
              <a:rPr lang="zh-CN" altLang="en-US">
                <a:latin typeface="方正楷体简体" panose="02000000000000000000" charset="-122"/>
                <a:ea typeface="方正楷体简体" panose="02000000000000000000" charset="-122"/>
                <a:cs typeface="方正楷体简体" panose="02000000000000000000" charset="-122"/>
              </a:rPr>
              <a:t>打开</a:t>
            </a:r>
            <a:r>
              <a:rPr lang="en-US" altLang="zh-CN">
                <a:latin typeface="方正楷体简体" panose="02000000000000000000" charset="-122"/>
                <a:ea typeface="方正楷体简体" panose="02000000000000000000" charset="-122"/>
                <a:cs typeface="方正楷体简体" panose="02000000000000000000" charset="-122"/>
              </a:rPr>
              <a:t>”</a:t>
            </a:r>
            <a:endParaRPr lang="en-US" altLang="zh-CN">
              <a:latin typeface="方正楷体简体" panose="02000000000000000000" charset="-122"/>
              <a:ea typeface="方正楷体简体" panose="02000000000000000000" charset="-122"/>
              <a:cs typeface="方正楷体简体" panose="02000000000000000000" charset="-122"/>
            </a:endParaRPr>
          </a:p>
          <a:p>
            <a:r>
              <a:rPr lang="en-US" altLang="zh-CN">
                <a:latin typeface="方正楷体简体" panose="02000000000000000000" charset="-122"/>
                <a:ea typeface="方正楷体简体" panose="02000000000000000000" charset="-122"/>
                <a:cs typeface="方正楷体简体" panose="02000000000000000000" charset="-122"/>
              </a:rPr>
              <a:t>2023</a:t>
            </a:r>
            <a:r>
              <a:rPr lang="zh-CN" altLang="en-US">
                <a:latin typeface="方正楷体简体" panose="02000000000000000000" charset="-122"/>
                <a:ea typeface="方正楷体简体" panose="02000000000000000000" charset="-122"/>
                <a:cs typeface="方正楷体简体" panose="02000000000000000000" charset="-122"/>
              </a:rPr>
              <a:t>北京高考</a:t>
            </a:r>
            <a:r>
              <a:rPr lang="en-US" altLang="zh-CN">
                <a:latin typeface="方正楷体简体" panose="02000000000000000000" charset="-122"/>
                <a:ea typeface="方正楷体简体" panose="02000000000000000000" charset="-122"/>
                <a:cs typeface="方正楷体简体" panose="02000000000000000000" charset="-122"/>
              </a:rPr>
              <a:t>“</a:t>
            </a:r>
            <a:r>
              <a:rPr lang="zh-CN" altLang="en-US">
                <a:latin typeface="方正楷体简体" panose="02000000000000000000" charset="-122"/>
                <a:ea typeface="方正楷体简体" panose="02000000000000000000" charset="-122"/>
                <a:cs typeface="方正楷体简体" panose="02000000000000000000" charset="-122"/>
              </a:rPr>
              <a:t>亮相</a:t>
            </a:r>
            <a:r>
              <a:rPr lang="en-US" altLang="zh-CN">
                <a:latin typeface="方正楷体简体" panose="02000000000000000000" charset="-122"/>
                <a:ea typeface="方正楷体简体" panose="02000000000000000000" charset="-122"/>
                <a:cs typeface="方正楷体简体" panose="02000000000000000000" charset="-122"/>
              </a:rPr>
              <a:t>”</a:t>
            </a:r>
            <a:endParaRPr lang="en-US" altLang="zh-CN">
              <a:latin typeface="方正楷体简体" panose="02000000000000000000" charset="-122"/>
              <a:ea typeface="方正楷体简体" panose="02000000000000000000" charset="-122"/>
              <a:cs typeface="方正楷体简体" panose="02000000000000000000" charset="-122"/>
            </a:endParaRPr>
          </a:p>
          <a:p>
            <a:r>
              <a:rPr lang="en-US" altLang="zh-CN">
                <a:latin typeface="方正楷体简体" panose="02000000000000000000" charset="-122"/>
                <a:ea typeface="方正楷体简体" panose="02000000000000000000" charset="-122"/>
                <a:cs typeface="方正楷体简体" panose="02000000000000000000" charset="-122"/>
              </a:rPr>
              <a:t>2022</a:t>
            </a:r>
            <a:r>
              <a:rPr lang="zh-CN" altLang="en-US">
                <a:latin typeface="方正楷体简体" panose="02000000000000000000" charset="-122"/>
                <a:ea typeface="方正楷体简体" panose="02000000000000000000" charset="-122"/>
                <a:cs typeface="方正楷体简体" panose="02000000000000000000" charset="-122"/>
              </a:rPr>
              <a:t>北京高考</a:t>
            </a:r>
            <a:r>
              <a:rPr lang="en-US" altLang="zh-CN">
                <a:latin typeface="方正楷体简体" panose="02000000000000000000" charset="-122"/>
                <a:ea typeface="方正楷体简体" panose="02000000000000000000" charset="-122"/>
                <a:cs typeface="方正楷体简体" panose="02000000000000000000" charset="-122"/>
              </a:rPr>
              <a:t>“</a:t>
            </a:r>
            <a:r>
              <a:rPr lang="zh-CN" altLang="en-US">
                <a:latin typeface="方正楷体简体" panose="02000000000000000000" charset="-122"/>
                <a:ea typeface="方正楷体简体" panose="02000000000000000000" charset="-122"/>
                <a:cs typeface="方正楷体简体" panose="02000000000000000000" charset="-122"/>
              </a:rPr>
              <a:t>在线</a:t>
            </a:r>
            <a:r>
              <a:rPr lang="en-US" altLang="zh-CN">
                <a:latin typeface="方正楷体简体" panose="02000000000000000000" charset="-122"/>
                <a:ea typeface="方正楷体简体" panose="02000000000000000000" charset="-122"/>
                <a:cs typeface="方正楷体简体" panose="02000000000000000000" charset="-122"/>
              </a:rPr>
              <a:t>”</a:t>
            </a:r>
            <a:endParaRPr lang="en-US" altLang="zh-CN">
              <a:latin typeface="方正楷体简体" panose="02000000000000000000" charset="-122"/>
              <a:ea typeface="方正楷体简体" panose="02000000000000000000" charset="-122"/>
              <a:cs typeface="方正楷体简体" panose="02000000000000000000" charset="-122"/>
            </a:endParaRPr>
          </a:p>
          <a:p>
            <a:r>
              <a:rPr lang="en-US" altLang="zh-CN">
                <a:latin typeface="方正楷体简体" panose="02000000000000000000" charset="-122"/>
                <a:ea typeface="方正楷体简体" panose="02000000000000000000" charset="-122"/>
                <a:cs typeface="方正楷体简体" panose="02000000000000000000" charset="-122"/>
              </a:rPr>
              <a:t>2026</a:t>
            </a:r>
            <a:r>
              <a:rPr lang="zh-CN" altLang="en-US">
                <a:latin typeface="方正楷体简体" panose="02000000000000000000" charset="-122"/>
                <a:ea typeface="方正楷体简体" panose="02000000000000000000" charset="-122"/>
                <a:cs typeface="方正楷体简体" panose="02000000000000000000" charset="-122"/>
              </a:rPr>
              <a:t>海淀期末</a:t>
            </a:r>
            <a:r>
              <a:rPr lang="en-US" altLang="zh-CN">
                <a:latin typeface="方正楷体简体" panose="02000000000000000000" charset="-122"/>
                <a:ea typeface="方正楷体简体" panose="02000000000000000000" charset="-122"/>
                <a:cs typeface="方正楷体简体" panose="02000000000000000000" charset="-122"/>
              </a:rPr>
              <a:t>“</a:t>
            </a:r>
            <a:r>
              <a:rPr lang="zh-CN" altLang="en-US">
                <a:latin typeface="方正楷体简体" panose="02000000000000000000" charset="-122"/>
                <a:ea typeface="方正楷体简体" panose="02000000000000000000" charset="-122"/>
                <a:cs typeface="方正楷体简体" panose="02000000000000000000" charset="-122"/>
              </a:rPr>
              <a:t>点睛</a:t>
            </a:r>
            <a:r>
              <a:rPr lang="en-US" altLang="zh-CN">
                <a:latin typeface="方正楷体简体" panose="02000000000000000000" charset="-122"/>
                <a:ea typeface="方正楷体简体" panose="02000000000000000000" charset="-122"/>
                <a:cs typeface="方正楷体简体" panose="02000000000000000000" charset="-122"/>
              </a:rPr>
              <a:t>”</a:t>
            </a:r>
            <a:endParaRPr lang="en-US" altLang="zh-CN">
              <a:latin typeface="方正楷体简体" panose="02000000000000000000" charset="-122"/>
              <a:ea typeface="方正楷体简体" panose="02000000000000000000" charset="-122"/>
              <a:cs typeface="方正楷体简体" panose="02000000000000000000" charset="-122"/>
            </a:endParaRPr>
          </a:p>
          <a:p>
            <a:r>
              <a:rPr lang="en-US" altLang="zh-CN">
                <a:latin typeface="方正楷体简体" panose="02000000000000000000" charset="-122"/>
                <a:ea typeface="方正楷体简体" panose="02000000000000000000" charset="-122"/>
                <a:cs typeface="方正楷体简体" panose="02000000000000000000" charset="-122"/>
              </a:rPr>
              <a:t>2025</a:t>
            </a:r>
            <a:r>
              <a:rPr lang="zh-CN" altLang="en-US">
                <a:latin typeface="方正楷体简体" panose="02000000000000000000" charset="-122"/>
                <a:ea typeface="方正楷体简体" panose="02000000000000000000" charset="-122"/>
                <a:cs typeface="方正楷体简体" panose="02000000000000000000" charset="-122"/>
              </a:rPr>
              <a:t>海淀期中</a:t>
            </a:r>
            <a:r>
              <a:rPr lang="en-US" altLang="zh-CN">
                <a:latin typeface="方正楷体简体" panose="02000000000000000000" charset="-122"/>
                <a:ea typeface="方正楷体简体" panose="02000000000000000000" charset="-122"/>
                <a:cs typeface="方正楷体简体" panose="02000000000000000000" charset="-122"/>
              </a:rPr>
              <a:t>“</a:t>
            </a:r>
            <a:r>
              <a:rPr lang="zh-CN" altLang="en-US">
                <a:latin typeface="方正楷体简体" panose="02000000000000000000" charset="-122"/>
                <a:ea typeface="方正楷体简体" panose="02000000000000000000" charset="-122"/>
                <a:cs typeface="方正楷体简体" panose="02000000000000000000" charset="-122"/>
              </a:rPr>
              <a:t>入境</a:t>
            </a:r>
            <a:r>
              <a:rPr lang="en-US" altLang="zh-CN">
                <a:latin typeface="方正楷体简体" panose="02000000000000000000" charset="-122"/>
                <a:ea typeface="方正楷体简体" panose="02000000000000000000" charset="-122"/>
                <a:cs typeface="方正楷体简体" panose="02000000000000000000" charset="-122"/>
              </a:rPr>
              <a:t>”</a:t>
            </a:r>
            <a:endParaRPr lang="en-US" altLang="zh-CN">
              <a:latin typeface="方正楷体简体" panose="02000000000000000000" charset="-122"/>
              <a:ea typeface="方正楷体简体" panose="02000000000000000000" charset="-122"/>
              <a:cs typeface="方正楷体简体" panose="02000000000000000000" charset="-122"/>
            </a:endParaRPr>
          </a:p>
          <a:p>
            <a:r>
              <a:rPr lang="en-US" altLang="zh-CN">
                <a:latin typeface="方正楷体简体" panose="02000000000000000000" charset="-122"/>
                <a:ea typeface="方正楷体简体" panose="02000000000000000000" charset="-122"/>
                <a:cs typeface="方正楷体简体" panose="02000000000000000000" charset="-122"/>
              </a:rPr>
              <a:t>2025</a:t>
            </a:r>
            <a:r>
              <a:rPr lang="zh-CN" altLang="en-US">
                <a:latin typeface="方正楷体简体" panose="02000000000000000000" charset="-122"/>
                <a:ea typeface="方正楷体简体" panose="02000000000000000000" charset="-122"/>
                <a:cs typeface="方正楷体简体" panose="02000000000000000000" charset="-122"/>
              </a:rPr>
              <a:t>石景山期末</a:t>
            </a:r>
            <a:r>
              <a:rPr lang="en-US" altLang="zh-CN">
                <a:latin typeface="方正楷体简体" panose="02000000000000000000" charset="-122"/>
                <a:ea typeface="方正楷体简体" panose="02000000000000000000" charset="-122"/>
                <a:cs typeface="方正楷体简体" panose="02000000000000000000" charset="-122"/>
              </a:rPr>
              <a:t>“</a:t>
            </a:r>
            <a:r>
              <a:rPr lang="zh-CN" altLang="en-US">
                <a:latin typeface="方正楷体简体" panose="02000000000000000000" charset="-122"/>
                <a:ea typeface="方正楷体简体" panose="02000000000000000000" charset="-122"/>
                <a:cs typeface="方正楷体简体" panose="02000000000000000000" charset="-122"/>
              </a:rPr>
              <a:t>起飞</a:t>
            </a:r>
            <a:r>
              <a:rPr lang="en-US" altLang="zh-CN">
                <a:latin typeface="方正楷体简体" panose="02000000000000000000" charset="-122"/>
                <a:ea typeface="方正楷体简体" panose="02000000000000000000" charset="-122"/>
                <a:cs typeface="方正楷体简体" panose="02000000000000000000" charset="-122"/>
              </a:rPr>
              <a:t>”</a:t>
            </a:r>
            <a:endParaRPr lang="en-US" altLang="zh-CN">
              <a:latin typeface="方正楷体简体" panose="02000000000000000000" charset="-122"/>
              <a:ea typeface="方正楷体简体" panose="02000000000000000000" charset="-122"/>
              <a:cs typeface="方正楷体简体" panose="02000000000000000000" charset="-122"/>
            </a:endParaRPr>
          </a:p>
          <a:p>
            <a:r>
              <a:rPr lang="en-US" altLang="zh-CN">
                <a:latin typeface="方正楷体简体" panose="02000000000000000000" charset="-122"/>
                <a:ea typeface="方正楷体简体" panose="02000000000000000000" charset="-122"/>
                <a:cs typeface="方正楷体简体" panose="02000000000000000000" charset="-122"/>
              </a:rPr>
              <a:t>2024</a:t>
            </a:r>
            <a:r>
              <a:rPr lang="zh-CN" altLang="en-US">
                <a:latin typeface="方正楷体简体" panose="02000000000000000000" charset="-122"/>
                <a:ea typeface="方正楷体简体" panose="02000000000000000000" charset="-122"/>
                <a:cs typeface="方正楷体简体" panose="02000000000000000000" charset="-122"/>
              </a:rPr>
              <a:t>丰台一模</a:t>
            </a:r>
            <a:r>
              <a:rPr lang="en-US" altLang="zh-CN">
                <a:latin typeface="方正楷体简体" panose="02000000000000000000" charset="-122"/>
                <a:ea typeface="方正楷体简体" panose="02000000000000000000" charset="-122"/>
                <a:cs typeface="方正楷体简体" panose="02000000000000000000" charset="-122"/>
              </a:rPr>
              <a:t>“</a:t>
            </a:r>
            <a:r>
              <a:rPr lang="zh-CN" altLang="en-US">
                <a:latin typeface="方正楷体简体" panose="02000000000000000000" charset="-122"/>
                <a:ea typeface="方正楷体简体" panose="02000000000000000000" charset="-122"/>
                <a:cs typeface="方正楷体简体" panose="02000000000000000000" charset="-122"/>
              </a:rPr>
              <a:t>咱们高处见</a:t>
            </a:r>
            <a:r>
              <a:rPr lang="en-US" altLang="zh-CN">
                <a:latin typeface="方正楷体简体" panose="02000000000000000000" charset="-122"/>
                <a:ea typeface="方正楷体简体" panose="02000000000000000000" charset="-122"/>
                <a:cs typeface="方正楷体简体" panose="02000000000000000000" charset="-122"/>
              </a:rPr>
              <a:t>”</a:t>
            </a:r>
            <a:r>
              <a:rPr lang="zh-CN" altLang="en-US">
                <a:latin typeface="方正楷体简体" panose="02000000000000000000" charset="-122"/>
                <a:ea typeface="方正楷体简体" panose="02000000000000000000" charset="-122"/>
                <a:cs typeface="方正楷体简体" panose="02000000000000000000" charset="-122"/>
              </a:rPr>
              <a:t>（开头）</a:t>
            </a:r>
            <a:endParaRPr lang="en-US" altLang="zh-CN">
              <a:latin typeface="方正楷体简体" panose="02000000000000000000" charset="-122"/>
              <a:ea typeface="方正楷体简体" panose="02000000000000000000" charset="-122"/>
              <a:cs typeface="方正楷体简体" panose="02000000000000000000" charset="-122"/>
            </a:endParaRPr>
          </a:p>
          <a:p>
            <a:endParaRPr lang="en-US" altLang="zh-CN">
              <a:latin typeface="方正楷体简体" panose="02000000000000000000" charset="-122"/>
              <a:ea typeface="方正楷体简体" panose="02000000000000000000" charset="-122"/>
              <a:cs typeface="方正楷体简体" panose="02000000000000000000" charset="-122"/>
            </a:endParaRPr>
          </a:p>
          <a:p>
            <a:endParaRPr lang="en-US" altLang="zh-CN">
              <a:latin typeface="方正楷体简体" panose="02000000000000000000" charset="-122"/>
              <a:ea typeface="方正楷体简体" panose="02000000000000000000" charset="-122"/>
              <a:cs typeface="方正楷体简体" panose="02000000000000000000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96645" y="4684395"/>
            <a:ext cx="11428095" cy="57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>
              <a:buFont typeface="Arial" panose="020B0604020202020204" pitchFamily="34" charset="0"/>
              <a:buNone/>
            </a:pPr>
            <a:r>
              <a:rPr lang="zh-CN" sz="280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教考衔接：向教材经典小说学写作（人物塑造、冲突矛盾、素材方向）</a:t>
            </a:r>
            <a:endParaRPr lang="zh-CN" sz="2800">
              <a:solidFill>
                <a:srgbClr val="FF0000"/>
              </a:solidFill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 13"/>
          <p:cNvSpPr/>
          <p:nvPr/>
        </p:nvSpPr>
        <p:spPr>
          <a:xfrm>
            <a:off x="7917180" y="0"/>
            <a:ext cx="4592320" cy="6894830"/>
          </a:xfrm>
          <a:custGeom>
            <a:avLst/>
            <a:gdLst>
              <a:gd name="connsiteX0" fmla="*/ 0 w 9816"/>
              <a:gd name="connsiteY0" fmla="*/ 10874 h 10874"/>
              <a:gd name="connsiteX1" fmla="*/ 3294 w 9816"/>
              <a:gd name="connsiteY1" fmla="*/ 32 h 10874"/>
              <a:gd name="connsiteX2" fmla="*/ 9816 w 9816"/>
              <a:gd name="connsiteY2" fmla="*/ 0 h 10874"/>
              <a:gd name="connsiteX3" fmla="*/ 9765 w 9816"/>
              <a:gd name="connsiteY3" fmla="*/ 10817 h 10874"/>
              <a:gd name="connsiteX4" fmla="*/ 0 w 9816"/>
              <a:gd name="connsiteY4" fmla="*/ 10874 h 10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16" h="10874">
                <a:moveTo>
                  <a:pt x="0" y="10874"/>
                </a:moveTo>
                <a:lnTo>
                  <a:pt x="3294" y="32"/>
                </a:lnTo>
                <a:lnTo>
                  <a:pt x="9816" y="0"/>
                </a:lnTo>
                <a:lnTo>
                  <a:pt x="9765" y="10817"/>
                </a:lnTo>
                <a:lnTo>
                  <a:pt x="0" y="10874"/>
                </a:lnTo>
                <a:close/>
              </a:path>
            </a:pathLst>
          </a:cu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任意多边形 28"/>
          <p:cNvSpPr/>
          <p:nvPr/>
        </p:nvSpPr>
        <p:spPr>
          <a:xfrm rot="993075">
            <a:off x="8157690" y="-268879"/>
            <a:ext cx="807721" cy="7394487"/>
          </a:xfrm>
          <a:custGeom>
            <a:avLst/>
            <a:gdLst>
              <a:gd name="connsiteX0" fmla="*/ 0 w 807721"/>
              <a:gd name="connsiteY0" fmla="*/ 240044 h 7394487"/>
              <a:gd name="connsiteX1" fmla="*/ 807721 w 807721"/>
              <a:gd name="connsiteY1" fmla="*/ 0 h 7394487"/>
              <a:gd name="connsiteX2" fmla="*/ 807720 w 807721"/>
              <a:gd name="connsiteY2" fmla="*/ 7154443 h 7394487"/>
              <a:gd name="connsiteX3" fmla="*/ 0 w 807721"/>
              <a:gd name="connsiteY3" fmla="*/ 7394487 h 739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721" h="7394487">
                <a:moveTo>
                  <a:pt x="0" y="240044"/>
                </a:moveTo>
                <a:lnTo>
                  <a:pt x="807721" y="0"/>
                </a:lnTo>
                <a:lnTo>
                  <a:pt x="807720" y="7154443"/>
                </a:lnTo>
                <a:lnTo>
                  <a:pt x="0" y="7394487"/>
                </a:lnTo>
                <a:close/>
              </a:path>
            </a:pathLst>
          </a:custGeom>
          <a:solidFill>
            <a:srgbClr val="C9E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任意多边形 26"/>
          <p:cNvSpPr/>
          <p:nvPr/>
        </p:nvSpPr>
        <p:spPr>
          <a:xfrm rot="993075">
            <a:off x="7386350" y="5041455"/>
            <a:ext cx="807720" cy="2100199"/>
          </a:xfrm>
          <a:custGeom>
            <a:avLst/>
            <a:gdLst>
              <a:gd name="connsiteX0" fmla="*/ 0 w 807720"/>
              <a:gd name="connsiteY0" fmla="*/ 240044 h 2100199"/>
              <a:gd name="connsiteX1" fmla="*/ 807720 w 807720"/>
              <a:gd name="connsiteY1" fmla="*/ 0 h 2100199"/>
              <a:gd name="connsiteX2" fmla="*/ 807720 w 807720"/>
              <a:gd name="connsiteY2" fmla="*/ 1860155 h 2100199"/>
              <a:gd name="connsiteX3" fmla="*/ 0 w 807720"/>
              <a:gd name="connsiteY3" fmla="*/ 2100199 h 2100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720" h="2100199">
                <a:moveTo>
                  <a:pt x="0" y="240044"/>
                </a:moveTo>
                <a:lnTo>
                  <a:pt x="807720" y="0"/>
                </a:lnTo>
                <a:lnTo>
                  <a:pt x="807720" y="1860155"/>
                </a:lnTo>
                <a:lnTo>
                  <a:pt x="0" y="2100199"/>
                </a:lnTo>
                <a:close/>
              </a:path>
            </a:pathLst>
          </a:custGeom>
          <a:solidFill>
            <a:srgbClr val="F9D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 rot="993075">
            <a:off x="7386350" y="4915090"/>
            <a:ext cx="807720" cy="2100199"/>
          </a:xfrm>
          <a:custGeom>
            <a:avLst/>
            <a:gdLst>
              <a:gd name="connsiteX0" fmla="*/ 0 w 807720"/>
              <a:gd name="connsiteY0" fmla="*/ 240044 h 2100199"/>
              <a:gd name="connsiteX1" fmla="*/ 807720 w 807720"/>
              <a:gd name="connsiteY1" fmla="*/ 0 h 2100199"/>
              <a:gd name="connsiteX2" fmla="*/ 807720 w 807720"/>
              <a:gd name="connsiteY2" fmla="*/ 1860155 h 2100199"/>
              <a:gd name="connsiteX3" fmla="*/ 0 w 807720"/>
              <a:gd name="connsiteY3" fmla="*/ 2100199 h 2100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720" h="2100199">
                <a:moveTo>
                  <a:pt x="0" y="240044"/>
                </a:moveTo>
                <a:lnTo>
                  <a:pt x="807720" y="0"/>
                </a:lnTo>
                <a:lnTo>
                  <a:pt x="807720" y="1860155"/>
                </a:lnTo>
                <a:lnTo>
                  <a:pt x="0" y="2100199"/>
                </a:lnTo>
                <a:close/>
              </a:path>
            </a:pathLst>
          </a:custGeom>
          <a:solidFill>
            <a:srgbClr val="F9D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任意多边形 44"/>
          <p:cNvSpPr/>
          <p:nvPr/>
        </p:nvSpPr>
        <p:spPr>
          <a:xfrm rot="993075">
            <a:off x="8911996" y="-159196"/>
            <a:ext cx="807720" cy="2100199"/>
          </a:xfrm>
          <a:custGeom>
            <a:avLst/>
            <a:gdLst>
              <a:gd name="connsiteX0" fmla="*/ 0 w 807720"/>
              <a:gd name="connsiteY0" fmla="*/ 240044 h 2100199"/>
              <a:gd name="connsiteX1" fmla="*/ 807720 w 807720"/>
              <a:gd name="connsiteY1" fmla="*/ 0 h 2100199"/>
              <a:gd name="connsiteX2" fmla="*/ 807720 w 807720"/>
              <a:gd name="connsiteY2" fmla="*/ 1860155 h 2100199"/>
              <a:gd name="connsiteX3" fmla="*/ 0 w 807720"/>
              <a:gd name="connsiteY3" fmla="*/ 2100199 h 2100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720" h="2100199">
                <a:moveTo>
                  <a:pt x="0" y="240044"/>
                </a:moveTo>
                <a:lnTo>
                  <a:pt x="807720" y="0"/>
                </a:lnTo>
                <a:lnTo>
                  <a:pt x="807720" y="1860155"/>
                </a:lnTo>
                <a:lnTo>
                  <a:pt x="0" y="2100199"/>
                </a:lnTo>
                <a:close/>
              </a:path>
            </a:pathLst>
          </a:custGeom>
          <a:solidFill>
            <a:srgbClr val="F9D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448435" y="1703705"/>
            <a:ext cx="6176010" cy="207899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zh-CN" sz="3800" b="1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gency FB" panose="020B0503020202020204"/>
                <a:ea typeface="微软雅黑" panose="020B0503020204020204" pitchFamily="34" charset="-122"/>
                <a:cs typeface="+mn-ea"/>
              </a:rPr>
              <a:t>　　感谢大家的</a:t>
            </a:r>
            <a:r>
              <a:rPr lang="zh-CN" sz="3800" b="1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gency FB" panose="020B0503020202020204"/>
                <a:ea typeface="微软雅黑" panose="020B0503020204020204" pitchFamily="34" charset="-122"/>
                <a:cs typeface="+mn-ea"/>
              </a:rPr>
              <a:t>支持，希望能给</a:t>
            </a:r>
            <a:r>
              <a:rPr lang="zh-CN" sz="3800" b="1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gency FB" panose="020B0503020202020204"/>
                <a:ea typeface="微软雅黑" panose="020B0503020204020204" pitchFamily="34" charset="-122"/>
                <a:cs typeface="+mn-ea"/>
              </a:rPr>
              <a:t>老师们带来启示！</a:t>
            </a:r>
            <a:endParaRPr lang="zh-CN" altLang="en-US" sz="3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1910" y="697230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4980" y="175260"/>
            <a:ext cx="2649855" cy="52197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dist"/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试题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分析</a:t>
            </a:r>
            <a:endParaRPr lang="zh-CN" altLang="en-US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2265" y="348615"/>
            <a:ext cx="11766550" cy="675195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  <a:buFont typeface="Times New Roman" panose="02020603050405020304"/>
              <a:buNone/>
            </a:pPr>
            <a:endParaRPr lang="zh-CN" altLang="en-US" sz="3600">
              <a:latin typeface="Calibri" panose="020F0502020204030204"/>
              <a:ea typeface="宋体" panose="02010600030101010101" pitchFamily="2" charset="-122"/>
            </a:endParaRPr>
          </a:p>
          <a:p>
            <a:pPr marL="0" indent="0" algn="just" defTabSz="26670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Times New Roman" panose="02020603050405020304"/>
              <a:buNone/>
            </a:pPr>
            <a:r>
              <a:rPr lang="zh-CN" altLang="en-US" sz="3600">
                <a:latin typeface="Calibri" panose="020F0502020204030204"/>
                <a:ea typeface="宋体" panose="02010600030101010101" pitchFamily="2" charset="-122"/>
              </a:rPr>
              <a:t> </a:t>
            </a:r>
            <a:r>
              <a:rPr lang="en-US" altLang="zh-CN" sz="3600">
                <a:latin typeface="Calibri" panose="020F0502020204030204"/>
                <a:ea typeface="宋体" panose="02010600030101010101" pitchFamily="2" charset="-122"/>
              </a:rPr>
              <a:t>      </a:t>
            </a:r>
            <a:r>
              <a:rPr lang="zh-CN" altLang="en-US" sz="3200">
                <a:latin typeface="Calibri" panose="020F0502020204030204"/>
                <a:ea typeface="宋体" panose="02010600030101010101" pitchFamily="2" charset="-122"/>
              </a:rPr>
              <a:t>（</a:t>
            </a:r>
            <a:r>
              <a:rPr lang="en-US" altLang="zh-CN" sz="3200">
                <a:latin typeface="Calibri" panose="020F0502020204030204"/>
                <a:ea typeface="宋体" panose="02010600030101010101" pitchFamily="2" charset="-122"/>
              </a:rPr>
              <a:t>2</a:t>
            </a:r>
            <a:r>
              <a:rPr lang="zh-CN" altLang="en-US" sz="3200">
                <a:latin typeface="Calibri" panose="020F0502020204030204"/>
                <a:ea typeface="宋体" panose="02010600030101010101" pitchFamily="2" charset="-122"/>
              </a:rPr>
              <a:t>）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当列车驶入车站，或许是归来，或许是稍作停留便驶向远方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人的成长</a:t>
            </a:r>
            <a:r>
              <a:rPr lang="zh-CN" altLang="en-US" sz="3200"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如同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行驶的列车，</a:t>
            </a:r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成长过程中的关键节点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就如同一个个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车站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。当人生的列车驶入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车站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，都会发生动人的故事。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Times New Roman" panose="02020603050405020304"/>
              <a:buNone/>
            </a:pPr>
            <a:r>
              <a:rPr lang="en-US" altLang="zh-CN" sz="3600">
                <a:latin typeface="Calibri" panose="020F0502020204030204"/>
                <a:ea typeface="宋体" panose="02010600030101010101" pitchFamily="2" charset="-122"/>
              </a:rPr>
              <a:t>        </a:t>
            </a:r>
            <a:r>
              <a:rPr lang="zh-CN" altLang="en-US" sz="3200">
                <a:latin typeface="Calibri" panose="020F0502020204030204"/>
                <a:ea typeface="宋体" panose="02010600030101010101" pitchFamily="2" charset="-122"/>
              </a:rPr>
              <a:t>请以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3200">
                <a:latin typeface="Calibri" panose="020F0502020204030204"/>
                <a:ea typeface="宋体" panose="02010600030101010101" pitchFamily="2" charset="-122"/>
              </a:rPr>
              <a:t>当列车驶入车站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3200">
                <a:latin typeface="Calibri" panose="020F0502020204030204"/>
                <a:ea typeface="宋体" panose="02010600030101010101" pitchFamily="2" charset="-122"/>
              </a:rPr>
              <a:t>为题，写一篇记叙文。　　</a:t>
            </a:r>
            <a:endParaRPr lang="zh-CN" altLang="en-US" sz="3200">
              <a:latin typeface="Calibri" panose="020F0502020204030204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  <a:buFont typeface="Times New Roman" panose="02020603050405020304"/>
              <a:buNone/>
            </a:pPr>
            <a:r>
              <a:rPr lang="en-US" altLang="zh-CN" sz="3200">
                <a:latin typeface="Calibri" panose="020F0502020204030204"/>
                <a:ea typeface="宋体" panose="02010600030101010101" pitchFamily="2" charset="-122"/>
              </a:rPr>
              <a:t>        </a:t>
            </a:r>
            <a:r>
              <a:rPr lang="zh-CN" altLang="en-US" sz="3200">
                <a:latin typeface="Calibri" panose="020F0502020204030204"/>
                <a:ea typeface="宋体" panose="02010600030101010101" pitchFamily="2" charset="-122"/>
              </a:rPr>
              <a:t>要求：思想健康；内容充实、合理，有细节描写；语言流畅，书写清晰。</a:t>
            </a:r>
            <a:endParaRPr lang="zh-CN" altLang="en-US" sz="3200">
              <a:latin typeface="Calibri" panose="020F0502020204030204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  <a:buFont typeface="Times New Roman" panose="02020603050405020304"/>
              <a:buNone/>
            </a:pPr>
            <a:endParaRPr lang="zh-CN" altLang="en-US" sz="3200"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296160" y="1912620"/>
            <a:ext cx="3040380" cy="4953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/>
              <a:t>实写：具体情境</a:t>
            </a:r>
            <a:endParaRPr lang="zh-CN" altLang="en-US" sz="2800" b="1"/>
          </a:p>
        </p:txBody>
      </p:sp>
      <p:sp>
        <p:nvSpPr>
          <p:cNvPr id="3" name="矩形 2"/>
          <p:cNvSpPr/>
          <p:nvPr/>
        </p:nvSpPr>
        <p:spPr>
          <a:xfrm>
            <a:off x="3437255" y="2933700"/>
            <a:ext cx="2988310" cy="4953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/>
              <a:t>虚写：</a:t>
            </a:r>
            <a:r>
              <a:rPr lang="zh-CN" altLang="en-US" sz="2800" b="1">
                <a:solidFill>
                  <a:srgbClr val="FF0000"/>
                </a:solidFill>
              </a:rPr>
              <a:t>人的成长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7630160" y="3970655"/>
            <a:ext cx="3152775" cy="79438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/>
              <a:t>写作内容：驶入</a:t>
            </a:r>
            <a:r>
              <a:rPr lang="en-US" altLang="zh-CN" sz="2800" b="1"/>
              <a:t>“</a:t>
            </a:r>
            <a:r>
              <a:rPr lang="zh-CN" altLang="en-US" sz="2800" b="1"/>
              <a:t>车站</a:t>
            </a:r>
            <a:r>
              <a:rPr lang="en-US" altLang="zh-CN" sz="2800" b="1"/>
              <a:t>”</a:t>
            </a:r>
            <a:r>
              <a:rPr lang="zh-CN" altLang="en-US" sz="2800" b="1"/>
              <a:t>的动人故事</a:t>
            </a:r>
            <a:endParaRPr lang="zh-CN" altLang="en-US" sz="2800" b="1"/>
          </a:p>
        </p:txBody>
      </p:sp>
      <p:sp>
        <p:nvSpPr>
          <p:cNvPr id="7" name="矩形 6"/>
          <p:cNvSpPr/>
          <p:nvPr/>
        </p:nvSpPr>
        <p:spPr>
          <a:xfrm>
            <a:off x="7550785" y="2933700"/>
            <a:ext cx="2988310" cy="4953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rgbClr val="FF0000"/>
                </a:solidFill>
              </a:rPr>
              <a:t>阶段性、关键性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bldLvl="0" animBg="1"/>
      <p:bldP spid="3" grpId="1" animBg="1"/>
      <p:bldP spid="7" grpId="0" bldLvl="0" animBg="1"/>
      <p:bldP spid="7" grpId="1" animBg="1"/>
      <p:bldP spid="6" grpId="0" bldLvl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1910" y="697230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4980" y="175260"/>
            <a:ext cx="2649855" cy="52197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dist"/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试题分析</a:t>
            </a:r>
            <a:endParaRPr lang="zh-CN" altLang="en-US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942080" y="113348"/>
            <a:ext cx="5080000" cy="583565"/>
          </a:xfrm>
          <a:prstGeom prst="rect">
            <a:avLst/>
          </a:prstGeom>
        </p:spPr>
        <p:txBody>
          <a:bodyPr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一、审导语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910" y="1280160"/>
            <a:ext cx="12066905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266700"/>
            <a:r>
              <a:rPr lang="zh-CN" altLang="en-US" sz="3200" b="1">
                <a:solidFill>
                  <a:srgbClr val="FF0000"/>
                </a:solidFill>
                <a:latin typeface="Times New Roman" panose="02020603050405020304"/>
                <a:ea typeface="楷体" panose="02010609060101010101" charset="-122"/>
              </a:rPr>
              <a:t>当列车驶入车站，或许是归来，或许是稍作停留便驶向远方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/>
                <a:ea typeface="楷体" panose="02010609060101010101" charset="-122"/>
              </a:rPr>
              <a:t>……</a:t>
            </a:r>
            <a:endParaRPr lang="en-US" altLang="zh-CN" sz="3200" b="1">
              <a:solidFill>
                <a:srgbClr val="FF0000"/>
              </a:solidFill>
              <a:latin typeface="Times New Roman" panose="02020603050405020304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0350" y="2446655"/>
            <a:ext cx="11537315" cy="206121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描述了列车驶入车站时的两种可能性，“归来”意味着回归、溯源、寻找初心等；“稍作停留”意味着中转、调整，从而再启程或奔向新程等。省略号暗示可能性还有很多，如换乘、错过、等待、告别、相遇、迷路等。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1910" y="697230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4980" y="175260"/>
            <a:ext cx="2649855" cy="52197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dist"/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试题分析</a:t>
            </a:r>
            <a:endParaRPr lang="zh-CN" altLang="en-US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942080" y="113348"/>
            <a:ext cx="5080000" cy="583565"/>
          </a:xfrm>
          <a:prstGeom prst="rect">
            <a:avLst/>
          </a:prstGeom>
        </p:spPr>
        <p:txBody>
          <a:bodyPr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一、审导语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6705" y="1164590"/>
            <a:ext cx="12108815" cy="1076325"/>
          </a:xfrm>
          <a:prstGeom prst="rect">
            <a:avLst/>
          </a:prstGeom>
        </p:spPr>
        <p:txBody>
          <a:bodyPr wrap="square">
            <a:spAutoFit/>
          </a:bodyPr>
          <a:p>
            <a:pPr defTabSz="266700"/>
            <a:r>
              <a:rPr lang="zh-CN" altLang="en-US" sz="3200" b="1">
                <a:solidFill>
                  <a:srgbClr val="FF0000"/>
                </a:solidFill>
                <a:latin typeface="Times New Roman" panose="02020603050405020304"/>
                <a:ea typeface="楷体" panose="02010609060101010101" charset="-122"/>
              </a:rPr>
              <a:t>人的成长如同行驶的列车，成长过程中的关键节点就如同一个个“车站”。</a:t>
            </a:r>
            <a:endParaRPr lang="zh-CN" altLang="en-US" sz="3200" b="1">
              <a:solidFill>
                <a:srgbClr val="FF0000"/>
              </a:solidFill>
              <a:latin typeface="Times New Roman" panose="02020603050405020304"/>
              <a:ea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780" y="2363470"/>
            <a:ext cx="11748770" cy="4030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前半句直接点明了比喻关系：人生比喻为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列车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，成长为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行驶过程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，文章必须围绕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人的成长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主题构思，写的是一个人在某个阶段、某个节点的感悟，呈现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车站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带来的变化（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认识、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情感、行为等方面）。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后半句明确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车站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的内涵，即成长过程中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“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关键节点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”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，可以是升学（中考、高考、大学）、择校、离家、择业、工作、生活等人生重要阶段，也可以是与人相遇或告别、思想转变的重要时刻，强调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车站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对人生轨迹具有转折意义或积极影响。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1910" y="697230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4980" y="175260"/>
            <a:ext cx="2649855" cy="52197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dist"/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试题分析</a:t>
            </a:r>
            <a:endParaRPr lang="zh-CN" altLang="en-US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942080" y="113348"/>
            <a:ext cx="5080000" cy="583565"/>
          </a:xfrm>
          <a:prstGeom prst="rect">
            <a:avLst/>
          </a:prstGeom>
        </p:spPr>
        <p:txBody>
          <a:bodyPr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一、审导语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3185" y="1290320"/>
            <a:ext cx="12108815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266700"/>
            <a:r>
              <a:rPr lang="zh-CN" altLang="en-US" sz="3200" b="1">
                <a:solidFill>
                  <a:srgbClr val="FF0000"/>
                </a:solidFill>
                <a:latin typeface="Times New Roman" panose="02020603050405020304"/>
                <a:ea typeface="楷体" panose="02010609060101010101" charset="-122"/>
              </a:rPr>
              <a:t>当人生的列车驶入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/>
                <a:ea typeface="楷体" panose="02010609060101010101" charset="-122"/>
              </a:rPr>
              <a:t>“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/>
                <a:ea typeface="楷体" panose="02010609060101010101" charset="-122"/>
              </a:rPr>
              <a:t>车站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/>
                <a:ea typeface="楷体" panose="02010609060101010101" charset="-122"/>
                <a:sym typeface="+mn-ea"/>
              </a:rPr>
              <a:t>”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/>
                <a:ea typeface="楷体" panose="02010609060101010101" charset="-122"/>
              </a:rPr>
              <a:t>，都会发生动人的故事。</a:t>
            </a:r>
            <a:endParaRPr lang="en-US" altLang="zh-CN" sz="3200" b="1">
              <a:solidFill>
                <a:srgbClr val="FF0000"/>
              </a:solidFill>
              <a:latin typeface="Times New Roman" panose="02020603050405020304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4980" y="2571115"/>
            <a:ext cx="11322685" cy="206121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此句指向写作内容，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车站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既可实写，可也虚写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（围绕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“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车站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”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内涵）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，或虚实结合，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动人的故事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要求文章具有情感感染力，能打动读者，这也是记叙文写作的核心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以情动人。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1910" y="697230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4980" y="175260"/>
            <a:ext cx="2649855" cy="52197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dist"/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试题分析</a:t>
            </a:r>
            <a:endParaRPr lang="zh-CN" altLang="en-US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942080" y="113348"/>
            <a:ext cx="5080000" cy="583565"/>
          </a:xfrm>
          <a:prstGeom prst="rect">
            <a:avLst/>
          </a:prstGeom>
        </p:spPr>
        <p:txBody>
          <a:bodyPr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二、审题目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4340" y="1396365"/>
            <a:ext cx="11323320" cy="4065270"/>
          </a:xfrm>
          <a:prstGeom prst="rect">
            <a:avLst/>
          </a:prstGeom>
        </p:spPr>
        <p:txBody>
          <a:bodyPr wrap="square">
            <a:noAutofit/>
          </a:bodyPr>
          <a:p>
            <a:pPr marL="457200" indent="-457200" algn="just" defTabSz="266700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Ø"/>
            </a:pPr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“当”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为时间状语，指向写作时要聚焦于某个时刻性，由此引出某个阶段或节点；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457200" indent="-457200" algn="just" defTabSz="266700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Ø"/>
            </a:pPr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“列车”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比喻“人生”，</a:t>
            </a:r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“驶入”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为动作，表示进入“车站”的状态。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457200" indent="-457200" algn="just" defTabSz="266700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Ø"/>
            </a:pPr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“车站”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可实写、可虚写（围绕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车站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内涵），突显其为人成长道路上的关键节点，体现对人生的转折意义或积极影响。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457200" indent="-457200" algn="just" defTabSz="266700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Ø"/>
            </a:pPr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“当列车驶入车站”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展现进入车站的情境，需围绕“车站”的情境，展开故事叙述和描写。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1910" y="697230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4980" y="175260"/>
            <a:ext cx="2649855" cy="52197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dist"/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试题分析</a:t>
            </a:r>
            <a:endParaRPr lang="zh-CN" altLang="en-US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942080" y="113348"/>
            <a:ext cx="5080000" cy="583565"/>
          </a:xfrm>
          <a:prstGeom prst="rect">
            <a:avLst/>
          </a:prstGeom>
        </p:spPr>
        <p:txBody>
          <a:bodyPr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三、立意构思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66420" y="1290320"/>
            <a:ext cx="11231245" cy="1506855"/>
          </a:xfrm>
          <a:prstGeom prst="rect">
            <a:avLst/>
          </a:prstGeom>
        </p:spPr>
        <p:txBody>
          <a:bodyPr wrap="square">
            <a:spAutoFit/>
          </a:bodyPr>
          <a:p>
            <a:pPr defTabSz="266700"/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</a:rPr>
              <a:t>立意：</a:t>
            </a:r>
            <a:endParaRPr lang="zh-CN" altLang="en-US" sz="36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266700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对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车站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作为人生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关键节点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的意义是否有独特而深刻的认识，并且这种认识要能够紧密扣合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人的成长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2305" y="3110230"/>
            <a:ext cx="11231245" cy="1076325"/>
          </a:xfrm>
          <a:prstGeom prst="rect">
            <a:avLst/>
          </a:prstGeom>
        </p:spPr>
        <p:txBody>
          <a:bodyPr wrap="square">
            <a:spAutoFit/>
          </a:bodyPr>
          <a:p>
            <a:pPr defTabSz="266700"/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</a:rPr>
              <a:t>构思：</a:t>
            </a:r>
            <a:endParaRPr lang="zh-CN" altLang="en-US" sz="36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266700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围绕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驶入车站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的展开故事，设置波澜。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90775" y="4406900"/>
            <a:ext cx="6679565" cy="230695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迷失</a:t>
            </a: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——“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车站</a:t>
            </a: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（归来）</a:t>
            </a: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重回初心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迷茫</a:t>
            </a: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——“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车站</a:t>
            </a: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（停留）</a:t>
            </a: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明确方向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逃避</a:t>
            </a: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——“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车站</a:t>
            </a: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（停靠）</a:t>
            </a: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直面现实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前行</a:t>
            </a: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——“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车站</a:t>
            </a: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（换乘）</a:t>
            </a: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改变方向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犹豫</a:t>
            </a: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——“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车站</a:t>
            </a: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（告别）</a:t>
            </a: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放下和解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……</a:t>
            </a:r>
            <a:endParaRPr lang="en-US" altLang="zh-CN" sz="24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63695" y="2797175"/>
            <a:ext cx="4552950" cy="4603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p>
            <a:pPr defTabSz="266700"/>
            <a:r>
              <a:rPr lang="zh-CN" altLang="en-US" sz="2400" b="0">
                <a:latin typeface="宋体" panose="02010600030101010101" pitchFamily="2" charset="-122"/>
                <a:ea typeface="宋体" panose="02010600030101010101" pitchFamily="2" charset="-122"/>
              </a:rPr>
              <a:t>成长指向个人，非企业、国家等。</a:t>
            </a:r>
            <a:endParaRPr lang="zh-CN" altLang="en-US" sz="2400" b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1910" y="697230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4980" y="175260"/>
            <a:ext cx="2649855" cy="52197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dist"/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评分标准</a:t>
            </a:r>
            <a:endParaRPr lang="zh-CN" altLang="en-US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aphicFrame>
        <p:nvGraphicFramePr>
          <p:cNvPr id="2" name="表格 1"/>
          <p:cNvGraphicFramePr/>
          <p:nvPr/>
        </p:nvGraphicFramePr>
        <p:xfrm>
          <a:off x="41910" y="862965"/>
          <a:ext cx="12151995" cy="5071110"/>
        </p:xfrm>
        <a:graphic>
          <a:graphicData uri="http://schemas.openxmlformats.org/drawingml/2006/table">
            <a:tbl>
              <a:tblPr/>
              <a:tblGrid>
                <a:gridCol w="557530"/>
                <a:gridCol w="2839720"/>
                <a:gridCol w="2519680"/>
                <a:gridCol w="3571240"/>
                <a:gridCol w="1454150"/>
                <a:gridCol w="1209675"/>
              </a:tblGrid>
              <a:tr h="274320">
                <a:tc>
                  <a:txBody>
                    <a:bodyPr/>
                    <a:p>
                      <a:pPr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1800">
                        <a:highlight>
                          <a:srgbClr val="FFFF0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切题</a:t>
                      </a:r>
                      <a:endParaRPr lang="zh-CN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主题</a:t>
                      </a:r>
                      <a:endParaRPr lang="zh-CN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叙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+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事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细节</a:t>
                      </a:r>
                      <a:endParaRPr lang="zh-CN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语言</a:t>
                      </a:r>
                      <a:endParaRPr lang="zh-CN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20850"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一类</a:t>
                      </a:r>
                      <a:endParaRPr lang="zh-CN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>
                          <a:solidFill>
                            <a:srgbClr val="0000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紧密</a:t>
                      </a:r>
                      <a:r>
                        <a:rPr lang="zh-CN" sz="1600">
                          <a:solidFill>
                            <a:srgbClr val="0000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扣合</a:t>
                      </a:r>
                      <a:r>
                        <a:rPr lang="zh-CN" altLang="en-US" sz="1600">
                          <a:solidFill>
                            <a:srgbClr val="0000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“列车驶入车站”的比喻内涵</a:t>
                      </a:r>
                      <a:r>
                        <a:rPr lang="zh-CN" sz="1600">
                          <a:solidFill>
                            <a:srgbClr val="0000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展开故事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，体现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“车站”的</a:t>
                      </a:r>
                      <a:r>
                        <a:rPr lang="zh-CN" sz="1600">
                          <a:solidFill>
                            <a:srgbClr val="0000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明显的阶段性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，呈现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“车站”对</a:t>
                      </a:r>
                      <a:r>
                        <a:rPr lang="zh-CN" sz="1600">
                          <a:solidFill>
                            <a:srgbClr val="0000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个人成长的关键性</a:t>
                      </a:r>
                      <a:endParaRPr lang="zh-CN" sz="1600">
                        <a:solidFill>
                          <a:srgbClr val="0000FF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600">
                        <a:solidFill>
                          <a:srgbClr val="0000FF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围绕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“车站” 关键节点，写出“个人成长”中认识的转变、行动的转化、情感的觉醒等，</a:t>
                      </a:r>
                      <a:r>
                        <a:rPr lang="zh-CN" altLang="en-US" sz="1600">
                          <a:solidFill>
                            <a:srgbClr val="0000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对</a:t>
                      </a:r>
                      <a:r>
                        <a:rPr lang="en-US" altLang="zh-CN" sz="1600">
                          <a:solidFill>
                            <a:srgbClr val="0000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“</a:t>
                      </a:r>
                      <a:r>
                        <a:rPr lang="zh-CN" altLang="en-US" sz="1600">
                          <a:solidFill>
                            <a:srgbClr val="0000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车站</a:t>
                      </a:r>
                      <a:r>
                        <a:rPr lang="en-US" altLang="zh-CN" sz="1600">
                          <a:solidFill>
                            <a:srgbClr val="0000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”</a:t>
                      </a:r>
                      <a:r>
                        <a:rPr lang="zh-CN" altLang="en-US" sz="1600">
                          <a:solidFill>
                            <a:srgbClr val="0000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的独特意义有深刻、丰富、个性化的思考，能引发共鸣或深思</a:t>
                      </a:r>
                      <a:endParaRPr lang="zh-CN" altLang="en-US" sz="1600">
                        <a:solidFill>
                          <a:srgbClr val="0000FF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事（内容）：充实、完整、合理，</a:t>
                      </a:r>
                      <a:r>
                        <a:rPr lang="zh-CN" sz="1600">
                          <a:solidFill>
                            <a:srgbClr val="0000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有逻辑的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情节发展，</a:t>
                      </a:r>
                      <a:r>
                        <a:rPr lang="zh-CN" sz="1600">
                          <a:solidFill>
                            <a:srgbClr val="0000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有层次有波澜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。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叙（方式）：能合理运用</a:t>
                      </a:r>
                      <a:r>
                        <a:rPr lang="zh-CN" sz="1600">
                          <a:solidFill>
                            <a:srgbClr val="0000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伏笔、悬念，衬托、烘托、对比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等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叙述视角：</a:t>
                      </a:r>
                      <a:r>
                        <a:rPr lang="zh-CN" sz="1600">
                          <a:solidFill>
                            <a:srgbClr val="0000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第一人称或第三人称均可</a:t>
                      </a:r>
                      <a:endParaRPr lang="zh-CN" sz="1600">
                        <a:solidFill>
                          <a:srgbClr val="0000FF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叙述时间：</a:t>
                      </a:r>
                      <a:r>
                        <a:rPr lang="zh-CN" sz="1600">
                          <a:solidFill>
                            <a:srgbClr val="0000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插叙、倒叙等，时间线清晰连贯</a:t>
                      </a:r>
                      <a:endParaRPr lang="zh-CN" sz="1600">
                        <a:solidFill>
                          <a:srgbClr val="0000FF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solidFill>
                            <a:srgbClr val="0000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细节描写鲜活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、具体，</a:t>
                      </a:r>
                      <a:r>
                        <a:rPr lang="zh-CN" sz="1600">
                          <a:solidFill>
                            <a:srgbClr val="0000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能为主题表达、人物塑造服务</a:t>
                      </a:r>
                      <a:endParaRPr lang="zh-CN" sz="1600">
                        <a:solidFill>
                          <a:srgbClr val="0000FF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solidFill>
                            <a:srgbClr val="0000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生动流畅，恰当使用修辞手法，具有感染力</a:t>
                      </a:r>
                      <a:endParaRPr lang="zh-CN" sz="1600">
                        <a:solidFill>
                          <a:srgbClr val="0000FF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32230"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二类</a:t>
                      </a:r>
                      <a:endParaRPr lang="zh-CN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能扣合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“列车驶入车站”的比喻内涵展开故事，体现“车站”</a:t>
                      </a:r>
                      <a:r>
                        <a:rPr lang="zh-CN" altLang="en-US" sz="160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较明显的</a:t>
                      </a:r>
                      <a:r>
                        <a:rPr lang="zh-CN" sz="160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阶段性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呈现“车站”对个人成长的</a:t>
                      </a:r>
                      <a:r>
                        <a:rPr lang="zh-CN" sz="160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重要</a:t>
                      </a:r>
                      <a:r>
                        <a:rPr lang="zh-CN" sz="160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性</a:t>
                      </a:r>
                      <a:endParaRPr lang="zh-CN" sz="160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围绕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“车站”关键节点，写出“个人成长”变化，</a:t>
                      </a:r>
                      <a:r>
                        <a:rPr lang="zh-CN" sz="160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对</a:t>
                      </a:r>
                      <a:r>
                        <a:rPr lang="zh-CN" altLang="en-US" sz="160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“车站”的意义有一定的认识</a:t>
                      </a:r>
                      <a:endParaRPr lang="zh-CN" altLang="en-US" sz="160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事（内容）：完整、合乎情理，</a:t>
                      </a:r>
                      <a:r>
                        <a:rPr lang="zh-CN" sz="1600">
                          <a:solidFill>
                            <a:srgbClr val="0000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有一定逻辑。</a:t>
                      </a:r>
                      <a:endParaRPr lang="zh-CN" sz="1600">
                        <a:solidFill>
                          <a:srgbClr val="0000FF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叙（方式）：</a:t>
                      </a:r>
                      <a:r>
                        <a:rPr lang="zh-CN" sz="1600">
                          <a:solidFill>
                            <a:srgbClr val="0000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线索清晰</a:t>
                      </a:r>
                      <a:endParaRPr lang="zh-CN" sz="1600">
                        <a:solidFill>
                          <a:srgbClr val="0000FF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sz="1600">
                        <a:solidFill>
                          <a:srgbClr val="0000FF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solidFill>
                            <a:srgbClr val="0000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叙事详略合理</a:t>
                      </a:r>
                      <a:endParaRPr lang="zh-CN" sz="1600">
                        <a:solidFill>
                          <a:srgbClr val="0000FF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有</a:t>
                      </a:r>
                      <a:r>
                        <a:rPr lang="zh-CN" sz="1600">
                          <a:solidFill>
                            <a:srgbClr val="0000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细节描写</a:t>
                      </a:r>
                      <a:endParaRPr lang="zh-CN" sz="1600">
                        <a:solidFill>
                          <a:srgbClr val="0000FF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用词</a:t>
                      </a:r>
                      <a:r>
                        <a:rPr lang="zh-CN" sz="1600">
                          <a:solidFill>
                            <a:srgbClr val="0000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较为准确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</a:t>
                      </a:r>
                      <a:r>
                        <a:rPr lang="zh-CN" sz="1600">
                          <a:solidFill>
                            <a:srgbClr val="0000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有一定的感染力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</a:t>
                      </a:r>
                      <a:r>
                        <a:rPr lang="zh-CN" sz="1600">
                          <a:solidFill>
                            <a:srgbClr val="0000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语句较为通顺</a:t>
                      </a:r>
                      <a:endParaRPr lang="zh-CN" sz="1600">
                        <a:solidFill>
                          <a:srgbClr val="0000FF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95070"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三类</a:t>
                      </a:r>
                      <a:endParaRPr lang="zh-CN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能够围绕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“列车驶入车站”的比喻内涵展开故事，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核心叙事与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“成长关键节点”</a:t>
                      </a:r>
                      <a:r>
                        <a:rPr lang="zh-CN" sz="160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关联松散，</a:t>
                      </a:r>
                      <a:r>
                        <a:rPr lang="zh-CN" sz="160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缺乏明显的阶段性</a:t>
                      </a:r>
                      <a:endParaRPr lang="zh-CN" sz="160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对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“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车站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”的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意义</a:t>
                      </a:r>
                      <a:r>
                        <a:rPr lang="zh-CN" sz="160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认识肤浅简单</a:t>
                      </a:r>
                      <a:endParaRPr lang="zh-CN" sz="160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叙事详略不当</a:t>
                      </a:r>
                      <a:endParaRPr lang="zh-CN" sz="160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—</a:t>
                      </a:r>
                      <a:endParaRPr lang="en-US" alt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语句不太通顺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2735"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四类</a:t>
                      </a:r>
                      <a:endParaRPr lang="zh-CN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与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“车站”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无关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对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“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车站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”的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意义</a:t>
                      </a:r>
                      <a:r>
                        <a:rPr lang="zh-CN" sz="160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模糊不清</a:t>
                      </a:r>
                      <a:r>
                        <a:rPr lang="zh-CN" sz="160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或有偏差</a:t>
                      </a:r>
                      <a:endParaRPr lang="zh-CN" sz="160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叙事混乱或无叙事</a:t>
                      </a:r>
                      <a:endParaRPr lang="zh-CN" sz="160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—</a:t>
                      </a:r>
                      <a:endParaRPr lang="en-US" alt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病句较多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PP_MARK_KEY" val="e33a6a74-9b9a-4159-b03b-d3539437f16c"/>
  <p:tag name="COMMONDATA" val="eyJoZGlkIjoiYjA4NzkxMTE1MTc2ODhiMDQ3ZDY2NjE5NjQ2NzE2MWQifQ=="/>
  <p:tag name="resource_record_key" val="{&quot;10&quot;:[6463926]}"/>
</p:tagLst>
</file>

<file path=ppt/tags/tag3.xml><?xml version="1.0" encoding="utf-8"?>
<p:tagLst xmlns:p="http://schemas.openxmlformats.org/presentationml/2006/main">
  <p:tag name="TABLE_ENDDRAG_ORIGIN_RECT" val="740*79"/>
  <p:tag name="TABLE_ENDDRAG_RECT" val="109*429*740*80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7609</Words>
  <Application>WPS 演示</Application>
  <PresentationFormat>宽屏</PresentationFormat>
  <Paragraphs>345</Paragraphs>
  <Slides>21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2" baseType="lpstr">
      <vt:lpstr>Arial</vt:lpstr>
      <vt:lpstr>宋体</vt:lpstr>
      <vt:lpstr>Wingdings</vt:lpstr>
      <vt:lpstr>黑体</vt:lpstr>
      <vt:lpstr>微软雅黑</vt:lpstr>
      <vt:lpstr>Agency FB</vt:lpstr>
      <vt:lpstr>楷体</vt:lpstr>
      <vt:lpstr>Times New Roman</vt:lpstr>
      <vt:lpstr>Calibri</vt:lpstr>
      <vt:lpstr>Wingdings</vt:lpstr>
      <vt:lpstr>等线</vt:lpstr>
      <vt:lpstr>Arial Unicode MS</vt:lpstr>
      <vt:lpstr>等线 Light</vt:lpstr>
      <vt:lpstr>Times New Roman</vt:lpstr>
      <vt:lpstr>方正公文小标宋</vt:lpstr>
      <vt:lpstr>quote-cjk-patch</vt:lpstr>
      <vt:lpstr>语文格子</vt:lpstr>
      <vt:lpstr>华文中宋</vt:lpstr>
      <vt:lpstr>方正小标宋简体</vt:lpstr>
      <vt:lpstr>方正楷体简体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李盼</cp:lastModifiedBy>
  <cp:revision>920</cp:revision>
  <dcterms:created xsi:type="dcterms:W3CDTF">2021-05-27T13:04:00Z</dcterms:created>
  <dcterms:modified xsi:type="dcterms:W3CDTF">2026-04-01T05:02:28Z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70342262A96643939BC350D9CA5FCF54_13</vt:lpwstr>
  </property>
  <property fmtid="{D5CDD505-2E9C-101B-9397-08002B2CF9AE}" pid="3" name="KSOProductBuildVer">
    <vt:lpwstr>2052-12.1.0.25225</vt:lpwstr>
  </property>
</Properties>
</file>