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852" r:id="rId3"/>
    <p:sldId id="851" r:id="rId4"/>
    <p:sldId id="855" r:id="rId5"/>
    <p:sldId id="856" r:id="rId6"/>
    <p:sldId id="857" r:id="rId7"/>
    <p:sldId id="858" r:id="rId8"/>
    <p:sldId id="853" r:id="rId9"/>
    <p:sldId id="875" r:id="rId10"/>
    <p:sldId id="874" r:id="rId11"/>
    <p:sldId id="873" r:id="rId12"/>
    <p:sldId id="877" r:id="rId13"/>
    <p:sldId id="878" r:id="rId14"/>
    <p:sldId id="876" r:id="rId15"/>
    <p:sldId id="872" r:id="rId16"/>
    <p:sldId id="854" r:id="rId17"/>
    <p:sldId id="280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楷体" panose="02010609060101010101" pitchFamily="49" charset="-122"/>
      <p:regular r:id="rId22"/>
    </p:embeddedFont>
    <p:embeddedFont>
      <p:font typeface="等线 Light" panose="02010600030101010101" pitchFamily="2" charset="-122"/>
      <p:regular r:id="rId23"/>
    </p:embeddedFont>
    <p:embeddedFont>
      <p:font typeface="华文新魏" panose="0201080004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黑体" panose="02010609060101010101" pitchFamily="49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Agency FB" panose="020B0503020202020204" pitchFamily="34" charset="0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iw8" initials="h" lastIdx="1" clrIdx="0"/>
  <p:cmAuthor id="2" name="Selena" initials="S" lastIdx="0" clrIdx="1"/>
  <p:cmAuthor id="3" name="微软用户" initials="微" lastIdx="0" clrIdx="2"/>
  <p:cmAuthor id="4" name="杜 泊达" initials="杜" lastIdx="0" clrIdx="3"/>
  <p:cmAuthor id="5" name="幸全" initials="" lastIdx="0" clrIdx="4"/>
  <p:cmAuthor id="6" name="Lenovo" initials="L" lastIdx="0" clrIdx="5"/>
  <p:cmAuthor id="7" name="谭 德山" initials="谭" lastIdx="0" clrIdx="6"/>
  <p:cmAuthor id="8" name="Prashant Sridharan" initials="P" lastIdx="0" clrIdx="7"/>
  <p:cmAuthor id="9" name="Author" initials="A" lastIdx="0" clrIdx="8"/>
  <p:cmAuthor id="10" name="Karen Carter" initials="K" lastIdx="0" clrIdx="9"/>
  <p:cmAuthor id="11" name="王习习" initials="王" lastIdx="0" clrIdx="10"/>
  <p:cmAuthor id="12" name="Jeff Ressler" initials="J" lastIdx="0" clrIdx="11"/>
  <p:cmAuthor id="13" name="作者" initials="A" lastIdx="0" clrIdx="12"/>
  <p:cmAuthor id="14" name="Administrator" initials="A" lastIdx="0" clrIdx="13"/>
  <p:cmAuthor id="15" name="树虎" initials="树" lastIdx="0" clrIdx="14"/>
  <p:cmAuthor id="16" name="新课标第一网" initials="" lastIdx="0" clrIdx="15"/>
  <p:cmAuthor id="17" name="Hao Qingshan" initials="QH" lastIdx="0" clrIdx="16"/>
  <p:cmAuthor id="18" name="尹博远" initials="尹博远" lastIdx="0" clrIdx="17"/>
  <p:cmAuthor id="19" name="应 娜" initials="应" lastIdx="0" clrIdx="18"/>
  <p:cmAuthor id="20" name="1 2" initials="12" lastIdx="0" clrIdx="19"/>
  <p:cmAuthor id="21" name="张英华" initials="张英华" lastIdx="0" clrIdx="2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1D5"/>
    <a:srgbClr val="6DA6B0"/>
    <a:srgbClr val="F9D1BF"/>
    <a:srgbClr val="FFCCCC"/>
    <a:srgbClr val="C9E9EC"/>
    <a:srgbClr val="A16835"/>
    <a:srgbClr val="DFA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>
        <p:scale>
          <a:sx n="125" d="100"/>
          <a:sy n="125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697117" y="3684760"/>
            <a:ext cx="10764570" cy="90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03321"/>
            <a:ext cx="10515600" cy="2077591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838200" y="3777319"/>
            <a:ext cx="10515600" cy="195201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257676"/>
            <a:ext cx="10515600" cy="4898679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672465" y="1482090"/>
            <a:ext cx="10734040" cy="1355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北京市丰台区</a:t>
            </a:r>
            <a:r>
              <a:rPr lang="en-US" altLang="zh-CN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学年度高二学期综合练习（一）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" y="0"/>
            <a:ext cx="3195810" cy="933549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207385" y="2717165"/>
            <a:ext cx="5004435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语文学科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  </a:t>
            </a:r>
            <a:r>
              <a:rPr lang="zh-CN" altLang="en-US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多文本</a:t>
            </a:r>
          </a:p>
        </p:txBody>
      </p:sp>
      <p:pic>
        <p:nvPicPr>
          <p:cNvPr id="5" name="图片 4" descr="1657012395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820" y="40005"/>
            <a:ext cx="3980180" cy="8369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191250" y="2837180"/>
            <a:ext cx="3920490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2026.3</a:t>
            </a:r>
          </a:p>
          <a:p>
            <a:pPr algn="ctr">
              <a:lnSpc>
                <a:spcPct val="150000"/>
              </a:lnSpc>
            </a:pP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212850" y="4341495"/>
            <a:ext cx="8283575" cy="5740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>
                <a:solidFill>
                  <a:srgbClr val="1D41D5"/>
                </a:solidFill>
                <a:sym typeface="+mn-ea"/>
              </a:rPr>
              <a:t>小组成员：</a:t>
            </a:r>
            <a:r>
              <a:rPr lang="zh-CN" altLang="en-US" sz="2800" b="1">
                <a:solidFill>
                  <a:srgbClr val="1D41D5"/>
                </a:solidFill>
              </a:rPr>
              <a:t>吕静</a:t>
            </a:r>
            <a:r>
              <a:rPr lang="en-US" altLang="zh-CN" sz="2800" b="1">
                <a:solidFill>
                  <a:srgbClr val="1D41D5"/>
                </a:solidFill>
              </a:rPr>
              <a:t>   </a:t>
            </a:r>
            <a:r>
              <a:rPr lang="zh-CN" altLang="en-US" sz="2800" b="1">
                <a:solidFill>
                  <a:srgbClr val="1D41D5"/>
                </a:solidFill>
              </a:rPr>
              <a:t>程燕</a:t>
            </a:r>
            <a:r>
              <a:rPr lang="en-US" altLang="zh-CN" sz="2800" b="1">
                <a:solidFill>
                  <a:srgbClr val="1D41D5"/>
                </a:solidFill>
              </a:rPr>
              <a:t>   </a:t>
            </a:r>
            <a:r>
              <a:rPr lang="zh-CN" altLang="en-US" sz="2800" b="1">
                <a:solidFill>
                  <a:srgbClr val="1D41D5"/>
                </a:solidFill>
              </a:rPr>
              <a:t>李飞龙</a:t>
            </a:r>
            <a:r>
              <a:rPr lang="en-US" altLang="zh-CN" sz="2800" b="1">
                <a:solidFill>
                  <a:srgbClr val="1D41D5"/>
                </a:solidFill>
              </a:rPr>
              <a:t>   </a:t>
            </a:r>
            <a:r>
              <a:rPr lang="zh-CN" altLang="en-US" sz="2800" b="1">
                <a:solidFill>
                  <a:srgbClr val="1D41D5"/>
                </a:solidFill>
              </a:rPr>
              <a:t>丛明</a:t>
            </a:r>
            <a:r>
              <a:rPr lang="en-US" altLang="zh-CN" sz="2800" b="1">
                <a:solidFill>
                  <a:srgbClr val="1D41D5"/>
                </a:solidFill>
              </a:rPr>
              <a:t>    </a:t>
            </a:r>
            <a:r>
              <a:rPr lang="zh-CN" altLang="en-US" sz="2800" b="1">
                <a:solidFill>
                  <a:srgbClr val="1D41D5"/>
                </a:solidFill>
              </a:rPr>
              <a:t>钟绍轩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539059"/>
            <a:ext cx="12011891" cy="3464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5328" y="325193"/>
            <a:ext cx="8032968" cy="490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、审题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</a:t>
            </a:r>
            <a:r>
              <a:rPr lang="en-US" altLang="zh-CN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理解关键词意思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及两者之间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的逻辑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关系</a:t>
            </a:r>
            <a:endParaRPr lang="zh-CN" altLang="en-US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5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" y="1448705"/>
            <a:ext cx="11662756" cy="34618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1378" y="358444"/>
            <a:ext cx="4515437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、审题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</a:t>
            </a:r>
            <a:r>
              <a:rPr lang="en-US" altLang="zh-CN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答非所问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166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4" y="3931270"/>
            <a:ext cx="10631979" cy="277857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4" y="903950"/>
            <a:ext cx="10166543" cy="26593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77498" y="4292368"/>
            <a:ext cx="6242856" cy="3740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68026" y="1628431"/>
            <a:ext cx="4879569" cy="3740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05213" y="4775011"/>
            <a:ext cx="3749040" cy="3740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0008" y="5215586"/>
            <a:ext cx="9962803" cy="3740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9475" y="5727574"/>
            <a:ext cx="2410690" cy="3740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2274" y="173414"/>
            <a:ext cx="70758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、缺乏整体阅读能力，不能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概括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整合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信息。</a:t>
            </a:r>
            <a:endParaRPr lang="zh-CN" altLang="en-US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9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9240" y="389439"/>
            <a:ext cx="8102600" cy="609397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indent="266700">
              <a:lnSpc>
                <a:spcPts val="1800"/>
              </a:lnSpc>
            </a:pP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①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汉字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是世界文明史上的一大奇迹，它是古老文字中唯一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未曾间断、沿用至今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的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表意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文字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。汉字蕴藏着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中华民族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博大精深的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文化基因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，形塑了中华民族共同体的基质结构，成为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中国人文化自信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的深厚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底气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zh-CN" altLang="zh-CN" dirty="0" smtClean="0"/>
          </a:p>
          <a:p>
            <a:pPr indent="266700">
              <a:lnSpc>
                <a:spcPts val="1800"/>
              </a:lnSpc>
            </a:pP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②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汉字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起源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于远古刻画符号，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历经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商朝的甲骨文、周代的金文、秦朝的小篆、汉代的隶书、唐代的楷书等字体演变，才形成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今日所用的规范汉字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r>
              <a:rPr lang="zh-CN" altLang="zh-CN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如常用的“人”字，在甲骨文中是垂臂直立的动物形象，金文承续了甲骨文的字形。篆文在此基础上突出了弯腰垂臂、面朝黄土背朝天的劳作形象，展示了中国古代的重农传统。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隶书变化较大，原来的形象完全消失，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演变成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独立行走、顶天立地的“人”。</a:t>
            </a:r>
            <a:endParaRPr lang="zh-CN" altLang="zh-CN" dirty="0" smtClean="0"/>
          </a:p>
          <a:p>
            <a:pPr indent="266700">
              <a:lnSpc>
                <a:spcPts val="1800"/>
              </a:lnSpc>
            </a:pP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③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汉字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记录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夏商周的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历史文化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，传承先秦经典和诸子百家学说，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中华文明的主基调由此奠定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。瑞典汉学家高本汉感叹：“今天，一个普通的英国人几乎看不懂三百年前的本国文献……但对中国人来讲，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数千年前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的文献都能大概了解。他们对本国古代文化的无比热爱和理解，源于其文字的特殊性质。”汉字正是发挥了横向的超方言功能和纵向的超时空功能，成为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维系中华文明、塑造中华民族共同体的重要文化资源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zh-CN" altLang="zh-CN" dirty="0"/>
          </a:p>
          <a:p>
            <a:pPr indent="266700">
              <a:lnSpc>
                <a:spcPts val="1800"/>
              </a:lnSpc>
            </a:pP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④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不仅如此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汉字也对世界文明的发展作出了重要贡献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。春秋战国，汉字陆续传入日本、朝鲜等地。日本人用汉字标记日语发音，形成了早期的“万叶假名”。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9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世纪前后，他们从汉字楷书偏旁中简化出“片假名”。“平假名”也是从汉字草书演变而来。新罗时期，朝鲜半岛产生了“吏读”，它主要以汉字音义转写来记录朝鲜语。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15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世纪，朝鲜又借鉴汉字结构创制“谚文”，沿用至今。随着汉字的传入，日本、朝鲜开始使用汉字记录历史，进入“信史时代”。用汉字书写的儒家经典、中国律令制度和文学作品等也被引入日本、朝鲜，滋养了当地文明。</a:t>
            </a:r>
            <a:endParaRPr lang="zh-CN" altLang="zh-CN" dirty="0"/>
          </a:p>
          <a:p>
            <a:pPr indent="266700">
              <a:lnSpc>
                <a:spcPts val="1800"/>
              </a:lnSpc>
            </a:pP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⑤</a:t>
            </a:r>
            <a:r>
              <a:rPr lang="zh-CN" altLang="zh-CN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在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汉字的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对外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传播中，汉字搭建起文化、经贸沟通的桥梁，成为中国与各国人民友好交往的纽带，中国追求文明交流互鉴而不推行文化霸权的理念也得以彰显。山川异域，风月同天，字和万邦。</a:t>
            </a:r>
            <a:endParaRPr lang="zh-CN" altLang="zh-CN" dirty="0"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65220" y="20107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材料一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564006" y="446889"/>
            <a:ext cx="3086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汉字是未间断的表意文字</a:t>
            </a:r>
            <a:r>
              <a:rPr lang="en-US" altLang="zh-CN" sz="1400" dirty="0" smtClean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1400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蕴藏</a:t>
            </a:r>
            <a:r>
              <a:rPr lang="zh-CN" altLang="en-US" sz="14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中华文化基因，</a:t>
            </a:r>
            <a:r>
              <a:rPr lang="zh-CN" altLang="en-US" sz="1400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成为中国人文化</a:t>
            </a:r>
            <a:r>
              <a:rPr lang="zh-CN" altLang="en-US" sz="14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自信的</a:t>
            </a:r>
            <a:r>
              <a:rPr lang="zh-CN" altLang="en-US" sz="1400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底气。</a:t>
            </a:r>
            <a:endParaRPr lang="zh-CN" altLang="en-US" sz="1400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400" dirty="0">
              <a:solidFill>
                <a:srgbClr val="1D41D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17346" y="1518572"/>
            <a:ext cx="2256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汉字演变的过程</a:t>
            </a:r>
            <a:endParaRPr lang="zh-CN" altLang="en-US" sz="1400" dirty="0">
              <a:solidFill>
                <a:srgbClr val="1D41D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400" dirty="0">
              <a:solidFill>
                <a:srgbClr val="1D41D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17346" y="2667819"/>
            <a:ext cx="230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进一步说明</a:t>
            </a:r>
            <a:r>
              <a:rPr lang="zh-CN" altLang="zh-CN" sz="1400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汉字</a:t>
            </a:r>
            <a:r>
              <a:rPr lang="zh-CN" altLang="en-US" sz="1400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蕴藏的历史文化对中华文明的作用</a:t>
            </a:r>
            <a:endParaRPr lang="zh-CN" altLang="en-US" sz="1400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17346" y="4179763"/>
            <a:ext cx="1966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 smtClean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汉字</a:t>
            </a:r>
            <a:r>
              <a:rPr lang="zh-CN" altLang="en-US" sz="1400" dirty="0" smtClean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中华文化，</a:t>
            </a:r>
            <a:r>
              <a:rPr lang="zh-CN" altLang="zh-CN" sz="1400" dirty="0" smtClean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对</a:t>
            </a:r>
            <a:r>
              <a:rPr lang="zh-CN" altLang="zh-CN" sz="1400" dirty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世界文明的发展</a:t>
            </a:r>
            <a:r>
              <a:rPr lang="zh-CN" altLang="zh-CN" sz="1400" dirty="0" smtClean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作出</a:t>
            </a:r>
            <a:r>
              <a:rPr lang="zh-CN" altLang="en-US" sz="1400" dirty="0" smtClean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</a:t>
            </a:r>
            <a:r>
              <a:rPr lang="zh-CN" altLang="zh-CN" sz="1400" dirty="0" smtClean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重要</a:t>
            </a:r>
            <a:r>
              <a:rPr lang="zh-CN" altLang="zh-CN" sz="1400" dirty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贡献</a:t>
            </a:r>
            <a:endParaRPr lang="zh-CN" altLang="en-US" sz="1400" dirty="0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670686" y="5568894"/>
            <a:ext cx="196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 smtClean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汉字</a:t>
            </a:r>
            <a:r>
              <a:rPr lang="zh-CN" altLang="en-US" sz="1400" dirty="0" smtClean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对文化交流的作用</a:t>
            </a:r>
            <a:endParaRPr lang="zh-CN" altLang="en-US" sz="1400" dirty="0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右大括号 19"/>
          <p:cNvSpPr/>
          <p:nvPr/>
        </p:nvSpPr>
        <p:spPr>
          <a:xfrm>
            <a:off x="10713720" y="2781300"/>
            <a:ext cx="312420" cy="2971800"/>
          </a:xfrm>
          <a:prstGeom prst="rightBrace">
            <a:avLst>
              <a:gd name="adj1" fmla="val 8333"/>
              <a:gd name="adj2" fmla="val 502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弧形箭头 26"/>
          <p:cNvSpPr/>
          <p:nvPr/>
        </p:nvSpPr>
        <p:spPr>
          <a:xfrm>
            <a:off x="8488680" y="571500"/>
            <a:ext cx="182006" cy="120868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右弧形箭头 27"/>
          <p:cNvSpPr/>
          <p:nvPr/>
        </p:nvSpPr>
        <p:spPr>
          <a:xfrm>
            <a:off x="11026140" y="792480"/>
            <a:ext cx="236220" cy="33872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" y="1912649"/>
            <a:ext cx="11751425" cy="3323558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929448" y="3089194"/>
            <a:ext cx="6350923" cy="19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89956" y="3657258"/>
            <a:ext cx="8986058" cy="8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07076" y="549825"/>
            <a:ext cx="4031873" cy="490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、不忠于原文，曲解文意。</a:t>
            </a:r>
            <a:endParaRPr lang="zh-CN" altLang="en-US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68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6" y="851490"/>
            <a:ext cx="11247121" cy="318511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9504" y="192189"/>
            <a:ext cx="8340745" cy="490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、缺乏答题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规范：不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分条答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书写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潦草，空间布局不合理。</a:t>
            </a:r>
            <a:endParaRPr lang="zh-CN" altLang="en-US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4" y="3208411"/>
            <a:ext cx="11313623" cy="33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82994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4724400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五、</a:t>
            </a: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备考建议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8454" y="976477"/>
            <a:ext cx="11963546" cy="54326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、加强文章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整体阅读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训练：抓住核心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概念、核心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做法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把握关键句、中心句，明晰语段、材料间的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关联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、加强</a:t>
            </a:r>
            <a:r>
              <a:rPr kumimoji="1"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概括、整合</a:t>
            </a:r>
            <a:r>
              <a:rPr kumimoji="1"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信息的能力训练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、加强审题训练，确保题目信息的完整性和准确性。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）增强意识：存在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即有用，确保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题目要求的完整性</a:t>
            </a: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）理解力训练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：常见设问中关键的意思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原因、作用、意义、启示、看法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逻辑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训练：</a:t>
            </a:r>
            <a:endParaRPr lang="zh-CN" altLang="en-US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问题逻辑：比如：问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“原因”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答“因为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”。问“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意义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答“有利于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\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有助于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文本逻辑：段落关系、句间关系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】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变题训练：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删减题干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关键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词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进行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比较，进行审题答题训练。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、答题规范、书写工整、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书写适合大小</a:t>
            </a:r>
            <a:r>
              <a:rPr lang="en-US" altLang="zh-CN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\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间距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、答案布局等常规要求不能放松。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endParaRPr lang="zh-CN" altLang="en-US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endParaRPr lang="zh-CN" altLang="en-US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7917180" y="0"/>
            <a:ext cx="4592320" cy="6894830"/>
          </a:xfrm>
          <a:custGeom>
            <a:avLst/>
            <a:gdLst>
              <a:gd name="connsiteX0" fmla="*/ 0 w 9816"/>
              <a:gd name="connsiteY0" fmla="*/ 10874 h 10874"/>
              <a:gd name="connsiteX1" fmla="*/ 3294 w 9816"/>
              <a:gd name="connsiteY1" fmla="*/ 32 h 10874"/>
              <a:gd name="connsiteX2" fmla="*/ 9816 w 9816"/>
              <a:gd name="connsiteY2" fmla="*/ 0 h 10874"/>
              <a:gd name="connsiteX3" fmla="*/ 9765 w 9816"/>
              <a:gd name="connsiteY3" fmla="*/ 10817 h 10874"/>
              <a:gd name="connsiteX4" fmla="*/ 0 w 9816"/>
              <a:gd name="connsiteY4" fmla="*/ 10874 h 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" h="10874">
                <a:moveTo>
                  <a:pt x="0" y="10874"/>
                </a:moveTo>
                <a:lnTo>
                  <a:pt x="3294" y="32"/>
                </a:lnTo>
                <a:lnTo>
                  <a:pt x="9816" y="0"/>
                </a:lnTo>
                <a:lnTo>
                  <a:pt x="9765" y="10817"/>
                </a:lnTo>
                <a:lnTo>
                  <a:pt x="0" y="10874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rot="993075">
            <a:off x="8157690" y="-268879"/>
            <a:ext cx="807721" cy="7394487"/>
          </a:xfrm>
          <a:custGeom>
            <a:avLst/>
            <a:gdLst>
              <a:gd name="connsiteX0" fmla="*/ 0 w 807721"/>
              <a:gd name="connsiteY0" fmla="*/ 240044 h 7394487"/>
              <a:gd name="connsiteX1" fmla="*/ 807721 w 807721"/>
              <a:gd name="connsiteY1" fmla="*/ 0 h 7394487"/>
              <a:gd name="connsiteX2" fmla="*/ 807720 w 807721"/>
              <a:gd name="connsiteY2" fmla="*/ 7154443 h 7394487"/>
              <a:gd name="connsiteX3" fmla="*/ 0 w 807721"/>
              <a:gd name="connsiteY3" fmla="*/ 7394487 h 739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1" h="7394487">
                <a:moveTo>
                  <a:pt x="0" y="240044"/>
                </a:moveTo>
                <a:lnTo>
                  <a:pt x="807721" y="0"/>
                </a:lnTo>
                <a:lnTo>
                  <a:pt x="807720" y="7154443"/>
                </a:lnTo>
                <a:lnTo>
                  <a:pt x="0" y="7394487"/>
                </a:lnTo>
                <a:close/>
              </a:path>
            </a:pathLst>
          </a:custGeom>
          <a:solidFill>
            <a:srgbClr val="C9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993075">
            <a:off x="7386350" y="5041455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993075">
            <a:off x="7386350" y="4915090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 rot="993075">
            <a:off x="8911996" y="-159196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48435" y="1703705"/>
            <a:ext cx="6176010" cy="2078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　　感谢大家的支持，希望能给老师们带来启示！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67005" y="110426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8924" y="283845"/>
            <a:ext cx="6527512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、得分和作答情况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0851" y="1456625"/>
            <a:ext cx="496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、区平均分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3.89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，超过历次考试。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0851" y="2045464"/>
            <a:ext cx="496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都答得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比较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满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，空白卷非常少。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0850" y="2674564"/>
            <a:ext cx="615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分以下比较少 ，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分比以往考试要多。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0851" y="3303664"/>
            <a:ext cx="678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答题规范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比较好，基本都能标序号，分条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作答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0850" y="3892503"/>
            <a:ext cx="678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审题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情况比预想的好，答非所问的情况不多。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21285" y="960755"/>
            <a:ext cx="1207135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1285" y="260682"/>
            <a:ext cx="4100195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二、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81610" y="1068705"/>
            <a:ext cx="11858625" cy="1544320"/>
          </a:xfrm>
        </p:spPr>
        <p:txBody>
          <a:bodyPr/>
          <a:lstStyle/>
          <a:p>
            <a:pPr marL="0" indent="0">
              <a:lnSpc>
                <a:spcPct val="125000"/>
              </a:lnSpc>
              <a:spcAft>
                <a:spcPts val="0"/>
              </a:spcAft>
              <a:buNone/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材料三结尾写到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学好中国字，学做中国人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，请结合三则材料谈谈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学好中国字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学做中国人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的意义。（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17415" y="283845"/>
            <a:ext cx="2035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简答题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27355" y="2752725"/>
            <a:ext cx="11466195" cy="3796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、基本要求：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三则材料，谈谈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意义，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6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</a:t>
            </a:r>
            <a:endParaRPr lang="zh-CN" altLang="en-US" sz="2400" b="1" dirty="0">
              <a:solidFill>
                <a:srgbClr val="1D41D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、题目关键词（短语）：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三个</a:t>
            </a:r>
            <a:endParaRPr lang="en-US" altLang="zh-CN" sz="2400" b="1" dirty="0">
              <a:solidFill>
                <a:srgbClr val="1D41D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、理解关键词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）“学好中国字”</a:t>
            </a: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学习中国字的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精深文化、积极作用、独特优势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  <a:endParaRPr lang="zh-CN" altLang="en-US" sz="2400" b="1" dirty="0">
              <a:solidFill>
                <a:srgbClr val="1D41D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）“学做中国人”</a:t>
            </a: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做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怎样的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中国人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）意义：促进，有助于，有利于</a:t>
            </a:r>
            <a:endParaRPr lang="en-US" altLang="zh-CN" sz="2400" b="1" dirty="0">
              <a:solidFill>
                <a:srgbClr val="1D41D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学好中国字</a:t>
            </a: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”“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学做中国人</a:t>
            </a:r>
            <a:r>
              <a:rPr lang="en-US" altLang="zh-CN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之间有先后逻辑关系：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两方面对应作答</a:t>
            </a:r>
            <a:r>
              <a:rPr lang="zh-CN" altLang="en-US" sz="2400" b="1" dirty="0">
                <a:solidFill>
                  <a:srgbClr val="1D41D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7355" y="2247900"/>
            <a:ext cx="2223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审清题目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660" y="269875"/>
            <a:ext cx="11682730" cy="61360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分）</a:t>
            </a:r>
          </a:p>
          <a:p>
            <a:pPr marL="0" indent="0">
              <a:buNone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【参考答案】</a:t>
            </a:r>
          </a:p>
          <a:p>
            <a:pPr marL="0" indent="0">
              <a:buNone/>
            </a:pPr>
            <a:r>
              <a:rPr lang="en-US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汉字蕴藏着中华民族博大精深的文化基因，学好中国字（汉字）可使我们成长为富有文化自信、能传承中华传统文化的中国人。</a:t>
            </a:r>
          </a:p>
          <a:p>
            <a:pPr marL="0" indent="0">
              <a:buNone/>
            </a:pPr>
            <a:r>
              <a:rPr lang="en-US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汉字搭建起中国与世界文化、经贸沟通的桥梁，学好中国字（汉字）可使我们成长为能更好地与世界进行文明交流互鉴的中国人。</a:t>
            </a:r>
          </a:p>
          <a:p>
            <a:pPr marL="0" indent="0">
              <a:buNone/>
            </a:pPr>
            <a:r>
              <a:rPr lang="en-US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汉字蕴含中国人对天地人关系的理解、对勤劳品格的推崇、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以和为贵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的思想追求，学好中国字（汉字）可使我们成长为具备以上智慧与品格的优秀中国人。</a:t>
            </a:r>
          </a:p>
          <a:p>
            <a:pPr marL="0" indent="0">
              <a:buNone/>
            </a:pPr>
            <a:r>
              <a:rPr lang="en-US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④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汉字具有显著的技术优势，学好中国字（汉字）、可使我们成长为符合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AI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时代发展需求的中国人。</a:t>
            </a:r>
          </a:p>
          <a:p>
            <a:pPr marL="0" indent="0">
              <a:buNone/>
            </a:pPr>
            <a:r>
              <a:rPr lang="en-US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⑤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汉字有益于大脑认知发展，有着远超语言工具的价值，可以增强人应对社会需求的能力。学好中国字（汉字），重视对汉字本身内涵的品味，可使我们成长为在技术浪潮中传承中华灿烂文化的中国人。</a:t>
            </a:r>
          </a:p>
          <a:p>
            <a:pPr marL="0" indent="0">
              <a:buNone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【评分标准】共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分。每点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学好中国字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做好中国人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分，答对任意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点可得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分。意思对即可。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3025" y="544195"/>
            <a:ext cx="12346940" cy="6203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5.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【参考答案】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汉字蕴藏着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中华民族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博大精深的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文化基因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，学好中国字（汉字）可使我们成长为富有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文化自信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、能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传承中华传统文化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的中国人（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有文化自信</a:t>
            </a:r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”“</a:t>
            </a:r>
            <a:r>
              <a:rPr lang="zh-CN" alt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传承中华传统文化</a:t>
            </a:r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答出一点即可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汉字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搭建起中国与世界文化、经贸沟通的桥梁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，学好中国字（汉字）可使我们成长为能更好地与世界进行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文明交流互鉴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的中国人（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汉字蕴含中国人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对天地人关系的理解、对勤劳品格的推崇、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以和为贵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的思想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追求（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分），学好中国字（汉字）可使我们成长为具备以上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智慧与品格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的优秀中国人（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</a:t>
            </a:r>
            <a:r>
              <a:rPr lang="zh-CN" alt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天地人关系的理解</a:t>
            </a:r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”“</a:t>
            </a:r>
            <a:r>
              <a:rPr lang="zh-CN" alt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对勤劳品格的推崇</a:t>
            </a:r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”“</a:t>
            </a:r>
            <a:r>
              <a:rPr lang="zh-CN" alt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以和为贵的思想</a:t>
            </a:r>
            <a:r>
              <a:rPr lang="en-US" altLang="zh-CN" sz="2400" b="1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答出一点即可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3025" y="69850"/>
            <a:ext cx="6121400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三</a:t>
            </a:r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评分标准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3870" y="552450"/>
            <a:ext cx="11172825" cy="53327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④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汉字具有显著的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技术优势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分），学好中国字（汉字）、可使我们成长为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符合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AI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时代发展需求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的中国人（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⑤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汉字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有益于大脑认知发展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，有着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远超语言工具的价值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，可以增强人应对社会需求的能力。学好中国字（汉字），重视对汉字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本身内涵的品味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，可使我们成长为在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技术浪潮中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传承中华灿烂文化的中国人（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分）。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大脑认知发展</a:t>
            </a:r>
            <a:r>
              <a:rPr lang="en-US" altLang="zh-CN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远超语言工具的价值</a:t>
            </a:r>
            <a:r>
              <a:rPr lang="en-US" altLang="zh-CN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”“</a:t>
            </a:r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本身内涵的品味</a:t>
            </a:r>
            <a:r>
              <a:rPr lang="en-US" altLang="zh-CN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答出一点即可）</a:t>
            </a:r>
            <a:endParaRPr lang="zh-CN" altLang="en-US" sz="2400" b="1">
              <a:solidFill>
                <a:schemeClr val="tx1"/>
              </a:solidFill>
              <a:highlight>
                <a:srgbClr val="FFFF00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【评分标准】共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分。每点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分，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学好中国字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分，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做好中国人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分，答对任意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点可得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分。意思对即可。</a:t>
            </a:r>
          </a:p>
          <a:p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7005" y="406400"/>
            <a:ext cx="1852295" cy="511175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补充说明：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7005" y="985520"/>
            <a:ext cx="11846560" cy="3074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、本题每个要点应包含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学好中国字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”“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学做中国人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两个方面的内容，如果学生答案包含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两个方面，按评分标准赋分；按</a:t>
            </a:r>
            <a:r>
              <a:rPr lang="en-US" altLang="zh-CN" sz="2400" b="1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点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赋分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，超出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点，按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最高得分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赋分，满分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、如果学生答案只答一个方面，另一方面没有作答，仍按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点赋分，满分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、若</a:t>
            </a: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学生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使用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有利于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“有助于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”“可以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能够”句式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，仍按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一点两方面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赋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意思符合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的即可得分。</a:t>
            </a:r>
            <a:endParaRPr 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825691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4613275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四、</a:t>
            </a: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失误原由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4467" y="1233651"/>
            <a:ext cx="11221720" cy="5321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、审题不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）题中关键信息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遗漏，只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答一个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方面。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）不理解关键词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意思及两者间的逻辑关系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）答非所问。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、缺乏整体阅读能力，不能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概括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整合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信息。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忠于原文，曲解文意。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、缺乏答题规范，不分条答</a:t>
            </a:r>
            <a:r>
              <a:rPr lang="zh-CN" altLang="en-US" sz="24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书写潦草。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、脱离文本，自说自话。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有些写错位置或超出规定区域答题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000"/>
            <a:ext cx="12192000" cy="3464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0516" y="484509"/>
            <a:ext cx="7109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、审题不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</a:t>
            </a:r>
            <a:r>
              <a:rPr lang="en-US" altLang="zh-CN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题中关键信息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遗漏，只答一个方面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33a6a74-9b9a-4159-b03b-d3539437f16c"/>
  <p:tag name="RESOURCE_RECORD_KEY" val="{&quot;10&quot;:[6463926]}"/>
  <p:tag name="COMMONDATA" val="eyJoZGlkIjoiYWQzNTM1YTgzZjE5MWUyNjQ5YTNkZjRlYmU0MGI1Y2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1828</Words>
  <Application>Microsoft Office PowerPoint</Application>
  <PresentationFormat>宽屏</PresentationFormat>
  <Paragraphs>84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Wingdings</vt:lpstr>
      <vt:lpstr>等线</vt:lpstr>
      <vt:lpstr>楷体</vt:lpstr>
      <vt:lpstr>等线 Light</vt:lpstr>
      <vt:lpstr>宋体</vt:lpstr>
      <vt:lpstr>华文新魏</vt:lpstr>
      <vt:lpstr>Calibri</vt:lpstr>
      <vt:lpstr>Arial</vt:lpstr>
      <vt:lpstr>Times New Roman</vt:lpstr>
      <vt:lpstr>黑体</vt:lpstr>
      <vt:lpstr>微软雅黑</vt:lpstr>
      <vt:lpstr>Agency FB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918</cp:revision>
  <dcterms:created xsi:type="dcterms:W3CDTF">2026-01-16T05:00:00Z</dcterms:created>
  <dcterms:modified xsi:type="dcterms:W3CDTF">2026-04-01T05:13:21Z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B2BAD8DE225C4118916607A3BAD9C281</vt:lpwstr>
  </property>
  <property fmtid="{D5CDD505-2E9C-101B-9397-08002B2CF9AE}" pid="3" name="KSOProductBuildVer">
    <vt:lpwstr>2052-12.1.0.25225</vt:lpwstr>
  </property>
</Properties>
</file>