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1"/>
  </p:sldMasterIdLst>
  <p:notesMasterIdLst>
    <p:notesMasterId r:id="rId65"/>
  </p:notesMasterIdLst>
  <p:sldIdLst>
    <p:sldId id="256" r:id="rId2"/>
    <p:sldId id="751" r:id="rId3"/>
    <p:sldId id="798" r:id="rId4"/>
    <p:sldId id="729" r:id="rId5"/>
    <p:sldId id="732" r:id="rId6"/>
    <p:sldId id="733" r:id="rId7"/>
    <p:sldId id="725" r:id="rId8"/>
    <p:sldId id="731" r:id="rId9"/>
    <p:sldId id="758" r:id="rId10"/>
    <p:sldId id="760" r:id="rId11"/>
    <p:sldId id="757" r:id="rId12"/>
    <p:sldId id="759" r:id="rId13"/>
    <p:sldId id="799" r:id="rId14"/>
    <p:sldId id="800" r:id="rId15"/>
    <p:sldId id="801" r:id="rId16"/>
    <p:sldId id="802" r:id="rId17"/>
    <p:sldId id="803" r:id="rId18"/>
    <p:sldId id="804" r:id="rId19"/>
    <p:sldId id="805" r:id="rId20"/>
    <p:sldId id="806" r:id="rId21"/>
    <p:sldId id="807" r:id="rId22"/>
    <p:sldId id="808" r:id="rId23"/>
    <p:sldId id="809" r:id="rId24"/>
    <p:sldId id="810" r:id="rId25"/>
    <p:sldId id="811" r:id="rId26"/>
    <p:sldId id="812" r:id="rId27"/>
    <p:sldId id="813" r:id="rId28"/>
    <p:sldId id="814" r:id="rId29"/>
    <p:sldId id="815" r:id="rId30"/>
    <p:sldId id="816" r:id="rId31"/>
    <p:sldId id="817" r:id="rId32"/>
    <p:sldId id="818" r:id="rId33"/>
    <p:sldId id="819" r:id="rId34"/>
    <p:sldId id="820" r:id="rId35"/>
    <p:sldId id="821" r:id="rId36"/>
    <p:sldId id="822" r:id="rId37"/>
    <p:sldId id="823" r:id="rId38"/>
    <p:sldId id="824" r:id="rId39"/>
    <p:sldId id="825" r:id="rId40"/>
    <p:sldId id="826" r:id="rId41"/>
    <p:sldId id="827" r:id="rId42"/>
    <p:sldId id="727" r:id="rId43"/>
    <p:sldId id="829" r:id="rId44"/>
    <p:sldId id="830" r:id="rId45"/>
    <p:sldId id="831" r:id="rId46"/>
    <p:sldId id="832" r:id="rId47"/>
    <p:sldId id="833" r:id="rId48"/>
    <p:sldId id="834" r:id="rId49"/>
    <p:sldId id="835" r:id="rId50"/>
    <p:sldId id="836" r:id="rId51"/>
    <p:sldId id="837" r:id="rId52"/>
    <p:sldId id="838" r:id="rId53"/>
    <p:sldId id="839" r:id="rId54"/>
    <p:sldId id="840" r:id="rId55"/>
    <p:sldId id="841" r:id="rId56"/>
    <p:sldId id="842" r:id="rId57"/>
    <p:sldId id="843" r:id="rId58"/>
    <p:sldId id="844" r:id="rId59"/>
    <p:sldId id="845" r:id="rId60"/>
    <p:sldId id="846" r:id="rId61"/>
    <p:sldId id="847" r:id="rId62"/>
    <p:sldId id="848" r:id="rId63"/>
    <p:sldId id="290" r:id="rId64"/>
  </p:sldIdLst>
  <p:sldSz cx="12192000" cy="6858000"/>
  <p:notesSz cx="7104063" cy="10234613"/>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66FF"/>
    <a:srgbClr val="F8F200"/>
    <a:srgbClr val="FFCC99"/>
    <a:srgbClr val="FFCCCC"/>
    <a:srgbClr val="F2DAF8"/>
    <a:srgbClr val="FFFF97"/>
    <a:srgbClr val="3399FF"/>
    <a:srgbClr val="C5F1C5"/>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87" autoAdjust="0"/>
    <p:restoredTop sz="84709" autoAdjust="0"/>
  </p:normalViewPr>
  <p:slideViewPr>
    <p:cSldViewPr snapToGrid="0">
      <p:cViewPr varScale="1">
        <p:scale>
          <a:sx n="114" d="100"/>
          <a:sy n="114" d="100"/>
        </p:scale>
        <p:origin x="168"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1" d="100"/>
        <a:sy n="91" d="100"/>
      </p:scale>
      <p:origin x="0" y="16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36D9DC7-4C7E-450B-B7E8-33883ECEA2CB}" type="doc">
      <dgm:prSet loTypeId="urn:microsoft.com/office/officeart/2005/8/layout/process1" loCatId="process" qsTypeId="urn:microsoft.com/office/officeart/2005/8/quickstyle/simple1#2" qsCatId="simple" csTypeId="urn:microsoft.com/office/officeart/2005/8/colors/colorful4#2" csCatId="colorful" phldr="1"/>
      <dgm:spPr/>
    </dgm:pt>
    <dgm:pt modelId="{F60CB954-B26B-49DE-A28B-5355484E0A99}">
      <dgm:prSet phldrT="[文本]" custT="1"/>
      <dgm:spPr/>
      <dgm:t>
        <a:bodyPr/>
        <a:lstStyle/>
        <a:p>
          <a:r>
            <a:rPr lang="zh-CN" altLang="en-US" sz="2400" dirty="0">
              <a:latin typeface="微软雅黑" panose="020B0503020204020204" pitchFamily="34" charset="-122"/>
              <a:ea typeface="微软雅黑" panose="020B0503020204020204" pitchFamily="34" charset="-122"/>
            </a:rPr>
            <a:t>静息的</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肝星状细胞</a:t>
          </a:r>
          <a:endParaRPr lang="zh-CN" altLang="en-US" sz="2400" dirty="0"/>
        </a:p>
      </dgm:t>
    </dgm:pt>
    <dgm:pt modelId="{A45220D4-CEB4-4007-8B6A-F326731204B1}" type="parTrans" cxnId="{A36683A3-8AE1-4C6C-B9A7-2F4CEFF6F8D1}">
      <dgm:prSet/>
      <dgm:spPr/>
      <dgm:t>
        <a:bodyPr/>
        <a:lstStyle/>
        <a:p>
          <a:endParaRPr lang="zh-CN" altLang="en-US" sz="2400"/>
        </a:p>
      </dgm:t>
    </dgm:pt>
    <dgm:pt modelId="{0E102D64-43D8-47C8-BF3F-4F810F9E1EED}" type="sibTrans" cxnId="{A36683A3-8AE1-4C6C-B9A7-2F4CEFF6F8D1}">
      <dgm:prSet custT="1"/>
      <dgm:spPr/>
      <dgm:t>
        <a:bodyPr/>
        <a:lstStyle/>
        <a:p>
          <a:endParaRPr lang="zh-CN" altLang="en-US" sz="1800"/>
        </a:p>
      </dgm:t>
    </dgm:pt>
    <dgm:pt modelId="{63878264-85F0-4337-8129-108F98E066EF}">
      <dgm:prSet phldrT="[文本]" custT="1"/>
      <dgm:spPr>
        <a:solidFill>
          <a:srgbClr val="00B050"/>
        </a:solidFill>
      </dgm:spPr>
      <dgm:t>
        <a:bodyPr/>
        <a:lstStyle/>
        <a:p>
          <a:r>
            <a:rPr lang="zh-CN" altLang="en-US" sz="2400" dirty="0">
              <a:latin typeface="微软雅黑" panose="020B0503020204020204" pitchFamily="34" charset="-122"/>
              <a:ea typeface="微软雅黑" panose="020B0503020204020204" pitchFamily="34" charset="-122"/>
            </a:rPr>
            <a:t>增殖性、迁移性</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和收缩性的细胞</a:t>
          </a:r>
          <a:endParaRPr lang="en-US" altLang="zh-CN" sz="2400" dirty="0">
            <a:latin typeface="微软雅黑" panose="020B0503020204020204" pitchFamily="34" charset="-122"/>
            <a:ea typeface="微软雅黑" panose="020B0503020204020204" pitchFamily="34" charset="-122"/>
          </a:endParaRPr>
        </a:p>
      </dgm:t>
    </dgm:pt>
    <dgm:pt modelId="{C744B7EE-7E78-4719-A995-86244A287D38}" type="parTrans" cxnId="{174F85EB-44F1-4A43-8816-C1A4F4A83EE4}">
      <dgm:prSet/>
      <dgm:spPr/>
      <dgm:t>
        <a:bodyPr/>
        <a:lstStyle/>
        <a:p>
          <a:endParaRPr lang="zh-CN" altLang="en-US" sz="2400"/>
        </a:p>
      </dgm:t>
    </dgm:pt>
    <dgm:pt modelId="{77E3ECA3-814A-44C6-94BE-C77BE12DDC6E}" type="sibTrans" cxnId="{174F85EB-44F1-4A43-8816-C1A4F4A83EE4}">
      <dgm:prSet custT="1"/>
      <dgm:spPr/>
      <dgm:t>
        <a:bodyPr/>
        <a:lstStyle/>
        <a:p>
          <a:endParaRPr lang="zh-CN" altLang="en-US" sz="1800"/>
        </a:p>
      </dgm:t>
    </dgm:pt>
    <dgm:pt modelId="{55D4330C-380B-4403-B52A-34C2976EB266}">
      <dgm:prSet phldrT="[文本]" custT="1"/>
      <dgm:spPr/>
      <dgm:t>
        <a:bodyPr/>
        <a:lstStyle/>
        <a:p>
          <a:r>
            <a:rPr lang="zh-CN" altLang="en-US" sz="2400" dirty="0">
              <a:latin typeface="微软雅黑" panose="020B0503020204020204" pitchFamily="34" charset="-122"/>
              <a:ea typeface="微软雅黑" panose="020B0503020204020204" pitchFamily="34" charset="-122"/>
            </a:rPr>
            <a:t>形成瘢痕组织</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破坏肝脏结构</a:t>
          </a:r>
          <a:endParaRPr lang="zh-CN" altLang="en-US" sz="2400" dirty="0"/>
        </a:p>
      </dgm:t>
    </dgm:pt>
    <dgm:pt modelId="{9FDA3380-3F4E-4154-A322-AEFA6ADC3589}" type="parTrans" cxnId="{CE408D8D-2B8C-47D2-9527-582576BC4DF9}">
      <dgm:prSet/>
      <dgm:spPr/>
      <dgm:t>
        <a:bodyPr/>
        <a:lstStyle/>
        <a:p>
          <a:endParaRPr lang="zh-CN" altLang="en-US" sz="2400"/>
        </a:p>
      </dgm:t>
    </dgm:pt>
    <dgm:pt modelId="{9281819F-E0A6-467A-BF63-A4699DF3F6EF}" type="sibTrans" cxnId="{CE408D8D-2B8C-47D2-9527-582576BC4DF9}">
      <dgm:prSet/>
      <dgm:spPr/>
      <dgm:t>
        <a:bodyPr/>
        <a:lstStyle/>
        <a:p>
          <a:endParaRPr lang="zh-CN" altLang="en-US" sz="2400"/>
        </a:p>
      </dgm:t>
    </dgm:pt>
    <dgm:pt modelId="{C7BE7186-1C71-4BCB-A6E0-83FC792BA743}" type="pres">
      <dgm:prSet presAssocID="{136D9DC7-4C7E-450B-B7E8-33883ECEA2CB}" presName="Name0" presStyleCnt="0">
        <dgm:presLayoutVars>
          <dgm:dir/>
          <dgm:resizeHandles val="exact"/>
        </dgm:presLayoutVars>
      </dgm:prSet>
      <dgm:spPr/>
    </dgm:pt>
    <dgm:pt modelId="{AA75969F-23E3-4946-898B-48D5E2B94936}" type="pres">
      <dgm:prSet presAssocID="{F60CB954-B26B-49DE-A28B-5355484E0A99}" presName="node" presStyleLbl="node1" presStyleIdx="0" presStyleCnt="3" custScaleX="55913">
        <dgm:presLayoutVars>
          <dgm:bulletEnabled val="1"/>
        </dgm:presLayoutVars>
      </dgm:prSet>
      <dgm:spPr/>
    </dgm:pt>
    <dgm:pt modelId="{9CAE89E3-65ED-4A5F-BB0F-90CCBC3BCE8D}" type="pres">
      <dgm:prSet presAssocID="{0E102D64-43D8-47C8-BF3F-4F810F9E1EED}" presName="sibTrans" presStyleLbl="sibTrans2D1" presStyleIdx="0" presStyleCnt="2" custScaleX="186595" custScaleY="57525"/>
      <dgm:spPr/>
    </dgm:pt>
    <dgm:pt modelId="{2F600FFF-25D0-4F0A-B3B8-ACF07156AD9E}" type="pres">
      <dgm:prSet presAssocID="{0E102D64-43D8-47C8-BF3F-4F810F9E1EED}" presName="connectorText" presStyleLbl="sibTrans2D1" presStyleIdx="0" presStyleCnt="2"/>
      <dgm:spPr/>
    </dgm:pt>
    <dgm:pt modelId="{F3CA9D45-65EA-4262-8622-E527652244FA}" type="pres">
      <dgm:prSet presAssocID="{63878264-85F0-4337-8129-108F98E066EF}" presName="node" presStyleLbl="node1" presStyleIdx="1" presStyleCnt="3" custScaleX="76636">
        <dgm:presLayoutVars>
          <dgm:bulletEnabled val="1"/>
        </dgm:presLayoutVars>
      </dgm:prSet>
      <dgm:spPr/>
    </dgm:pt>
    <dgm:pt modelId="{BF8AAF4D-CECB-4C99-A807-B63600BD279E}" type="pres">
      <dgm:prSet presAssocID="{77E3ECA3-814A-44C6-94BE-C77BE12DDC6E}" presName="sibTrans" presStyleLbl="sibTrans2D1" presStyleIdx="1" presStyleCnt="2" custScaleX="171912" custScaleY="62319"/>
      <dgm:spPr/>
    </dgm:pt>
    <dgm:pt modelId="{4095124C-D438-478F-8326-925087CFE1E2}" type="pres">
      <dgm:prSet presAssocID="{77E3ECA3-814A-44C6-94BE-C77BE12DDC6E}" presName="connectorText" presStyleLbl="sibTrans2D1" presStyleIdx="1" presStyleCnt="2"/>
      <dgm:spPr/>
    </dgm:pt>
    <dgm:pt modelId="{3F97F9A4-8F22-4AB4-AAC1-52A6257570D9}" type="pres">
      <dgm:prSet presAssocID="{55D4330C-380B-4403-B52A-34C2976EB266}" presName="node" presStyleLbl="node1" presStyleIdx="2" presStyleCnt="3" custScaleX="65932">
        <dgm:presLayoutVars>
          <dgm:bulletEnabled val="1"/>
        </dgm:presLayoutVars>
      </dgm:prSet>
      <dgm:spPr/>
    </dgm:pt>
  </dgm:ptLst>
  <dgm:cxnLst>
    <dgm:cxn modelId="{8F266C37-741B-4433-AE78-70C596ADEC13}" type="presOf" srcId="{F60CB954-B26B-49DE-A28B-5355484E0A99}" destId="{AA75969F-23E3-4946-898B-48D5E2B94936}" srcOrd="0" destOrd="0" presId="urn:microsoft.com/office/officeart/2005/8/layout/process1"/>
    <dgm:cxn modelId="{66C5A965-4F21-463B-931C-DBE953718F05}" type="presOf" srcId="{136D9DC7-4C7E-450B-B7E8-33883ECEA2CB}" destId="{C7BE7186-1C71-4BCB-A6E0-83FC792BA743}" srcOrd="0" destOrd="0" presId="urn:microsoft.com/office/officeart/2005/8/layout/process1"/>
    <dgm:cxn modelId="{2E6DF557-B6C8-47D5-8475-A69B234D3E76}" type="presOf" srcId="{0E102D64-43D8-47C8-BF3F-4F810F9E1EED}" destId="{2F600FFF-25D0-4F0A-B3B8-ACF07156AD9E}" srcOrd="1" destOrd="0" presId="urn:microsoft.com/office/officeart/2005/8/layout/process1"/>
    <dgm:cxn modelId="{CE408D8D-2B8C-47D2-9527-582576BC4DF9}" srcId="{136D9DC7-4C7E-450B-B7E8-33883ECEA2CB}" destId="{55D4330C-380B-4403-B52A-34C2976EB266}" srcOrd="2" destOrd="0" parTransId="{9FDA3380-3F4E-4154-A322-AEFA6ADC3589}" sibTransId="{9281819F-E0A6-467A-BF63-A4699DF3F6EF}"/>
    <dgm:cxn modelId="{4E7E589E-8C74-4C84-9E66-DDB7560D77B1}" type="presOf" srcId="{55D4330C-380B-4403-B52A-34C2976EB266}" destId="{3F97F9A4-8F22-4AB4-AAC1-52A6257570D9}" srcOrd="0" destOrd="0" presId="urn:microsoft.com/office/officeart/2005/8/layout/process1"/>
    <dgm:cxn modelId="{A36683A3-8AE1-4C6C-B9A7-2F4CEFF6F8D1}" srcId="{136D9DC7-4C7E-450B-B7E8-33883ECEA2CB}" destId="{F60CB954-B26B-49DE-A28B-5355484E0A99}" srcOrd="0" destOrd="0" parTransId="{A45220D4-CEB4-4007-8B6A-F326731204B1}" sibTransId="{0E102D64-43D8-47C8-BF3F-4F810F9E1EED}"/>
    <dgm:cxn modelId="{2E6965A7-A3AB-4D18-B7EC-C624C2F3C3A9}" type="presOf" srcId="{63878264-85F0-4337-8129-108F98E066EF}" destId="{F3CA9D45-65EA-4262-8622-E527652244FA}" srcOrd="0" destOrd="0" presId="urn:microsoft.com/office/officeart/2005/8/layout/process1"/>
    <dgm:cxn modelId="{752FCBB2-E7C1-466A-BB40-6AB92D13958A}" type="presOf" srcId="{77E3ECA3-814A-44C6-94BE-C77BE12DDC6E}" destId="{4095124C-D438-478F-8326-925087CFE1E2}" srcOrd="1" destOrd="0" presId="urn:microsoft.com/office/officeart/2005/8/layout/process1"/>
    <dgm:cxn modelId="{5E2CD5DC-C28C-4BF2-BF8B-39E87F4E67D7}" type="presOf" srcId="{0E102D64-43D8-47C8-BF3F-4F810F9E1EED}" destId="{9CAE89E3-65ED-4A5F-BB0F-90CCBC3BCE8D}" srcOrd="0" destOrd="0" presId="urn:microsoft.com/office/officeart/2005/8/layout/process1"/>
    <dgm:cxn modelId="{174F85EB-44F1-4A43-8816-C1A4F4A83EE4}" srcId="{136D9DC7-4C7E-450B-B7E8-33883ECEA2CB}" destId="{63878264-85F0-4337-8129-108F98E066EF}" srcOrd="1" destOrd="0" parTransId="{C744B7EE-7E78-4719-A995-86244A287D38}" sibTransId="{77E3ECA3-814A-44C6-94BE-C77BE12DDC6E}"/>
    <dgm:cxn modelId="{9F49B8FC-917D-4694-80DC-1DC35C5B5D30}" type="presOf" srcId="{77E3ECA3-814A-44C6-94BE-C77BE12DDC6E}" destId="{BF8AAF4D-CECB-4C99-A807-B63600BD279E}" srcOrd="0" destOrd="0" presId="urn:microsoft.com/office/officeart/2005/8/layout/process1"/>
    <dgm:cxn modelId="{23D23637-14D4-40A5-99E2-236DB9771FA7}" type="presParOf" srcId="{C7BE7186-1C71-4BCB-A6E0-83FC792BA743}" destId="{AA75969F-23E3-4946-898B-48D5E2B94936}" srcOrd="0" destOrd="0" presId="urn:microsoft.com/office/officeart/2005/8/layout/process1"/>
    <dgm:cxn modelId="{894F8667-5FF5-44DD-9AB8-C05B5EDBA874}" type="presParOf" srcId="{C7BE7186-1C71-4BCB-A6E0-83FC792BA743}" destId="{9CAE89E3-65ED-4A5F-BB0F-90CCBC3BCE8D}" srcOrd="1" destOrd="0" presId="urn:microsoft.com/office/officeart/2005/8/layout/process1"/>
    <dgm:cxn modelId="{5A28C3B7-086A-49EA-A698-38059239139F}" type="presParOf" srcId="{9CAE89E3-65ED-4A5F-BB0F-90CCBC3BCE8D}" destId="{2F600FFF-25D0-4F0A-B3B8-ACF07156AD9E}" srcOrd="0" destOrd="0" presId="urn:microsoft.com/office/officeart/2005/8/layout/process1"/>
    <dgm:cxn modelId="{070740BF-B1A0-42CF-ABCD-A87BAA76DD16}" type="presParOf" srcId="{C7BE7186-1C71-4BCB-A6E0-83FC792BA743}" destId="{F3CA9D45-65EA-4262-8622-E527652244FA}" srcOrd="2" destOrd="0" presId="urn:microsoft.com/office/officeart/2005/8/layout/process1"/>
    <dgm:cxn modelId="{D85DD3E4-27F8-45F5-BD8F-415AE1978260}" type="presParOf" srcId="{C7BE7186-1C71-4BCB-A6E0-83FC792BA743}" destId="{BF8AAF4D-CECB-4C99-A807-B63600BD279E}" srcOrd="3" destOrd="0" presId="urn:microsoft.com/office/officeart/2005/8/layout/process1"/>
    <dgm:cxn modelId="{CA2B979F-2767-495C-B2AB-A06D534B379C}" type="presParOf" srcId="{BF8AAF4D-CECB-4C99-A807-B63600BD279E}" destId="{4095124C-D438-478F-8326-925087CFE1E2}" srcOrd="0" destOrd="0" presId="urn:microsoft.com/office/officeart/2005/8/layout/process1"/>
    <dgm:cxn modelId="{4EA862A9-BEF9-4C65-929D-A70CC7659F10}" type="presParOf" srcId="{C7BE7186-1C71-4BCB-A6E0-83FC792BA743}" destId="{3F97F9A4-8F22-4AB4-AAC1-52A6257570D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5969F-23E3-4946-898B-48D5E2B94936}">
      <dsp:nvSpPr>
        <dsp:cNvPr id="0" name=""/>
        <dsp:cNvSpPr/>
      </dsp:nvSpPr>
      <dsp:spPr>
        <a:xfrm>
          <a:off x="3035" y="0"/>
          <a:ext cx="2142109" cy="16586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静息的</a:t>
          </a:r>
          <a:endParaRPr lang="en-US" altLang="zh-CN" sz="2400" kern="1200" dirty="0">
            <a:latin typeface="微软雅黑" panose="020B0503020204020204" pitchFamily="34" charset="-122"/>
            <a:ea typeface="微软雅黑" panose="020B0503020204020204" pitchFamily="34" charset="-122"/>
          </a:endParaRPr>
        </a:p>
        <a:p>
          <a:pPr marL="0" lvl="0" indent="0" algn="ctr"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肝星状细胞</a:t>
          </a:r>
          <a:endParaRPr lang="zh-CN" altLang="en-US" sz="2400" kern="1200" dirty="0"/>
        </a:p>
      </dsp:txBody>
      <dsp:txXfrm>
        <a:off x="3035" y="0"/>
        <a:ext cx="2142109" cy="1658679"/>
      </dsp:txXfrm>
    </dsp:sp>
    <dsp:sp modelId="{9CAE89E3-65ED-4A5F-BB0F-90CCBC3BCE8D}">
      <dsp:nvSpPr>
        <dsp:cNvPr id="0" name=""/>
        <dsp:cNvSpPr/>
      </dsp:nvSpPr>
      <dsp:spPr>
        <a:xfrm>
          <a:off x="2176595" y="556059"/>
          <a:ext cx="1515530" cy="54655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2176595" y="556059"/>
        <a:ext cx="1515530" cy="546559"/>
      </dsp:txXfrm>
    </dsp:sp>
    <dsp:sp modelId="{F3CA9D45-65EA-4262-8622-E527652244FA}">
      <dsp:nvSpPr>
        <dsp:cNvPr id="0" name=""/>
        <dsp:cNvSpPr/>
      </dsp:nvSpPr>
      <dsp:spPr>
        <a:xfrm>
          <a:off x="3677603" y="0"/>
          <a:ext cx="2936037" cy="165867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增殖性、迁移性</a:t>
          </a:r>
          <a:endParaRPr lang="en-US" altLang="zh-CN" sz="2400" kern="1200" dirty="0">
            <a:latin typeface="微软雅黑" panose="020B0503020204020204" pitchFamily="34" charset="-122"/>
            <a:ea typeface="微软雅黑" panose="020B0503020204020204" pitchFamily="34" charset="-122"/>
          </a:endParaRPr>
        </a:p>
        <a:p>
          <a:pPr marL="0" lvl="0" indent="0" algn="ctr"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和收缩性的细胞</a:t>
          </a:r>
          <a:endParaRPr lang="en-US" altLang="zh-CN" sz="2400" kern="1200" dirty="0">
            <a:latin typeface="微软雅黑" panose="020B0503020204020204" pitchFamily="34" charset="-122"/>
            <a:ea typeface="微软雅黑" panose="020B0503020204020204" pitchFamily="34" charset="-122"/>
          </a:endParaRPr>
        </a:p>
      </dsp:txBody>
      <dsp:txXfrm>
        <a:off x="3677603" y="0"/>
        <a:ext cx="2936037" cy="1658679"/>
      </dsp:txXfrm>
    </dsp:sp>
    <dsp:sp modelId="{BF8AAF4D-CECB-4C99-A807-B63600BD279E}">
      <dsp:nvSpPr>
        <dsp:cNvPr id="0" name=""/>
        <dsp:cNvSpPr/>
      </dsp:nvSpPr>
      <dsp:spPr>
        <a:xfrm>
          <a:off x="6704720" y="533285"/>
          <a:ext cx="1396274" cy="592108"/>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6704720" y="533285"/>
        <a:ext cx="1396274" cy="592108"/>
      </dsp:txXfrm>
    </dsp:sp>
    <dsp:sp modelId="{3F97F9A4-8F22-4AB4-AAC1-52A6257570D9}">
      <dsp:nvSpPr>
        <dsp:cNvPr id="0" name=""/>
        <dsp:cNvSpPr/>
      </dsp:nvSpPr>
      <dsp:spPr>
        <a:xfrm>
          <a:off x="8146099" y="0"/>
          <a:ext cx="2525951" cy="1658679"/>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形成瘢痕组织</a:t>
          </a:r>
          <a:endParaRPr lang="en-US" altLang="zh-CN" sz="2400" kern="1200" dirty="0">
            <a:latin typeface="微软雅黑" panose="020B0503020204020204" pitchFamily="34" charset="-122"/>
            <a:ea typeface="微软雅黑" panose="020B0503020204020204" pitchFamily="34" charset="-122"/>
          </a:endParaRPr>
        </a:p>
        <a:p>
          <a:pPr marL="0" lvl="0" indent="0" algn="ctr"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破坏肝脏结构</a:t>
          </a:r>
          <a:endParaRPr lang="zh-CN" altLang="en-US" sz="2400" kern="1200" dirty="0"/>
        </a:p>
      </dsp:txBody>
      <dsp:txXfrm>
        <a:off x="8146099" y="0"/>
        <a:ext cx="2525951" cy="16586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4766708-9DC8-496F-BC69-5ED86D757FD6}" type="datetimeFigureOut">
              <a:rPr lang="zh-CN" altLang="en-US" smtClean="0"/>
              <a:pPr/>
              <a:t>2026/4/20</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AE882-252E-4B18-B851-34198A1E84F3}" type="slidenum">
              <a:rPr lang="zh-CN" altLang="en-US" smtClean="0"/>
              <a:pPr/>
              <a:t>‹#›</a:t>
            </a:fld>
            <a:endParaRPr lang="zh-CN" altLang="en-US"/>
          </a:p>
        </p:txBody>
      </p:sp>
    </p:spTree>
    <p:extLst>
      <p:ext uri="{BB962C8B-B14F-4D97-AF65-F5344CB8AC3E}">
        <p14:creationId xmlns:p14="http://schemas.microsoft.com/office/powerpoint/2010/main" val="2439432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DCAE882-252E-4B18-B851-34198A1E84F3}" type="slidenum">
              <a:rPr lang="zh-CN" altLang="en-US" smtClean="0"/>
              <a:pPr/>
              <a:t>1</a:t>
            </a:fld>
            <a:endParaRPr lang="zh-CN" altLang="en-US"/>
          </a:p>
        </p:txBody>
      </p:sp>
    </p:spTree>
    <p:extLst>
      <p:ext uri="{BB962C8B-B14F-4D97-AF65-F5344CB8AC3E}">
        <p14:creationId xmlns:p14="http://schemas.microsoft.com/office/powerpoint/2010/main" val="2058512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82F385-E86A-4757-BDB8-C2AC632DB07C}" type="slidenum">
              <a:rPr lang="zh-CN" altLang="en-US" smtClean="0"/>
              <a:pPr/>
              <a:t>34</a:t>
            </a:fld>
            <a:endParaRPr lang="zh-CN" altLang="en-US"/>
          </a:p>
        </p:txBody>
      </p:sp>
    </p:spTree>
    <p:extLst>
      <p:ext uri="{BB962C8B-B14F-4D97-AF65-F5344CB8AC3E}">
        <p14:creationId xmlns:p14="http://schemas.microsoft.com/office/powerpoint/2010/main" val="58971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71DE04-14F8-4FFD-9635-164665883BF3}" type="slidenum">
              <a:rPr lang="zh-CN" altLang="en-US" smtClean="0"/>
              <a:pPr/>
              <a:t>36</a:t>
            </a:fld>
            <a:endParaRPr lang="zh-CN" altLang="en-US"/>
          </a:p>
        </p:txBody>
      </p:sp>
    </p:spTree>
    <p:extLst>
      <p:ext uri="{BB962C8B-B14F-4D97-AF65-F5344CB8AC3E}">
        <p14:creationId xmlns:p14="http://schemas.microsoft.com/office/powerpoint/2010/main" val="116932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pPr/>
              <a:t>63</a:t>
            </a:fld>
            <a:endParaRPr lang="zh-CN" altLang="en-US"/>
          </a:p>
        </p:txBody>
      </p:sp>
    </p:spTree>
    <p:extLst>
      <p:ext uri="{BB962C8B-B14F-4D97-AF65-F5344CB8AC3E}">
        <p14:creationId xmlns:p14="http://schemas.microsoft.com/office/powerpoint/2010/main" val="2888994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2026/4/20</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42.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PLA.mp4"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660400" y="482600"/>
            <a:ext cx="10998200" cy="589280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9" name="文本框 18"/>
          <p:cNvSpPr txBox="1"/>
          <p:nvPr/>
        </p:nvSpPr>
        <p:spPr>
          <a:xfrm>
            <a:off x="1361073" y="1487069"/>
            <a:ext cx="9471270" cy="2516073"/>
          </a:xfrm>
          <a:prstGeom prst="rect">
            <a:avLst/>
          </a:prstGeom>
          <a:noFill/>
          <a:effectLst>
            <a:glow rad="63500">
              <a:schemeClr val="accent2">
                <a:satMod val="175000"/>
                <a:alpha val="40000"/>
              </a:schemeClr>
            </a:glow>
          </a:effectLst>
        </p:spPr>
        <p:txBody>
          <a:bodyPr wrap="square" rtlCol="0">
            <a:spAutoFit/>
          </a:bodyPr>
          <a:lstStyle/>
          <a:p>
            <a:pPr lvl="0" algn="ctr">
              <a:lnSpc>
                <a:spcPct val="125000"/>
              </a:lnSpc>
              <a:spcBef>
                <a:spcPct val="0"/>
              </a:spcBef>
              <a:defRPr/>
            </a:pPr>
            <a:r>
              <a:rPr lang="en-US" altLang="zh-CN" sz="5400" b="1" dirty="0">
                <a:solidFill>
                  <a:schemeClr val="bg1"/>
                </a:solidFill>
                <a:effectLst>
                  <a:glow rad="228600">
                    <a:schemeClr val="accent2">
                      <a:satMod val="175000"/>
                      <a:alpha val="40000"/>
                    </a:schemeClr>
                  </a:glow>
                </a:effectLst>
                <a:latin typeface="Microsoft YaHei" panose="020B0503020204020204" pitchFamily="34" charset="-122"/>
                <a:ea typeface="Microsoft YaHei" panose="020B0503020204020204" pitchFamily="34" charset="-122"/>
              </a:rPr>
              <a:t>2026.4 </a:t>
            </a:r>
            <a:r>
              <a:rPr lang="zh-CN" altLang="en-US" sz="5400" b="1" dirty="0">
                <a:solidFill>
                  <a:schemeClr val="bg1"/>
                </a:solidFill>
                <a:effectLst>
                  <a:glow rad="228600">
                    <a:schemeClr val="accent2">
                      <a:satMod val="175000"/>
                      <a:alpha val="40000"/>
                    </a:schemeClr>
                  </a:glow>
                </a:effectLst>
                <a:latin typeface="Microsoft YaHei" panose="020B0503020204020204" pitchFamily="34" charset="-122"/>
                <a:ea typeface="Microsoft YaHei" panose="020B0503020204020204" pitchFamily="34" charset="-122"/>
              </a:rPr>
              <a:t>高三生物一模试题</a:t>
            </a:r>
            <a:endParaRPr lang="en-US" altLang="zh-CN" sz="5400" b="1" dirty="0">
              <a:solidFill>
                <a:schemeClr val="bg1"/>
              </a:solidFill>
              <a:effectLst>
                <a:glow rad="228600">
                  <a:schemeClr val="accent2">
                    <a:satMod val="175000"/>
                    <a:alpha val="40000"/>
                  </a:schemeClr>
                </a:glow>
              </a:effectLst>
              <a:latin typeface="Microsoft YaHei" panose="020B0503020204020204" pitchFamily="34" charset="-122"/>
              <a:ea typeface="Microsoft YaHei" panose="020B0503020204020204" pitchFamily="34" charset="-122"/>
            </a:endParaRPr>
          </a:p>
          <a:p>
            <a:pPr lvl="0" algn="ctr">
              <a:lnSpc>
                <a:spcPct val="125000"/>
              </a:lnSpc>
              <a:spcBef>
                <a:spcPct val="0"/>
              </a:spcBef>
              <a:defRPr/>
            </a:pPr>
            <a:r>
              <a:rPr lang="zh-CN" altLang="en-US" sz="5400" b="1" dirty="0">
                <a:solidFill>
                  <a:schemeClr val="bg1"/>
                </a:solidFill>
                <a:effectLst>
                  <a:glow rad="228600">
                    <a:schemeClr val="accent2">
                      <a:satMod val="175000"/>
                      <a:alpha val="40000"/>
                    </a:schemeClr>
                  </a:glow>
                </a:effectLst>
                <a:latin typeface="Microsoft YaHei" panose="020B0503020204020204" pitchFamily="34" charset="-122"/>
                <a:ea typeface="Microsoft YaHei" panose="020B0503020204020204" pitchFamily="34" charset="-122"/>
              </a:rPr>
              <a:t>命题思路及评分标准</a:t>
            </a:r>
            <a:r>
              <a:rPr lang="zh-CN" altLang="en-US" sz="7200" b="1" dirty="0">
                <a:solidFill>
                  <a:srgbClr val="FF0000"/>
                </a:solidFill>
                <a:effectLst>
                  <a:glow rad="228600">
                    <a:schemeClr val="accent2">
                      <a:satMod val="175000"/>
                      <a:alpha val="40000"/>
                    </a:schemeClr>
                  </a:glow>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 </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56648" y="2482013"/>
            <a:ext cx="10405451" cy="3523209"/>
          </a:xfrm>
          <a:prstGeom prst="rect">
            <a:avLst/>
          </a:prstGeom>
        </p:spPr>
        <p:txBody>
          <a:bodyPr wrap="square">
            <a:spAutoFit/>
          </a:bodyPr>
          <a:lstStyle/>
          <a:p>
            <a:pPr>
              <a:lnSpc>
                <a:spcPct val="125000"/>
              </a:lnSpc>
            </a:pPr>
            <a:r>
              <a:rPr lang="en-US" altLang="zh-CN" dirty="0">
                <a:latin typeface="Microsoft YaHei" panose="020B0503020204020204" pitchFamily="34" charset="-122"/>
                <a:ea typeface="Microsoft YaHei" panose="020B0503020204020204" pitchFamily="34" charset="-122"/>
              </a:rPr>
              <a:t>1.  </a:t>
            </a:r>
            <a:r>
              <a:rPr lang="zh-CN" altLang="en-US" dirty="0">
                <a:latin typeface="Microsoft YaHei" panose="020B0503020204020204" pitchFamily="34" charset="-122"/>
                <a:ea typeface="Microsoft YaHei" panose="020B0503020204020204" pitchFamily="34" charset="-122"/>
              </a:rPr>
              <a:t>样本处理：用多聚甲醛固定处理好的细胞爬片。</a:t>
            </a:r>
          </a:p>
          <a:p>
            <a:pPr>
              <a:lnSpc>
                <a:spcPct val="125000"/>
              </a:lnSpc>
            </a:pPr>
            <a:r>
              <a:rPr lang="en-US" altLang="zh-CN" dirty="0">
                <a:latin typeface="Microsoft YaHei" panose="020B0503020204020204" pitchFamily="34" charset="-122"/>
                <a:ea typeface="Microsoft YaHei" panose="020B0503020204020204" pitchFamily="34" charset="-122"/>
              </a:rPr>
              <a:t>2.  </a:t>
            </a:r>
            <a:r>
              <a:rPr lang="zh-CN" altLang="en-US" dirty="0">
                <a:latin typeface="Microsoft YaHei" panose="020B0503020204020204" pitchFamily="34" charset="-122"/>
                <a:ea typeface="Microsoft YaHei" panose="020B0503020204020204" pitchFamily="34" charset="-122"/>
              </a:rPr>
              <a:t>封闭：将封闭液滴加到细胞爬片，确保封闭液均匀覆盖整个组织区域。</a:t>
            </a:r>
          </a:p>
          <a:p>
            <a:pPr>
              <a:lnSpc>
                <a:spcPct val="125000"/>
              </a:lnSpc>
            </a:pPr>
            <a:r>
              <a:rPr lang="en-US" altLang="zh-CN" dirty="0">
                <a:latin typeface="Microsoft YaHei" panose="020B0503020204020204" pitchFamily="34" charset="-122"/>
                <a:ea typeface="Microsoft YaHei" panose="020B0503020204020204" pitchFamily="34" charset="-122"/>
              </a:rPr>
              <a:t>3.  </a:t>
            </a:r>
            <a:r>
              <a:rPr lang="zh-CN" altLang="en-US" dirty="0">
                <a:latin typeface="Microsoft YaHei" panose="020B0503020204020204" pitchFamily="34" charset="-122"/>
                <a:ea typeface="Microsoft YaHei" panose="020B0503020204020204" pitchFamily="34" charset="-122"/>
              </a:rPr>
              <a:t>孵育一抗：将稀释好的一抗均匀滴加在已封闭的细胞爬片，放入湿盒中，</a:t>
            </a:r>
            <a:r>
              <a:rPr lang="en-US" altLang="zh-CN" dirty="0">
                <a:latin typeface="Microsoft YaHei" panose="020B0503020204020204" pitchFamily="34" charset="-122"/>
                <a:ea typeface="Microsoft YaHei" panose="020B0503020204020204" pitchFamily="34" charset="-122"/>
              </a:rPr>
              <a:t>37℃</a:t>
            </a:r>
            <a:r>
              <a:rPr lang="zh-CN" altLang="en-US" dirty="0">
                <a:latin typeface="Microsoft YaHei" panose="020B0503020204020204" pitchFamily="34" charset="-122"/>
                <a:ea typeface="Microsoft YaHei" panose="020B0503020204020204" pitchFamily="34" charset="-122"/>
              </a:rPr>
              <a:t>孵育，使一抗与</a:t>
            </a:r>
            <a:endParaRPr lang="en-US" altLang="zh-CN" dirty="0">
              <a:latin typeface="Microsoft YaHei" panose="020B0503020204020204" pitchFamily="34" charset="-122"/>
              <a:ea typeface="Microsoft YaHei" panose="020B0503020204020204" pitchFamily="34" charset="-122"/>
            </a:endParaRPr>
          </a:p>
          <a:p>
            <a:pPr>
              <a:lnSpc>
                <a:spcPct val="125000"/>
              </a:lnSpc>
            </a:pP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抗原充分结合。</a:t>
            </a:r>
          </a:p>
          <a:p>
            <a:pPr>
              <a:lnSpc>
                <a:spcPct val="125000"/>
              </a:lnSpc>
            </a:pPr>
            <a:r>
              <a:rPr lang="en-US" altLang="zh-CN" dirty="0">
                <a:latin typeface="Microsoft YaHei" panose="020B0503020204020204" pitchFamily="34" charset="-122"/>
                <a:ea typeface="Microsoft YaHei" panose="020B0503020204020204" pitchFamily="34" charset="-122"/>
              </a:rPr>
              <a:t>4.  </a:t>
            </a:r>
            <a:r>
              <a:rPr lang="zh-CN" altLang="en-US" dirty="0">
                <a:latin typeface="Microsoft YaHei" panose="020B0503020204020204" pitchFamily="34" charset="-122"/>
                <a:ea typeface="Microsoft YaHei" panose="020B0503020204020204" pitchFamily="34" charset="-122"/>
              </a:rPr>
              <a:t>孵育</a:t>
            </a:r>
            <a:r>
              <a:rPr lang="en-US" altLang="zh-CN" dirty="0">
                <a:latin typeface="Microsoft YaHei" panose="020B0503020204020204" pitchFamily="34" charset="-122"/>
                <a:ea typeface="Microsoft YaHei" panose="020B0503020204020204" pitchFamily="34" charset="-122"/>
              </a:rPr>
              <a:t>PLA</a:t>
            </a:r>
            <a:r>
              <a:rPr lang="zh-CN" altLang="en-US" dirty="0">
                <a:latin typeface="Microsoft YaHei" panose="020B0503020204020204" pitchFamily="34" charset="-122"/>
                <a:ea typeface="Microsoft YaHei" panose="020B0503020204020204" pitchFamily="34" charset="-122"/>
              </a:rPr>
              <a:t>探针：再次清洗后加入</a:t>
            </a:r>
            <a:r>
              <a:rPr lang="en-US" altLang="zh-CN" dirty="0">
                <a:latin typeface="Microsoft YaHei" panose="020B0503020204020204" pitchFamily="34" charset="-122"/>
                <a:ea typeface="Microsoft YaHei" panose="020B0503020204020204" pitchFamily="34" charset="-122"/>
              </a:rPr>
              <a:t>PLUS</a:t>
            </a:r>
            <a:r>
              <a:rPr lang="zh-CN" altLang="en-US" dirty="0">
                <a:latin typeface="Microsoft YaHei" panose="020B0503020204020204" pitchFamily="34" charset="-122"/>
                <a:ea typeface="Microsoft YaHei" panose="020B0503020204020204" pitchFamily="34" charset="-122"/>
              </a:rPr>
              <a:t>和</a:t>
            </a:r>
            <a:r>
              <a:rPr lang="en-US" altLang="zh-CN" dirty="0">
                <a:latin typeface="Microsoft YaHei" panose="020B0503020204020204" pitchFamily="34" charset="-122"/>
                <a:ea typeface="Microsoft YaHei" panose="020B0503020204020204" pitchFamily="34" charset="-122"/>
              </a:rPr>
              <a:t>MINUS</a:t>
            </a:r>
            <a:r>
              <a:rPr lang="zh-CN" altLang="en-US" dirty="0">
                <a:latin typeface="Microsoft YaHei" panose="020B0503020204020204" pitchFamily="34" charset="-122"/>
                <a:ea typeface="Microsoft YaHei" panose="020B0503020204020204" pitchFamily="34" charset="-122"/>
              </a:rPr>
              <a:t>两种</a:t>
            </a:r>
            <a:r>
              <a:rPr lang="en-US" altLang="zh-CN" dirty="0">
                <a:latin typeface="Microsoft YaHei" panose="020B0503020204020204" pitchFamily="34" charset="-122"/>
                <a:ea typeface="Microsoft YaHei" panose="020B0503020204020204" pitchFamily="34" charset="-122"/>
              </a:rPr>
              <a:t>PLA</a:t>
            </a:r>
            <a:r>
              <a:rPr lang="zh-CN" altLang="en-US" dirty="0">
                <a:latin typeface="Microsoft YaHei" panose="020B0503020204020204" pitchFamily="34" charset="-122"/>
                <a:ea typeface="Microsoft YaHei" panose="020B0503020204020204" pitchFamily="34" charset="-122"/>
              </a:rPr>
              <a:t>探针。</a:t>
            </a:r>
          </a:p>
          <a:p>
            <a:pPr>
              <a:lnSpc>
                <a:spcPct val="125000"/>
              </a:lnSpc>
            </a:pPr>
            <a:r>
              <a:rPr lang="en-US" altLang="zh-CN" dirty="0">
                <a:latin typeface="Microsoft YaHei" panose="020B0503020204020204" pitchFamily="34" charset="-122"/>
                <a:ea typeface="Microsoft YaHei" panose="020B0503020204020204" pitchFamily="34" charset="-122"/>
              </a:rPr>
              <a:t>5.  </a:t>
            </a:r>
            <a:r>
              <a:rPr lang="zh-CN" altLang="en-US" dirty="0">
                <a:latin typeface="Microsoft YaHei" panose="020B0503020204020204" pitchFamily="34" charset="-122"/>
                <a:ea typeface="Microsoft YaHei" panose="020B0503020204020204" pitchFamily="34" charset="-122"/>
              </a:rPr>
              <a:t>连接反应：滴加连接缓冲液（含连接酶），将载玻片置于预热的湿盒中，</a:t>
            </a:r>
            <a:r>
              <a:rPr lang="en-US" altLang="zh-CN" dirty="0">
                <a:latin typeface="Microsoft YaHei" panose="020B0503020204020204" pitchFamily="34" charset="-122"/>
                <a:ea typeface="Microsoft YaHei" panose="020B0503020204020204" pitchFamily="34" charset="-122"/>
              </a:rPr>
              <a:t>37℃</a:t>
            </a:r>
            <a:r>
              <a:rPr lang="zh-CN" altLang="en-US" dirty="0">
                <a:latin typeface="Microsoft YaHei" panose="020B0503020204020204" pitchFamily="34" charset="-122"/>
                <a:ea typeface="Microsoft YaHei" panose="020B0503020204020204" pitchFamily="34" charset="-122"/>
              </a:rPr>
              <a:t>下进行连接反应。</a:t>
            </a:r>
          </a:p>
          <a:p>
            <a:pPr>
              <a:lnSpc>
                <a:spcPct val="125000"/>
              </a:lnSpc>
            </a:pPr>
            <a:r>
              <a:rPr lang="en-US" altLang="zh-CN" dirty="0">
                <a:latin typeface="Microsoft YaHei" panose="020B0503020204020204" pitchFamily="34" charset="-122"/>
                <a:ea typeface="Microsoft YaHei" panose="020B0503020204020204" pitchFamily="34" charset="-122"/>
              </a:rPr>
              <a:t>6.  </a:t>
            </a:r>
            <a:r>
              <a:rPr lang="zh-CN" altLang="en-US" dirty="0">
                <a:latin typeface="Microsoft YaHei" panose="020B0503020204020204" pitchFamily="34" charset="-122"/>
                <a:ea typeface="Microsoft YaHei" panose="020B0503020204020204" pitchFamily="34" charset="-122"/>
              </a:rPr>
              <a:t>滚环扩增与荧光标记：利用</a:t>
            </a:r>
            <a:r>
              <a:rPr lang="en-US" altLang="zh-CN" dirty="0">
                <a:latin typeface="Microsoft YaHei" panose="020B0503020204020204" pitchFamily="34" charset="-122"/>
                <a:ea typeface="Microsoft YaHei" panose="020B0503020204020204" pitchFamily="34" charset="-122"/>
              </a:rPr>
              <a:t>Phi29 DNA</a:t>
            </a:r>
            <a:r>
              <a:rPr lang="zh-CN" altLang="en-US" dirty="0">
                <a:latin typeface="Microsoft YaHei" panose="020B0503020204020204" pitchFamily="34" charset="-122"/>
                <a:ea typeface="Microsoft YaHei" panose="020B0503020204020204" pitchFamily="34" charset="-122"/>
              </a:rPr>
              <a:t>聚合酶进行等温滚环扩增，生成包含大量重复序列的</a:t>
            </a:r>
            <a:r>
              <a:rPr lang="en-US" altLang="zh-CN" dirty="0">
                <a:latin typeface="Microsoft YaHei" panose="020B0503020204020204" pitchFamily="34" charset="-122"/>
                <a:ea typeface="Microsoft YaHei" panose="020B0503020204020204" pitchFamily="34" charset="-122"/>
              </a:rPr>
              <a:t>DNA</a:t>
            </a:r>
          </a:p>
          <a:p>
            <a:pPr>
              <a:lnSpc>
                <a:spcPct val="125000"/>
              </a:lnSpc>
            </a:pP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产物，随后加入荧光标记的检测探针进行杂交标记。</a:t>
            </a:r>
            <a:endParaRPr lang="en-US" altLang="zh-CN" dirty="0">
              <a:latin typeface="Microsoft YaHei" panose="020B0503020204020204" pitchFamily="34" charset="-122"/>
              <a:ea typeface="Microsoft YaHei" panose="020B0503020204020204" pitchFamily="34" charset="-122"/>
            </a:endParaRPr>
          </a:p>
          <a:p>
            <a:pPr>
              <a:lnSpc>
                <a:spcPct val="125000"/>
              </a:lnSpc>
            </a:pPr>
            <a:r>
              <a:rPr lang="en-US" altLang="zh-CN" dirty="0">
                <a:latin typeface="Microsoft YaHei" panose="020B0503020204020204" pitchFamily="34" charset="-122"/>
                <a:ea typeface="Microsoft YaHei" panose="020B0503020204020204" pitchFamily="34" charset="-122"/>
              </a:rPr>
              <a:t>7.  </a:t>
            </a:r>
            <a:r>
              <a:rPr lang="zh-CN" altLang="en-US" dirty="0">
                <a:latin typeface="Microsoft YaHei" panose="020B0503020204020204" pitchFamily="34" charset="-122"/>
                <a:ea typeface="Microsoft YaHei" panose="020B0503020204020204" pitchFamily="34" charset="-122"/>
              </a:rPr>
              <a:t>信号检测与分析：使用共聚焦显微镜观察样本，每个互作事件显示为一个离散的荧光点。通过统计 </a:t>
            </a:r>
            <a:endParaRPr lang="en-US" altLang="zh-CN" dirty="0">
              <a:latin typeface="Microsoft YaHei" panose="020B0503020204020204" pitchFamily="34" charset="-122"/>
              <a:ea typeface="Microsoft YaHei" panose="020B0503020204020204" pitchFamily="34" charset="-122"/>
            </a:endParaRPr>
          </a:p>
          <a:p>
            <a:pPr>
              <a:lnSpc>
                <a:spcPct val="125000"/>
              </a:lnSpc>
            </a:pP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单个细胞内的荧光点数量，可实现对互作频率的定量比较。</a:t>
            </a:r>
          </a:p>
        </p:txBody>
      </p:sp>
      <p:grpSp>
        <p:nvGrpSpPr>
          <p:cNvPr id="13" name="组合 12"/>
          <p:cNvGrpSpPr/>
          <p:nvPr/>
        </p:nvGrpSpPr>
        <p:grpSpPr>
          <a:xfrm>
            <a:off x="1104527" y="406400"/>
            <a:ext cx="10160373" cy="1739900"/>
            <a:chOff x="1104527" y="406400"/>
            <a:chExt cx="10160373" cy="1739900"/>
          </a:xfrm>
        </p:grpSpPr>
        <p:pic>
          <p:nvPicPr>
            <p:cNvPr id="1026" name="Picture 2"/>
            <p:cNvPicPr>
              <a:picLocks noChangeAspect="1" noChangeArrowheads="1"/>
            </p:cNvPicPr>
            <p:nvPr/>
          </p:nvPicPr>
          <p:blipFill>
            <a:blip r:embed="rId2" cstate="print"/>
            <a:srcRect r="77439" b="63059"/>
            <a:stretch>
              <a:fillRect/>
            </a:stretch>
          </p:blipFill>
          <p:spPr bwMode="auto">
            <a:xfrm>
              <a:off x="1104527" y="733043"/>
              <a:ext cx="1241923" cy="1413257"/>
            </a:xfrm>
            <a:prstGeom prst="rect">
              <a:avLst/>
            </a:prstGeom>
            <a:noFill/>
            <a:ln w="9525">
              <a:noFill/>
              <a:miter lim="800000"/>
              <a:headEnd/>
              <a:tailEnd/>
            </a:ln>
            <a:effectLst/>
          </p:spPr>
        </p:pic>
        <p:pic>
          <p:nvPicPr>
            <p:cNvPr id="6" name="Picture 2"/>
            <p:cNvPicPr>
              <a:picLocks noChangeAspect="1" noChangeArrowheads="1"/>
            </p:cNvPicPr>
            <p:nvPr/>
          </p:nvPicPr>
          <p:blipFill>
            <a:blip r:embed="rId2" cstate="print"/>
            <a:srcRect l="35002" t="45808" r="39409" b="8712"/>
            <a:stretch>
              <a:fillRect/>
            </a:stretch>
          </p:blipFill>
          <p:spPr bwMode="auto">
            <a:xfrm>
              <a:off x="8241059" y="406400"/>
              <a:ext cx="1408623" cy="1739900"/>
            </a:xfrm>
            <a:prstGeom prst="rect">
              <a:avLst/>
            </a:prstGeom>
            <a:noFill/>
            <a:ln w="9525">
              <a:noFill/>
              <a:miter lim="800000"/>
              <a:headEnd/>
              <a:tailEnd/>
            </a:ln>
            <a:effectLst/>
          </p:spPr>
        </p:pic>
        <p:pic>
          <p:nvPicPr>
            <p:cNvPr id="7" name="Picture 2"/>
            <p:cNvPicPr>
              <a:picLocks noChangeAspect="1" noChangeArrowheads="1"/>
            </p:cNvPicPr>
            <p:nvPr/>
          </p:nvPicPr>
          <p:blipFill>
            <a:blip r:embed="rId2" cstate="print"/>
            <a:srcRect l="74033" t="54921" r="1050" b="8713"/>
            <a:stretch>
              <a:fillRect/>
            </a:stretch>
          </p:blipFill>
          <p:spPr bwMode="auto">
            <a:xfrm>
              <a:off x="6527800" y="755041"/>
              <a:ext cx="1371600" cy="1391259"/>
            </a:xfrm>
            <a:prstGeom prst="rect">
              <a:avLst/>
            </a:prstGeom>
            <a:noFill/>
            <a:ln w="9525">
              <a:noFill/>
              <a:miter lim="800000"/>
              <a:headEnd/>
              <a:tailEnd/>
            </a:ln>
            <a:effectLst/>
          </p:spPr>
        </p:pic>
        <p:pic>
          <p:nvPicPr>
            <p:cNvPr id="8" name="Picture 2"/>
            <p:cNvPicPr>
              <a:picLocks noChangeAspect="1" noChangeArrowheads="1"/>
            </p:cNvPicPr>
            <p:nvPr/>
          </p:nvPicPr>
          <p:blipFill>
            <a:blip r:embed="rId2" cstate="print"/>
            <a:srcRect l="1576" t="45808" r="76507" b="8713"/>
            <a:stretch>
              <a:fillRect/>
            </a:stretch>
          </p:blipFill>
          <p:spPr bwMode="auto">
            <a:xfrm>
              <a:off x="10058400" y="406400"/>
              <a:ext cx="1206500" cy="1739900"/>
            </a:xfrm>
            <a:prstGeom prst="rect">
              <a:avLst/>
            </a:prstGeom>
            <a:noFill/>
            <a:ln w="9525">
              <a:noFill/>
              <a:miter lim="800000"/>
              <a:headEnd/>
              <a:tailEnd/>
            </a:ln>
            <a:effectLst/>
          </p:spPr>
        </p:pic>
        <p:pic>
          <p:nvPicPr>
            <p:cNvPr id="9" name="Picture 2"/>
            <p:cNvPicPr>
              <a:picLocks noChangeAspect="1" noChangeArrowheads="1"/>
            </p:cNvPicPr>
            <p:nvPr/>
          </p:nvPicPr>
          <p:blipFill>
            <a:blip r:embed="rId2" cstate="print"/>
            <a:srcRect l="35280" r="38223" b="64055"/>
            <a:stretch>
              <a:fillRect/>
            </a:stretch>
          </p:blipFill>
          <p:spPr bwMode="auto">
            <a:xfrm>
              <a:off x="2719196" y="771143"/>
              <a:ext cx="1458633" cy="1375157"/>
            </a:xfrm>
            <a:prstGeom prst="rect">
              <a:avLst/>
            </a:prstGeom>
            <a:noFill/>
            <a:ln w="9525">
              <a:noFill/>
              <a:miter lim="800000"/>
              <a:headEnd/>
              <a:tailEnd/>
            </a:ln>
            <a:effectLst/>
          </p:spPr>
        </p:pic>
        <p:pic>
          <p:nvPicPr>
            <p:cNvPr id="10" name="Picture 2"/>
            <p:cNvPicPr>
              <a:picLocks noChangeAspect="1" noChangeArrowheads="1"/>
            </p:cNvPicPr>
            <p:nvPr/>
          </p:nvPicPr>
          <p:blipFill>
            <a:blip r:embed="rId2" cstate="print"/>
            <a:srcRect l="71317" r="3608" b="64719"/>
            <a:stretch>
              <a:fillRect/>
            </a:stretch>
          </p:blipFill>
          <p:spPr bwMode="auto">
            <a:xfrm>
              <a:off x="4448976" y="796543"/>
              <a:ext cx="1380324" cy="1349757"/>
            </a:xfrm>
            <a:prstGeom prst="rect">
              <a:avLst/>
            </a:prstGeom>
            <a:noFill/>
            <a:ln w="9525">
              <a:noFill/>
              <a:miter lim="800000"/>
              <a:headEnd/>
              <a:tailEnd/>
            </a:ln>
            <a:effectLst/>
          </p:spPr>
        </p:pic>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1646473" y="869762"/>
            <a:ext cx="9237427" cy="2149362"/>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b="40101"/>
          <a:stretch>
            <a:fillRect/>
          </a:stretch>
        </p:blipFill>
        <p:spPr bwMode="auto">
          <a:xfrm>
            <a:off x="1435100" y="3337482"/>
            <a:ext cx="9386465" cy="2542618"/>
          </a:xfrm>
          <a:prstGeom prst="rect">
            <a:avLst/>
          </a:prstGeom>
          <a:noFill/>
          <a:ln w="9525">
            <a:noFill/>
            <a:miter lim="800000"/>
            <a:headEnd/>
            <a:tailEnd/>
          </a:ln>
          <a:effec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t="17523"/>
          <a:stretch>
            <a:fillRect/>
          </a:stretch>
        </p:blipFill>
        <p:spPr bwMode="auto">
          <a:xfrm>
            <a:off x="546100" y="685800"/>
            <a:ext cx="10807700" cy="2136506"/>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t="35919"/>
          <a:stretch>
            <a:fillRect/>
          </a:stretch>
        </p:blipFill>
        <p:spPr bwMode="auto">
          <a:xfrm>
            <a:off x="795670" y="3019645"/>
            <a:ext cx="10299700" cy="3085959"/>
          </a:xfrm>
          <a:prstGeom prst="rect">
            <a:avLst/>
          </a:prstGeom>
          <a:noFill/>
          <a:ln w="9525">
            <a:noFill/>
            <a:miter lim="800000"/>
            <a:headEnd/>
            <a:tailEnd/>
          </a:ln>
          <a:effec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483402399"/>
              </p:ext>
            </p:extLst>
          </p:nvPr>
        </p:nvGraphicFramePr>
        <p:xfrm>
          <a:off x="916481" y="2869647"/>
          <a:ext cx="10577594" cy="3157666"/>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3503145">
                  <a:extLst>
                    <a:ext uri="{9D8B030D-6E8A-4147-A177-3AD203B41FA5}">
                      <a16:colId xmlns:a16="http://schemas.microsoft.com/office/drawing/2014/main" val="20002"/>
                    </a:ext>
                  </a:extLst>
                </a:gridCol>
                <a:gridCol w="4455235">
                  <a:extLst>
                    <a:ext uri="{9D8B030D-6E8A-4147-A177-3AD203B41FA5}">
                      <a16:colId xmlns:a16="http://schemas.microsoft.com/office/drawing/2014/main" val="20003"/>
                    </a:ext>
                  </a:extLst>
                </a:gridCol>
              </a:tblGrid>
              <a:tr h="783965">
                <a:tc>
                  <a:txBody>
                    <a:bodyPr/>
                    <a:lstStyle/>
                    <a:p>
                      <a:pPr algn="ctr"/>
                      <a:r>
                        <a:rPr lang="zh-CN" altLang="en-US" sz="2400" b="0" dirty="0">
                          <a:latin typeface="黑体" pitchFamily="49" charset="-122"/>
                          <a:ea typeface="黑体" pitchFamily="49" charset="-122"/>
                        </a:rPr>
                        <a:t>小题</a:t>
                      </a:r>
                    </a:p>
                  </a:txBody>
                  <a:tcPr anchor="ctr">
                    <a:solidFill>
                      <a:srgbClr val="0070C0"/>
                    </a:solidFill>
                  </a:tcPr>
                </a:tc>
                <a:tc>
                  <a:txBody>
                    <a:bodyPr/>
                    <a:lstStyle/>
                    <a:p>
                      <a:pPr algn="ctr"/>
                      <a:r>
                        <a:rPr lang="zh-CN" altLang="en-US" sz="2400" b="0" dirty="0">
                          <a:latin typeface="黑体" pitchFamily="49" charset="-122"/>
                          <a:ea typeface="黑体" pitchFamily="49" charset="-122"/>
                        </a:rPr>
                        <a:t>分值</a:t>
                      </a:r>
                    </a:p>
                  </a:txBody>
                  <a:tcPr anchor="ctr">
                    <a:solidFill>
                      <a:srgbClr val="0070C0"/>
                    </a:solidFill>
                  </a:tcPr>
                </a:tc>
                <a:tc>
                  <a:txBody>
                    <a:bodyPr/>
                    <a:lstStyle/>
                    <a:p>
                      <a:pPr algn="ctr"/>
                      <a:r>
                        <a:rPr lang="zh-CN" altLang="en-US" sz="2400" b="0" dirty="0">
                          <a:latin typeface="黑体" pitchFamily="49" charset="-122"/>
                          <a:ea typeface="黑体" pitchFamily="49" charset="-122"/>
                        </a:rPr>
                        <a:t>赋分标准</a:t>
                      </a:r>
                    </a:p>
                  </a:txBody>
                  <a:tcPr anchor="ctr">
                    <a:solidFill>
                      <a:srgbClr val="0070C0"/>
                    </a:solidFill>
                  </a:tcPr>
                </a:tc>
                <a:tc>
                  <a:txBody>
                    <a:bodyPr/>
                    <a:lstStyle/>
                    <a:p>
                      <a:pPr algn="ctr"/>
                      <a:r>
                        <a:rPr lang="zh-CN" altLang="en-US" sz="2400" b="0" dirty="0">
                          <a:latin typeface="黑体" pitchFamily="49" charset="-122"/>
                          <a:ea typeface="黑体" pitchFamily="49" charset="-122"/>
                        </a:rPr>
                        <a:t>典型错误</a:t>
                      </a:r>
                    </a:p>
                  </a:txBody>
                  <a:tcPr anchor="ctr">
                    <a:solidFill>
                      <a:srgbClr val="0070C0"/>
                    </a:solidFill>
                  </a:tcPr>
                </a:tc>
                <a:extLst>
                  <a:ext uri="{0D108BD9-81ED-4DB2-BD59-A6C34878D82A}">
                    <a16:rowId xmlns:a16="http://schemas.microsoft.com/office/drawing/2014/main" val="10000"/>
                  </a:ext>
                </a:extLst>
              </a:tr>
              <a:tr h="2373701">
                <a:tc>
                  <a:txBody>
                    <a:bodyPr/>
                    <a:lstStyle/>
                    <a:p>
                      <a:pPr algn="ctr"/>
                      <a:r>
                        <a:rPr lang="en-US" altLang="zh-CN" sz="2400" b="0" dirty="0">
                          <a:latin typeface="黑体" pitchFamily="49" charset="-122"/>
                          <a:ea typeface="黑体" pitchFamily="49" charset="-122"/>
                          <a:cs typeface="Arial Unicode MS" pitchFamily="34" charset="-122"/>
                        </a:rPr>
                        <a:t>17.1</a:t>
                      </a:r>
                    </a:p>
                  </a:txBody>
                  <a:tcPr anchor="ctr"/>
                </a:tc>
                <a:tc>
                  <a:txBody>
                    <a:bodyPr/>
                    <a:lstStyle/>
                    <a:p>
                      <a:pPr algn="ctr"/>
                      <a:r>
                        <a:rPr lang="en-US" altLang="zh-CN" sz="2400" b="0" dirty="0">
                          <a:latin typeface="黑体" pitchFamily="49" charset="-122"/>
                          <a:ea typeface="黑体" pitchFamily="49" charset="-122"/>
                        </a:rPr>
                        <a:t>3</a:t>
                      </a:r>
                    </a:p>
                    <a:p>
                      <a:pPr algn="ctr"/>
                      <a:r>
                        <a:rPr lang="zh-CN" altLang="en-US" sz="2400" b="0" dirty="0">
                          <a:latin typeface="黑体" pitchFamily="49" charset="-122"/>
                          <a:ea typeface="黑体" pitchFamily="49" charset="-122"/>
                        </a:rPr>
                        <a:t>（</a:t>
                      </a:r>
                      <a:r>
                        <a:rPr lang="en-US" altLang="zh-CN" sz="2400" b="0" dirty="0">
                          <a:latin typeface="黑体" pitchFamily="49" charset="-122"/>
                          <a:ea typeface="黑体" pitchFamily="49" charset="-122"/>
                        </a:rPr>
                        <a:t>0,3</a:t>
                      </a:r>
                      <a:r>
                        <a:rPr lang="zh-CN" altLang="en-US" sz="2400" b="0" dirty="0">
                          <a:latin typeface="黑体" pitchFamily="49" charset="-122"/>
                          <a:ea typeface="黑体" pitchFamily="49" charset="-122"/>
                        </a:rPr>
                        <a:t>）</a:t>
                      </a:r>
                    </a:p>
                  </a:txBody>
                  <a:tcPr anchor="ctr"/>
                </a:tc>
                <a:tc>
                  <a:txBody>
                    <a:bodyPr/>
                    <a:lstStyle/>
                    <a:p>
                      <a:pPr algn="l"/>
                      <a:r>
                        <a:rPr lang="en-US" altLang="zh-CN" sz="2400" b="0" dirty="0">
                          <a:latin typeface="黑体" pitchFamily="49" charset="-122"/>
                          <a:ea typeface="黑体" pitchFamily="49" charset="-122"/>
                        </a:rPr>
                        <a:t>3</a:t>
                      </a:r>
                      <a:r>
                        <a:rPr lang="zh-CN" altLang="en-US" sz="2400" b="0" dirty="0">
                          <a:latin typeface="黑体" pitchFamily="49" charset="-122"/>
                          <a:ea typeface="黑体" pitchFamily="49" charset="-122"/>
                        </a:rPr>
                        <a:t>分：兴奋、神经冲动、电信号</a:t>
                      </a:r>
                      <a:r>
                        <a:rPr lang="zh-CN" altLang="en-US" sz="2400" b="0">
                          <a:latin typeface="黑体" pitchFamily="49" charset="-122"/>
                          <a:ea typeface="黑体" pitchFamily="49" charset="-122"/>
                        </a:rPr>
                        <a:t>、动作电位</a:t>
                      </a:r>
                      <a:endParaRPr lang="en-US" altLang="zh-CN" sz="2400" b="0" dirty="0">
                        <a:latin typeface="黑体" pitchFamily="49" charset="-122"/>
                        <a:ea typeface="黑体" pitchFamily="49" charset="-122"/>
                      </a:endParaRPr>
                    </a:p>
                    <a:p>
                      <a:pPr algn="l"/>
                      <a:endParaRPr lang="en-US" altLang="zh-CN" sz="2400" b="0" dirty="0">
                        <a:latin typeface="黑体" pitchFamily="49" charset="-122"/>
                        <a:ea typeface="黑体" pitchFamily="49" charset="-122"/>
                      </a:endParaRPr>
                    </a:p>
                    <a:p>
                      <a:pPr algn="l"/>
                      <a:r>
                        <a:rPr lang="en-US" altLang="zh-CN" sz="2400" b="0" dirty="0">
                          <a:latin typeface="黑体" pitchFamily="49" charset="-122"/>
                          <a:ea typeface="黑体" pitchFamily="49" charset="-122"/>
                        </a:rPr>
                        <a:t>0</a:t>
                      </a:r>
                      <a:r>
                        <a:rPr lang="zh-CN" altLang="en-US" sz="2400" b="0" dirty="0">
                          <a:latin typeface="黑体" pitchFamily="49" charset="-122"/>
                          <a:ea typeface="黑体" pitchFamily="49" charset="-122"/>
                        </a:rPr>
                        <a:t>分：神经递质、突触小泡、局部电流</a:t>
                      </a:r>
                    </a:p>
                  </a:txBody>
                  <a:tcPr anchor="ctr"/>
                </a:tc>
                <a:tc>
                  <a:txBody>
                    <a:bodyPr/>
                    <a:lstStyle/>
                    <a:p>
                      <a:pPr algn="l"/>
                      <a:r>
                        <a:rPr lang="zh-CN" altLang="en-US" sz="2400" b="0" dirty="0">
                          <a:latin typeface="黑体" pitchFamily="49" charset="-122"/>
                          <a:ea typeface="黑体" pitchFamily="49" charset="-122"/>
                        </a:rPr>
                        <a:t>神经递质、突触小泡、局部电流</a:t>
                      </a:r>
                      <a:endParaRPr lang="zh-CN" altLang="en-US" sz="2400" b="0" dirty="0">
                        <a:solidFill>
                          <a:srgbClr val="FF0000"/>
                        </a:solidFill>
                        <a:latin typeface="黑体" pitchFamily="49" charset="-122"/>
                        <a:ea typeface="黑体" pitchFamily="49" charset="-122"/>
                      </a:endParaRPr>
                    </a:p>
                  </a:txBody>
                  <a:tcPr anchor="ctr"/>
                </a:tc>
                <a:extLst>
                  <a:ext uri="{0D108BD9-81ED-4DB2-BD59-A6C34878D82A}">
                    <a16:rowId xmlns:a16="http://schemas.microsoft.com/office/drawing/2014/main" val="10001"/>
                  </a:ext>
                </a:extLst>
              </a:tr>
            </a:tbl>
          </a:graphicData>
        </a:graphic>
      </p:graphicFrame>
      <p:pic>
        <p:nvPicPr>
          <p:cNvPr id="3" name="图片 2">
            <a:extLst>
              <a:ext uri="{FF2B5EF4-FFF2-40B4-BE49-F238E27FC236}">
                <a16:creationId xmlns:a16="http://schemas.microsoft.com/office/drawing/2014/main" id="{AF81B411-974C-FA30-96B7-933B2C44F4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8" y="717143"/>
            <a:ext cx="11394203" cy="1675986"/>
          </a:xfrm>
          <a:prstGeom prst="rect">
            <a:avLst/>
          </a:prstGeom>
        </p:spPr>
      </p:pic>
      <p:sp>
        <p:nvSpPr>
          <p:cNvPr id="9" name="文本框 8">
            <a:extLst>
              <a:ext uri="{FF2B5EF4-FFF2-40B4-BE49-F238E27FC236}">
                <a16:creationId xmlns:a16="http://schemas.microsoft.com/office/drawing/2014/main" id="{211EC11A-4802-BCC2-992F-2CE79EAEE902}"/>
              </a:ext>
            </a:extLst>
          </p:cNvPr>
          <p:cNvSpPr txBox="1"/>
          <p:nvPr/>
        </p:nvSpPr>
        <p:spPr>
          <a:xfrm>
            <a:off x="6794454" y="1535996"/>
            <a:ext cx="728136" cy="400110"/>
          </a:xfrm>
          <a:prstGeom prst="rect">
            <a:avLst/>
          </a:prstGeom>
          <a:noFill/>
          <a:ln>
            <a:noFill/>
          </a:ln>
        </p:spPr>
        <p:txBody>
          <a:bodyPr wrap="square">
            <a:spAutoFit/>
          </a:bodyPr>
          <a:lstStyle/>
          <a:p>
            <a:r>
              <a:rPr lang="zh-CN" altLang="zh-CN" sz="20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兴奋</a:t>
            </a:r>
            <a:r>
              <a:rPr lang="zh-CN" altLang="zh-CN" sz="2000" b="1" dirty="0">
                <a:solidFill>
                  <a:srgbClr val="FF0000"/>
                </a:solidFill>
                <a:effectLst/>
              </a:rPr>
              <a:t> </a:t>
            </a:r>
            <a:endParaRPr lang="zh-CN" altLang="en-US" sz="2000" b="1" dirty="0">
              <a:solidFill>
                <a:srgbClr val="FF0000"/>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88B19F6-6286-3C06-A109-3EB7CCEFE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6" y="409893"/>
            <a:ext cx="10988573" cy="6038214"/>
          </a:xfrm>
          <a:prstGeom prst="rect">
            <a:avLst/>
          </a:prstGeom>
        </p:spPr>
      </p:pic>
      <p:sp>
        <p:nvSpPr>
          <p:cNvPr id="4" name="文本框 3">
            <a:extLst>
              <a:ext uri="{FF2B5EF4-FFF2-40B4-BE49-F238E27FC236}">
                <a16:creationId xmlns:a16="http://schemas.microsoft.com/office/drawing/2014/main" id="{55624833-A6E4-E07A-8A92-0181E2F4C6AB}"/>
              </a:ext>
            </a:extLst>
          </p:cNvPr>
          <p:cNvSpPr txBox="1"/>
          <p:nvPr/>
        </p:nvSpPr>
        <p:spPr>
          <a:xfrm>
            <a:off x="4993933" y="5976021"/>
            <a:ext cx="3952103" cy="400110"/>
          </a:xfrm>
          <a:prstGeom prst="rect">
            <a:avLst/>
          </a:prstGeom>
          <a:noFill/>
          <a:ln>
            <a:noFill/>
          </a:ln>
        </p:spPr>
        <p:txBody>
          <a:bodyPr wrap="square">
            <a:spAutoFit/>
          </a:bodyPr>
          <a:lstStyle/>
          <a:p>
            <a:r>
              <a:rPr lang="zh-CN"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加入</a:t>
            </a:r>
            <a:r>
              <a:rPr lang="en-US" altLang="zh-CN" sz="1800" b="1" dirty="0">
                <a:solidFill>
                  <a:srgbClr val="FF0000"/>
                </a:solidFill>
                <a:effectLst/>
                <a:latin typeface="Times New Roman" panose="02020603050405020304" pitchFamily="18" charset="0"/>
                <a:ea typeface="宋体" panose="02010600030101010101" pitchFamily="2" charset="-122"/>
              </a:rPr>
              <a:t>VLK</a:t>
            </a:r>
            <a:r>
              <a:rPr lang="zh-CN"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组荧光强度显著高于对照组</a:t>
            </a:r>
            <a:r>
              <a:rPr lang="zh-CN" altLang="zh-CN" sz="2000" b="1" dirty="0">
                <a:solidFill>
                  <a:srgbClr val="FF0000"/>
                </a:solidFill>
                <a:effectLst/>
              </a:rPr>
              <a:t>  </a:t>
            </a:r>
            <a:endParaRPr lang="zh-CN" altLang="en-US" sz="2000" b="1" dirty="0">
              <a:solidFill>
                <a:srgbClr val="FF0000"/>
              </a:solidFill>
            </a:endParaRPr>
          </a:p>
        </p:txBody>
      </p:sp>
    </p:spTree>
    <p:extLst>
      <p:ext uri="{BB962C8B-B14F-4D97-AF65-F5344CB8AC3E}">
        <p14:creationId xmlns:p14="http://schemas.microsoft.com/office/powerpoint/2010/main" val="114005701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824013707"/>
              </p:ext>
            </p:extLst>
          </p:nvPr>
        </p:nvGraphicFramePr>
        <p:xfrm>
          <a:off x="993755" y="1398646"/>
          <a:ext cx="10577594" cy="4010481"/>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418633">
                  <a:extLst>
                    <a:ext uri="{9D8B030D-6E8A-4147-A177-3AD203B41FA5}">
                      <a16:colId xmlns:a16="http://schemas.microsoft.com/office/drawing/2014/main" val="20001"/>
                    </a:ext>
                  </a:extLst>
                </a:gridCol>
                <a:gridCol w="3734873">
                  <a:extLst>
                    <a:ext uri="{9D8B030D-6E8A-4147-A177-3AD203B41FA5}">
                      <a16:colId xmlns:a16="http://schemas.microsoft.com/office/drawing/2014/main" val="20002"/>
                    </a:ext>
                  </a:extLst>
                </a:gridCol>
                <a:gridCol w="4114481">
                  <a:extLst>
                    <a:ext uri="{9D8B030D-6E8A-4147-A177-3AD203B41FA5}">
                      <a16:colId xmlns:a16="http://schemas.microsoft.com/office/drawing/2014/main" val="20003"/>
                    </a:ext>
                  </a:extLst>
                </a:gridCol>
              </a:tblGrid>
              <a:tr h="780306">
                <a:tc>
                  <a:txBody>
                    <a:bodyPr/>
                    <a:lstStyle/>
                    <a:p>
                      <a:pPr algn="ctr"/>
                      <a:r>
                        <a:rPr lang="zh-CN" altLang="en-US" sz="2400" b="0" dirty="0">
                          <a:latin typeface="黑体" pitchFamily="49" charset="-122"/>
                          <a:ea typeface="黑体" pitchFamily="49" charset="-122"/>
                        </a:rPr>
                        <a:t>小题</a:t>
                      </a:r>
                    </a:p>
                  </a:txBody>
                  <a:tcPr anchor="ctr">
                    <a:solidFill>
                      <a:srgbClr val="0070C0"/>
                    </a:solidFill>
                  </a:tcPr>
                </a:tc>
                <a:tc>
                  <a:txBody>
                    <a:bodyPr/>
                    <a:lstStyle/>
                    <a:p>
                      <a:pPr algn="ctr"/>
                      <a:r>
                        <a:rPr lang="zh-CN" altLang="en-US" sz="2400" b="0" dirty="0">
                          <a:latin typeface="黑体" pitchFamily="49" charset="-122"/>
                          <a:ea typeface="黑体" pitchFamily="49" charset="-122"/>
                        </a:rPr>
                        <a:t>分值</a:t>
                      </a:r>
                    </a:p>
                  </a:txBody>
                  <a:tcPr anchor="ctr">
                    <a:solidFill>
                      <a:srgbClr val="0070C0"/>
                    </a:solidFill>
                  </a:tcPr>
                </a:tc>
                <a:tc>
                  <a:txBody>
                    <a:bodyPr/>
                    <a:lstStyle/>
                    <a:p>
                      <a:pPr algn="ctr"/>
                      <a:r>
                        <a:rPr lang="zh-CN" altLang="en-US" sz="2400" b="0" dirty="0">
                          <a:latin typeface="黑体" pitchFamily="49" charset="-122"/>
                          <a:ea typeface="黑体" pitchFamily="49" charset="-122"/>
                        </a:rPr>
                        <a:t>赋分标准</a:t>
                      </a:r>
                    </a:p>
                  </a:txBody>
                  <a:tcPr anchor="ctr">
                    <a:solidFill>
                      <a:srgbClr val="0070C0"/>
                    </a:solidFill>
                  </a:tcPr>
                </a:tc>
                <a:tc>
                  <a:txBody>
                    <a:bodyPr/>
                    <a:lstStyle/>
                    <a:p>
                      <a:pPr algn="ctr"/>
                      <a:r>
                        <a:rPr lang="zh-CN" altLang="en-US" sz="2400" b="0" dirty="0">
                          <a:latin typeface="黑体" pitchFamily="49" charset="-122"/>
                          <a:ea typeface="黑体" pitchFamily="49" charset="-122"/>
                        </a:rPr>
                        <a:t>典型错误</a:t>
                      </a:r>
                    </a:p>
                  </a:txBody>
                  <a:tcPr anchor="ctr">
                    <a:solidFill>
                      <a:srgbClr val="0070C0"/>
                    </a:solidFill>
                  </a:tcPr>
                </a:tc>
                <a:extLst>
                  <a:ext uri="{0D108BD9-81ED-4DB2-BD59-A6C34878D82A}">
                    <a16:rowId xmlns:a16="http://schemas.microsoft.com/office/drawing/2014/main" val="10000"/>
                  </a:ext>
                </a:extLst>
              </a:tr>
              <a:tr h="3230175">
                <a:tc>
                  <a:txBody>
                    <a:bodyPr/>
                    <a:lstStyle/>
                    <a:p>
                      <a:pPr algn="ctr"/>
                      <a:r>
                        <a:rPr lang="en-US" altLang="zh-CN" sz="2400" b="0" dirty="0">
                          <a:latin typeface="黑体" pitchFamily="49" charset="-122"/>
                          <a:ea typeface="黑体" pitchFamily="49" charset="-122"/>
                          <a:cs typeface="Arial Unicode MS" pitchFamily="34" charset="-122"/>
                        </a:rPr>
                        <a:t>17.2</a:t>
                      </a:r>
                    </a:p>
                  </a:txBody>
                  <a:tcPr anchor="ctr"/>
                </a:tc>
                <a:tc>
                  <a:txBody>
                    <a:bodyPr/>
                    <a:lstStyle/>
                    <a:p>
                      <a:pPr algn="ctr"/>
                      <a:r>
                        <a:rPr lang="en-US" altLang="zh-CN" sz="2400" b="0" dirty="0">
                          <a:latin typeface="黑体" pitchFamily="49" charset="-122"/>
                          <a:ea typeface="黑体" pitchFamily="49" charset="-122"/>
                        </a:rPr>
                        <a:t>3</a:t>
                      </a:r>
                    </a:p>
                    <a:p>
                      <a:pPr algn="ctr"/>
                      <a:r>
                        <a:rPr lang="zh-CN" altLang="en-US" sz="2400" b="0" dirty="0">
                          <a:latin typeface="黑体" pitchFamily="49" charset="-122"/>
                          <a:ea typeface="黑体" pitchFamily="49" charset="-122"/>
                        </a:rPr>
                        <a:t>（</a:t>
                      </a:r>
                      <a:r>
                        <a:rPr lang="en-US" altLang="zh-CN" sz="2400" b="0" dirty="0">
                          <a:latin typeface="黑体" pitchFamily="49" charset="-122"/>
                          <a:ea typeface="黑体" pitchFamily="49" charset="-122"/>
                        </a:rPr>
                        <a:t>0,2,3</a:t>
                      </a:r>
                      <a:r>
                        <a:rPr lang="zh-CN" altLang="en-US" sz="2400" b="0" dirty="0">
                          <a:latin typeface="黑体" pitchFamily="49" charset="-122"/>
                          <a:ea typeface="黑体" pitchFamily="49" charset="-122"/>
                        </a:rPr>
                        <a:t>）</a:t>
                      </a:r>
                    </a:p>
                  </a:txBody>
                  <a:tcPr anchor="ctr"/>
                </a:tc>
                <a:tc>
                  <a:txBody>
                    <a:bodyPr/>
                    <a:lstStyle/>
                    <a:p>
                      <a:pPr algn="l"/>
                      <a:r>
                        <a:rPr lang="en-US" altLang="zh-CN" sz="2400" b="0" dirty="0">
                          <a:latin typeface="黑体" pitchFamily="49" charset="-122"/>
                          <a:ea typeface="黑体" pitchFamily="49" charset="-122"/>
                        </a:rPr>
                        <a:t>3</a:t>
                      </a:r>
                      <a:r>
                        <a:rPr lang="zh-CN" altLang="en-US" sz="2400" b="0" dirty="0">
                          <a:latin typeface="黑体" pitchFamily="49" charset="-122"/>
                          <a:ea typeface="黑体" pitchFamily="49" charset="-122"/>
                        </a:rPr>
                        <a:t>分：</a:t>
                      </a:r>
                      <a:r>
                        <a:rPr lang="zh-CN" altLang="zh-CN" sz="1800" kern="1200" dirty="0">
                          <a:solidFill>
                            <a:schemeClr val="dk1"/>
                          </a:solidFill>
                          <a:effectLst/>
                          <a:latin typeface="+mn-lt"/>
                          <a:ea typeface="+mn-ea"/>
                          <a:cs typeface="+mn-cs"/>
                        </a:rPr>
                        <a:t>加入</a:t>
                      </a:r>
                      <a:r>
                        <a:rPr lang="en-US" altLang="zh-CN" sz="1800" kern="1200" dirty="0">
                          <a:solidFill>
                            <a:schemeClr val="dk1"/>
                          </a:solidFill>
                          <a:effectLst/>
                          <a:latin typeface="+mn-lt"/>
                          <a:ea typeface="+mn-ea"/>
                          <a:cs typeface="+mn-cs"/>
                        </a:rPr>
                        <a:t>VLK</a:t>
                      </a:r>
                      <a:r>
                        <a:rPr lang="zh-CN" altLang="zh-CN" sz="1800" kern="1200" dirty="0">
                          <a:solidFill>
                            <a:schemeClr val="dk1"/>
                          </a:solidFill>
                          <a:effectLst/>
                          <a:latin typeface="+mn-lt"/>
                          <a:ea typeface="+mn-ea"/>
                          <a:cs typeface="+mn-cs"/>
                        </a:rPr>
                        <a:t>组荧光强度显著高于对照组</a:t>
                      </a:r>
                      <a:r>
                        <a:rPr lang="zh-CN" altLang="zh-CN" sz="2400" dirty="0">
                          <a:effectLst/>
                        </a:rPr>
                        <a:t> </a:t>
                      </a:r>
                      <a:endParaRPr lang="en-US" altLang="zh-CN" sz="2400" dirty="0">
                        <a:effectLst/>
                      </a:endParaRPr>
                    </a:p>
                    <a:p>
                      <a:pPr algn="l"/>
                      <a:r>
                        <a:rPr lang="zh-CN" altLang="en-US" sz="1800" kern="1200" dirty="0">
                          <a:solidFill>
                            <a:schemeClr val="dk1"/>
                          </a:solidFill>
                          <a:effectLst/>
                          <a:latin typeface="+mn-lt"/>
                          <a:ea typeface="+mn-ea"/>
                          <a:cs typeface="+mn-cs"/>
                        </a:rPr>
                        <a:t>（拓展：多写</a:t>
                      </a:r>
                      <a:r>
                        <a:rPr lang="en-US" altLang="zh-CN" sz="1800" kern="1200" dirty="0">
                          <a:solidFill>
                            <a:schemeClr val="dk1"/>
                          </a:solidFill>
                          <a:effectLst/>
                          <a:latin typeface="+mn-lt"/>
                          <a:ea typeface="+mn-ea"/>
                          <a:cs typeface="+mn-cs"/>
                        </a:rPr>
                        <a:t>VLK+PAP</a:t>
                      </a:r>
                      <a:r>
                        <a:rPr lang="zh-CN" altLang="en-US" sz="1800" kern="1200" dirty="0">
                          <a:solidFill>
                            <a:schemeClr val="dk1"/>
                          </a:solidFill>
                          <a:effectLst/>
                          <a:latin typeface="+mn-lt"/>
                          <a:ea typeface="+mn-ea"/>
                          <a:cs typeface="+mn-cs"/>
                        </a:rPr>
                        <a:t>组荧光强度比</a:t>
                      </a:r>
                      <a:r>
                        <a:rPr lang="en-US" altLang="zh-CN" sz="1800" kern="1200" dirty="0">
                          <a:solidFill>
                            <a:schemeClr val="dk1"/>
                          </a:solidFill>
                          <a:effectLst/>
                          <a:latin typeface="+mn-lt"/>
                          <a:ea typeface="+mn-ea"/>
                          <a:cs typeface="+mn-cs"/>
                        </a:rPr>
                        <a:t>VLK</a:t>
                      </a:r>
                      <a:r>
                        <a:rPr lang="zh-CN" altLang="en-US" sz="1800" kern="1200" dirty="0">
                          <a:solidFill>
                            <a:schemeClr val="dk1"/>
                          </a:solidFill>
                          <a:effectLst/>
                          <a:latin typeface="+mn-lt"/>
                          <a:ea typeface="+mn-ea"/>
                          <a:cs typeface="+mn-cs"/>
                        </a:rPr>
                        <a:t>组低）</a:t>
                      </a:r>
                      <a:endParaRPr lang="en-US" altLang="zh-CN" sz="1800" kern="1200" dirty="0">
                        <a:solidFill>
                          <a:schemeClr val="dk1"/>
                        </a:solidFill>
                        <a:effectLst/>
                        <a:latin typeface="+mn-lt"/>
                        <a:ea typeface="+mn-ea"/>
                        <a:cs typeface="+mn-cs"/>
                      </a:endParaRPr>
                    </a:p>
                    <a:p>
                      <a:pPr algn="l"/>
                      <a:r>
                        <a:rPr lang="en-US" altLang="zh-CN" sz="2400" b="0" dirty="0">
                          <a:latin typeface="黑体" pitchFamily="49" charset="-122"/>
                          <a:ea typeface="黑体" pitchFamily="49" charset="-122"/>
                        </a:rPr>
                        <a:t>2</a:t>
                      </a:r>
                      <a:r>
                        <a:rPr lang="zh-CN" altLang="en-US" sz="2400" b="0" dirty="0">
                          <a:latin typeface="黑体" pitchFamily="49" charset="-122"/>
                          <a:ea typeface="黑体" pitchFamily="49" charset="-122"/>
                        </a:rPr>
                        <a:t>分：</a:t>
                      </a:r>
                      <a:r>
                        <a:rPr lang="zh-CN" altLang="zh-CN" sz="1800" kern="1200" dirty="0">
                          <a:solidFill>
                            <a:schemeClr val="dk1"/>
                          </a:solidFill>
                          <a:effectLst/>
                          <a:latin typeface="+mn-lt"/>
                          <a:ea typeface="+mn-ea"/>
                          <a:cs typeface="+mn-cs"/>
                        </a:rPr>
                        <a:t>加入</a:t>
                      </a:r>
                      <a:r>
                        <a:rPr lang="en-US" altLang="zh-CN" sz="1800" kern="1200" dirty="0">
                          <a:solidFill>
                            <a:schemeClr val="dk1"/>
                          </a:solidFill>
                          <a:effectLst/>
                          <a:latin typeface="+mn-lt"/>
                          <a:ea typeface="+mn-ea"/>
                          <a:cs typeface="+mn-cs"/>
                        </a:rPr>
                        <a:t>VLK</a:t>
                      </a:r>
                      <a:r>
                        <a:rPr lang="zh-CN" altLang="zh-CN" sz="1800" kern="1200" dirty="0">
                          <a:solidFill>
                            <a:schemeClr val="dk1"/>
                          </a:solidFill>
                          <a:effectLst/>
                          <a:latin typeface="+mn-lt"/>
                          <a:ea typeface="+mn-ea"/>
                          <a:cs typeface="+mn-cs"/>
                        </a:rPr>
                        <a:t>组荧光强度显著高于对照组 </a:t>
                      </a:r>
                      <a:r>
                        <a:rPr lang="zh-CN" altLang="en-US" sz="1800" kern="1200" dirty="0">
                          <a:solidFill>
                            <a:schemeClr val="dk1"/>
                          </a:solidFill>
                          <a:effectLst/>
                          <a:latin typeface="+mn-lt"/>
                          <a:ea typeface="+mn-ea"/>
                          <a:cs typeface="+mn-cs"/>
                        </a:rPr>
                        <a:t>，多写</a:t>
                      </a:r>
                      <a:r>
                        <a:rPr lang="en-US" altLang="zh-CN" sz="1800" kern="1200" dirty="0">
                          <a:solidFill>
                            <a:schemeClr val="dk1"/>
                          </a:solidFill>
                          <a:effectLst/>
                          <a:latin typeface="+mn-lt"/>
                          <a:ea typeface="+mn-ea"/>
                          <a:cs typeface="+mn-cs"/>
                        </a:rPr>
                        <a:t>VLK+PAP</a:t>
                      </a:r>
                      <a:r>
                        <a:rPr lang="zh-CN" altLang="en-US" sz="1800" kern="1200" dirty="0">
                          <a:solidFill>
                            <a:schemeClr val="dk1"/>
                          </a:solidFill>
                          <a:effectLst/>
                          <a:latin typeface="+mn-lt"/>
                          <a:ea typeface="+mn-ea"/>
                          <a:cs typeface="+mn-cs"/>
                        </a:rPr>
                        <a:t>组荧光强度比对照组低</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最低</a:t>
                      </a:r>
                      <a:endParaRPr lang="en-US" altLang="zh-CN" sz="1800" kern="1200" dirty="0">
                        <a:solidFill>
                          <a:schemeClr val="dk1"/>
                        </a:solidFill>
                        <a:effectLst/>
                        <a:latin typeface="+mn-lt"/>
                        <a:ea typeface="+mn-ea"/>
                        <a:cs typeface="+mn-cs"/>
                      </a:endParaRPr>
                    </a:p>
                    <a:p>
                      <a:pPr algn="l"/>
                      <a:r>
                        <a:rPr lang="en-US" altLang="zh-CN" sz="2400" b="0" dirty="0">
                          <a:latin typeface="黑体" pitchFamily="49" charset="-122"/>
                          <a:ea typeface="黑体" pitchFamily="49" charset="-122"/>
                        </a:rPr>
                        <a:t>0</a:t>
                      </a:r>
                      <a:r>
                        <a:rPr lang="zh-CN" altLang="en-US" sz="2400" b="0" dirty="0">
                          <a:latin typeface="黑体" pitchFamily="49" charset="-122"/>
                          <a:ea typeface="黑体" pitchFamily="49" charset="-122"/>
                        </a:rPr>
                        <a:t>分</a:t>
                      </a:r>
                      <a:r>
                        <a:rPr lang="zh-CN" altLang="en-US" sz="1800" b="0" dirty="0">
                          <a:latin typeface="黑体" pitchFamily="49" charset="-122"/>
                          <a:ea typeface="黑体" pitchFamily="49" charset="-122"/>
                        </a:rPr>
                        <a:t>：</a:t>
                      </a:r>
                      <a:r>
                        <a:rPr lang="zh-CN" altLang="en-US" sz="1800" kern="1200" dirty="0">
                          <a:solidFill>
                            <a:schemeClr val="dk1"/>
                          </a:solidFill>
                          <a:effectLst/>
                          <a:latin typeface="+mn-lt"/>
                          <a:ea typeface="+mn-ea"/>
                          <a:cs typeface="+mn-cs"/>
                        </a:rPr>
                        <a:t>只写</a:t>
                      </a:r>
                      <a:r>
                        <a:rPr lang="en-US" altLang="zh-CN" sz="1800" kern="1200" dirty="0">
                          <a:solidFill>
                            <a:schemeClr val="dk1"/>
                          </a:solidFill>
                          <a:effectLst/>
                          <a:latin typeface="+mn-lt"/>
                          <a:ea typeface="+mn-ea"/>
                          <a:cs typeface="+mn-cs"/>
                        </a:rPr>
                        <a:t>VLK+PAP</a:t>
                      </a:r>
                      <a:r>
                        <a:rPr lang="zh-CN" altLang="en-US" sz="1800" kern="1200" dirty="0">
                          <a:solidFill>
                            <a:schemeClr val="dk1"/>
                          </a:solidFill>
                          <a:effectLst/>
                          <a:latin typeface="+mn-lt"/>
                          <a:ea typeface="+mn-ea"/>
                          <a:cs typeface="+mn-cs"/>
                        </a:rPr>
                        <a:t>组荧光强度比对照组低</a:t>
                      </a:r>
                    </a:p>
                  </a:txBody>
                  <a:tcPr anchor="ctr"/>
                </a:tc>
                <a:tc>
                  <a:txBody>
                    <a:bodyPr/>
                    <a:lstStyle/>
                    <a:p>
                      <a:pPr algn="l"/>
                      <a:r>
                        <a:rPr lang="en-US" altLang="zh-CN" sz="2000" kern="1200" dirty="0">
                          <a:solidFill>
                            <a:schemeClr val="dk1"/>
                          </a:solidFill>
                          <a:effectLst/>
                          <a:latin typeface="+mn-lt"/>
                          <a:ea typeface="+mn-ea"/>
                          <a:cs typeface="+mn-cs"/>
                        </a:rPr>
                        <a:t>VLK+PAP</a:t>
                      </a:r>
                      <a:r>
                        <a:rPr lang="zh-CN" altLang="en-US" sz="2000" kern="1200" dirty="0">
                          <a:solidFill>
                            <a:schemeClr val="dk1"/>
                          </a:solidFill>
                          <a:effectLst/>
                          <a:latin typeface="+mn-lt"/>
                          <a:ea typeface="+mn-ea"/>
                          <a:cs typeface="+mn-cs"/>
                        </a:rPr>
                        <a:t>组荧光强度只与对照组比；</a:t>
                      </a:r>
                      <a:endParaRPr lang="en-US" altLang="zh-CN" sz="2000" kern="1200" dirty="0">
                        <a:solidFill>
                          <a:schemeClr val="dk1"/>
                        </a:solidFill>
                        <a:effectLst/>
                        <a:latin typeface="+mn-lt"/>
                        <a:ea typeface="+mn-ea"/>
                        <a:cs typeface="+mn-cs"/>
                      </a:endParaRPr>
                    </a:p>
                    <a:p>
                      <a:pPr algn="l"/>
                      <a:r>
                        <a:rPr lang="zh-CN" altLang="en-US" sz="2000" b="0" kern="1200" dirty="0">
                          <a:solidFill>
                            <a:schemeClr val="dk1"/>
                          </a:solidFill>
                          <a:effectLst/>
                          <a:latin typeface="+mn-lt"/>
                          <a:ea typeface="+mn-ea"/>
                          <a:cs typeface="+mn-cs"/>
                        </a:rPr>
                        <a:t>没有清晰的比较对象，就说最高最低的</a:t>
                      </a:r>
                      <a:endParaRPr lang="zh-CN" altLang="en-US" sz="2000" b="0" dirty="0">
                        <a:solidFill>
                          <a:srgbClr val="FF0000"/>
                        </a:solidFill>
                        <a:latin typeface="黑体" pitchFamily="49" charset="-122"/>
                        <a:ea typeface="黑体" pitchFamily="49" charset="-122"/>
                      </a:endParaRP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10E09E4-BDD2-5759-C844-A40B5B444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033" y="652085"/>
            <a:ext cx="10886001" cy="5553830"/>
          </a:xfrm>
          <a:prstGeom prst="rect">
            <a:avLst/>
          </a:prstGeom>
        </p:spPr>
      </p:pic>
      <p:sp>
        <p:nvSpPr>
          <p:cNvPr id="6" name="文本框 5">
            <a:extLst>
              <a:ext uri="{FF2B5EF4-FFF2-40B4-BE49-F238E27FC236}">
                <a16:creationId xmlns:a16="http://schemas.microsoft.com/office/drawing/2014/main" id="{28FD6DCC-BD71-890C-D571-10BFE2C3DFB8}"/>
              </a:ext>
            </a:extLst>
          </p:cNvPr>
          <p:cNvSpPr txBox="1"/>
          <p:nvPr/>
        </p:nvSpPr>
        <p:spPr>
          <a:xfrm>
            <a:off x="1996209" y="5466974"/>
            <a:ext cx="1102067" cy="369332"/>
          </a:xfrm>
          <a:prstGeom prst="rect">
            <a:avLst/>
          </a:prstGeom>
          <a:noFill/>
          <a:ln>
            <a:noFill/>
          </a:ln>
        </p:spPr>
        <p:txBody>
          <a:bodyPr wrap="square">
            <a:spAutoFit/>
          </a:bodyPr>
          <a:lstStyle/>
          <a:p>
            <a:r>
              <a:rPr lang="zh-CN" altLang="en-US"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带负电</a:t>
            </a:r>
            <a:endParaRPr lang="zh-CN" altLang="en-US" sz="2000" b="1" dirty="0">
              <a:solidFill>
                <a:srgbClr val="FF0000"/>
              </a:solidFill>
            </a:endParaRPr>
          </a:p>
        </p:txBody>
      </p:sp>
      <p:sp>
        <p:nvSpPr>
          <p:cNvPr id="7" name="文本框 6">
            <a:extLst>
              <a:ext uri="{FF2B5EF4-FFF2-40B4-BE49-F238E27FC236}">
                <a16:creationId xmlns:a16="http://schemas.microsoft.com/office/drawing/2014/main" id="{D94D2299-F420-1BA1-0EFC-D9ADA9AD3CEA}"/>
              </a:ext>
            </a:extLst>
          </p:cNvPr>
          <p:cNvSpPr txBox="1"/>
          <p:nvPr/>
        </p:nvSpPr>
        <p:spPr>
          <a:xfrm>
            <a:off x="9028461" y="4013363"/>
            <a:ext cx="2510540" cy="369332"/>
          </a:xfrm>
          <a:prstGeom prst="rect">
            <a:avLst/>
          </a:prstGeom>
          <a:noFill/>
          <a:ln>
            <a:noFill/>
          </a:ln>
        </p:spPr>
        <p:txBody>
          <a:bodyPr wrap="square">
            <a:spAutoFit/>
          </a:bodyPr>
          <a:lstStyle/>
          <a:p>
            <a:r>
              <a:rPr lang="zh-CN"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甲乙均无红色荧光</a:t>
            </a:r>
            <a:r>
              <a:rPr lang="zh-CN" altLang="zh-CN" b="1" dirty="0">
                <a:solidFill>
                  <a:srgbClr val="FF0000"/>
                </a:solidFill>
                <a:effectLst/>
              </a:rPr>
              <a:t> </a:t>
            </a:r>
            <a:endParaRPr lang="zh-CN" altLang="en-US" sz="2000" b="1" dirty="0">
              <a:solidFill>
                <a:srgbClr val="FF0000"/>
              </a:solidFill>
            </a:endParaRPr>
          </a:p>
        </p:txBody>
      </p:sp>
      <p:sp>
        <p:nvSpPr>
          <p:cNvPr id="8" name="文本框 7">
            <a:extLst>
              <a:ext uri="{FF2B5EF4-FFF2-40B4-BE49-F238E27FC236}">
                <a16:creationId xmlns:a16="http://schemas.microsoft.com/office/drawing/2014/main" id="{B112FC65-7088-72DA-FC6A-022D77C5D461}"/>
              </a:ext>
            </a:extLst>
          </p:cNvPr>
          <p:cNvSpPr txBox="1"/>
          <p:nvPr/>
        </p:nvSpPr>
        <p:spPr>
          <a:xfrm>
            <a:off x="9028461" y="5109639"/>
            <a:ext cx="2510540" cy="369332"/>
          </a:xfrm>
          <a:prstGeom prst="rect">
            <a:avLst/>
          </a:prstGeom>
          <a:noFill/>
          <a:ln>
            <a:noFill/>
          </a:ln>
        </p:spPr>
        <p:txBody>
          <a:bodyPr wrap="square">
            <a:spAutoFit/>
          </a:bodyPr>
          <a:lstStyle/>
          <a:p>
            <a:r>
              <a:rPr lang="zh-CN"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甲乙均</a:t>
            </a:r>
            <a:r>
              <a:rPr lang="zh-CN" altLang="en-US"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有</a:t>
            </a:r>
            <a:r>
              <a:rPr lang="zh-CN"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红色荧光</a:t>
            </a:r>
            <a:r>
              <a:rPr lang="zh-CN" altLang="zh-CN" b="1" dirty="0">
                <a:solidFill>
                  <a:srgbClr val="FF0000"/>
                </a:solidFill>
                <a:effectLst/>
              </a:rPr>
              <a:t> </a:t>
            </a:r>
            <a:endParaRPr lang="zh-CN" altLang="en-US" sz="2000" b="1" dirty="0">
              <a:solidFill>
                <a:srgbClr val="FF0000"/>
              </a:solidFill>
            </a:endParaRPr>
          </a:p>
        </p:txBody>
      </p:sp>
    </p:spTree>
    <p:extLst>
      <p:ext uri="{BB962C8B-B14F-4D97-AF65-F5344CB8AC3E}">
        <p14:creationId xmlns:p14="http://schemas.microsoft.com/office/powerpoint/2010/main" val="322988427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323741063"/>
              </p:ext>
            </p:extLst>
          </p:nvPr>
        </p:nvGraphicFramePr>
        <p:xfrm>
          <a:off x="929360" y="780460"/>
          <a:ext cx="10577594" cy="5046182"/>
        </p:xfrm>
        <a:graphic>
          <a:graphicData uri="http://schemas.openxmlformats.org/drawingml/2006/table">
            <a:tbl>
              <a:tblPr firstRow="1" bandRow="1">
                <a:tableStyleId>{5C22544A-7EE6-4342-B048-85BDC9FD1C3A}</a:tableStyleId>
              </a:tblPr>
              <a:tblGrid>
                <a:gridCol w="1089563">
                  <a:extLst>
                    <a:ext uri="{9D8B030D-6E8A-4147-A177-3AD203B41FA5}">
                      <a16:colId xmlns:a16="http://schemas.microsoft.com/office/drawing/2014/main" val="20000"/>
                    </a:ext>
                  </a:extLst>
                </a:gridCol>
                <a:gridCol w="1535646">
                  <a:extLst>
                    <a:ext uri="{9D8B030D-6E8A-4147-A177-3AD203B41FA5}">
                      <a16:colId xmlns:a16="http://schemas.microsoft.com/office/drawing/2014/main" val="20001"/>
                    </a:ext>
                  </a:extLst>
                </a:gridCol>
                <a:gridCol w="4494727">
                  <a:extLst>
                    <a:ext uri="{9D8B030D-6E8A-4147-A177-3AD203B41FA5}">
                      <a16:colId xmlns:a16="http://schemas.microsoft.com/office/drawing/2014/main" val="20002"/>
                    </a:ext>
                  </a:extLst>
                </a:gridCol>
                <a:gridCol w="3457658">
                  <a:extLst>
                    <a:ext uri="{9D8B030D-6E8A-4147-A177-3AD203B41FA5}">
                      <a16:colId xmlns:a16="http://schemas.microsoft.com/office/drawing/2014/main" val="20003"/>
                    </a:ext>
                  </a:extLst>
                </a:gridCol>
              </a:tblGrid>
              <a:tr h="706847">
                <a:tc>
                  <a:txBody>
                    <a:bodyPr/>
                    <a:lstStyle/>
                    <a:p>
                      <a:pPr algn="ctr"/>
                      <a:r>
                        <a:rPr lang="zh-CN" altLang="en-US" sz="2400" b="0" dirty="0">
                          <a:latin typeface="黑体" pitchFamily="49" charset="-122"/>
                          <a:ea typeface="黑体" pitchFamily="49" charset="-122"/>
                        </a:rPr>
                        <a:t>小题</a:t>
                      </a:r>
                    </a:p>
                  </a:txBody>
                  <a:tcPr anchor="ctr">
                    <a:solidFill>
                      <a:srgbClr val="0070C0"/>
                    </a:solidFill>
                  </a:tcPr>
                </a:tc>
                <a:tc>
                  <a:txBody>
                    <a:bodyPr/>
                    <a:lstStyle/>
                    <a:p>
                      <a:pPr algn="ctr"/>
                      <a:r>
                        <a:rPr lang="zh-CN" altLang="en-US" sz="2400" b="0" dirty="0">
                          <a:latin typeface="黑体" pitchFamily="49" charset="-122"/>
                          <a:ea typeface="黑体" pitchFamily="49" charset="-122"/>
                        </a:rPr>
                        <a:t>分值</a:t>
                      </a:r>
                    </a:p>
                  </a:txBody>
                  <a:tcPr anchor="ctr">
                    <a:solidFill>
                      <a:srgbClr val="0070C0"/>
                    </a:solidFill>
                  </a:tcPr>
                </a:tc>
                <a:tc>
                  <a:txBody>
                    <a:bodyPr/>
                    <a:lstStyle/>
                    <a:p>
                      <a:pPr algn="ctr"/>
                      <a:r>
                        <a:rPr lang="zh-CN" altLang="en-US" sz="2400" b="0" dirty="0">
                          <a:latin typeface="黑体" pitchFamily="49" charset="-122"/>
                          <a:ea typeface="黑体" pitchFamily="49" charset="-122"/>
                        </a:rPr>
                        <a:t>赋分标准</a:t>
                      </a:r>
                    </a:p>
                  </a:txBody>
                  <a:tcPr anchor="ctr">
                    <a:solidFill>
                      <a:srgbClr val="0070C0"/>
                    </a:solidFill>
                  </a:tcPr>
                </a:tc>
                <a:tc>
                  <a:txBody>
                    <a:bodyPr/>
                    <a:lstStyle/>
                    <a:p>
                      <a:pPr algn="ctr"/>
                      <a:r>
                        <a:rPr lang="zh-CN" altLang="en-US" sz="2400" b="0" dirty="0">
                          <a:latin typeface="黑体" pitchFamily="49" charset="-122"/>
                          <a:ea typeface="黑体" pitchFamily="49" charset="-122"/>
                        </a:rPr>
                        <a:t>典型错误</a:t>
                      </a:r>
                    </a:p>
                  </a:txBody>
                  <a:tcPr anchor="ctr">
                    <a:solidFill>
                      <a:srgbClr val="0070C0"/>
                    </a:solidFill>
                  </a:tcPr>
                </a:tc>
                <a:extLst>
                  <a:ext uri="{0D108BD9-81ED-4DB2-BD59-A6C34878D82A}">
                    <a16:rowId xmlns:a16="http://schemas.microsoft.com/office/drawing/2014/main" val="10000"/>
                  </a:ext>
                </a:extLst>
              </a:tr>
              <a:tr h="4339335">
                <a:tc>
                  <a:txBody>
                    <a:bodyPr/>
                    <a:lstStyle/>
                    <a:p>
                      <a:pPr algn="ctr"/>
                      <a:r>
                        <a:rPr lang="en-US" altLang="zh-CN" sz="2400" b="0" dirty="0">
                          <a:latin typeface="黑体" pitchFamily="49" charset="-122"/>
                          <a:ea typeface="黑体" pitchFamily="49" charset="-122"/>
                          <a:cs typeface="Arial Unicode MS" pitchFamily="34" charset="-122"/>
                        </a:rPr>
                        <a:t>17.3</a:t>
                      </a:r>
                    </a:p>
                  </a:txBody>
                  <a:tcPr anchor="ctr"/>
                </a:tc>
                <a:tc>
                  <a:txBody>
                    <a:bodyPr/>
                    <a:lstStyle/>
                    <a:p>
                      <a:pPr algn="ctr"/>
                      <a:r>
                        <a:rPr lang="en-US" altLang="zh-CN" sz="2400" b="0" dirty="0">
                          <a:latin typeface="黑体" pitchFamily="49" charset="-122"/>
                          <a:ea typeface="黑体" pitchFamily="49" charset="-122"/>
                        </a:rPr>
                        <a:t>3</a:t>
                      </a:r>
                    </a:p>
                    <a:p>
                      <a:pPr algn="ctr"/>
                      <a:r>
                        <a:rPr lang="zh-CN" altLang="en-US" sz="2000" b="0" dirty="0">
                          <a:latin typeface="黑体" pitchFamily="49" charset="-122"/>
                          <a:ea typeface="黑体" pitchFamily="49" charset="-122"/>
                        </a:rPr>
                        <a:t>（</a:t>
                      </a:r>
                      <a:r>
                        <a:rPr lang="en-US" altLang="zh-CN" sz="2000" b="0" dirty="0">
                          <a:latin typeface="黑体" pitchFamily="49" charset="-122"/>
                          <a:ea typeface="黑体" pitchFamily="49" charset="-122"/>
                        </a:rPr>
                        <a:t>0,1,2,3</a:t>
                      </a:r>
                      <a:r>
                        <a:rPr lang="zh-CN" altLang="en-US" sz="2000" b="0" dirty="0">
                          <a:latin typeface="黑体" pitchFamily="49" charset="-122"/>
                          <a:ea typeface="黑体" pitchFamily="49" charset="-122"/>
                        </a:rPr>
                        <a:t>）</a:t>
                      </a:r>
                    </a:p>
                  </a:txBody>
                  <a:tcPr anchor="ctr"/>
                </a:tc>
                <a:tc>
                  <a:txBody>
                    <a:bodyPr/>
                    <a:lstStyle/>
                    <a:p>
                      <a:r>
                        <a:rPr lang="en-US" altLang="zh-CN" sz="1800" kern="1200" dirty="0">
                          <a:solidFill>
                            <a:schemeClr val="dk1"/>
                          </a:solidFill>
                          <a:effectLst/>
                          <a:latin typeface="+mn-lt"/>
                          <a:ea typeface="+mn-ea"/>
                          <a:cs typeface="+mn-cs"/>
                        </a:rPr>
                        <a:t>3</a:t>
                      </a:r>
                      <a:r>
                        <a:rPr lang="zh-CN" altLang="en-US" sz="1800" kern="1200" dirty="0">
                          <a:solidFill>
                            <a:schemeClr val="dk1"/>
                          </a:solidFill>
                          <a:effectLst/>
                          <a:latin typeface="+mn-lt"/>
                          <a:ea typeface="+mn-ea"/>
                          <a:cs typeface="+mn-cs"/>
                        </a:rPr>
                        <a:t>分：</a:t>
                      </a:r>
                      <a:endParaRPr lang="en-US" altLang="zh-CN" sz="1800" kern="1200" dirty="0">
                        <a:solidFill>
                          <a:schemeClr val="dk1"/>
                        </a:solidFill>
                        <a:effectLst/>
                        <a:latin typeface="+mn-lt"/>
                        <a:ea typeface="+mn-ea"/>
                        <a:cs typeface="+mn-cs"/>
                      </a:endParaRPr>
                    </a:p>
                    <a:p>
                      <a:r>
                        <a:rPr lang="en-US" altLang="zh-CN" sz="1800" kern="1200" dirty="0">
                          <a:solidFill>
                            <a:schemeClr val="dk1"/>
                          </a:solidFill>
                          <a:effectLst/>
                          <a:latin typeface="+mn-lt"/>
                          <a:ea typeface="+mn-ea"/>
                          <a:cs typeface="+mn-cs"/>
                        </a:rPr>
                        <a:t>a</a:t>
                      </a:r>
                      <a:r>
                        <a:rPr lang="zh-CN" altLang="zh-CN" sz="1800" kern="1200" dirty="0">
                          <a:solidFill>
                            <a:schemeClr val="dk1"/>
                          </a:solidFill>
                          <a:effectLst/>
                          <a:latin typeface="+mn-lt"/>
                          <a:ea typeface="+mn-ea"/>
                          <a:cs typeface="+mn-cs"/>
                        </a:rPr>
                        <a:t>：带负电</a:t>
                      </a:r>
                      <a:r>
                        <a:rPr lang="en-US" altLang="zh-CN" sz="1800" kern="1200" dirty="0">
                          <a:solidFill>
                            <a:schemeClr val="dk1"/>
                          </a:solidFill>
                          <a:effectLst/>
                          <a:latin typeface="+mn-lt"/>
                          <a:ea typeface="+mn-ea"/>
                          <a:cs typeface="+mn-cs"/>
                        </a:rPr>
                        <a:t> /</a:t>
                      </a:r>
                      <a:r>
                        <a:rPr lang="zh-CN" altLang="en-US" sz="1800" kern="1200" dirty="0">
                          <a:solidFill>
                            <a:schemeClr val="dk1"/>
                          </a:solidFill>
                          <a:effectLst/>
                          <a:latin typeface="+mn-lt"/>
                          <a:ea typeface="+mn-ea"/>
                          <a:cs typeface="+mn-cs"/>
                        </a:rPr>
                        <a:t>负电性</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电负性</a:t>
                      </a:r>
                      <a:r>
                        <a:rPr lang="en-US" altLang="zh-CN" sz="1800" kern="1200" dirty="0">
                          <a:solidFill>
                            <a:schemeClr val="dk1"/>
                          </a:solidFill>
                          <a:effectLst/>
                          <a:latin typeface="+mn-lt"/>
                          <a:ea typeface="+mn-ea"/>
                          <a:cs typeface="+mn-cs"/>
                        </a:rPr>
                        <a:t> /</a:t>
                      </a:r>
                      <a:r>
                        <a:rPr lang="zh-CN" altLang="en-US" sz="1800" kern="1200" dirty="0">
                          <a:solidFill>
                            <a:schemeClr val="dk1"/>
                          </a:solidFill>
                          <a:effectLst/>
                          <a:latin typeface="+mn-lt"/>
                          <a:ea typeface="+mn-ea"/>
                          <a:cs typeface="+mn-cs"/>
                        </a:rPr>
                        <a:t>带负电（不能被磷酸化）</a:t>
                      </a:r>
                      <a:r>
                        <a:rPr lang="en-US" altLang="zh-CN" sz="1800" kern="1200" dirty="0">
                          <a:solidFill>
                            <a:schemeClr val="dk1"/>
                          </a:solidFill>
                          <a:effectLst/>
                          <a:latin typeface="+mn-lt"/>
                          <a:ea typeface="+mn-ea"/>
                          <a:cs typeface="+mn-cs"/>
                        </a:rPr>
                        <a:t>                                 </a:t>
                      </a:r>
                      <a:endParaRPr lang="zh-CN" altLang="zh-CN" sz="1800" kern="1200" dirty="0">
                        <a:solidFill>
                          <a:schemeClr val="dk1"/>
                        </a:solidFill>
                        <a:effectLst/>
                        <a:latin typeface="+mn-lt"/>
                        <a:ea typeface="+mn-ea"/>
                        <a:cs typeface="+mn-cs"/>
                      </a:endParaRPr>
                    </a:p>
                    <a:p>
                      <a:r>
                        <a:rPr lang="en-US" altLang="zh-CN" sz="1800" kern="1200" dirty="0">
                          <a:solidFill>
                            <a:schemeClr val="dk1"/>
                          </a:solidFill>
                          <a:effectLst/>
                          <a:latin typeface="+mn-lt"/>
                          <a:ea typeface="+mn-ea"/>
                          <a:cs typeface="+mn-cs"/>
                        </a:rPr>
                        <a:t>b</a:t>
                      </a:r>
                      <a:r>
                        <a:rPr lang="zh-CN" altLang="zh-CN" sz="1800" kern="1200" dirty="0">
                          <a:solidFill>
                            <a:schemeClr val="dk1"/>
                          </a:solidFill>
                          <a:effectLst/>
                          <a:latin typeface="+mn-lt"/>
                          <a:ea typeface="+mn-ea"/>
                          <a:cs typeface="+mn-cs"/>
                        </a:rPr>
                        <a:t>：甲乙均无红色荧光  </a:t>
                      </a:r>
                    </a:p>
                    <a:p>
                      <a:r>
                        <a:rPr lang="en-US" altLang="zh-CN" sz="1800" kern="1200" dirty="0">
                          <a:solidFill>
                            <a:schemeClr val="dk1"/>
                          </a:solidFill>
                          <a:effectLst/>
                          <a:latin typeface="+mn-lt"/>
                          <a:ea typeface="+mn-ea"/>
                          <a:cs typeface="+mn-cs"/>
                        </a:rPr>
                        <a:t>c</a:t>
                      </a:r>
                      <a:r>
                        <a:rPr lang="zh-CN" altLang="zh-CN" sz="1800" kern="1200" dirty="0">
                          <a:solidFill>
                            <a:schemeClr val="dk1"/>
                          </a:solidFill>
                          <a:effectLst/>
                          <a:latin typeface="+mn-lt"/>
                          <a:ea typeface="+mn-ea"/>
                          <a:cs typeface="+mn-cs"/>
                        </a:rPr>
                        <a:t>：甲乙均有红色荧光 </a:t>
                      </a:r>
                      <a:endParaRPr lang="en-US" altLang="zh-CN" sz="1800" kern="1200" dirty="0">
                        <a:solidFill>
                          <a:schemeClr val="dk1"/>
                        </a:solidFill>
                        <a:effectLst/>
                        <a:latin typeface="+mn-lt"/>
                        <a:ea typeface="+mn-ea"/>
                        <a:cs typeface="+mn-cs"/>
                      </a:endParaRPr>
                    </a:p>
                    <a:p>
                      <a:pPr algn="l"/>
                      <a:r>
                        <a:rPr lang="en-US" altLang="zh-CN" sz="1800" kern="1200" dirty="0">
                          <a:solidFill>
                            <a:schemeClr val="dk1"/>
                          </a:solidFill>
                          <a:effectLst/>
                          <a:latin typeface="+mn-lt"/>
                          <a:ea typeface="+mn-ea"/>
                          <a:cs typeface="+mn-cs"/>
                        </a:rPr>
                        <a:t>2</a:t>
                      </a:r>
                      <a:r>
                        <a:rPr lang="zh-CN" altLang="en-US" sz="1800" kern="1200" dirty="0">
                          <a:solidFill>
                            <a:schemeClr val="dk1"/>
                          </a:solidFill>
                          <a:effectLst/>
                          <a:latin typeface="+mn-lt"/>
                          <a:ea typeface="+mn-ea"/>
                          <a:cs typeface="+mn-cs"/>
                        </a:rPr>
                        <a:t>分：</a:t>
                      </a:r>
                      <a:endParaRPr lang="en-US" altLang="zh-CN" sz="1800" kern="1200" dirty="0">
                        <a:solidFill>
                          <a:schemeClr val="dk1"/>
                        </a:solidFill>
                        <a:effectLst/>
                        <a:latin typeface="+mn-lt"/>
                        <a:ea typeface="+mn-ea"/>
                        <a:cs typeface="+mn-cs"/>
                      </a:endParaRPr>
                    </a:p>
                    <a:p>
                      <a:r>
                        <a:rPr lang="en-US" altLang="zh-CN" sz="1800" kern="1200" dirty="0">
                          <a:solidFill>
                            <a:schemeClr val="dk1"/>
                          </a:solidFill>
                          <a:effectLst/>
                          <a:latin typeface="+mn-lt"/>
                          <a:ea typeface="+mn-ea"/>
                          <a:cs typeface="+mn-cs"/>
                        </a:rPr>
                        <a:t>a</a:t>
                      </a:r>
                      <a:r>
                        <a:rPr lang="zh-CN" altLang="zh-CN" sz="1800" kern="1200" dirty="0">
                          <a:solidFill>
                            <a:schemeClr val="dk1"/>
                          </a:solidFill>
                          <a:effectLst/>
                          <a:latin typeface="+mn-lt"/>
                          <a:ea typeface="+mn-ea"/>
                          <a:cs typeface="+mn-cs"/>
                        </a:rPr>
                        <a:t>：带负电</a:t>
                      </a:r>
                      <a:r>
                        <a:rPr lang="en-US" altLang="zh-CN" sz="1800" kern="1200" dirty="0">
                          <a:solidFill>
                            <a:schemeClr val="dk1"/>
                          </a:solidFill>
                          <a:effectLst/>
                          <a:latin typeface="+mn-lt"/>
                          <a:ea typeface="+mn-ea"/>
                          <a:cs typeface="+mn-cs"/>
                        </a:rPr>
                        <a:t>                                     </a:t>
                      </a:r>
                      <a:endParaRPr lang="zh-CN" altLang="zh-CN" sz="1800" kern="1200" dirty="0">
                        <a:solidFill>
                          <a:schemeClr val="dk1"/>
                        </a:solidFill>
                        <a:effectLst/>
                        <a:latin typeface="+mn-lt"/>
                        <a:ea typeface="+mn-ea"/>
                        <a:cs typeface="+mn-cs"/>
                      </a:endParaRPr>
                    </a:p>
                    <a:p>
                      <a:r>
                        <a:rPr lang="en-US" altLang="zh-CN" sz="1800" kern="1200" dirty="0">
                          <a:solidFill>
                            <a:schemeClr val="dk1"/>
                          </a:solidFill>
                          <a:effectLst/>
                          <a:latin typeface="+mn-lt"/>
                          <a:ea typeface="+mn-ea"/>
                          <a:cs typeface="+mn-cs"/>
                        </a:rPr>
                        <a:t>b</a:t>
                      </a:r>
                      <a:r>
                        <a:rPr lang="zh-CN" altLang="zh-CN" sz="1800" kern="1200" dirty="0">
                          <a:solidFill>
                            <a:schemeClr val="dk1"/>
                          </a:solidFill>
                          <a:effectLst/>
                          <a:latin typeface="+mn-lt"/>
                          <a:ea typeface="+mn-ea"/>
                          <a:cs typeface="+mn-cs"/>
                        </a:rPr>
                        <a:t>：甲乙均无红色荧光  </a:t>
                      </a:r>
                    </a:p>
                    <a:p>
                      <a:r>
                        <a:rPr lang="en-US" altLang="zh-CN" sz="1800" kern="1200" dirty="0">
                          <a:solidFill>
                            <a:schemeClr val="dk1"/>
                          </a:solidFill>
                          <a:effectLst/>
                          <a:latin typeface="+mn-lt"/>
                          <a:ea typeface="+mn-ea"/>
                          <a:cs typeface="+mn-cs"/>
                        </a:rPr>
                        <a:t>c</a:t>
                      </a:r>
                      <a:r>
                        <a:rPr lang="zh-CN" altLang="zh-CN" sz="1800" kern="1200" dirty="0">
                          <a:solidFill>
                            <a:schemeClr val="dk1"/>
                          </a:solidFill>
                          <a:effectLst/>
                          <a:latin typeface="+mn-lt"/>
                          <a:ea typeface="+mn-ea"/>
                          <a:cs typeface="+mn-cs"/>
                        </a:rPr>
                        <a:t>：甲乙均有红色荧光</a:t>
                      </a:r>
                      <a:r>
                        <a:rPr lang="zh-CN" altLang="en-US" sz="1800" kern="1200" dirty="0">
                          <a:solidFill>
                            <a:schemeClr val="dk1"/>
                          </a:solidFill>
                          <a:effectLst/>
                          <a:latin typeface="+mn-lt"/>
                          <a:ea typeface="+mn-ea"/>
                          <a:cs typeface="+mn-cs"/>
                        </a:rPr>
                        <a:t>，甲组比乙组荧光强；甲组有红色荧光，乙组无红色荧光</a:t>
                      </a:r>
                      <a:endParaRPr lang="en-US" altLang="zh-CN" sz="1800" kern="1200" dirty="0">
                        <a:solidFill>
                          <a:schemeClr val="dk1"/>
                        </a:solidFill>
                        <a:effectLst/>
                        <a:latin typeface="+mn-lt"/>
                        <a:ea typeface="+mn-ea"/>
                        <a:cs typeface="+mn-cs"/>
                      </a:endParaRPr>
                    </a:p>
                    <a:p>
                      <a:pPr algn="l"/>
                      <a:r>
                        <a:rPr lang="en-US" altLang="zh-CN" sz="1800" kern="1200" dirty="0">
                          <a:solidFill>
                            <a:schemeClr val="dk1"/>
                          </a:solidFill>
                          <a:effectLst/>
                          <a:latin typeface="+mn-lt"/>
                          <a:ea typeface="+mn-ea"/>
                          <a:cs typeface="+mn-cs"/>
                        </a:rPr>
                        <a:t>1</a:t>
                      </a:r>
                      <a:r>
                        <a:rPr lang="zh-CN" altLang="en-US" sz="1800" kern="1200" dirty="0">
                          <a:solidFill>
                            <a:schemeClr val="dk1"/>
                          </a:solidFill>
                          <a:effectLst/>
                          <a:latin typeface="+mn-lt"/>
                          <a:ea typeface="+mn-ea"/>
                          <a:cs typeface="+mn-cs"/>
                        </a:rPr>
                        <a:t>分：</a:t>
                      </a:r>
                      <a:endParaRPr lang="en-US" altLang="zh-CN" sz="1800" kern="1200" dirty="0">
                        <a:solidFill>
                          <a:schemeClr val="dk1"/>
                        </a:solidFill>
                        <a:effectLst/>
                        <a:latin typeface="+mn-lt"/>
                        <a:ea typeface="+mn-ea"/>
                        <a:cs typeface="+mn-cs"/>
                      </a:endParaRPr>
                    </a:p>
                    <a:p>
                      <a:r>
                        <a:rPr lang="en-US" altLang="zh-CN" sz="1800" kern="1200" dirty="0">
                          <a:solidFill>
                            <a:schemeClr val="dk1"/>
                          </a:solidFill>
                          <a:effectLst/>
                          <a:latin typeface="+mn-lt"/>
                          <a:ea typeface="+mn-ea"/>
                          <a:cs typeface="+mn-cs"/>
                        </a:rPr>
                        <a:t>a</a:t>
                      </a:r>
                      <a:r>
                        <a:rPr lang="zh-CN"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被</a:t>
                      </a:r>
                      <a:r>
                        <a:rPr lang="en-US" altLang="zh-CN" sz="1800" kern="1200" dirty="0">
                          <a:solidFill>
                            <a:schemeClr val="dk1"/>
                          </a:solidFill>
                          <a:effectLst/>
                          <a:latin typeface="+mn-lt"/>
                          <a:ea typeface="+mn-ea"/>
                          <a:cs typeface="+mn-cs"/>
                        </a:rPr>
                        <a:t>VLK</a:t>
                      </a:r>
                      <a:r>
                        <a:rPr lang="zh-CN" altLang="en-US" sz="1800" kern="1200" dirty="0">
                          <a:solidFill>
                            <a:schemeClr val="dk1"/>
                          </a:solidFill>
                          <a:effectLst/>
                          <a:latin typeface="+mn-lt"/>
                          <a:ea typeface="+mn-ea"/>
                          <a:cs typeface="+mn-cs"/>
                        </a:rPr>
                        <a:t>磷酸化的</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带负电的苯丙氨酸</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带负电的酪氨酸</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可以被磷酸化的氨基酸</a:t>
                      </a:r>
                      <a:endParaRPr lang="en-US" altLang="zh-CN" sz="1800" kern="1200" dirty="0">
                        <a:solidFill>
                          <a:schemeClr val="dk1"/>
                        </a:solidFill>
                        <a:effectLst/>
                        <a:latin typeface="+mn-lt"/>
                        <a:ea typeface="+mn-ea"/>
                        <a:cs typeface="+mn-cs"/>
                      </a:endParaRPr>
                    </a:p>
                    <a:p>
                      <a:pPr algn="l"/>
                      <a:r>
                        <a:rPr lang="en-US" altLang="zh-CN" sz="1800" kern="1200" dirty="0">
                          <a:solidFill>
                            <a:schemeClr val="dk1"/>
                          </a:solidFill>
                          <a:effectLst/>
                          <a:latin typeface="+mn-lt"/>
                          <a:ea typeface="+mn-ea"/>
                          <a:cs typeface="+mn-cs"/>
                        </a:rPr>
                        <a:t>0</a:t>
                      </a:r>
                      <a:r>
                        <a:rPr lang="zh-CN" altLang="en-US" sz="1800" kern="1200" dirty="0">
                          <a:solidFill>
                            <a:schemeClr val="dk1"/>
                          </a:solidFill>
                          <a:effectLst/>
                          <a:latin typeface="+mn-lt"/>
                          <a:ea typeface="+mn-ea"/>
                          <a:cs typeface="+mn-cs"/>
                        </a:rPr>
                        <a:t>分：</a:t>
                      </a:r>
                      <a:endParaRPr lang="en-US" altLang="zh-CN" sz="1800" kern="1200" dirty="0">
                        <a:solidFill>
                          <a:schemeClr val="dk1"/>
                        </a:solidFill>
                        <a:effectLst/>
                        <a:latin typeface="+mn-lt"/>
                        <a:ea typeface="+mn-ea"/>
                        <a:cs typeface="+mn-cs"/>
                      </a:endParaRPr>
                    </a:p>
                    <a:p>
                      <a:pPr algn="l"/>
                      <a:r>
                        <a:rPr lang="en-US" altLang="zh-CN" sz="1800" kern="1200" dirty="0">
                          <a:solidFill>
                            <a:schemeClr val="dk1"/>
                          </a:solidFill>
                          <a:effectLst/>
                          <a:latin typeface="+mn-lt"/>
                          <a:ea typeface="+mn-ea"/>
                          <a:cs typeface="+mn-cs"/>
                        </a:rPr>
                        <a:t> </a:t>
                      </a:r>
                      <a:r>
                        <a:rPr lang="en-US" altLang="zh-CN" sz="1800" kern="1200" dirty="0" err="1">
                          <a:solidFill>
                            <a:schemeClr val="dk1"/>
                          </a:solidFill>
                          <a:effectLst/>
                          <a:latin typeface="+mn-lt"/>
                          <a:ea typeface="+mn-ea"/>
                          <a:cs typeface="+mn-cs"/>
                        </a:rPr>
                        <a:t>abc</a:t>
                      </a:r>
                      <a:r>
                        <a:rPr lang="zh-CN" altLang="en-US" sz="1800" kern="1200" dirty="0">
                          <a:solidFill>
                            <a:schemeClr val="dk1"/>
                          </a:solidFill>
                          <a:effectLst/>
                          <a:latin typeface="+mn-lt"/>
                          <a:ea typeface="+mn-ea"/>
                          <a:cs typeface="+mn-cs"/>
                        </a:rPr>
                        <a:t>写串位置</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三个空都写错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effectLst/>
                          <a:latin typeface="+mn-lt"/>
                          <a:ea typeface="+mn-ea"/>
                          <a:cs typeface="+mn-cs"/>
                        </a:rPr>
                        <a:t>a</a:t>
                      </a:r>
                      <a:r>
                        <a:rPr lang="zh-CN"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被</a:t>
                      </a:r>
                      <a:r>
                        <a:rPr lang="en-US" altLang="zh-CN" sz="1800" kern="1200" dirty="0">
                          <a:solidFill>
                            <a:schemeClr val="dk1"/>
                          </a:solidFill>
                          <a:effectLst/>
                          <a:latin typeface="+mn-lt"/>
                          <a:ea typeface="+mn-ea"/>
                          <a:cs typeface="+mn-cs"/>
                        </a:rPr>
                        <a:t>VLK</a:t>
                      </a:r>
                      <a:r>
                        <a:rPr lang="zh-CN" altLang="en-US" sz="1800" kern="1200" dirty="0">
                          <a:solidFill>
                            <a:schemeClr val="dk1"/>
                          </a:solidFill>
                          <a:effectLst/>
                          <a:latin typeface="+mn-lt"/>
                          <a:ea typeface="+mn-ea"/>
                          <a:cs typeface="+mn-cs"/>
                        </a:rPr>
                        <a:t>磷酸化的</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带负电的苯丙氨酸</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带负电的酪氨酸</a:t>
                      </a:r>
                      <a:r>
                        <a:rPr lang="en-US" altLang="zh-CN" sz="1800" kern="1200" dirty="0">
                          <a:solidFill>
                            <a:schemeClr val="dk1"/>
                          </a:solidFill>
                          <a:effectLst/>
                          <a:latin typeface="+mn-lt"/>
                          <a:ea typeface="+mn-ea"/>
                          <a:cs typeface="+mn-cs"/>
                        </a:rPr>
                        <a:t>/</a:t>
                      </a:r>
                      <a:r>
                        <a:rPr lang="zh-CN" altLang="en-US" sz="1800" kern="1200" dirty="0">
                          <a:solidFill>
                            <a:schemeClr val="dk1"/>
                          </a:solidFill>
                          <a:effectLst/>
                          <a:latin typeface="+mn-lt"/>
                          <a:ea typeface="+mn-ea"/>
                          <a:cs typeface="+mn-cs"/>
                        </a:rPr>
                        <a:t>可以被磷酸化的氨基酸</a:t>
                      </a:r>
                      <a:endParaRPr lang="en-US" altLang="zh-CN" sz="18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effectLst/>
                          <a:latin typeface="+mn-lt"/>
                          <a:ea typeface="+mn-ea"/>
                          <a:cs typeface="+mn-cs"/>
                        </a:rPr>
                        <a:t>c</a:t>
                      </a:r>
                      <a:r>
                        <a:rPr lang="zh-CN" altLang="zh-CN" sz="1800" kern="1200" dirty="0">
                          <a:solidFill>
                            <a:schemeClr val="dk1"/>
                          </a:solidFill>
                          <a:effectLst/>
                          <a:latin typeface="+mn-lt"/>
                          <a:ea typeface="+mn-ea"/>
                          <a:cs typeface="+mn-cs"/>
                        </a:rPr>
                        <a:t>：甲乙均有红色荧光</a:t>
                      </a:r>
                      <a:r>
                        <a:rPr lang="zh-CN" altLang="en-US" sz="1800" kern="1200" dirty="0">
                          <a:solidFill>
                            <a:schemeClr val="dk1"/>
                          </a:solidFill>
                          <a:effectLst/>
                          <a:latin typeface="+mn-lt"/>
                          <a:ea typeface="+mn-ea"/>
                          <a:cs typeface="+mn-cs"/>
                        </a:rPr>
                        <a:t>，甲组比乙组荧光强；甲组有红色荧光，乙组无红色荧光</a:t>
                      </a:r>
                      <a:endParaRPr lang="en-US" altLang="zh-CN" sz="1800" kern="1200" dirty="0">
                        <a:solidFill>
                          <a:schemeClr val="dk1"/>
                        </a:solidFill>
                        <a:effectLst/>
                        <a:latin typeface="+mn-lt"/>
                        <a:ea typeface="+mn-ea"/>
                        <a:cs typeface="+mn-cs"/>
                      </a:endParaRPr>
                    </a:p>
                    <a:p>
                      <a:pPr algn="l"/>
                      <a:endParaRPr lang="zh-CN" altLang="en-US" sz="2400" b="0" dirty="0">
                        <a:solidFill>
                          <a:srgbClr val="FF0000"/>
                        </a:solidFill>
                        <a:latin typeface="黑体" pitchFamily="49" charset="-122"/>
                        <a:ea typeface="黑体" pitchFamily="49" charset="-122"/>
                      </a:endParaRP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82043094"/>
              </p:ext>
            </p:extLst>
          </p:nvPr>
        </p:nvGraphicFramePr>
        <p:xfrm>
          <a:off x="929361" y="2166708"/>
          <a:ext cx="10577594" cy="3920328"/>
        </p:xfrm>
        <a:graphic>
          <a:graphicData uri="http://schemas.openxmlformats.org/drawingml/2006/table">
            <a:tbl>
              <a:tblPr firstRow="1" bandRow="1">
                <a:tableStyleId>{5C22544A-7EE6-4342-B048-85BDC9FD1C3A}</a:tableStyleId>
              </a:tblPr>
              <a:tblGrid>
                <a:gridCol w="1089563">
                  <a:extLst>
                    <a:ext uri="{9D8B030D-6E8A-4147-A177-3AD203B41FA5}">
                      <a16:colId xmlns:a16="http://schemas.microsoft.com/office/drawing/2014/main" val="20000"/>
                    </a:ext>
                  </a:extLst>
                </a:gridCol>
                <a:gridCol w="1529651">
                  <a:extLst>
                    <a:ext uri="{9D8B030D-6E8A-4147-A177-3AD203B41FA5}">
                      <a16:colId xmlns:a16="http://schemas.microsoft.com/office/drawing/2014/main" val="20001"/>
                    </a:ext>
                  </a:extLst>
                </a:gridCol>
                <a:gridCol w="3503145">
                  <a:extLst>
                    <a:ext uri="{9D8B030D-6E8A-4147-A177-3AD203B41FA5}">
                      <a16:colId xmlns:a16="http://schemas.microsoft.com/office/drawing/2014/main" val="20002"/>
                    </a:ext>
                  </a:extLst>
                </a:gridCol>
                <a:gridCol w="4455235">
                  <a:extLst>
                    <a:ext uri="{9D8B030D-6E8A-4147-A177-3AD203B41FA5}">
                      <a16:colId xmlns:a16="http://schemas.microsoft.com/office/drawing/2014/main" val="20003"/>
                    </a:ext>
                  </a:extLst>
                </a:gridCol>
              </a:tblGrid>
              <a:tr h="706847">
                <a:tc>
                  <a:txBody>
                    <a:bodyPr/>
                    <a:lstStyle/>
                    <a:p>
                      <a:pPr algn="ctr"/>
                      <a:r>
                        <a:rPr lang="zh-CN" altLang="en-US" sz="2400" b="0" dirty="0">
                          <a:latin typeface="黑体" pitchFamily="49" charset="-122"/>
                          <a:ea typeface="黑体" pitchFamily="49" charset="-122"/>
                        </a:rPr>
                        <a:t>小题</a:t>
                      </a:r>
                    </a:p>
                  </a:txBody>
                  <a:tcPr anchor="ctr">
                    <a:solidFill>
                      <a:srgbClr val="0070C0"/>
                    </a:solidFill>
                  </a:tcPr>
                </a:tc>
                <a:tc>
                  <a:txBody>
                    <a:bodyPr/>
                    <a:lstStyle/>
                    <a:p>
                      <a:pPr algn="ctr"/>
                      <a:r>
                        <a:rPr lang="zh-CN" altLang="en-US" sz="2400" b="0" dirty="0">
                          <a:latin typeface="黑体" pitchFamily="49" charset="-122"/>
                          <a:ea typeface="黑体" pitchFamily="49" charset="-122"/>
                        </a:rPr>
                        <a:t>分值</a:t>
                      </a:r>
                    </a:p>
                  </a:txBody>
                  <a:tcPr anchor="ctr">
                    <a:solidFill>
                      <a:srgbClr val="0070C0"/>
                    </a:solidFill>
                  </a:tcPr>
                </a:tc>
                <a:tc>
                  <a:txBody>
                    <a:bodyPr/>
                    <a:lstStyle/>
                    <a:p>
                      <a:pPr algn="ctr"/>
                      <a:r>
                        <a:rPr lang="zh-CN" altLang="en-US" sz="2400" b="0" dirty="0">
                          <a:latin typeface="黑体" pitchFamily="49" charset="-122"/>
                          <a:ea typeface="黑体" pitchFamily="49" charset="-122"/>
                        </a:rPr>
                        <a:t>赋分标准</a:t>
                      </a:r>
                    </a:p>
                  </a:txBody>
                  <a:tcPr anchor="ctr">
                    <a:solidFill>
                      <a:srgbClr val="0070C0"/>
                    </a:solidFill>
                  </a:tcPr>
                </a:tc>
                <a:tc>
                  <a:txBody>
                    <a:bodyPr/>
                    <a:lstStyle/>
                    <a:p>
                      <a:pPr algn="ctr"/>
                      <a:r>
                        <a:rPr lang="zh-CN" altLang="en-US" sz="2400" b="0" dirty="0">
                          <a:latin typeface="黑体" pitchFamily="49" charset="-122"/>
                          <a:ea typeface="黑体" pitchFamily="49" charset="-122"/>
                        </a:rPr>
                        <a:t>典型错误</a:t>
                      </a:r>
                    </a:p>
                  </a:txBody>
                  <a:tcPr anchor="ctr">
                    <a:solidFill>
                      <a:srgbClr val="0070C0"/>
                    </a:solidFill>
                  </a:tcPr>
                </a:tc>
                <a:extLst>
                  <a:ext uri="{0D108BD9-81ED-4DB2-BD59-A6C34878D82A}">
                    <a16:rowId xmlns:a16="http://schemas.microsoft.com/office/drawing/2014/main" val="10000"/>
                  </a:ext>
                </a:extLst>
              </a:tr>
              <a:tr h="3213481">
                <a:tc>
                  <a:txBody>
                    <a:bodyPr/>
                    <a:lstStyle/>
                    <a:p>
                      <a:pPr algn="ctr"/>
                      <a:r>
                        <a:rPr lang="en-US" altLang="zh-CN" sz="2400" b="0" dirty="0">
                          <a:latin typeface="黑体" pitchFamily="49" charset="-122"/>
                          <a:ea typeface="黑体" pitchFamily="49" charset="-122"/>
                          <a:cs typeface="Arial Unicode MS" pitchFamily="34" charset="-122"/>
                        </a:rPr>
                        <a:t>17.4</a:t>
                      </a:r>
                    </a:p>
                  </a:txBody>
                  <a:tcPr anchor="ctr"/>
                </a:tc>
                <a:tc>
                  <a:txBody>
                    <a:bodyPr/>
                    <a:lstStyle/>
                    <a:p>
                      <a:pPr algn="ctr"/>
                      <a:r>
                        <a:rPr lang="en-US" altLang="zh-CN" sz="2400" b="0" dirty="0">
                          <a:latin typeface="黑体" pitchFamily="49" charset="-122"/>
                          <a:ea typeface="黑体" pitchFamily="49" charset="-122"/>
                        </a:rPr>
                        <a:t>3</a:t>
                      </a:r>
                    </a:p>
                    <a:p>
                      <a:pPr algn="ctr"/>
                      <a:r>
                        <a:rPr lang="zh-CN" altLang="en-US" sz="2000" b="0" dirty="0">
                          <a:latin typeface="黑体" pitchFamily="49" charset="-122"/>
                          <a:ea typeface="黑体" pitchFamily="49" charset="-122"/>
                        </a:rPr>
                        <a:t>（</a:t>
                      </a:r>
                      <a:r>
                        <a:rPr lang="en-US" altLang="zh-CN" sz="2000" b="0" dirty="0">
                          <a:latin typeface="黑体" pitchFamily="49" charset="-122"/>
                          <a:ea typeface="黑体" pitchFamily="49" charset="-122"/>
                        </a:rPr>
                        <a:t>0,2,3</a:t>
                      </a:r>
                      <a:r>
                        <a:rPr lang="zh-CN" altLang="en-US" sz="2000" b="0" dirty="0">
                          <a:latin typeface="黑体" pitchFamily="49" charset="-122"/>
                          <a:ea typeface="黑体" pitchFamily="49" charset="-122"/>
                        </a:rPr>
                        <a:t>）</a:t>
                      </a:r>
                    </a:p>
                  </a:txBody>
                  <a:tcPr anchor="ctr"/>
                </a:tc>
                <a:tc>
                  <a:txBody>
                    <a:bodyPr/>
                    <a:lstStyle/>
                    <a:p>
                      <a:pPr algn="l"/>
                      <a:r>
                        <a:rPr lang="en-US" altLang="zh-CN" sz="2400" b="0" dirty="0">
                          <a:latin typeface="黑体" pitchFamily="49" charset="-122"/>
                          <a:ea typeface="黑体" pitchFamily="49" charset="-122"/>
                        </a:rPr>
                        <a:t>3</a:t>
                      </a:r>
                      <a:r>
                        <a:rPr lang="zh-CN" altLang="en-US" sz="2400" b="0" dirty="0">
                          <a:latin typeface="黑体" pitchFamily="49" charset="-122"/>
                          <a:ea typeface="黑体" pitchFamily="49" charset="-122"/>
                        </a:rPr>
                        <a:t>分：</a:t>
                      </a:r>
                      <a:r>
                        <a:rPr lang="zh-CN" altLang="zh-CN" sz="1800" kern="1200" dirty="0">
                          <a:solidFill>
                            <a:schemeClr val="dk1"/>
                          </a:solidFill>
                          <a:effectLst/>
                          <a:latin typeface="+mn-lt"/>
                          <a:ea typeface="+mn-ea"/>
                          <a:cs typeface="+mn-cs"/>
                        </a:rPr>
                        <a:t>仅作用于痛觉神经元，靶向性更强，副作用更少</a:t>
                      </a:r>
                      <a:r>
                        <a:rPr lang="en-US" altLang="zh-CN" sz="1800" kern="1200" dirty="0">
                          <a:solidFill>
                            <a:schemeClr val="dk1"/>
                          </a:solidFill>
                          <a:effectLst/>
                          <a:latin typeface="+mn-lt"/>
                          <a:ea typeface="+mn-ea"/>
                          <a:cs typeface="+mn-cs"/>
                        </a:rPr>
                        <a:t>/</a:t>
                      </a:r>
                      <a:r>
                        <a:rPr lang="zh-CN" altLang="zh-CN" sz="1800" kern="1200" dirty="0">
                          <a:solidFill>
                            <a:schemeClr val="dk1"/>
                          </a:solidFill>
                          <a:effectLst/>
                          <a:latin typeface="+mn-lt"/>
                          <a:ea typeface="+mn-ea"/>
                          <a:cs typeface="+mn-cs"/>
                        </a:rPr>
                        <a:t>仅作用于痛觉神经元，靶向性更强，</a:t>
                      </a:r>
                      <a:r>
                        <a:rPr lang="zh-CN" altLang="en-US" sz="1800" kern="1200" dirty="0">
                          <a:solidFill>
                            <a:schemeClr val="dk1"/>
                          </a:solidFill>
                          <a:effectLst/>
                          <a:latin typeface="+mn-lt"/>
                          <a:ea typeface="+mn-ea"/>
                          <a:cs typeface="+mn-cs"/>
                        </a:rPr>
                        <a:t>对大脑和脊髓无影响。</a:t>
                      </a:r>
                      <a:endParaRPr lang="en-US" altLang="zh-CN" sz="2400" b="0" dirty="0">
                        <a:latin typeface="黑体" pitchFamily="49" charset="-122"/>
                        <a:ea typeface="黑体" pitchFamily="49" charset="-122"/>
                      </a:endParaRPr>
                    </a:p>
                    <a:p>
                      <a:pPr algn="l"/>
                      <a:r>
                        <a:rPr lang="en-US" altLang="zh-CN" sz="2400" b="0" dirty="0">
                          <a:latin typeface="黑体" pitchFamily="49" charset="-122"/>
                          <a:ea typeface="黑体" pitchFamily="49" charset="-122"/>
                        </a:rPr>
                        <a:t>2</a:t>
                      </a:r>
                      <a:r>
                        <a:rPr lang="zh-CN" altLang="en-US" sz="2400" b="0" dirty="0">
                          <a:latin typeface="黑体" pitchFamily="49" charset="-122"/>
                          <a:ea typeface="黑体" pitchFamily="49" charset="-122"/>
                        </a:rPr>
                        <a:t>分：</a:t>
                      </a:r>
                      <a:r>
                        <a:rPr lang="zh-CN" altLang="zh-CN" sz="1800" kern="1200" dirty="0">
                          <a:solidFill>
                            <a:schemeClr val="dk1"/>
                          </a:solidFill>
                          <a:effectLst/>
                          <a:latin typeface="+mn-lt"/>
                          <a:ea typeface="+mn-ea"/>
                          <a:cs typeface="+mn-cs"/>
                        </a:rPr>
                        <a:t>仅作用于痛觉神经元，靶向性更强</a:t>
                      </a:r>
                      <a:r>
                        <a:rPr lang="zh-CN" altLang="en-US" sz="1800" kern="1200" dirty="0">
                          <a:solidFill>
                            <a:schemeClr val="dk1"/>
                          </a:solidFill>
                          <a:effectLst/>
                          <a:latin typeface="+mn-lt"/>
                          <a:ea typeface="+mn-ea"/>
                          <a:cs typeface="+mn-cs"/>
                        </a:rPr>
                        <a:t>。没写副作用小的意思。</a:t>
                      </a:r>
                      <a:endParaRPr lang="en-US" altLang="zh-CN" sz="2400" b="0" dirty="0">
                        <a:latin typeface="黑体" pitchFamily="49" charset="-122"/>
                        <a:ea typeface="黑体" pitchFamily="49" charset="-122"/>
                      </a:endParaRPr>
                    </a:p>
                    <a:p>
                      <a:pPr algn="l"/>
                      <a:r>
                        <a:rPr lang="en-US" altLang="zh-CN" sz="2400" b="0" dirty="0">
                          <a:latin typeface="黑体" pitchFamily="49" charset="-122"/>
                          <a:ea typeface="黑体" pitchFamily="49" charset="-122"/>
                        </a:rPr>
                        <a:t>0</a:t>
                      </a:r>
                      <a:r>
                        <a:rPr lang="zh-CN" altLang="en-US" sz="2400" b="0" dirty="0">
                          <a:latin typeface="黑体" pitchFamily="49" charset="-122"/>
                          <a:ea typeface="黑体" pitchFamily="49" charset="-122"/>
                        </a:rPr>
                        <a:t>分：</a:t>
                      </a:r>
                      <a:r>
                        <a:rPr lang="zh-CN" altLang="en-US" sz="1800" b="0" kern="1200" dirty="0">
                          <a:solidFill>
                            <a:schemeClr val="dk1"/>
                          </a:solidFill>
                          <a:effectLst/>
                          <a:latin typeface="+mn-lt"/>
                          <a:ea typeface="+mn-ea"/>
                          <a:cs typeface="+mn-cs"/>
                        </a:rPr>
                        <a:t>写</a:t>
                      </a:r>
                      <a:r>
                        <a:rPr lang="en-US" altLang="zh-CN" sz="1800" b="0" kern="1200" dirty="0">
                          <a:solidFill>
                            <a:schemeClr val="dk1"/>
                          </a:solidFill>
                          <a:effectLst/>
                          <a:latin typeface="+mn-lt"/>
                          <a:ea typeface="+mn-ea"/>
                          <a:cs typeface="+mn-cs"/>
                        </a:rPr>
                        <a:t>VLK</a:t>
                      </a:r>
                      <a:r>
                        <a:rPr lang="zh-CN" altLang="en-US" sz="1800" b="0" kern="1200" dirty="0">
                          <a:solidFill>
                            <a:schemeClr val="dk1"/>
                          </a:solidFill>
                          <a:effectLst/>
                          <a:latin typeface="+mn-lt"/>
                          <a:ea typeface="+mn-ea"/>
                          <a:cs typeface="+mn-cs"/>
                        </a:rPr>
                        <a:t>作用于</a:t>
                      </a:r>
                      <a:r>
                        <a:rPr lang="en-US" altLang="zh-CN" sz="1800" b="0" kern="1200" dirty="0">
                          <a:solidFill>
                            <a:schemeClr val="dk1"/>
                          </a:solidFill>
                          <a:effectLst/>
                          <a:latin typeface="+mn-lt"/>
                          <a:ea typeface="+mn-ea"/>
                          <a:cs typeface="+mn-cs"/>
                        </a:rPr>
                        <a:t>N</a:t>
                      </a:r>
                      <a:r>
                        <a:rPr lang="zh-CN" altLang="en-US" sz="1800" b="0" kern="1200" dirty="0">
                          <a:solidFill>
                            <a:schemeClr val="dk1"/>
                          </a:solidFill>
                          <a:effectLst/>
                          <a:latin typeface="+mn-lt"/>
                          <a:ea typeface="+mn-ea"/>
                          <a:cs typeface="+mn-cs"/>
                        </a:rPr>
                        <a:t>和</a:t>
                      </a:r>
                      <a:r>
                        <a:rPr lang="en-US" altLang="zh-CN" sz="1800" b="0" kern="1200" dirty="0">
                          <a:solidFill>
                            <a:schemeClr val="dk1"/>
                          </a:solidFill>
                          <a:effectLst/>
                          <a:latin typeface="+mn-lt"/>
                          <a:ea typeface="+mn-ea"/>
                          <a:cs typeface="+mn-cs"/>
                        </a:rPr>
                        <a:t>E</a:t>
                      </a:r>
                      <a:r>
                        <a:rPr lang="zh-CN" altLang="en-US" sz="1800" b="0" kern="1200" dirty="0">
                          <a:solidFill>
                            <a:schemeClr val="dk1"/>
                          </a:solidFill>
                          <a:effectLst/>
                          <a:latin typeface="+mn-lt"/>
                          <a:ea typeface="+mn-ea"/>
                          <a:cs typeface="+mn-cs"/>
                        </a:rPr>
                        <a:t>的互作，不影响</a:t>
                      </a:r>
                      <a:r>
                        <a:rPr lang="en-US" altLang="zh-CN" sz="1800" b="0" kern="1200" dirty="0">
                          <a:solidFill>
                            <a:schemeClr val="dk1"/>
                          </a:solidFill>
                          <a:effectLst/>
                          <a:latin typeface="+mn-lt"/>
                          <a:ea typeface="+mn-ea"/>
                          <a:cs typeface="+mn-cs"/>
                        </a:rPr>
                        <a:t>N</a:t>
                      </a:r>
                      <a:r>
                        <a:rPr lang="zh-CN" altLang="en-US" sz="1800" b="0" kern="1200" dirty="0">
                          <a:solidFill>
                            <a:schemeClr val="dk1"/>
                          </a:solidFill>
                          <a:effectLst/>
                          <a:latin typeface="+mn-lt"/>
                          <a:ea typeface="+mn-ea"/>
                          <a:cs typeface="+mn-cs"/>
                        </a:rPr>
                        <a:t>的正常功能；</a:t>
                      </a:r>
                      <a:r>
                        <a:rPr lang="en-US" altLang="zh-CN" sz="1800" b="0" kern="1200" dirty="0">
                          <a:solidFill>
                            <a:schemeClr val="dk1"/>
                          </a:solidFill>
                          <a:effectLst/>
                          <a:latin typeface="+mn-lt"/>
                          <a:ea typeface="+mn-ea"/>
                          <a:cs typeface="+mn-cs"/>
                        </a:rPr>
                        <a:t>VLK</a:t>
                      </a:r>
                      <a:r>
                        <a:rPr lang="zh-CN" altLang="en-US" sz="1800" b="0" kern="1200" dirty="0">
                          <a:solidFill>
                            <a:schemeClr val="dk1"/>
                          </a:solidFill>
                          <a:effectLst/>
                          <a:latin typeface="+mn-lt"/>
                          <a:ea typeface="+mn-ea"/>
                          <a:cs typeface="+mn-cs"/>
                        </a:rPr>
                        <a:t>作用于上游机制</a:t>
                      </a:r>
                      <a:endParaRPr lang="zh-CN" altLang="en-US" sz="2400" b="0" dirty="0">
                        <a:latin typeface="黑体" pitchFamily="49" charset="-122"/>
                        <a:ea typeface="黑体" pitchFamily="49" charset="-122"/>
                      </a:endParaRPr>
                    </a:p>
                  </a:txBody>
                  <a:tcPr anchor="ctr"/>
                </a:tc>
                <a:tc>
                  <a:txBody>
                    <a:bodyPr/>
                    <a:lstStyle/>
                    <a:p>
                      <a:pPr algn="l"/>
                      <a:r>
                        <a:rPr lang="zh-CN" altLang="en-US" sz="1800" kern="1200" dirty="0">
                          <a:solidFill>
                            <a:schemeClr val="dk1"/>
                          </a:solidFill>
                          <a:effectLst/>
                          <a:latin typeface="+mn-lt"/>
                          <a:ea typeface="+mn-ea"/>
                          <a:cs typeface="+mn-cs"/>
                        </a:rPr>
                        <a:t>写</a:t>
                      </a:r>
                      <a:r>
                        <a:rPr lang="en-US" altLang="zh-CN" sz="1800" kern="1200" dirty="0">
                          <a:solidFill>
                            <a:schemeClr val="dk1"/>
                          </a:solidFill>
                          <a:effectLst/>
                          <a:latin typeface="+mn-lt"/>
                          <a:ea typeface="+mn-ea"/>
                          <a:cs typeface="+mn-cs"/>
                        </a:rPr>
                        <a:t>VLK</a:t>
                      </a:r>
                      <a:r>
                        <a:rPr lang="zh-CN" altLang="en-US" sz="1800" kern="1200" dirty="0">
                          <a:solidFill>
                            <a:schemeClr val="dk1"/>
                          </a:solidFill>
                          <a:effectLst/>
                          <a:latin typeface="+mn-lt"/>
                          <a:ea typeface="+mn-ea"/>
                          <a:cs typeface="+mn-cs"/>
                        </a:rPr>
                        <a:t>作用于</a:t>
                      </a:r>
                      <a:r>
                        <a:rPr lang="en-US" altLang="zh-CN" sz="1800" kern="1200" dirty="0">
                          <a:solidFill>
                            <a:schemeClr val="dk1"/>
                          </a:solidFill>
                          <a:effectLst/>
                          <a:latin typeface="+mn-lt"/>
                          <a:ea typeface="+mn-ea"/>
                          <a:cs typeface="+mn-cs"/>
                        </a:rPr>
                        <a:t>N</a:t>
                      </a:r>
                      <a:r>
                        <a:rPr lang="zh-CN" altLang="en-US" sz="1800" kern="1200" dirty="0">
                          <a:solidFill>
                            <a:schemeClr val="dk1"/>
                          </a:solidFill>
                          <a:effectLst/>
                          <a:latin typeface="+mn-lt"/>
                          <a:ea typeface="+mn-ea"/>
                          <a:cs typeface="+mn-cs"/>
                        </a:rPr>
                        <a:t>和</a:t>
                      </a:r>
                      <a:r>
                        <a:rPr lang="en-US" altLang="zh-CN" sz="1800" kern="1200" dirty="0">
                          <a:solidFill>
                            <a:schemeClr val="dk1"/>
                          </a:solidFill>
                          <a:effectLst/>
                          <a:latin typeface="+mn-lt"/>
                          <a:ea typeface="+mn-ea"/>
                          <a:cs typeface="+mn-cs"/>
                        </a:rPr>
                        <a:t>E</a:t>
                      </a:r>
                      <a:r>
                        <a:rPr lang="zh-CN" altLang="en-US" sz="1800" kern="1200" dirty="0">
                          <a:solidFill>
                            <a:schemeClr val="dk1"/>
                          </a:solidFill>
                          <a:effectLst/>
                          <a:latin typeface="+mn-lt"/>
                          <a:ea typeface="+mn-ea"/>
                          <a:cs typeface="+mn-cs"/>
                        </a:rPr>
                        <a:t>的互作，不影响</a:t>
                      </a:r>
                      <a:r>
                        <a:rPr lang="en-US" altLang="zh-CN" sz="1800" kern="1200" dirty="0">
                          <a:solidFill>
                            <a:schemeClr val="dk1"/>
                          </a:solidFill>
                          <a:effectLst/>
                          <a:latin typeface="+mn-lt"/>
                          <a:ea typeface="+mn-ea"/>
                          <a:cs typeface="+mn-cs"/>
                        </a:rPr>
                        <a:t>N</a:t>
                      </a:r>
                      <a:r>
                        <a:rPr lang="zh-CN" altLang="en-US" sz="1800" kern="1200" dirty="0">
                          <a:solidFill>
                            <a:schemeClr val="dk1"/>
                          </a:solidFill>
                          <a:effectLst/>
                          <a:latin typeface="+mn-lt"/>
                          <a:ea typeface="+mn-ea"/>
                          <a:cs typeface="+mn-cs"/>
                        </a:rPr>
                        <a:t>的正常功能；</a:t>
                      </a:r>
                      <a:r>
                        <a:rPr lang="en-US" altLang="zh-CN" sz="1800" kern="1200" dirty="0">
                          <a:solidFill>
                            <a:schemeClr val="dk1"/>
                          </a:solidFill>
                          <a:effectLst/>
                          <a:latin typeface="+mn-lt"/>
                          <a:ea typeface="+mn-ea"/>
                          <a:cs typeface="+mn-cs"/>
                        </a:rPr>
                        <a:t>VLK</a:t>
                      </a:r>
                      <a:r>
                        <a:rPr lang="zh-CN" altLang="en-US" sz="1800" kern="1200" dirty="0">
                          <a:solidFill>
                            <a:schemeClr val="dk1"/>
                          </a:solidFill>
                          <a:effectLst/>
                          <a:latin typeface="+mn-lt"/>
                          <a:ea typeface="+mn-ea"/>
                          <a:cs typeface="+mn-cs"/>
                        </a:rPr>
                        <a:t>作用于上游机制；负作用；泛泛说更精准更高效，效果更好。</a:t>
                      </a:r>
                      <a:endParaRPr lang="en-US" altLang="zh-CN" sz="18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10001"/>
                  </a:ext>
                </a:extLst>
              </a:tr>
            </a:tbl>
          </a:graphicData>
        </a:graphic>
      </p:graphicFrame>
      <p:pic>
        <p:nvPicPr>
          <p:cNvPr id="4" name="图片 3">
            <a:extLst>
              <a:ext uri="{FF2B5EF4-FFF2-40B4-BE49-F238E27FC236}">
                <a16:creationId xmlns:a16="http://schemas.microsoft.com/office/drawing/2014/main" id="{0DCB2A51-3F50-83D8-5A17-5120EC489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365" y="770964"/>
            <a:ext cx="11724115" cy="1173745"/>
          </a:xfrm>
          <a:prstGeom prst="rect">
            <a:avLst/>
          </a:prstGeom>
        </p:spPr>
      </p:pic>
      <p:sp>
        <p:nvSpPr>
          <p:cNvPr id="5" name="文本框 4">
            <a:extLst>
              <a:ext uri="{FF2B5EF4-FFF2-40B4-BE49-F238E27FC236}">
                <a16:creationId xmlns:a16="http://schemas.microsoft.com/office/drawing/2014/main" id="{8467EED4-4433-53A1-BC17-C52BB54C31E1}"/>
              </a:ext>
            </a:extLst>
          </p:cNvPr>
          <p:cNvSpPr txBox="1"/>
          <p:nvPr/>
        </p:nvSpPr>
        <p:spPr>
          <a:xfrm>
            <a:off x="5803768" y="1357836"/>
            <a:ext cx="5546104" cy="646331"/>
          </a:xfrm>
          <a:prstGeom prst="rect">
            <a:avLst/>
          </a:prstGeom>
          <a:noFill/>
          <a:ln>
            <a:noFill/>
          </a:ln>
        </p:spPr>
        <p:txBody>
          <a:bodyPr wrap="square">
            <a:spAutoFit/>
          </a:bodyPr>
          <a:lstStyle/>
          <a:p>
            <a:r>
              <a:rPr lang="zh-CN"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仅作用于痛觉神经元，靶向性更强</a:t>
            </a:r>
            <a:r>
              <a:rPr lang="zh-CN" altLang="en-US"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，副作用更少</a:t>
            </a:r>
            <a:r>
              <a:rPr lang="zh-CN" altLang="en-US"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a:t>
            </a:r>
            <a:r>
              <a:rPr lang="zh-CN" altLang="en-US"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b="1">
                <a:solidFill>
                  <a:srgbClr val="FF0000"/>
                </a:solidFill>
                <a:effectLst/>
              </a:rPr>
              <a:t> </a:t>
            </a:r>
            <a:endParaRPr lang="zh-CN" altLang="en-US" sz="2000" b="1" dirty="0">
              <a:solidFill>
                <a:srgbClr val="FF0000"/>
              </a:solidFill>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94697" y="2258890"/>
            <a:ext cx="1555898" cy="707886"/>
          </a:xfrm>
          <a:prstGeom prst="rect">
            <a:avLst/>
          </a:prstGeom>
          <a:noFill/>
        </p:spPr>
        <p:txBody>
          <a:bodyPr wrap="square">
            <a:spAutoFit/>
          </a:bodyPr>
          <a:lstStyle/>
          <a:p>
            <a:pPr algn="ctr"/>
            <a:r>
              <a:rPr lang="zh-CN" altLang="en-US" sz="2000" dirty="0">
                <a:latin typeface="微软雅黑" panose="020B0503020204020204" pitchFamily="34" charset="-122"/>
                <a:ea typeface="微软雅黑" panose="020B0503020204020204" pitchFamily="34" charset="-122"/>
              </a:rPr>
              <a:t>产生大量</a:t>
            </a:r>
            <a:endParaRPr lang="en-US" altLang="zh-CN" sz="2000" dirty="0">
              <a:latin typeface="微软雅黑" panose="020B0503020204020204" pitchFamily="34" charset="-122"/>
              <a:ea typeface="微软雅黑" panose="020B0503020204020204" pitchFamily="34" charset="-122"/>
            </a:endParaRPr>
          </a:p>
          <a:p>
            <a:pPr algn="ctr"/>
            <a:r>
              <a:rPr lang="zh-CN" altLang="en-US" sz="2000" dirty="0">
                <a:latin typeface="微软雅黑" panose="020B0503020204020204" pitchFamily="34" charset="-122"/>
                <a:ea typeface="微软雅黑" panose="020B0503020204020204" pitchFamily="34" charset="-122"/>
              </a:rPr>
              <a:t>细胞外基质 </a:t>
            </a:r>
          </a:p>
        </p:txBody>
      </p:sp>
      <p:sp>
        <p:nvSpPr>
          <p:cNvPr id="8" name="矩形 7"/>
          <p:cNvSpPr/>
          <p:nvPr/>
        </p:nvSpPr>
        <p:spPr>
          <a:xfrm>
            <a:off x="2739652" y="2258891"/>
            <a:ext cx="1555901" cy="707886"/>
          </a:xfrm>
          <a:prstGeom prst="rect">
            <a:avLst/>
          </a:prstGeom>
          <a:noFill/>
        </p:spPr>
        <p:txBody>
          <a:bodyPr wrap="square">
            <a:spAutoFit/>
          </a:bodyPr>
          <a:lstStyle/>
          <a:p>
            <a:pPr algn="ctr"/>
            <a:r>
              <a:rPr lang="zh-CN" altLang="en-US" sz="2000" dirty="0">
                <a:latin typeface="微软雅黑" panose="020B0503020204020204" pitchFamily="34" charset="-122"/>
                <a:ea typeface="微软雅黑" panose="020B0503020204020204" pitchFamily="34" charset="-122"/>
              </a:rPr>
              <a:t>有氧糖酵解重编程</a:t>
            </a:r>
          </a:p>
        </p:txBody>
      </p:sp>
      <p:graphicFrame>
        <p:nvGraphicFramePr>
          <p:cNvPr id="9" name="图示 8"/>
          <p:cNvGraphicFramePr/>
          <p:nvPr/>
        </p:nvGraphicFramePr>
        <p:xfrm>
          <a:off x="584791" y="2541187"/>
          <a:ext cx="10675087" cy="16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3"/>
          <p:cNvSpPr txBox="1"/>
          <p:nvPr/>
        </p:nvSpPr>
        <p:spPr>
          <a:xfrm>
            <a:off x="0" y="-1"/>
            <a:ext cx="12192000" cy="671292"/>
          </a:xfrm>
          <a:prstGeom prst="rect">
            <a:avLst/>
          </a:prstGeom>
          <a:solidFill>
            <a:schemeClr val="accent2">
              <a:lumMod val="40000"/>
              <a:lumOff val="60000"/>
            </a:schemeClr>
          </a:solidFill>
        </p:spPr>
        <p:txBody>
          <a:bodyPr wrap="square" tIns="180000" bIns="180000" rtlCol="0">
            <a:spAutoFit/>
          </a:bodyPr>
          <a:lstStyle/>
          <a:p>
            <a:pPr algn="ctr"/>
            <a:r>
              <a:rPr lang="en-US" altLang="zh-CN" sz="2000" dirty="0">
                <a:latin typeface="微软雅黑" panose="020B0503020204020204" pitchFamily="34" charset="-122"/>
                <a:ea typeface="微软雅黑" panose="020B0503020204020204" pitchFamily="34" charset="-122"/>
              </a:rPr>
              <a:t> 18. </a:t>
            </a:r>
            <a:r>
              <a:rPr lang="zh-CN" altLang="en-US" sz="2000" dirty="0">
                <a:latin typeface="微软雅黑" panose="020B0503020204020204" pitchFamily="34" charset="-122"/>
                <a:ea typeface="微软雅黑" panose="020B0503020204020204" pitchFamily="34" charset="-122"/>
              </a:rPr>
              <a:t>经典</a:t>
            </a:r>
            <a:r>
              <a:rPr lang="en-US" altLang="zh-CN" sz="2000" dirty="0" err="1">
                <a:latin typeface="微软雅黑" panose="020B0503020204020204" pitchFamily="34" charset="-122"/>
                <a:ea typeface="微软雅黑" panose="020B0503020204020204" pitchFamily="34" charset="-122"/>
              </a:rPr>
              <a:t>Wnt</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信号通路通过乳酸脱氢酶</a:t>
            </a: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缺氧诱导因子</a:t>
            </a:r>
            <a:r>
              <a:rPr lang="en-US" altLang="zh-CN" sz="2000" dirty="0">
                <a:latin typeface="微软雅黑" panose="020B0503020204020204" pitchFamily="34" charset="-122"/>
                <a:ea typeface="微软雅黑" panose="020B0503020204020204" pitchFamily="34" charset="-122"/>
              </a:rPr>
              <a:t>1α</a:t>
            </a:r>
            <a:r>
              <a:rPr lang="zh-CN" altLang="en-US" sz="2000" dirty="0">
                <a:latin typeface="微软雅黑" panose="020B0503020204020204" pitchFamily="34" charset="-122"/>
                <a:ea typeface="微软雅黑" panose="020B0503020204020204" pitchFamily="34" charset="-122"/>
              </a:rPr>
              <a:t>转录复合物促进肝星状细胞糖酵解和肝纤维化</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flipV="1">
            <a:off x="4218917" y="3639493"/>
            <a:ext cx="367570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3"/>
          <p:cNvSpPr txBox="1"/>
          <p:nvPr/>
        </p:nvSpPr>
        <p:spPr>
          <a:xfrm>
            <a:off x="0" y="-1"/>
            <a:ext cx="12192000" cy="648997"/>
          </a:xfrm>
          <a:prstGeom prst="rect">
            <a:avLst/>
          </a:prstGeom>
          <a:solidFill>
            <a:srgbClr val="FFCCCC"/>
          </a:solidFill>
        </p:spPr>
        <p:txBody>
          <a:bodyPr wrap="square" tIns="108000" bIns="108000" rtlCol="0">
            <a:spAutoFit/>
          </a:bodyPr>
          <a:lstStyle/>
          <a:p>
            <a:pPr algn="ctr"/>
            <a:r>
              <a:rPr lang="en-US" altLang="zh-CN" sz="2800" dirty="0">
                <a:latin typeface="Microsoft YaHei" panose="020B0503020204020204" pitchFamily="34" charset="-122"/>
                <a:ea typeface="Microsoft YaHei" panose="020B0503020204020204" pitchFamily="34" charset="-122"/>
              </a:rPr>
              <a:t>16.  </a:t>
            </a:r>
            <a:r>
              <a:rPr lang="zh-CN" altLang="en-US" sz="2800" dirty="0">
                <a:latin typeface="Microsoft YaHei" panose="020B0503020204020204" pitchFamily="34" charset="-122"/>
                <a:ea typeface="Microsoft YaHei" panose="020B0503020204020204" pitchFamily="34" charset="-122"/>
              </a:rPr>
              <a:t>蝇子草与传粉者互作关系的维持</a:t>
            </a:r>
          </a:p>
        </p:txBody>
      </p:sp>
      <p:pic>
        <p:nvPicPr>
          <p:cNvPr id="24579" name="Picture 3" descr="C:\Users\Lenovo\Desktop\1.jpg"/>
          <p:cNvPicPr>
            <a:picLocks noChangeAspect="1" noChangeArrowheads="1"/>
          </p:cNvPicPr>
          <p:nvPr/>
        </p:nvPicPr>
        <p:blipFill>
          <a:blip r:embed="rId2" cstate="print"/>
          <a:srcRect t="16060" b="8123"/>
          <a:stretch>
            <a:fillRect/>
          </a:stretch>
        </p:blipFill>
        <p:spPr bwMode="auto">
          <a:xfrm>
            <a:off x="1364882" y="1680408"/>
            <a:ext cx="2848965" cy="3240000"/>
          </a:xfrm>
          <a:prstGeom prst="rect">
            <a:avLst/>
          </a:prstGeom>
          <a:noFill/>
        </p:spPr>
      </p:pic>
      <p:pic>
        <p:nvPicPr>
          <p:cNvPr id="24581" name="Picture 5"/>
          <p:cNvPicPr>
            <a:picLocks noChangeAspect="1" noChangeArrowheads="1"/>
          </p:cNvPicPr>
          <p:nvPr/>
        </p:nvPicPr>
        <p:blipFill>
          <a:blip r:embed="rId3" cstate="print"/>
          <a:srcRect l="8911" t="13729" r="59010" b="4951"/>
          <a:stretch>
            <a:fillRect/>
          </a:stretch>
        </p:blipFill>
        <p:spPr bwMode="auto">
          <a:xfrm>
            <a:off x="7912374" y="1680408"/>
            <a:ext cx="2734772" cy="3240000"/>
          </a:xfrm>
          <a:prstGeom prst="rect">
            <a:avLst/>
          </a:prstGeom>
          <a:noFill/>
          <a:ln w="9525">
            <a:noFill/>
            <a:miter lim="800000"/>
            <a:headEnd/>
            <a:tailEnd/>
          </a:ln>
        </p:spPr>
      </p:pic>
      <p:sp>
        <p:nvSpPr>
          <p:cNvPr id="10" name="TextBox 3"/>
          <p:cNvSpPr txBox="1"/>
          <p:nvPr/>
        </p:nvSpPr>
        <p:spPr>
          <a:xfrm>
            <a:off x="1638697" y="1092447"/>
            <a:ext cx="2290525" cy="587441"/>
          </a:xfrm>
          <a:prstGeom prst="rect">
            <a:avLst/>
          </a:prstGeom>
          <a:noFill/>
        </p:spPr>
        <p:txBody>
          <a:bodyPr wrap="square" tIns="108000" bIns="108000" rtlCol="0">
            <a:spAutoFit/>
          </a:bodyPr>
          <a:lstStyle/>
          <a:p>
            <a:pPr algn="ctr"/>
            <a:r>
              <a:rPr lang="zh-CN" altLang="en-US" sz="2400" dirty="0">
                <a:latin typeface="Microsoft YaHei" panose="020B0503020204020204" pitchFamily="34" charset="-122"/>
                <a:ea typeface="Microsoft YaHei" panose="020B0503020204020204" pitchFamily="34" charset="-122"/>
              </a:rPr>
              <a:t>云南蝇子草</a:t>
            </a:r>
          </a:p>
        </p:txBody>
      </p:sp>
      <p:sp>
        <p:nvSpPr>
          <p:cNvPr id="11" name="TextBox 3"/>
          <p:cNvSpPr txBox="1"/>
          <p:nvPr/>
        </p:nvSpPr>
        <p:spPr>
          <a:xfrm>
            <a:off x="7965553" y="1092447"/>
            <a:ext cx="2290525" cy="587441"/>
          </a:xfrm>
          <a:prstGeom prst="rect">
            <a:avLst/>
          </a:prstGeom>
          <a:noFill/>
        </p:spPr>
        <p:txBody>
          <a:bodyPr wrap="square" tIns="108000" bIns="108000" rtlCol="0">
            <a:spAutoFit/>
          </a:bodyPr>
          <a:lstStyle/>
          <a:p>
            <a:pPr algn="ctr"/>
            <a:r>
              <a:rPr lang="zh-CN" altLang="en-US" sz="2400" dirty="0">
                <a:latin typeface="Microsoft YaHei" panose="020B0503020204020204" pitchFamily="34" charset="-122"/>
                <a:ea typeface="Microsoft YaHei" panose="020B0503020204020204" pitchFamily="34" charset="-122"/>
              </a:rPr>
              <a:t>细蝇子草</a:t>
            </a:r>
          </a:p>
        </p:txBody>
      </p:sp>
      <p:sp>
        <p:nvSpPr>
          <p:cNvPr id="12" name="矩形 11"/>
          <p:cNvSpPr/>
          <p:nvPr/>
        </p:nvSpPr>
        <p:spPr>
          <a:xfrm>
            <a:off x="1150250" y="5797421"/>
            <a:ext cx="3376485" cy="400110"/>
          </a:xfrm>
          <a:prstGeom prst="rect">
            <a:avLst/>
          </a:prstGeom>
        </p:spPr>
        <p:txBody>
          <a:bodyPr wrap="square">
            <a:spAutoFit/>
          </a:bodyPr>
          <a:lstStyle/>
          <a:p>
            <a:r>
              <a:rPr lang="zh-CN" altLang="en-US" sz="2000" dirty="0">
                <a:latin typeface="Microsoft YaHei" panose="020B0503020204020204" pitchFamily="34" charset="-122"/>
                <a:ea typeface="Microsoft YaHei" panose="020B0503020204020204" pitchFamily="34" charset="-122"/>
              </a:rPr>
              <a:t>红腹熊蜂    食蚜蝇   菜粉蝶 </a:t>
            </a:r>
          </a:p>
        </p:txBody>
      </p:sp>
      <p:sp>
        <p:nvSpPr>
          <p:cNvPr id="13" name="矩形 12"/>
          <p:cNvSpPr/>
          <p:nvPr/>
        </p:nvSpPr>
        <p:spPr>
          <a:xfrm>
            <a:off x="7925284" y="5824582"/>
            <a:ext cx="2830197" cy="400110"/>
          </a:xfrm>
          <a:prstGeom prst="rect">
            <a:avLst/>
          </a:prstGeom>
        </p:spPr>
        <p:txBody>
          <a:bodyPr wrap="square">
            <a:spAutoFit/>
          </a:bodyPr>
          <a:lstStyle/>
          <a:p>
            <a:r>
              <a:rPr lang="zh-CN" altLang="en-US" sz="2000" dirty="0">
                <a:latin typeface="Microsoft YaHei" panose="020B0503020204020204" pitchFamily="34" charset="-122"/>
                <a:ea typeface="Microsoft YaHei" panose="020B0503020204020204" pitchFamily="34" charset="-122"/>
              </a:rPr>
              <a:t>白背熊蜂       夜间蛾类</a:t>
            </a:r>
          </a:p>
        </p:txBody>
      </p:sp>
      <p:pic>
        <p:nvPicPr>
          <p:cNvPr id="24583" name="Picture 7"/>
          <p:cNvPicPr>
            <a:picLocks noChangeAspect="1" noChangeArrowheads="1"/>
          </p:cNvPicPr>
          <p:nvPr/>
        </p:nvPicPr>
        <p:blipFill>
          <a:blip r:embed="rId4" cstate="print"/>
          <a:srcRect/>
          <a:stretch>
            <a:fillRect/>
          </a:stretch>
        </p:blipFill>
        <p:spPr bwMode="auto">
          <a:xfrm>
            <a:off x="7930802" y="5072114"/>
            <a:ext cx="2743199" cy="792000"/>
          </a:xfrm>
          <a:prstGeom prst="rect">
            <a:avLst/>
          </a:prstGeom>
          <a:noFill/>
          <a:ln w="9525">
            <a:noFill/>
            <a:miter lim="800000"/>
            <a:headEnd/>
            <a:tailEnd/>
          </a:ln>
          <a:effectLst/>
        </p:spPr>
      </p:pic>
      <p:pic>
        <p:nvPicPr>
          <p:cNvPr id="24582" name="Picture 6"/>
          <p:cNvPicPr>
            <a:picLocks noChangeAspect="1" noChangeArrowheads="1"/>
          </p:cNvPicPr>
          <p:nvPr/>
        </p:nvPicPr>
        <p:blipFill>
          <a:blip r:embed="rId5" cstate="print"/>
          <a:srcRect/>
          <a:stretch>
            <a:fillRect/>
          </a:stretch>
        </p:blipFill>
        <p:spPr bwMode="auto">
          <a:xfrm>
            <a:off x="1339928" y="5008743"/>
            <a:ext cx="2888070" cy="792000"/>
          </a:xfrm>
          <a:prstGeom prst="rect">
            <a:avLst/>
          </a:prstGeom>
          <a:noFill/>
          <a:ln w="9525">
            <a:noFill/>
            <a:miter lim="800000"/>
            <a:headEnd/>
            <a:tailEnd/>
          </a:ln>
          <a:effectLst/>
        </p:spPr>
      </p:pic>
      <p:sp>
        <p:nvSpPr>
          <p:cNvPr id="17" name="TextBox 3"/>
          <p:cNvSpPr txBox="1"/>
          <p:nvPr/>
        </p:nvSpPr>
        <p:spPr>
          <a:xfrm>
            <a:off x="4384833" y="2992140"/>
            <a:ext cx="906836" cy="587441"/>
          </a:xfrm>
          <a:prstGeom prst="rect">
            <a:avLst/>
          </a:prstGeom>
          <a:noFill/>
        </p:spPr>
        <p:txBody>
          <a:bodyPr wrap="square" tIns="108000" bIns="108000" rtlCol="0">
            <a:spAutoFit/>
          </a:bodyPr>
          <a:lstStyle/>
          <a:p>
            <a:r>
              <a:rPr lang="zh-CN" altLang="en-US" sz="2400" dirty="0">
                <a:latin typeface="Microsoft YaHei" panose="020B0503020204020204" pitchFamily="34" charset="-122"/>
                <a:ea typeface="Microsoft YaHei" panose="020B0503020204020204" pitchFamily="34" charset="-122"/>
              </a:rPr>
              <a:t>寄生</a:t>
            </a:r>
          </a:p>
        </p:txBody>
      </p:sp>
      <p:sp>
        <p:nvSpPr>
          <p:cNvPr id="18" name="TextBox 3"/>
          <p:cNvSpPr txBox="1"/>
          <p:nvPr/>
        </p:nvSpPr>
        <p:spPr>
          <a:xfrm>
            <a:off x="6514460" y="3006687"/>
            <a:ext cx="1669653" cy="587441"/>
          </a:xfrm>
          <a:prstGeom prst="rect">
            <a:avLst/>
          </a:prstGeom>
          <a:noFill/>
        </p:spPr>
        <p:txBody>
          <a:bodyPr wrap="square" tIns="108000" bIns="108000" rtlCol="0">
            <a:spAutoFit/>
          </a:bodyPr>
          <a:lstStyle/>
          <a:p>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互惠</a:t>
            </a:r>
            <a:r>
              <a:rPr lang="en-US" altLang="zh-CN" sz="2400" dirty="0">
                <a:latin typeface="Microsoft YaHei" panose="020B0503020204020204" pitchFamily="34" charset="-122"/>
                <a:ea typeface="Microsoft YaHei" panose="020B0503020204020204" pitchFamily="34" charset="-122"/>
              </a:rPr>
              <a:t>”</a:t>
            </a:r>
            <a:endParaRPr lang="zh-CN" altLang="en-US" sz="2400" dirty="0">
              <a:latin typeface="Microsoft YaHei" panose="020B0503020204020204" pitchFamily="34" charset="-122"/>
              <a:ea typeface="Microsoft YaHei" panose="020B0503020204020204" pitchFamily="34" charset="-122"/>
            </a:endParaRPr>
          </a:p>
        </p:txBody>
      </p:sp>
      <p:pic>
        <p:nvPicPr>
          <p:cNvPr id="3" name="图片 2" descr="default(5)"/>
          <p:cNvPicPr>
            <a:picLocks noChangeAspect="1"/>
          </p:cNvPicPr>
          <p:nvPr/>
        </p:nvPicPr>
        <p:blipFill>
          <a:blip r:embed="rId6" cstate="print"/>
          <a:srcRect l="18650" t="9127"/>
          <a:stretch>
            <a:fillRect/>
          </a:stretch>
        </p:blipFill>
        <p:spPr>
          <a:xfrm>
            <a:off x="5323205" y="3067685"/>
            <a:ext cx="1315720" cy="1143000"/>
          </a:xfrm>
          <a:prstGeom prst="rect">
            <a:avLst/>
          </a:prstGeom>
        </p:spPr>
      </p:pic>
      <p:sp>
        <p:nvSpPr>
          <p:cNvPr id="4" name="TextBox 3"/>
          <p:cNvSpPr txBox="1"/>
          <p:nvPr/>
        </p:nvSpPr>
        <p:spPr>
          <a:xfrm>
            <a:off x="4911487" y="1455032"/>
            <a:ext cx="2290525" cy="1323340"/>
          </a:xfrm>
          <a:prstGeom prst="rect">
            <a:avLst/>
          </a:prstGeom>
          <a:solidFill>
            <a:srgbClr val="FFFF00"/>
          </a:solidFill>
        </p:spPr>
        <p:txBody>
          <a:bodyPr wrap="square" tIns="108000" bIns="108000" rtlCol="0">
            <a:spAutoFit/>
          </a:bodyPr>
          <a:lstStyle/>
          <a:p>
            <a:pPr algn="ctr"/>
            <a:r>
              <a:rPr lang="zh-CN" altLang="zh-CN" sz="2400" dirty="0">
                <a:latin typeface="Microsoft YaHei" panose="020B0503020204020204" pitchFamily="34" charset="-122"/>
                <a:ea typeface="Microsoft YaHei" panose="020B0503020204020204" pitchFamily="34" charset="-122"/>
              </a:rPr>
              <a:t>两种种间关系的起源和维持机制？</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0" y="1479558"/>
            <a:ext cx="12192000" cy="3898883"/>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41991" y="1174205"/>
            <a:ext cx="9771321" cy="4418521"/>
            <a:chOff x="1430256" y="1174205"/>
            <a:chExt cx="8790280" cy="4019857"/>
          </a:xfrm>
        </p:grpSpPr>
        <p:sp>
          <p:nvSpPr>
            <p:cNvPr id="2" name="矩形 1"/>
            <p:cNvSpPr/>
            <p:nvPr/>
          </p:nvSpPr>
          <p:spPr>
            <a:xfrm>
              <a:off x="2777161" y="2085351"/>
              <a:ext cx="2656078" cy="64633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zh-CN" altLang="en-US" dirty="0">
                  <a:solidFill>
                    <a:schemeClr val="tx1"/>
                  </a:solidFill>
                  <a:latin typeface="微软雅黑" panose="020B0503020204020204" pitchFamily="34" charset="-122"/>
                  <a:ea typeface="微软雅黑" panose="020B0503020204020204" pitchFamily="34" charset="-122"/>
                </a:rPr>
                <a:t>己糖激酶 </a:t>
              </a:r>
              <a:r>
                <a:rPr lang="en-US" altLang="zh-CN" dirty="0">
                  <a:solidFill>
                    <a:schemeClr val="tx1"/>
                  </a:solidFill>
                  <a:latin typeface="微软雅黑" panose="020B0503020204020204" pitchFamily="34" charset="-122"/>
                  <a:ea typeface="微软雅黑" panose="020B0503020204020204" pitchFamily="34" charset="-122"/>
                </a:rPr>
                <a:t>2</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HK2</a:t>
              </a:r>
              <a:r>
                <a:rPr lang="zh-CN" altLang="en-US" dirty="0">
                  <a:solidFill>
                    <a:schemeClr val="tx1"/>
                  </a:solidFill>
                  <a:latin typeface="微软雅黑" panose="020B0503020204020204" pitchFamily="34" charset="-122"/>
                  <a:ea typeface="微软雅黑" panose="020B0503020204020204" pitchFamily="34" charset="-122"/>
                </a:rPr>
                <a:t>）</a:t>
              </a:r>
              <a:endParaRPr lang="en-US" altLang="zh-CN" dirty="0">
                <a:solidFill>
                  <a:schemeClr val="tx1"/>
                </a:solidFill>
                <a:latin typeface="微软雅黑" panose="020B0503020204020204" pitchFamily="34" charset="-122"/>
                <a:ea typeface="微软雅黑" panose="020B0503020204020204" pitchFamily="34" charset="-122"/>
              </a:endParaRPr>
            </a:p>
            <a:p>
              <a:pPr algn="ctr"/>
              <a:r>
                <a:rPr lang="zh-CN" altLang="en-US" dirty="0">
                  <a:solidFill>
                    <a:schemeClr val="tx1"/>
                  </a:solidFill>
                  <a:latin typeface="微软雅黑" panose="020B0503020204020204" pitchFamily="34" charset="-122"/>
                  <a:ea typeface="微软雅黑" panose="020B0503020204020204" pitchFamily="34" charset="-122"/>
                </a:rPr>
                <a:t>磷酸果糖激酶 </a:t>
              </a:r>
              <a:r>
                <a:rPr lang="en-US" altLang="zh-CN" dirty="0">
                  <a:solidFill>
                    <a:schemeClr val="tx1"/>
                  </a:solidFill>
                  <a:latin typeface="微软雅黑" panose="020B0503020204020204" pitchFamily="34" charset="-122"/>
                  <a:ea typeface="微软雅黑" panose="020B0503020204020204" pitchFamily="34" charset="-122"/>
                </a:rPr>
                <a:t>1</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rgbClr val="FF0000"/>
                  </a:solidFill>
                  <a:latin typeface="微软雅黑" panose="020B0503020204020204" pitchFamily="34" charset="-122"/>
                  <a:ea typeface="微软雅黑" panose="020B0503020204020204" pitchFamily="34" charset="-122"/>
                </a:rPr>
                <a:t>PFK1</a:t>
              </a:r>
              <a:r>
                <a:rPr lang="zh-CN" altLang="en-US" dirty="0">
                  <a:solidFill>
                    <a:schemeClr val="tx1"/>
                  </a:solidFill>
                  <a:latin typeface="微软雅黑" panose="020B0503020204020204" pitchFamily="34" charset="-122"/>
                  <a:ea typeface="微软雅黑" panose="020B0503020204020204" pitchFamily="34" charset="-122"/>
                </a:rPr>
                <a:t>）</a:t>
              </a:r>
            </a:p>
          </p:txBody>
        </p:sp>
        <p:sp>
          <p:nvSpPr>
            <p:cNvPr id="3" name="矩形 2"/>
            <p:cNvSpPr/>
            <p:nvPr/>
          </p:nvSpPr>
          <p:spPr>
            <a:xfrm>
              <a:off x="8240507" y="4472362"/>
              <a:ext cx="1980029" cy="721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tIns="144000" bIns="144000">
              <a:spAutoFit/>
            </a:bodyPr>
            <a:lstStyle/>
            <a:p>
              <a:r>
                <a:rPr lang="zh-CN" altLang="en-US" sz="2800" dirty="0">
                  <a:latin typeface="微软雅黑" panose="020B0503020204020204" pitchFamily="34" charset="-122"/>
                  <a:ea typeface="微软雅黑" panose="020B0503020204020204" pitchFamily="34" charset="-122"/>
                </a:rPr>
                <a:t>氧化磷酸化</a:t>
              </a:r>
            </a:p>
          </p:txBody>
        </p:sp>
        <p:sp>
          <p:nvSpPr>
            <p:cNvPr id="4" name="矩形 3"/>
            <p:cNvSpPr/>
            <p:nvPr/>
          </p:nvSpPr>
          <p:spPr>
            <a:xfrm>
              <a:off x="1430256" y="2579766"/>
              <a:ext cx="1261884" cy="721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tIns="144000" bIns="144000">
              <a:spAutoFit/>
            </a:bodyPr>
            <a:lstStyle/>
            <a:p>
              <a:r>
                <a:rPr lang="zh-CN" altLang="en-US" sz="2800" dirty="0">
                  <a:latin typeface="微软雅黑" panose="020B0503020204020204" pitchFamily="34" charset="-122"/>
                  <a:ea typeface="微软雅黑" panose="020B0503020204020204" pitchFamily="34" charset="-122"/>
                </a:rPr>
                <a:t>葡萄糖</a:t>
              </a:r>
            </a:p>
          </p:txBody>
        </p:sp>
        <p:sp>
          <p:nvSpPr>
            <p:cNvPr id="5" name="矩形 4"/>
            <p:cNvSpPr/>
            <p:nvPr/>
          </p:nvSpPr>
          <p:spPr>
            <a:xfrm>
              <a:off x="5236779" y="2579766"/>
              <a:ext cx="1261884" cy="721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tIns="144000" bIns="144000">
              <a:spAutoFit/>
            </a:bodyPr>
            <a:lstStyle/>
            <a:p>
              <a:r>
                <a:rPr lang="zh-CN" altLang="en-US" sz="2800" dirty="0">
                  <a:latin typeface="微软雅黑" panose="020B0503020204020204" pitchFamily="34" charset="-122"/>
                  <a:ea typeface="微软雅黑" panose="020B0503020204020204" pitchFamily="34" charset="-122"/>
                </a:rPr>
                <a:t>丙酮酸</a:t>
              </a:r>
            </a:p>
          </p:txBody>
        </p:sp>
        <p:sp>
          <p:nvSpPr>
            <p:cNvPr id="6" name="矩形 5"/>
            <p:cNvSpPr/>
            <p:nvPr/>
          </p:nvSpPr>
          <p:spPr>
            <a:xfrm>
              <a:off x="8240521" y="1174205"/>
              <a:ext cx="1980000" cy="721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tIns="144000" bIns="144000" anchor="ctr" anchorCtr="1">
              <a:spAutoFit/>
            </a:bodyPr>
            <a:lstStyle/>
            <a:p>
              <a:pPr algn="ctr"/>
              <a:r>
                <a:rPr lang="zh-CN" altLang="en-US" sz="2800" dirty="0">
                  <a:latin typeface="微软雅黑" panose="020B0503020204020204" pitchFamily="34" charset="-122"/>
                  <a:ea typeface="微软雅黑" panose="020B0503020204020204" pitchFamily="34" charset="-122"/>
                </a:rPr>
                <a:t>乳酸</a:t>
              </a:r>
            </a:p>
          </p:txBody>
        </p:sp>
        <p:sp>
          <p:nvSpPr>
            <p:cNvPr id="7" name="矩形 6"/>
            <p:cNvSpPr/>
            <p:nvPr/>
          </p:nvSpPr>
          <p:spPr>
            <a:xfrm>
              <a:off x="8240507" y="3377200"/>
              <a:ext cx="1980029" cy="721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tIns="144000" bIns="144000">
              <a:spAutoFit/>
            </a:bodyPr>
            <a:lstStyle/>
            <a:p>
              <a:r>
                <a:rPr lang="zh-CN" altLang="en-US" sz="2800" dirty="0">
                  <a:latin typeface="微软雅黑" panose="020B0503020204020204" pitchFamily="34" charset="-122"/>
                  <a:ea typeface="微软雅黑" panose="020B0503020204020204" pitchFamily="34" charset="-122"/>
                </a:rPr>
                <a:t>三羧酸循环</a:t>
              </a:r>
            </a:p>
          </p:txBody>
        </p:sp>
        <p:sp>
          <p:nvSpPr>
            <p:cNvPr id="8" name="右箭头 7"/>
            <p:cNvSpPr/>
            <p:nvPr/>
          </p:nvSpPr>
          <p:spPr>
            <a:xfrm rot="19819112" flipV="1">
              <a:off x="6391669" y="1651430"/>
              <a:ext cx="1926909" cy="868951"/>
            </a:xfrm>
            <a:prstGeom prst="rightArrow">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矩形 8"/>
            <p:cNvSpPr/>
            <p:nvPr/>
          </p:nvSpPr>
          <p:spPr>
            <a:xfrm rot="19848009">
              <a:off x="5890465" y="1419043"/>
              <a:ext cx="1775638" cy="707886"/>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zh-CN" altLang="en-US" sz="2000" dirty="0">
                  <a:solidFill>
                    <a:schemeClr val="tx1"/>
                  </a:solidFill>
                  <a:latin typeface="微软雅黑" panose="020B0503020204020204" pitchFamily="34" charset="-122"/>
                  <a:ea typeface="微软雅黑" panose="020B0503020204020204" pitchFamily="34" charset="-122"/>
                </a:rPr>
                <a:t>乳酸脱氢酶 </a:t>
              </a:r>
              <a:r>
                <a:rPr lang="en-US" altLang="zh-CN" sz="2000" dirty="0">
                  <a:solidFill>
                    <a:schemeClr val="tx1"/>
                  </a:solidFill>
                  <a:latin typeface="微软雅黑" panose="020B0503020204020204" pitchFamily="34" charset="-122"/>
                  <a:ea typeface="微软雅黑" panose="020B0503020204020204" pitchFamily="34" charset="-122"/>
                </a:rPr>
                <a:t>A</a:t>
              </a:r>
            </a:p>
            <a:p>
              <a:pPr algn="ctr"/>
              <a:r>
                <a:rPr lang="zh-CN" altLang="en-US" sz="2000" dirty="0">
                  <a:solidFill>
                    <a:schemeClr val="tx1"/>
                  </a:solidFill>
                  <a:latin typeface="微软雅黑" panose="020B0503020204020204" pitchFamily="34" charset="-122"/>
                  <a:ea typeface="微软雅黑" panose="020B0503020204020204" pitchFamily="34" charset="-122"/>
                </a:rPr>
                <a:t>（</a:t>
              </a:r>
              <a:r>
                <a:rPr lang="en-US" altLang="zh-CN" sz="2000" dirty="0">
                  <a:solidFill>
                    <a:srgbClr val="FF0000"/>
                  </a:solidFill>
                  <a:latin typeface="微软雅黑" panose="020B0503020204020204" pitchFamily="34" charset="-122"/>
                  <a:ea typeface="微软雅黑" panose="020B0503020204020204" pitchFamily="34" charset="-122"/>
                </a:rPr>
                <a:t>LDH-A</a:t>
              </a:r>
              <a:r>
                <a:rPr lang="zh-CN" altLang="en-US" sz="2000" dirty="0">
                  <a:solidFill>
                    <a:schemeClr val="tx1"/>
                  </a:solidFill>
                  <a:latin typeface="微软雅黑" panose="020B0503020204020204" pitchFamily="34" charset="-122"/>
                  <a:ea typeface="微软雅黑" panose="020B0503020204020204" pitchFamily="34" charset="-122"/>
                </a:rPr>
                <a:t>）</a:t>
              </a:r>
            </a:p>
          </p:txBody>
        </p:sp>
        <p:sp>
          <p:nvSpPr>
            <p:cNvPr id="10" name="右箭头 9"/>
            <p:cNvSpPr/>
            <p:nvPr/>
          </p:nvSpPr>
          <p:spPr>
            <a:xfrm>
              <a:off x="2711313" y="2775064"/>
              <a:ext cx="2520000" cy="2870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右箭头 10"/>
            <p:cNvSpPr/>
            <p:nvPr/>
          </p:nvSpPr>
          <p:spPr>
            <a:xfrm rot="1255656">
              <a:off x="6590586" y="3218640"/>
              <a:ext cx="1464771" cy="28707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右箭头 11"/>
            <p:cNvSpPr/>
            <p:nvPr/>
          </p:nvSpPr>
          <p:spPr>
            <a:xfrm rot="5400000">
              <a:off x="9094981" y="4182514"/>
              <a:ext cx="360000" cy="24069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0" y="358300"/>
            <a:ext cx="12192000" cy="6141400"/>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1731034" y="201284"/>
            <a:ext cx="10551791" cy="6169394"/>
          </a:xfrm>
          <a:prstGeom prst="rect">
            <a:avLst/>
          </a:prstGeom>
        </p:spPr>
      </p:pic>
      <p:sp>
        <p:nvSpPr>
          <p:cNvPr id="4" name="文本框 3"/>
          <p:cNvSpPr txBox="1"/>
          <p:nvPr/>
        </p:nvSpPr>
        <p:spPr>
          <a:xfrm>
            <a:off x="86265" y="2873882"/>
            <a:ext cx="4244196" cy="1938992"/>
          </a:xfrm>
          <a:prstGeom prst="rect">
            <a:avLst/>
          </a:prstGeom>
          <a:solidFill>
            <a:schemeClr val="bg1"/>
          </a:solidFill>
          <a:ln>
            <a:noFill/>
          </a:ln>
        </p:spPr>
        <p:txBody>
          <a:bodyPr wrap="square">
            <a:spAutoFit/>
          </a:bodyPr>
          <a:lstStyle/>
          <a:p>
            <a:r>
              <a:rPr lang="en-US" altLang="zh-CN" sz="2400" b="1" dirty="0">
                <a:solidFill>
                  <a:srgbClr val="FF0000"/>
                </a:solidFill>
              </a:rPr>
              <a:t>L</a:t>
            </a:r>
            <a:r>
              <a:rPr lang="zh-CN" altLang="en-US" sz="2400" b="1" dirty="0">
                <a:solidFill>
                  <a:srgbClr val="FF0000"/>
                </a:solidFill>
              </a:rPr>
              <a:t>酶</a:t>
            </a:r>
            <a:r>
              <a:rPr lang="zh-CN" altLang="en-US" sz="2400" b="1" dirty="0"/>
              <a:t>抑制</a:t>
            </a:r>
            <a:r>
              <a:rPr lang="en-US" altLang="zh-CN" sz="2400" b="1" dirty="0"/>
              <a:t>H</a:t>
            </a:r>
            <a:r>
              <a:rPr lang="zh-CN" altLang="en-US" sz="2400" b="1" dirty="0"/>
              <a:t>蛋白降解并促进其入核，</a:t>
            </a:r>
            <a:r>
              <a:rPr lang="en-US" altLang="zh-CN" sz="2400" b="1" dirty="0"/>
              <a:t>H</a:t>
            </a:r>
            <a:r>
              <a:rPr lang="zh-CN" altLang="en-US" sz="2400" b="1" dirty="0"/>
              <a:t>蛋白含量升高</a:t>
            </a:r>
            <a:r>
              <a:rPr lang="zh-CN" altLang="en-US" sz="2400" b="1" dirty="0">
                <a:solidFill>
                  <a:srgbClr val="FF0000"/>
                </a:solidFill>
              </a:rPr>
              <a:t>使 </a:t>
            </a:r>
            <a:r>
              <a:rPr lang="en-US" altLang="zh-CN" sz="2400" b="1" dirty="0">
                <a:solidFill>
                  <a:srgbClr val="FF0000"/>
                </a:solidFill>
              </a:rPr>
              <a:t>L</a:t>
            </a:r>
            <a:r>
              <a:rPr lang="zh-CN" altLang="en-US" sz="2400" b="1" dirty="0">
                <a:solidFill>
                  <a:srgbClr val="FF0000"/>
                </a:solidFill>
              </a:rPr>
              <a:t>酶、</a:t>
            </a:r>
            <a:r>
              <a:rPr lang="en-US" altLang="zh-CN" sz="2400" b="1" dirty="0">
                <a:solidFill>
                  <a:srgbClr val="FF0000"/>
                </a:solidFill>
              </a:rPr>
              <a:t>P</a:t>
            </a:r>
            <a:r>
              <a:rPr lang="zh-CN" altLang="en-US" sz="2400" b="1" dirty="0">
                <a:solidFill>
                  <a:srgbClr val="FF0000"/>
                </a:solidFill>
              </a:rPr>
              <a:t>酶更快合成。</a:t>
            </a:r>
            <a:r>
              <a:rPr lang="zh-CN" altLang="en-US" sz="2400" b="1" dirty="0"/>
              <a:t>通过</a:t>
            </a:r>
            <a:r>
              <a:rPr lang="zh-CN" altLang="en-US" sz="2400" b="1" dirty="0">
                <a:solidFill>
                  <a:srgbClr val="FF0000"/>
                </a:solidFill>
              </a:rPr>
              <a:t>正反馈机制</a:t>
            </a:r>
            <a:r>
              <a:rPr lang="zh-CN" altLang="en-US" sz="2400" b="1" dirty="0"/>
              <a:t>，</a:t>
            </a:r>
            <a:r>
              <a:rPr lang="zh-CN" altLang="en-US" sz="2400" b="1" dirty="0">
                <a:solidFill>
                  <a:srgbClr val="0066FF"/>
                </a:solidFill>
              </a:rPr>
              <a:t>迅速提高有氧糖酵解速率</a:t>
            </a:r>
            <a:r>
              <a:rPr lang="zh-CN" altLang="en-US" sz="2400" b="1" dirty="0"/>
              <a:t>，进而快速激活</a:t>
            </a:r>
            <a:r>
              <a:rPr lang="en-US" altLang="zh-CN" sz="2400" b="1" dirty="0"/>
              <a:t>HSC</a:t>
            </a:r>
            <a:r>
              <a:rPr lang="zh-CN" altLang="en-US" sz="2400" b="1" dirty="0"/>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l="22123" t="2772" r="25594" b="3630"/>
          <a:stretch>
            <a:fillRect/>
          </a:stretch>
        </p:blipFill>
        <p:spPr bwMode="auto">
          <a:xfrm>
            <a:off x="786809" y="0"/>
            <a:ext cx="7102549" cy="6858000"/>
          </a:xfrm>
          <a:prstGeom prst="rect">
            <a:avLst/>
          </a:prstGeom>
          <a:noFill/>
          <a:ln w="9525">
            <a:noFill/>
            <a:miter lim="800000"/>
            <a:headEnd/>
            <a:tailEnd/>
          </a:ln>
        </p:spPr>
      </p:pic>
      <p:sp>
        <p:nvSpPr>
          <p:cNvPr id="4" name="矩形 3"/>
          <p:cNvSpPr/>
          <p:nvPr/>
        </p:nvSpPr>
        <p:spPr>
          <a:xfrm>
            <a:off x="7889359" y="1573640"/>
            <a:ext cx="3834810" cy="4198393"/>
          </a:xfrm>
          <a:prstGeom prst="rect">
            <a:avLst/>
          </a:prstGeom>
        </p:spPr>
        <p:txBody>
          <a:bodyPr wrap="square">
            <a:spAutoFit/>
          </a:bodyPr>
          <a:lstStyle/>
          <a:p>
            <a:pPr algn="just">
              <a:lnSpc>
                <a:spcPct val="150000"/>
              </a:lnSpc>
            </a:pPr>
            <a:r>
              <a:rPr lang="en-US" altLang="zh-CN" b="1" dirty="0" err="1">
                <a:latin typeface="微软雅黑" panose="020B0503020204020204" pitchFamily="34" charset="-122"/>
                <a:ea typeface="微软雅黑" panose="020B0503020204020204" pitchFamily="34" charset="-122"/>
              </a:rPr>
              <a:t>Wnt</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通过依赖于</a:t>
            </a:r>
            <a:r>
              <a:rPr lang="en-US" altLang="zh-CN" b="1" dirty="0">
                <a:latin typeface="微软雅黑" panose="020B0503020204020204" pitchFamily="34" charset="-122"/>
                <a:ea typeface="微软雅黑" panose="020B0503020204020204" pitchFamily="34" charset="-122"/>
              </a:rPr>
              <a:t>TCF4 </a:t>
            </a:r>
            <a:r>
              <a:rPr lang="zh-CN" altLang="en-US" b="1" dirty="0">
                <a:latin typeface="微软雅黑" panose="020B0503020204020204" pitchFamily="34" charset="-122"/>
                <a:ea typeface="微软雅黑" panose="020B0503020204020204" pitchFamily="34" charset="-122"/>
              </a:rPr>
              <a:t>的途径诱导 </a:t>
            </a:r>
            <a:r>
              <a:rPr lang="en-US" altLang="zh-CN" b="1" dirty="0">
                <a:latin typeface="微软雅黑" panose="020B0503020204020204" pitchFamily="34" charset="-122"/>
                <a:ea typeface="微软雅黑" panose="020B0503020204020204" pitchFamily="34" charset="-122"/>
              </a:rPr>
              <a:t>LDH-A</a:t>
            </a:r>
            <a:r>
              <a:rPr lang="zh-CN" altLang="en-US" b="1" dirty="0">
                <a:latin typeface="微软雅黑" panose="020B0503020204020204" pitchFamily="34" charset="-122"/>
                <a:ea typeface="微软雅黑" panose="020B0503020204020204" pitchFamily="34" charset="-122"/>
              </a:rPr>
              <a:t>快速转录激活和高表达。</a:t>
            </a:r>
            <a:endParaRPr lang="en-US" altLang="zh-CN" b="1" dirty="0">
              <a:latin typeface="微软雅黑" panose="020B0503020204020204" pitchFamily="34" charset="-122"/>
              <a:ea typeface="微软雅黑" panose="020B0503020204020204" pitchFamily="34" charset="-122"/>
            </a:endParaRPr>
          </a:p>
          <a:p>
            <a:pPr algn="just">
              <a:lnSpc>
                <a:spcPct val="150000"/>
              </a:lnSpc>
            </a:pPr>
            <a:endParaRPr lang="en-US" altLang="zh-CN" b="1" dirty="0">
              <a:latin typeface="微软雅黑" panose="020B0503020204020204" pitchFamily="34" charset="-122"/>
              <a:ea typeface="微软雅黑" panose="020B0503020204020204" pitchFamily="34" charset="-122"/>
            </a:endParaRPr>
          </a:p>
          <a:p>
            <a:pPr algn="just">
              <a:lnSpc>
                <a:spcPct val="150000"/>
              </a:lnSpc>
            </a:pPr>
            <a:r>
              <a:rPr lang="en-US" altLang="zh-CN" b="1" dirty="0" err="1">
                <a:latin typeface="微软雅黑" panose="020B0503020204020204" pitchFamily="34" charset="-122"/>
                <a:ea typeface="微软雅黑" panose="020B0503020204020204" pitchFamily="34" charset="-122"/>
              </a:rPr>
              <a:t>Wnt</a:t>
            </a:r>
            <a:r>
              <a:rPr lang="en-US" altLang="zh-CN" b="1" dirty="0">
                <a:latin typeface="微软雅黑" panose="020B0503020204020204" pitchFamily="34" charset="-122"/>
                <a:ea typeface="微软雅黑" panose="020B0503020204020204" pitchFamily="34" charset="-122"/>
              </a:rPr>
              <a:t>/β-</a:t>
            </a:r>
            <a:r>
              <a:rPr lang="zh-CN" altLang="en-US" b="1" dirty="0">
                <a:latin typeface="微软雅黑" panose="020B0503020204020204" pitchFamily="34" charset="-122"/>
                <a:ea typeface="微软雅黑" panose="020B0503020204020204" pitchFamily="34" charset="-122"/>
              </a:rPr>
              <a:t>连环蛋白信号通路还通过</a:t>
            </a:r>
            <a:r>
              <a:rPr lang="en-US" altLang="zh-CN" b="1" dirty="0">
                <a:latin typeface="微软雅黑" panose="020B0503020204020204" pitchFamily="34" charset="-122"/>
                <a:ea typeface="微软雅黑" panose="020B0503020204020204" pitchFamily="34" charset="-122"/>
              </a:rPr>
              <a:t>β2 </a:t>
            </a:r>
            <a:r>
              <a:rPr lang="zh-CN" altLang="en-US" b="1" dirty="0">
                <a:latin typeface="微软雅黑" panose="020B0503020204020204" pitchFamily="34" charset="-122"/>
                <a:ea typeface="微软雅黑" panose="020B0503020204020204" pitchFamily="34" charset="-122"/>
              </a:rPr>
              <a:t>促进 </a:t>
            </a:r>
            <a:r>
              <a:rPr lang="en-US" altLang="zh-CN" b="1" dirty="0">
                <a:latin typeface="微软雅黑" panose="020B0503020204020204" pitchFamily="34" charset="-122"/>
                <a:ea typeface="微软雅黑" panose="020B0503020204020204" pitchFamily="34" charset="-122"/>
              </a:rPr>
              <a:t>LDH-A </a:t>
            </a:r>
            <a:r>
              <a:rPr lang="zh-CN" altLang="en-US" b="1" dirty="0">
                <a:latin typeface="微软雅黑" panose="020B0503020204020204" pitchFamily="34" charset="-122"/>
                <a:ea typeface="微软雅黑" panose="020B0503020204020204" pitchFamily="34" charset="-122"/>
              </a:rPr>
              <a:t>核转位。</a:t>
            </a:r>
            <a:endParaRPr lang="en-US" altLang="zh-CN" b="1" dirty="0">
              <a:latin typeface="微软雅黑" panose="020B0503020204020204" pitchFamily="34" charset="-122"/>
              <a:ea typeface="微软雅黑" panose="020B0503020204020204" pitchFamily="34" charset="-122"/>
            </a:endParaRPr>
          </a:p>
          <a:p>
            <a:pPr algn="just">
              <a:lnSpc>
                <a:spcPct val="150000"/>
              </a:lnSpc>
            </a:pPr>
            <a:endParaRPr lang="en-US" altLang="zh-CN" b="1" dirty="0">
              <a:latin typeface="微软雅黑" panose="020B0503020204020204" pitchFamily="34" charset="-122"/>
              <a:ea typeface="微软雅黑" panose="020B0503020204020204" pitchFamily="34" charset="-122"/>
            </a:endParaRPr>
          </a:p>
          <a:p>
            <a:pPr algn="just">
              <a:lnSpc>
                <a:spcPct val="150000"/>
              </a:lnSpc>
            </a:pPr>
            <a:r>
              <a:rPr lang="en-US" altLang="zh-CN" b="1" dirty="0">
                <a:latin typeface="微软雅黑" panose="020B0503020204020204" pitchFamily="34" charset="-122"/>
                <a:ea typeface="微软雅黑" panose="020B0503020204020204" pitchFamily="34" charset="-122"/>
              </a:rPr>
              <a:t>LDH-A </a:t>
            </a:r>
            <a:r>
              <a:rPr lang="zh-CN" altLang="en-US" b="1" dirty="0">
                <a:latin typeface="微软雅黑" panose="020B0503020204020204" pitchFamily="34" charset="-122"/>
                <a:ea typeface="微软雅黑" panose="020B0503020204020204" pitchFamily="34" charset="-122"/>
              </a:rPr>
              <a:t>与 </a:t>
            </a:r>
            <a:r>
              <a:rPr lang="en-US" altLang="zh-CN" b="1" dirty="0">
                <a:latin typeface="微软雅黑" panose="020B0503020204020204" pitchFamily="34" charset="-122"/>
                <a:ea typeface="微软雅黑" panose="020B0503020204020204" pitchFamily="34" charset="-122"/>
              </a:rPr>
              <a:t>HIF-1α </a:t>
            </a:r>
            <a:r>
              <a:rPr lang="zh-CN" altLang="en-US" b="1" dirty="0">
                <a:latin typeface="微软雅黑" panose="020B0503020204020204" pitchFamily="34" charset="-122"/>
                <a:ea typeface="微软雅黑" panose="020B0503020204020204" pitchFamily="34" charset="-122"/>
              </a:rPr>
              <a:t>结合，通过阻碍羟基化介导的蛋白酶体降解来增强其稳定性，从而增加糖酵解基因的转录激活。</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2"/>
          <p:cNvSpPr txBox="1"/>
          <p:nvPr/>
        </p:nvSpPr>
        <p:spPr>
          <a:xfrm>
            <a:off x="787879" y="4178574"/>
            <a:ext cx="10806023" cy="1938992"/>
          </a:xfrm>
          <a:prstGeom prst="rect">
            <a:avLst/>
          </a:prstGeom>
          <a:solidFill>
            <a:schemeClr val="bg1"/>
          </a:solidFill>
          <a:ln>
            <a:noFill/>
          </a:ln>
        </p:spPr>
        <p:txBody>
          <a:bodyPr wrap="square">
            <a:spAutoFit/>
          </a:bodyPr>
          <a:lstStyle/>
          <a:p>
            <a:r>
              <a:rPr lang="en-US" altLang="zh-CN" sz="2400" b="1" dirty="0" err="1"/>
              <a:t>Wnt</a:t>
            </a:r>
            <a:r>
              <a:rPr lang="en-US" altLang="zh-CN" sz="2400" b="1" dirty="0"/>
              <a:t> </a:t>
            </a:r>
            <a:r>
              <a:rPr lang="zh-CN" altLang="en-US" sz="2400" b="1" dirty="0"/>
              <a:t>信号主要调控肝星状细胞 </a:t>
            </a:r>
            <a:r>
              <a:rPr lang="en-US" altLang="zh-CN" sz="2400" b="1" dirty="0"/>
              <a:t>HSC </a:t>
            </a:r>
            <a:r>
              <a:rPr lang="zh-CN" altLang="en-US" sz="2400" b="1" dirty="0"/>
              <a:t>的有氧糖酵解重编程，对其他细胞影响微弱。</a:t>
            </a:r>
          </a:p>
          <a:p>
            <a:r>
              <a:rPr lang="en-US" altLang="zh-CN" sz="2400" b="1" dirty="0" err="1"/>
              <a:t>Wnt</a:t>
            </a:r>
            <a:r>
              <a:rPr lang="en-US" altLang="zh-CN" sz="2400" b="1" dirty="0"/>
              <a:t> </a:t>
            </a:r>
            <a:r>
              <a:rPr lang="zh-CN" altLang="en-US" sz="2400" b="1" dirty="0"/>
              <a:t>对 </a:t>
            </a:r>
            <a:r>
              <a:rPr lang="en-US" altLang="zh-CN" sz="2400" b="1" dirty="0"/>
              <a:t>HSC </a:t>
            </a:r>
            <a:r>
              <a:rPr lang="zh-CN" altLang="en-US" sz="2400" b="1" dirty="0"/>
              <a:t>糖酵解的特异性，来自：</a:t>
            </a:r>
            <a:r>
              <a:rPr lang="en-US" altLang="zh-CN" sz="2400" b="1" dirty="0"/>
              <a:t>HSC </a:t>
            </a:r>
            <a:r>
              <a:rPr lang="zh-CN" altLang="en-US" sz="2400" b="1" dirty="0"/>
              <a:t>特异受体组合 </a:t>
            </a:r>
            <a:r>
              <a:rPr lang="en-US" altLang="zh-CN" sz="2400" b="1" dirty="0"/>
              <a:t>+ TCF4/LDH‑A/HIF‑1α </a:t>
            </a:r>
            <a:r>
              <a:rPr lang="zh-CN" altLang="en-US" sz="2400" b="1" dirty="0"/>
              <a:t>专属转录复合物 </a:t>
            </a:r>
            <a:r>
              <a:rPr lang="en-US" altLang="zh-CN" sz="2400" b="1" dirty="0"/>
              <a:t>+ </a:t>
            </a:r>
            <a:r>
              <a:rPr lang="zh-CN" altLang="en-US" sz="2400" b="1" dirty="0"/>
              <a:t>特殊代谢状态 </a:t>
            </a:r>
            <a:r>
              <a:rPr lang="en-US" altLang="zh-CN" sz="2400" b="1" dirty="0"/>
              <a:t>+ </a:t>
            </a:r>
            <a:r>
              <a:rPr lang="zh-CN" altLang="en-US" sz="2400" b="1" dirty="0"/>
              <a:t>肝损伤微环境协同 </a:t>
            </a:r>
            <a:endParaRPr lang="en-US" altLang="zh-CN" sz="2400" b="1" dirty="0"/>
          </a:p>
          <a:p>
            <a:r>
              <a:rPr lang="en-US" altLang="zh-CN" sz="2400" b="1" dirty="0"/>
              <a:t>                     </a:t>
            </a:r>
            <a:r>
              <a:rPr lang="zh-CN" altLang="en-US" sz="2400" b="1" dirty="0"/>
              <a:t>→ 只在 </a:t>
            </a:r>
            <a:r>
              <a:rPr lang="en-US" altLang="zh-CN" sz="2400" b="1" dirty="0"/>
              <a:t>HSC </a:t>
            </a:r>
            <a:r>
              <a:rPr lang="zh-CN" altLang="en-US" sz="2400" b="1" dirty="0"/>
              <a:t>打开“糖酵解正反馈”，其他细胞缺任一环节就不响应。</a:t>
            </a:r>
          </a:p>
          <a:p>
            <a:r>
              <a:rPr lang="zh-CN" altLang="en-US" sz="2400" b="1" dirty="0"/>
              <a:t> </a:t>
            </a:r>
          </a:p>
        </p:txBody>
      </p:sp>
      <p:sp>
        <p:nvSpPr>
          <p:cNvPr id="5" name="文本框 4"/>
          <p:cNvSpPr txBox="1"/>
          <p:nvPr/>
        </p:nvSpPr>
        <p:spPr>
          <a:xfrm>
            <a:off x="787879" y="1208485"/>
            <a:ext cx="8568905" cy="2585323"/>
          </a:xfrm>
          <a:prstGeom prst="rect">
            <a:avLst/>
          </a:prstGeom>
          <a:solidFill>
            <a:schemeClr val="bg1"/>
          </a:solidFill>
          <a:ln>
            <a:noFill/>
          </a:ln>
        </p:spPr>
        <p:txBody>
          <a:bodyPr wrap="square">
            <a:spAutoFit/>
          </a:bodyPr>
          <a:lstStyle/>
          <a:p>
            <a:r>
              <a:rPr lang="zh-CN" altLang="en-US" sz="2400" b="1" dirty="0"/>
              <a:t>胚胎干细胞（</a:t>
            </a:r>
            <a:r>
              <a:rPr lang="en-US" altLang="zh-CN" sz="2400" b="1" dirty="0"/>
              <a:t>ESC</a:t>
            </a:r>
            <a:r>
              <a:rPr lang="zh-CN" altLang="en-US" sz="2400" b="1" dirty="0"/>
              <a:t>）：维持干性与自我更新</a:t>
            </a:r>
          </a:p>
          <a:p>
            <a:r>
              <a:rPr lang="zh-CN" altLang="en-US" sz="2400" b="1" dirty="0"/>
              <a:t>肠上皮干细胞（</a:t>
            </a:r>
            <a:r>
              <a:rPr lang="en-US" altLang="zh-CN" sz="2400" b="1" dirty="0"/>
              <a:t>ISC</a:t>
            </a:r>
            <a:r>
              <a:rPr lang="zh-CN" altLang="en-US" sz="2400" b="1" dirty="0"/>
              <a:t>）：驱动细胞增殖与组织再生</a:t>
            </a:r>
          </a:p>
          <a:p>
            <a:r>
              <a:rPr lang="zh-CN" altLang="en-US" sz="2400" b="1" dirty="0"/>
              <a:t>成骨细胞：促进骨形成与矿化</a:t>
            </a:r>
          </a:p>
          <a:p>
            <a:r>
              <a:rPr lang="zh-CN" altLang="en-US" sz="2400" b="1" dirty="0"/>
              <a:t>神经元细胞：调控轴突导向与突触可塑性</a:t>
            </a:r>
          </a:p>
          <a:p>
            <a:r>
              <a:rPr lang="zh-CN" altLang="en-US" sz="2400" b="1" dirty="0"/>
              <a:t>肝星状细胞（</a:t>
            </a:r>
            <a:r>
              <a:rPr lang="en-US" altLang="zh-CN" sz="2400" b="1" dirty="0"/>
              <a:t>HSC</a:t>
            </a:r>
            <a:r>
              <a:rPr lang="zh-CN" altLang="en-US" sz="2400" b="1" dirty="0"/>
              <a:t>）：诱导代谢重编程与肝纤维化</a:t>
            </a:r>
          </a:p>
          <a:p>
            <a:r>
              <a:rPr lang="zh-CN" altLang="en-US" sz="2400" b="1" dirty="0"/>
              <a:t>免疫细胞（如</a:t>
            </a:r>
            <a:r>
              <a:rPr lang="en-US" altLang="zh-CN" sz="2400" b="1" dirty="0"/>
              <a:t>T</a:t>
            </a:r>
            <a:r>
              <a:rPr lang="zh-CN" altLang="en-US" sz="2400" b="1" dirty="0"/>
              <a:t>细胞）：调节免疫应答</a:t>
            </a:r>
          </a:p>
          <a:p>
            <a:r>
              <a:rPr lang="zh-CN" altLang="en-US" dirty="0"/>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929360" y="780460"/>
          <a:ext cx="10577594" cy="4596431"/>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3697615">
                  <a:extLst>
                    <a:ext uri="{9D8B030D-6E8A-4147-A177-3AD203B41FA5}">
                      <a16:colId xmlns:a16="http://schemas.microsoft.com/office/drawing/2014/main" val="20002"/>
                    </a:ext>
                  </a:extLst>
                </a:gridCol>
                <a:gridCol w="4260765">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pitchFamily="34" charset="-122"/>
                        </a:rPr>
                        <a:t>18.1</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3</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0,3</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3</a:t>
                      </a:r>
                      <a:r>
                        <a:rPr lang="zh-CN" altLang="en-US" sz="2400" b="0" dirty="0">
                          <a:latin typeface="黑体" panose="02010609060101010101" pitchFamily="49" charset="-122"/>
                          <a:ea typeface="黑体" panose="02010609060101010101" pitchFamily="49" charset="-122"/>
                        </a:rPr>
                        <a:t>分：细胞质基质</a:t>
                      </a:r>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线粒体 细胞质 </a:t>
                      </a:r>
                    </a:p>
                  </a:txBody>
                  <a:tcPr anchor="ctr"/>
                </a:tc>
                <a:extLst>
                  <a:ext uri="{0D108BD9-81ED-4DB2-BD59-A6C34878D82A}">
                    <a16:rowId xmlns:a16="http://schemas.microsoft.com/office/drawing/2014/main" val="10001"/>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pitchFamily="34" charset="-122"/>
                        </a:rPr>
                        <a:t>18.2</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3</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0,2,3</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3</a:t>
                      </a:r>
                      <a:r>
                        <a:rPr lang="zh-CN" altLang="en-US" sz="2400" b="0" dirty="0">
                          <a:latin typeface="黑体" panose="02010609060101010101" pitchFamily="49" charset="-122"/>
                          <a:ea typeface="黑体" panose="02010609060101010101" pitchFamily="49" charset="-122"/>
                        </a:rPr>
                        <a:t>分：</a:t>
                      </a:r>
                      <a:r>
                        <a:rPr lang="en-US" altLang="zh-CN" sz="2400" b="0" dirty="0">
                          <a:latin typeface="黑体" panose="02010609060101010101" pitchFamily="49" charset="-122"/>
                          <a:ea typeface="黑体" panose="02010609060101010101" pitchFamily="49" charset="-122"/>
                        </a:rPr>
                        <a:t>L</a:t>
                      </a:r>
                      <a:r>
                        <a:rPr lang="zh-CN" altLang="en-US" sz="2400" b="0" dirty="0">
                          <a:latin typeface="黑体" panose="02010609060101010101" pitchFamily="49" charset="-122"/>
                          <a:ea typeface="黑体" panose="02010609060101010101" pitchFamily="49" charset="-122"/>
                        </a:rPr>
                        <a:t>酶基因和</a:t>
                      </a:r>
                      <a:r>
                        <a:rPr lang="en-US" altLang="zh-CN" sz="2400" b="0" dirty="0">
                          <a:latin typeface="黑体" panose="02010609060101010101" pitchFamily="49" charset="-122"/>
                          <a:ea typeface="黑体" panose="02010609060101010101" pitchFamily="49" charset="-122"/>
                        </a:rPr>
                        <a:t>P</a:t>
                      </a:r>
                      <a:r>
                        <a:rPr lang="zh-CN" altLang="en-US" sz="2400" b="0" dirty="0">
                          <a:latin typeface="黑体" panose="02010609060101010101" pitchFamily="49" charset="-122"/>
                          <a:ea typeface="黑体" panose="02010609060101010101" pitchFamily="49" charset="-122"/>
                        </a:rPr>
                        <a:t>酶基因的</a:t>
                      </a:r>
                      <a:r>
                        <a:rPr lang="en-US" altLang="zh-CN" sz="2400" b="0" dirty="0">
                          <a:latin typeface="黑体" panose="02010609060101010101" pitchFamily="49" charset="-122"/>
                          <a:ea typeface="黑体" panose="02010609060101010101" pitchFamily="49" charset="-122"/>
                        </a:rPr>
                        <a:t>mRNA</a:t>
                      </a:r>
                      <a:r>
                        <a:rPr lang="zh-CN" altLang="en-US" sz="2400" b="0" dirty="0">
                          <a:latin typeface="黑体" panose="02010609060101010101" pitchFamily="49" charset="-122"/>
                          <a:ea typeface="黑体" panose="02010609060101010101" pitchFamily="49" charset="-122"/>
                        </a:rPr>
                        <a:t>含量（多写蛋白质含量不扣分）</a:t>
                      </a:r>
                      <a:endParaRPr lang="en-US" altLang="zh-CN" sz="2400" b="0" dirty="0">
                        <a:latin typeface="黑体" panose="02010609060101010101" pitchFamily="49" charset="-122"/>
                        <a:ea typeface="黑体" panose="020106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分：没写或少写酶的名字</a:t>
                      </a:r>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en-US" altLang="zh-CN" sz="2400" b="0" dirty="0">
                          <a:solidFill>
                            <a:srgbClr val="FF0000"/>
                          </a:solidFill>
                          <a:latin typeface="黑体" panose="02010609060101010101" pitchFamily="49" charset="-122"/>
                          <a:ea typeface="黑体" panose="02010609060101010101" pitchFamily="49" charset="-122"/>
                        </a:rPr>
                        <a:t>P</a:t>
                      </a:r>
                      <a:r>
                        <a:rPr lang="zh-CN" altLang="en-US" sz="2400" b="0" dirty="0">
                          <a:solidFill>
                            <a:srgbClr val="FF0000"/>
                          </a:solidFill>
                          <a:latin typeface="黑体" panose="02010609060101010101" pitchFamily="49" charset="-122"/>
                          <a:ea typeface="黑体" panose="02010609060101010101" pitchFamily="49" charset="-122"/>
                        </a:rPr>
                        <a:t>酶和</a:t>
                      </a:r>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酶基因表达量</a:t>
                      </a:r>
                      <a:r>
                        <a:rPr lang="en-US" altLang="zh-CN" sz="2400" b="0" dirty="0">
                          <a:solidFill>
                            <a:srgbClr val="FF0000"/>
                          </a:solidFill>
                          <a:latin typeface="黑体" panose="02010609060101010101" pitchFamily="49" charset="-122"/>
                          <a:ea typeface="黑体" panose="02010609060101010101" pitchFamily="49" charset="-122"/>
                        </a:rPr>
                        <a:t>/</a:t>
                      </a:r>
                      <a:r>
                        <a:rPr lang="zh-CN" altLang="en-US" sz="2400" b="0" dirty="0">
                          <a:solidFill>
                            <a:srgbClr val="FF0000"/>
                          </a:solidFill>
                          <a:latin typeface="黑体" panose="02010609060101010101" pitchFamily="49" charset="-122"/>
                          <a:ea typeface="黑体" panose="02010609060101010101" pitchFamily="49" charset="-122"/>
                        </a:rPr>
                        <a:t>转录量</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      酶量 </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      蛋白质的量 </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            </a:t>
                      </a:r>
                    </a:p>
                  </a:txBody>
                  <a:tcPr anchor="ct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929360" y="780460"/>
          <a:ext cx="10577594" cy="3834070"/>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3503145">
                  <a:extLst>
                    <a:ext uri="{9D8B030D-6E8A-4147-A177-3AD203B41FA5}">
                      <a16:colId xmlns:a16="http://schemas.microsoft.com/office/drawing/2014/main" val="20002"/>
                    </a:ext>
                  </a:extLst>
                </a:gridCol>
                <a:gridCol w="4455235">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3127223">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pitchFamily="34" charset="-122"/>
                        </a:rPr>
                        <a:t>18.3</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0,2</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分：</a:t>
                      </a:r>
                      <a:r>
                        <a:rPr lang="en-US" altLang="zh-CN" sz="2400" b="0" dirty="0">
                          <a:latin typeface="黑体" panose="02010609060101010101" pitchFamily="49" charset="-122"/>
                          <a:ea typeface="黑体" panose="02010609060101010101" pitchFamily="49" charset="-122"/>
                        </a:rPr>
                        <a:t>L</a:t>
                      </a:r>
                      <a:r>
                        <a:rPr lang="zh-CN" altLang="en-US" sz="2400" b="0" dirty="0">
                          <a:latin typeface="黑体" panose="02010609060101010101" pitchFamily="49" charset="-122"/>
                          <a:ea typeface="黑体" panose="02010609060101010101" pitchFamily="49" charset="-122"/>
                        </a:rPr>
                        <a:t>酶（</a:t>
                      </a:r>
                      <a:r>
                        <a:rPr lang="en-US" altLang="zh-CN" sz="2400" b="0" dirty="0">
                          <a:latin typeface="黑体" panose="02010609060101010101" pitchFamily="49" charset="-122"/>
                          <a:ea typeface="黑体" panose="02010609060101010101" pitchFamily="49" charset="-122"/>
                        </a:rPr>
                        <a:t>L</a:t>
                      </a:r>
                      <a:r>
                        <a:rPr lang="zh-CN" altLang="en-US" sz="2400" b="0" dirty="0">
                          <a:latin typeface="黑体" panose="02010609060101010101" pitchFamily="49" charset="-122"/>
                          <a:ea typeface="黑体" panose="02010609060101010101" pitchFamily="49" charset="-122"/>
                        </a:rPr>
                        <a:t>基因的表达）能抑制</a:t>
                      </a:r>
                      <a:r>
                        <a:rPr lang="en-US" altLang="zh-CN" sz="2400" b="0" dirty="0">
                          <a:latin typeface="黑体" panose="02010609060101010101" pitchFamily="49" charset="-122"/>
                          <a:ea typeface="黑体" panose="02010609060101010101" pitchFamily="49" charset="-122"/>
                        </a:rPr>
                        <a:t>H</a:t>
                      </a:r>
                      <a:r>
                        <a:rPr lang="zh-CN" altLang="en-US" sz="2400" b="0" dirty="0">
                          <a:latin typeface="黑体" panose="02010609060101010101" pitchFamily="49" charset="-122"/>
                          <a:ea typeface="黑体" panose="02010609060101010101" pitchFamily="49" charset="-122"/>
                        </a:rPr>
                        <a:t>蛋白的降解</a:t>
                      </a:r>
                      <a:endParaRPr lang="en-US" altLang="zh-CN" sz="2400" b="0" dirty="0">
                        <a:latin typeface="黑体" panose="02010609060101010101" pitchFamily="49" charset="-122"/>
                        <a:ea typeface="黑体" panose="02010609060101010101" pitchFamily="49" charset="-122"/>
                      </a:endParaRPr>
                    </a:p>
                    <a:p>
                      <a:pPr algn="l"/>
                      <a:endParaRPr lang="en-US" altLang="zh-CN" sz="2400" b="0" dirty="0">
                        <a:latin typeface="黑体" panose="02010609060101010101" pitchFamily="49" charset="-122"/>
                        <a:ea typeface="黑体" panose="02010609060101010101" pitchFamily="49" charset="-122"/>
                      </a:endParaRPr>
                    </a:p>
                  </a:txBody>
                  <a:tcPr anchor="ctr"/>
                </a:tc>
                <a:tc>
                  <a:txBody>
                    <a:bodyPr/>
                    <a:lstStyle/>
                    <a:p>
                      <a:pPr algn="l"/>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酶能促进</a:t>
                      </a:r>
                      <a:r>
                        <a:rPr lang="en-US" altLang="zh-CN" sz="2400" b="0" dirty="0">
                          <a:solidFill>
                            <a:srgbClr val="FF0000"/>
                          </a:solidFill>
                          <a:latin typeface="黑体" panose="02010609060101010101" pitchFamily="49" charset="-122"/>
                          <a:ea typeface="黑体" panose="02010609060101010101" pitchFamily="49" charset="-122"/>
                        </a:rPr>
                        <a:t>H</a:t>
                      </a:r>
                      <a:r>
                        <a:rPr lang="zh-CN" altLang="en-US" sz="2400" b="0" dirty="0">
                          <a:solidFill>
                            <a:srgbClr val="FF0000"/>
                          </a:solidFill>
                          <a:latin typeface="黑体" panose="02010609060101010101" pitchFamily="49" charset="-122"/>
                          <a:ea typeface="黑体" panose="02010609060101010101" pitchFamily="49" charset="-122"/>
                        </a:rPr>
                        <a:t>基因的表达</a:t>
                      </a:r>
                      <a:r>
                        <a:rPr lang="en-US" altLang="zh-CN" sz="2400" b="0" dirty="0">
                          <a:solidFill>
                            <a:srgbClr val="FF0000"/>
                          </a:solidFill>
                          <a:latin typeface="黑体" panose="02010609060101010101" pitchFamily="49" charset="-122"/>
                          <a:ea typeface="黑体" panose="02010609060101010101" pitchFamily="49" charset="-122"/>
                        </a:rPr>
                        <a:t>/H</a:t>
                      </a:r>
                      <a:r>
                        <a:rPr lang="zh-CN" altLang="en-US" sz="2400" b="0" dirty="0">
                          <a:solidFill>
                            <a:srgbClr val="FF0000"/>
                          </a:solidFill>
                          <a:latin typeface="黑体" panose="02010609060101010101" pitchFamily="49" charset="-122"/>
                          <a:ea typeface="黑体" panose="02010609060101010101" pitchFamily="49" charset="-122"/>
                        </a:rPr>
                        <a:t>蛋白的合成</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酶提高了</a:t>
                      </a:r>
                      <a:r>
                        <a:rPr lang="en-US" altLang="zh-CN" sz="2400" b="0" dirty="0">
                          <a:solidFill>
                            <a:srgbClr val="FF0000"/>
                          </a:solidFill>
                          <a:latin typeface="黑体" panose="02010609060101010101" pitchFamily="49" charset="-122"/>
                          <a:ea typeface="黑体" panose="02010609060101010101" pitchFamily="49" charset="-122"/>
                        </a:rPr>
                        <a:t>H</a:t>
                      </a:r>
                      <a:r>
                        <a:rPr lang="zh-CN" altLang="en-US" sz="2400" b="0" dirty="0">
                          <a:solidFill>
                            <a:srgbClr val="FF0000"/>
                          </a:solidFill>
                          <a:latin typeface="黑体" panose="02010609060101010101" pitchFamily="49" charset="-122"/>
                          <a:ea typeface="黑体" panose="02010609060101010101" pitchFamily="49" charset="-122"/>
                        </a:rPr>
                        <a:t>蛋白的含量</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酶减轻了环己亚胺的作用 </a:t>
                      </a: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860348" y="1085260"/>
          <a:ext cx="10577594" cy="4455887"/>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4732784">
                  <a:extLst>
                    <a:ext uri="{9D8B030D-6E8A-4147-A177-3AD203B41FA5}">
                      <a16:colId xmlns:a16="http://schemas.microsoft.com/office/drawing/2014/main" val="20002"/>
                    </a:ext>
                  </a:extLst>
                </a:gridCol>
                <a:gridCol w="3225596">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3658851">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pitchFamily="34" charset="-122"/>
                        </a:rPr>
                        <a:t>18.4</a:t>
                      </a:r>
                    </a:p>
                  </a:txBody>
                  <a:tcPr anchor="ctr"/>
                </a:tc>
                <a:tc>
                  <a:txBody>
                    <a:bodyPr/>
                    <a:lstStyle/>
                    <a:p>
                      <a:pPr algn="ctr"/>
                      <a:r>
                        <a:rPr lang="en-US" altLang="zh-CN" sz="2400" b="0" kern="1200" dirty="0">
                          <a:solidFill>
                            <a:schemeClr val="dk1"/>
                          </a:solidFill>
                          <a:latin typeface="黑体" panose="02010609060101010101" pitchFamily="49" charset="-122"/>
                          <a:ea typeface="黑体" panose="02010609060101010101" pitchFamily="49" charset="-122"/>
                          <a:cs typeface="+mn-cs"/>
                        </a:rPr>
                        <a:t>2</a:t>
                      </a:r>
                    </a:p>
                    <a:p>
                      <a:pPr algn="ctr"/>
                      <a:r>
                        <a:rPr lang="zh-CN" altLang="en-US" sz="2400" b="0" kern="1200" dirty="0">
                          <a:solidFill>
                            <a:schemeClr val="dk1"/>
                          </a:solidFill>
                          <a:latin typeface="黑体" panose="02010609060101010101" pitchFamily="49" charset="-122"/>
                          <a:ea typeface="黑体" panose="02010609060101010101" pitchFamily="49" charset="-122"/>
                          <a:cs typeface="+mn-cs"/>
                        </a:rPr>
                        <a:t>（</a:t>
                      </a:r>
                      <a:r>
                        <a:rPr lang="en-US" altLang="zh-CN" sz="2400" b="0" kern="1200" dirty="0">
                          <a:solidFill>
                            <a:schemeClr val="dk1"/>
                          </a:solidFill>
                          <a:latin typeface="黑体" panose="02010609060101010101" pitchFamily="49" charset="-122"/>
                          <a:ea typeface="黑体" panose="02010609060101010101" pitchFamily="49" charset="-122"/>
                          <a:cs typeface="+mn-cs"/>
                        </a:rPr>
                        <a:t>0,1,2</a:t>
                      </a:r>
                      <a:r>
                        <a:rPr lang="zh-CN" altLang="en-US" sz="2400" b="0" kern="1200" dirty="0">
                          <a:solidFill>
                            <a:schemeClr val="dk1"/>
                          </a:solidFill>
                          <a:latin typeface="黑体" panose="02010609060101010101" pitchFamily="49" charset="-122"/>
                          <a:ea typeface="黑体" panose="02010609060101010101" pitchFamily="49" charset="-122"/>
                          <a:cs typeface="+mn-cs"/>
                        </a:rPr>
                        <a:t>）</a:t>
                      </a:r>
                    </a:p>
                  </a:txBody>
                  <a:tcPr anchor="ctr"/>
                </a:tc>
                <a:tc>
                  <a:txBody>
                    <a:bodyPr/>
                    <a:lstStyle/>
                    <a:p>
                      <a:pPr algn="l"/>
                      <a:r>
                        <a:rPr lang="en-US" altLang="zh-CN" sz="2400" b="0" kern="1200" dirty="0">
                          <a:solidFill>
                            <a:schemeClr val="dk1"/>
                          </a:solidFill>
                          <a:latin typeface="黑体" panose="02010609060101010101" pitchFamily="49" charset="-122"/>
                          <a:ea typeface="黑体" panose="02010609060101010101" pitchFamily="49" charset="-122"/>
                          <a:cs typeface="+mn-cs"/>
                        </a:rPr>
                        <a:t>2</a:t>
                      </a:r>
                      <a:r>
                        <a:rPr lang="zh-CN" altLang="en-US" sz="2400" b="0" kern="1200" dirty="0">
                          <a:solidFill>
                            <a:schemeClr val="dk1"/>
                          </a:solidFill>
                          <a:latin typeface="黑体" panose="02010609060101010101" pitchFamily="49" charset="-122"/>
                          <a:ea typeface="黑体" panose="02010609060101010101" pitchFamily="49" charset="-122"/>
                          <a:cs typeface="+mn-cs"/>
                        </a:rPr>
                        <a:t>分</a:t>
                      </a:r>
                      <a:r>
                        <a:rPr lang="en-US" altLang="zh-CN" sz="2400" b="0" kern="1200" dirty="0">
                          <a:solidFill>
                            <a:schemeClr val="dk1"/>
                          </a:solidFill>
                          <a:latin typeface="黑体" panose="02010609060101010101" pitchFamily="49" charset="-122"/>
                          <a:ea typeface="黑体" panose="02010609060101010101" pitchFamily="49" charset="-122"/>
                          <a:cs typeface="+mn-cs"/>
                        </a:rPr>
                        <a:t>:</a:t>
                      </a:r>
                      <a:r>
                        <a:rPr lang="en-US" altLang="zh-CN" sz="2400" b="0" kern="1200" dirty="0">
                          <a:solidFill>
                            <a:srgbClr val="FF0000"/>
                          </a:solidFill>
                          <a:latin typeface="黑体" panose="02010609060101010101" pitchFamily="49" charset="-122"/>
                          <a:ea typeface="黑体" panose="02010609060101010101" pitchFamily="49" charset="-122"/>
                          <a:cs typeface="+mn-cs"/>
                        </a:rPr>
                        <a:t>L</a:t>
                      </a:r>
                      <a:r>
                        <a:rPr lang="zh-CN" altLang="zh-CN" sz="2400" b="0" kern="1200" dirty="0">
                          <a:solidFill>
                            <a:srgbClr val="FF0000"/>
                          </a:solidFill>
                          <a:latin typeface="黑体" panose="02010609060101010101" pitchFamily="49" charset="-122"/>
                          <a:ea typeface="黑体" panose="02010609060101010101" pitchFamily="49" charset="-122"/>
                          <a:cs typeface="+mn-cs"/>
                        </a:rPr>
                        <a:t>酶</a:t>
                      </a:r>
                      <a:r>
                        <a:rPr lang="zh-CN" altLang="zh-CN" sz="2400" b="0" kern="1200" dirty="0">
                          <a:solidFill>
                            <a:schemeClr val="dk1"/>
                          </a:solidFill>
                          <a:latin typeface="黑体" panose="02010609060101010101" pitchFamily="49" charset="-122"/>
                          <a:ea typeface="黑体" panose="02010609060101010101" pitchFamily="49" charset="-122"/>
                          <a:cs typeface="+mn-cs"/>
                        </a:rPr>
                        <a:t>抑制</a:t>
                      </a:r>
                      <a:r>
                        <a:rPr lang="en-US" altLang="zh-CN" sz="2400" b="0" kern="1200" dirty="0">
                          <a:solidFill>
                            <a:schemeClr val="dk1"/>
                          </a:solidFill>
                          <a:latin typeface="黑体" panose="02010609060101010101" pitchFamily="49" charset="-122"/>
                          <a:ea typeface="黑体" panose="02010609060101010101" pitchFamily="49" charset="-122"/>
                          <a:cs typeface="+mn-cs"/>
                        </a:rPr>
                        <a:t>H</a:t>
                      </a:r>
                      <a:r>
                        <a:rPr lang="zh-CN" altLang="zh-CN" sz="2400" b="0" kern="1200" dirty="0">
                          <a:solidFill>
                            <a:schemeClr val="dk1"/>
                          </a:solidFill>
                          <a:latin typeface="黑体" panose="02010609060101010101" pitchFamily="49" charset="-122"/>
                          <a:ea typeface="黑体" panose="02010609060101010101" pitchFamily="49" charset="-122"/>
                          <a:cs typeface="+mn-cs"/>
                        </a:rPr>
                        <a:t>蛋白降解并促进其入核，</a:t>
                      </a:r>
                      <a:r>
                        <a:rPr lang="en-US" altLang="zh-CN" sz="2400" b="0" kern="1200" dirty="0">
                          <a:solidFill>
                            <a:schemeClr val="dk1"/>
                          </a:solidFill>
                          <a:latin typeface="黑体" panose="02010609060101010101" pitchFamily="49" charset="-122"/>
                          <a:ea typeface="黑体" panose="02010609060101010101" pitchFamily="49" charset="-122"/>
                          <a:cs typeface="+mn-cs"/>
                        </a:rPr>
                        <a:t>H</a:t>
                      </a:r>
                      <a:r>
                        <a:rPr lang="zh-CN" altLang="zh-CN" sz="2400" b="0" kern="1200" dirty="0">
                          <a:solidFill>
                            <a:schemeClr val="dk1"/>
                          </a:solidFill>
                          <a:latin typeface="黑体" panose="02010609060101010101" pitchFamily="49" charset="-122"/>
                          <a:ea typeface="黑体" panose="02010609060101010101" pitchFamily="49" charset="-122"/>
                          <a:cs typeface="+mn-cs"/>
                        </a:rPr>
                        <a:t>蛋白含量升高</a:t>
                      </a:r>
                      <a:r>
                        <a:rPr lang="zh-CN" altLang="zh-CN" sz="2400" b="0" kern="1200" dirty="0">
                          <a:solidFill>
                            <a:srgbClr val="FF0000"/>
                          </a:solidFill>
                          <a:latin typeface="黑体" panose="02010609060101010101" pitchFamily="49" charset="-122"/>
                          <a:ea typeface="黑体" panose="02010609060101010101" pitchFamily="49" charset="-122"/>
                          <a:cs typeface="+mn-cs"/>
                        </a:rPr>
                        <a:t>使 </a:t>
                      </a:r>
                      <a:r>
                        <a:rPr lang="en-US" altLang="zh-CN" sz="2400" b="0" kern="1200" dirty="0">
                          <a:solidFill>
                            <a:srgbClr val="FF0000"/>
                          </a:solidFill>
                          <a:latin typeface="黑体" panose="02010609060101010101" pitchFamily="49" charset="-122"/>
                          <a:ea typeface="黑体" panose="02010609060101010101" pitchFamily="49" charset="-122"/>
                          <a:cs typeface="+mn-cs"/>
                        </a:rPr>
                        <a:t>L</a:t>
                      </a:r>
                      <a:r>
                        <a:rPr lang="zh-CN" altLang="zh-CN" sz="2400" b="0" kern="1200" dirty="0">
                          <a:solidFill>
                            <a:srgbClr val="FF0000"/>
                          </a:solidFill>
                          <a:latin typeface="黑体" panose="02010609060101010101" pitchFamily="49" charset="-122"/>
                          <a:ea typeface="黑体" panose="02010609060101010101" pitchFamily="49" charset="-122"/>
                          <a:cs typeface="+mn-cs"/>
                        </a:rPr>
                        <a:t>酶、</a:t>
                      </a:r>
                      <a:r>
                        <a:rPr lang="en-US" altLang="zh-CN" sz="2400" b="0" kern="1200" dirty="0">
                          <a:solidFill>
                            <a:srgbClr val="FF0000"/>
                          </a:solidFill>
                          <a:latin typeface="黑体" panose="02010609060101010101" pitchFamily="49" charset="-122"/>
                          <a:ea typeface="黑体" panose="02010609060101010101" pitchFamily="49" charset="-122"/>
                          <a:cs typeface="+mn-cs"/>
                        </a:rPr>
                        <a:t>P</a:t>
                      </a:r>
                      <a:r>
                        <a:rPr lang="zh-CN" altLang="zh-CN" sz="2400" b="0" kern="1200" dirty="0">
                          <a:solidFill>
                            <a:srgbClr val="FF0000"/>
                          </a:solidFill>
                          <a:latin typeface="黑体" panose="02010609060101010101" pitchFamily="49" charset="-122"/>
                          <a:ea typeface="黑体" panose="02010609060101010101" pitchFamily="49" charset="-122"/>
                          <a:cs typeface="+mn-cs"/>
                        </a:rPr>
                        <a:t>酶更快合成。</a:t>
                      </a:r>
                      <a:r>
                        <a:rPr lang="en-US" altLang="zh-CN" sz="2400" b="0" kern="1200" dirty="0" err="1">
                          <a:solidFill>
                            <a:schemeClr val="dk1"/>
                          </a:solidFill>
                          <a:latin typeface="黑体" panose="02010609060101010101" pitchFamily="49" charset="-122"/>
                          <a:ea typeface="黑体" panose="02010609060101010101" pitchFamily="49" charset="-122"/>
                          <a:cs typeface="+mn-cs"/>
                        </a:rPr>
                        <a:t>Wnt</a:t>
                      </a:r>
                      <a:r>
                        <a:rPr lang="en-US" altLang="zh-CN" sz="2400" b="0" kern="1200" dirty="0">
                          <a:solidFill>
                            <a:schemeClr val="dk1"/>
                          </a:solidFill>
                          <a:latin typeface="黑体" panose="02010609060101010101" pitchFamily="49" charset="-122"/>
                          <a:ea typeface="黑体" panose="02010609060101010101" pitchFamily="49" charset="-122"/>
                          <a:cs typeface="+mn-cs"/>
                        </a:rPr>
                        <a:t>/β</a:t>
                      </a:r>
                      <a:r>
                        <a:rPr lang="zh-CN" altLang="zh-CN" sz="2400" b="0" kern="1200" dirty="0">
                          <a:solidFill>
                            <a:schemeClr val="dk1"/>
                          </a:solidFill>
                          <a:latin typeface="黑体" panose="02010609060101010101" pitchFamily="49" charset="-122"/>
                          <a:ea typeface="黑体" panose="02010609060101010101" pitchFamily="49" charset="-122"/>
                          <a:cs typeface="+mn-cs"/>
                        </a:rPr>
                        <a:t>连环蛋白信号通路通过正反馈机制，</a:t>
                      </a:r>
                      <a:r>
                        <a:rPr lang="zh-CN" altLang="zh-CN" sz="2400" b="0" kern="1200" dirty="0">
                          <a:solidFill>
                            <a:srgbClr val="FF0000"/>
                          </a:solidFill>
                          <a:latin typeface="黑体" panose="02010609060101010101" pitchFamily="49" charset="-122"/>
                          <a:ea typeface="黑体" panose="02010609060101010101" pitchFamily="49" charset="-122"/>
                          <a:cs typeface="+mn-cs"/>
                        </a:rPr>
                        <a:t>迅速提高有氧糖酵解速率</a:t>
                      </a:r>
                      <a:r>
                        <a:rPr lang="zh-CN" altLang="zh-CN" sz="2400" b="0" kern="1200" dirty="0">
                          <a:solidFill>
                            <a:schemeClr val="dk1"/>
                          </a:solidFill>
                          <a:latin typeface="黑体" panose="02010609060101010101" pitchFamily="49" charset="-122"/>
                          <a:ea typeface="黑体" panose="02010609060101010101" pitchFamily="49" charset="-122"/>
                          <a:cs typeface="+mn-cs"/>
                        </a:rPr>
                        <a:t>，进而快速激活</a:t>
                      </a:r>
                      <a:r>
                        <a:rPr lang="en-US" altLang="zh-CN" sz="2400" b="0" kern="1200" dirty="0">
                          <a:solidFill>
                            <a:schemeClr val="dk1"/>
                          </a:solidFill>
                          <a:latin typeface="黑体" panose="02010609060101010101" pitchFamily="49" charset="-122"/>
                          <a:ea typeface="黑体" panose="02010609060101010101" pitchFamily="49" charset="-122"/>
                          <a:cs typeface="+mn-cs"/>
                        </a:rPr>
                        <a:t>HSC</a:t>
                      </a:r>
                      <a:r>
                        <a:rPr lang="zh-CN" altLang="zh-CN" sz="2400" b="0" kern="1200" dirty="0">
                          <a:solidFill>
                            <a:schemeClr val="dk1"/>
                          </a:solidFill>
                          <a:latin typeface="黑体" panose="02010609060101010101" pitchFamily="49" charset="-122"/>
                          <a:ea typeface="黑体" panose="02010609060101010101" pitchFamily="49" charset="-122"/>
                          <a:cs typeface="+mn-cs"/>
                        </a:rPr>
                        <a:t>。 </a:t>
                      </a:r>
                      <a:r>
                        <a:rPr lang="zh-CN" altLang="en-US" sz="2400" b="0" kern="1200" dirty="0">
                          <a:solidFill>
                            <a:schemeClr val="dk1"/>
                          </a:solidFill>
                          <a:latin typeface="黑体" panose="02010609060101010101" pitchFamily="49" charset="-122"/>
                          <a:ea typeface="黑体" panose="02010609060101010101" pitchFamily="49" charset="-122"/>
                          <a:cs typeface="+mn-cs"/>
                          <a:sym typeface="Wingdings" panose="05000000000000000000" pitchFamily="2" charset="2"/>
                        </a:rPr>
                        <a:t>（有氧糖酵解描述成具体过程也给分）</a:t>
                      </a:r>
                      <a:endParaRPr lang="en-US" altLang="zh-CN" sz="2400" b="0" kern="1200" dirty="0">
                        <a:solidFill>
                          <a:schemeClr val="dk1"/>
                        </a:solidFill>
                        <a:latin typeface="黑体" panose="02010609060101010101" pitchFamily="49" charset="-122"/>
                        <a:ea typeface="黑体" panose="02010609060101010101" pitchFamily="49"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2400" b="0" kern="1200" dirty="0">
                          <a:solidFill>
                            <a:schemeClr val="dk1"/>
                          </a:solidFill>
                          <a:latin typeface="黑体" panose="02010609060101010101" pitchFamily="49" charset="-122"/>
                          <a:ea typeface="黑体" panose="02010609060101010101" pitchFamily="49" charset="-122"/>
                          <a:cs typeface="+mn-cs"/>
                        </a:rPr>
                        <a:t>1</a:t>
                      </a:r>
                      <a:r>
                        <a:rPr lang="zh-CN" altLang="en-US" sz="2400" b="0" kern="1200" dirty="0">
                          <a:solidFill>
                            <a:schemeClr val="dk1"/>
                          </a:solidFill>
                          <a:latin typeface="黑体" panose="02010609060101010101" pitchFamily="49" charset="-122"/>
                          <a:ea typeface="黑体" panose="02010609060101010101" pitchFamily="49" charset="-122"/>
                          <a:cs typeface="+mn-cs"/>
                        </a:rPr>
                        <a:t>分：</a:t>
                      </a:r>
                      <a:r>
                        <a:rPr lang="en-US" altLang="zh-CN" sz="2400" b="0" kern="1200" dirty="0">
                          <a:solidFill>
                            <a:schemeClr val="dk1"/>
                          </a:solidFill>
                          <a:latin typeface="黑体" panose="02010609060101010101" pitchFamily="49" charset="-122"/>
                          <a:ea typeface="黑体" panose="02010609060101010101" pitchFamily="49" charset="-122"/>
                          <a:cs typeface="+mn-cs"/>
                        </a:rPr>
                        <a:t>L</a:t>
                      </a:r>
                      <a:r>
                        <a:rPr lang="zh-CN" altLang="en-US" sz="2400" b="0" kern="1200" dirty="0">
                          <a:solidFill>
                            <a:schemeClr val="dk1"/>
                          </a:solidFill>
                          <a:latin typeface="黑体" panose="02010609060101010101" pitchFamily="49" charset="-122"/>
                          <a:ea typeface="黑体" panose="02010609060101010101" pitchFamily="49" charset="-122"/>
                          <a:cs typeface="+mn-cs"/>
                        </a:rPr>
                        <a:t>酶使</a:t>
                      </a:r>
                      <a:r>
                        <a:rPr lang="en-US" altLang="zh-CN" sz="2400" b="0" kern="1200" dirty="0">
                          <a:solidFill>
                            <a:schemeClr val="dk1"/>
                          </a:solidFill>
                          <a:latin typeface="黑体" panose="02010609060101010101" pitchFamily="49" charset="-122"/>
                          <a:ea typeface="黑体" panose="02010609060101010101" pitchFamily="49" charset="-122"/>
                          <a:cs typeface="+mn-cs"/>
                        </a:rPr>
                        <a:t>L</a:t>
                      </a:r>
                      <a:r>
                        <a:rPr lang="zh-CN" altLang="en-US" sz="2400" b="0" kern="1200" dirty="0">
                          <a:solidFill>
                            <a:schemeClr val="dk1"/>
                          </a:solidFill>
                          <a:latin typeface="黑体" panose="02010609060101010101" pitchFamily="49" charset="-122"/>
                          <a:ea typeface="黑体" panose="02010609060101010101" pitchFamily="49" charset="-122"/>
                          <a:cs typeface="+mn-cs"/>
                        </a:rPr>
                        <a:t>酶和</a:t>
                      </a:r>
                      <a:r>
                        <a:rPr lang="en-US" altLang="zh-CN" sz="2400" b="0" kern="1200" dirty="0">
                          <a:solidFill>
                            <a:schemeClr val="dk1"/>
                          </a:solidFill>
                          <a:latin typeface="黑体" panose="02010609060101010101" pitchFamily="49" charset="-122"/>
                          <a:ea typeface="黑体" panose="02010609060101010101" pitchFamily="49" charset="-122"/>
                          <a:cs typeface="+mn-cs"/>
                        </a:rPr>
                        <a:t>P</a:t>
                      </a:r>
                      <a:r>
                        <a:rPr lang="zh-CN" altLang="en-US" sz="2400" b="0" kern="1200" dirty="0">
                          <a:solidFill>
                            <a:schemeClr val="dk1"/>
                          </a:solidFill>
                          <a:latin typeface="黑体" panose="02010609060101010101" pitchFamily="49" charset="-122"/>
                          <a:ea typeface="黑体" panose="02010609060101010101" pitchFamily="49" charset="-122"/>
                          <a:cs typeface="+mn-cs"/>
                        </a:rPr>
                        <a:t>酶更快合成，快速激活</a:t>
                      </a:r>
                      <a:r>
                        <a:rPr lang="en-US" altLang="zh-CN" sz="2400" b="0" kern="1200" dirty="0">
                          <a:solidFill>
                            <a:schemeClr val="dk1"/>
                          </a:solidFill>
                          <a:latin typeface="黑体" panose="02010609060101010101" pitchFamily="49" charset="-122"/>
                          <a:ea typeface="黑体" panose="02010609060101010101" pitchFamily="49" charset="-122"/>
                          <a:cs typeface="+mn-cs"/>
                        </a:rPr>
                        <a:t>HSC</a:t>
                      </a:r>
                    </a:p>
                    <a:p>
                      <a:pPr algn="l"/>
                      <a:r>
                        <a:rPr lang="en-US" altLang="zh-CN" sz="2400" b="0" kern="1200" dirty="0">
                          <a:solidFill>
                            <a:schemeClr val="dk1"/>
                          </a:solidFill>
                          <a:latin typeface="黑体" panose="02010609060101010101" pitchFamily="49" charset="-122"/>
                          <a:ea typeface="黑体" panose="02010609060101010101" pitchFamily="49" charset="-122"/>
                          <a:cs typeface="+mn-cs"/>
                        </a:rPr>
                        <a:t>0</a:t>
                      </a:r>
                      <a:r>
                        <a:rPr lang="zh-CN" altLang="en-US" sz="2400" b="0" kern="1200" dirty="0">
                          <a:solidFill>
                            <a:schemeClr val="dk1"/>
                          </a:solidFill>
                          <a:latin typeface="黑体" panose="02010609060101010101" pitchFamily="49" charset="-122"/>
                          <a:ea typeface="黑体" panose="02010609060101010101" pitchFamily="49" charset="-122"/>
                          <a:cs typeface="+mn-cs"/>
                        </a:rPr>
                        <a:t>分：仅写“迅速提高有氧糖酵解”</a:t>
                      </a:r>
                      <a:r>
                        <a:rPr lang="en-US" altLang="zh-CN" sz="2400" b="0" kern="1200" dirty="0">
                          <a:solidFill>
                            <a:schemeClr val="dk1"/>
                          </a:solidFill>
                          <a:latin typeface="黑体" panose="02010609060101010101" pitchFamily="49" charset="-122"/>
                          <a:ea typeface="黑体" panose="02010609060101010101" pitchFamily="49" charset="-122"/>
                          <a:cs typeface="+mn-cs"/>
                        </a:rPr>
                        <a:t> </a:t>
                      </a:r>
                      <a:endParaRPr lang="zh-CN" altLang="en-US" sz="2400" b="0" kern="1200" dirty="0">
                        <a:solidFill>
                          <a:schemeClr val="dk1"/>
                        </a:solidFill>
                        <a:latin typeface="黑体" panose="02010609060101010101" pitchFamily="49" charset="-122"/>
                        <a:ea typeface="黑体" panose="02010609060101010101" pitchFamily="49" charset="-122"/>
                        <a:cs typeface="+mn-cs"/>
                      </a:endParaRPr>
                    </a:p>
                  </a:txBody>
                  <a:tcPr anchor="ctr"/>
                </a:tc>
                <a:tc>
                  <a:txBody>
                    <a:bodyPr/>
                    <a:lstStyle/>
                    <a:p>
                      <a:pPr algn="l"/>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酶使</a:t>
                      </a:r>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酶和</a:t>
                      </a:r>
                      <a:r>
                        <a:rPr lang="en-US" altLang="zh-CN" sz="2400" b="0" dirty="0">
                          <a:solidFill>
                            <a:srgbClr val="FF0000"/>
                          </a:solidFill>
                          <a:latin typeface="黑体" panose="02010609060101010101" pitchFamily="49" charset="-122"/>
                          <a:ea typeface="黑体" panose="02010609060101010101" pitchFamily="49" charset="-122"/>
                        </a:rPr>
                        <a:t>P</a:t>
                      </a:r>
                      <a:r>
                        <a:rPr lang="zh-CN" altLang="en-US" sz="2400" b="0" dirty="0">
                          <a:solidFill>
                            <a:srgbClr val="FF0000"/>
                          </a:solidFill>
                          <a:latin typeface="黑体" panose="02010609060101010101" pitchFamily="49" charset="-122"/>
                          <a:ea typeface="黑体" panose="02010609060101010101" pitchFamily="49" charset="-122"/>
                        </a:rPr>
                        <a:t>酶更快合成的路径分析有误，这</a:t>
                      </a:r>
                      <a:r>
                        <a:rPr lang="en-US" altLang="zh-CN" sz="2400" b="0" dirty="0">
                          <a:solidFill>
                            <a:srgbClr val="FF0000"/>
                          </a:solidFill>
                          <a:latin typeface="黑体" panose="02010609060101010101" pitchFamily="49" charset="-122"/>
                          <a:ea typeface="黑体" panose="02010609060101010101" pitchFamily="49" charset="-122"/>
                        </a:rPr>
                        <a:t>1</a:t>
                      </a:r>
                      <a:r>
                        <a:rPr lang="zh-CN" altLang="en-US" sz="2400" b="0" dirty="0">
                          <a:solidFill>
                            <a:srgbClr val="FF0000"/>
                          </a:solidFill>
                          <a:latin typeface="黑体" panose="02010609060101010101" pitchFamily="49" charset="-122"/>
                          <a:ea typeface="黑体" panose="02010609060101010101" pitchFamily="49" charset="-122"/>
                        </a:rPr>
                        <a:t>分拿不到 </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比如：</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en-US" altLang="zh-CN" sz="2400" b="0" dirty="0" err="1">
                          <a:solidFill>
                            <a:srgbClr val="FF0000"/>
                          </a:solidFill>
                          <a:latin typeface="黑体" panose="02010609060101010101" pitchFamily="49" charset="-122"/>
                          <a:ea typeface="黑体" panose="02010609060101010101" pitchFamily="49" charset="-122"/>
                        </a:rPr>
                        <a:t>Wnt</a:t>
                      </a:r>
                      <a:r>
                        <a:rPr lang="zh-CN" altLang="en-US" sz="2400" b="0" dirty="0">
                          <a:solidFill>
                            <a:srgbClr val="FF0000"/>
                          </a:solidFill>
                          <a:latin typeface="黑体" panose="02010609060101010101" pitchFamily="49" charset="-122"/>
                          <a:ea typeface="黑体" panose="02010609060101010101" pitchFamily="49" charset="-122"/>
                        </a:rPr>
                        <a:t>促进</a:t>
                      </a:r>
                      <a:r>
                        <a:rPr lang="en-US" altLang="zh-CN" sz="2400" b="0" dirty="0">
                          <a:solidFill>
                            <a:srgbClr val="FF0000"/>
                          </a:solidFill>
                          <a:latin typeface="黑体" panose="02010609060101010101" pitchFamily="49" charset="-122"/>
                          <a:ea typeface="黑体" panose="02010609060101010101" pitchFamily="49" charset="-122"/>
                        </a:rPr>
                        <a:t>H</a:t>
                      </a:r>
                      <a:r>
                        <a:rPr lang="zh-CN" altLang="en-US" sz="2400" b="0" dirty="0">
                          <a:solidFill>
                            <a:srgbClr val="FF0000"/>
                          </a:solidFill>
                          <a:latin typeface="黑体" panose="02010609060101010101" pitchFamily="49" charset="-122"/>
                          <a:ea typeface="黑体" panose="02010609060101010101" pitchFamily="49" charset="-122"/>
                        </a:rPr>
                        <a:t>蛋白合成（不认为</a:t>
                      </a:r>
                      <a:r>
                        <a:rPr lang="en-US" altLang="zh-CN" sz="2400" b="0" dirty="0">
                          <a:solidFill>
                            <a:srgbClr val="FF0000"/>
                          </a:solidFill>
                          <a:latin typeface="黑体" panose="02010609060101010101" pitchFamily="49" charset="-122"/>
                          <a:ea typeface="黑体" panose="02010609060101010101" pitchFamily="49" charset="-122"/>
                        </a:rPr>
                        <a:t>H</a:t>
                      </a:r>
                      <a:r>
                        <a:rPr lang="zh-CN" altLang="en-US" sz="2400" b="0" dirty="0">
                          <a:solidFill>
                            <a:srgbClr val="FF0000"/>
                          </a:solidFill>
                          <a:latin typeface="黑体" panose="02010609060101010101" pitchFamily="49" charset="-122"/>
                          <a:ea typeface="黑体" panose="02010609060101010101" pitchFamily="49" charset="-122"/>
                        </a:rPr>
                        <a:t>蛋白含量提升是</a:t>
                      </a:r>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酶引起的）</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“有氧糖酵解”写成“糖酵解”</a:t>
                      </a: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9000"/>
                    </a14:imgEffect>
                  </a14:imgLayer>
                </a14:imgProps>
              </a:ext>
            </a:extLst>
          </a:blip>
          <a:srcRect l="16219" t="50566" r="11499" b="23606"/>
          <a:stretch>
            <a:fillRect/>
          </a:stretch>
        </p:blipFill>
        <p:spPr>
          <a:xfrm>
            <a:off x="417843" y="707365"/>
            <a:ext cx="11356314" cy="2283125"/>
          </a:xfrm>
          <a:prstGeom prst="rect">
            <a:avLst/>
          </a:prstGeom>
        </p:spPr>
      </p:pic>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3000"/>
                    </a14:imgEffect>
                    <a14:imgEffect>
                      <a14:sharpenSoften amount="38000"/>
                    </a14:imgEffect>
                  </a14:imgLayer>
                </a14:imgProps>
              </a:ext>
            </a:extLst>
          </a:blip>
          <a:srcRect l="-1132" t="39213" r="11557" b="24038"/>
          <a:stretch>
            <a:fillRect/>
          </a:stretch>
        </p:blipFill>
        <p:spPr>
          <a:xfrm>
            <a:off x="245619" y="3428999"/>
            <a:ext cx="11799961" cy="2721635"/>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efault"/>
          <p:cNvPicPr>
            <a:picLocks noChangeAspect="1"/>
          </p:cNvPicPr>
          <p:nvPr/>
        </p:nvPicPr>
        <p:blipFill>
          <a:blip r:embed="rId2" cstate="print"/>
          <a:srcRect l="6470" t="60671" r="7724" b="9066"/>
          <a:stretch>
            <a:fillRect/>
          </a:stretch>
        </p:blipFill>
        <p:spPr>
          <a:xfrm>
            <a:off x="527685" y="176530"/>
            <a:ext cx="6327140" cy="3153410"/>
          </a:xfrm>
          <a:prstGeom prst="rect">
            <a:avLst/>
          </a:prstGeom>
        </p:spPr>
      </p:pic>
      <p:pic>
        <p:nvPicPr>
          <p:cNvPr id="3" name="图片 2" descr="default(1)"/>
          <p:cNvPicPr>
            <a:picLocks noChangeAspect="1"/>
          </p:cNvPicPr>
          <p:nvPr/>
        </p:nvPicPr>
        <p:blipFill>
          <a:blip r:embed="rId3" cstate="print"/>
          <a:srcRect l="35937" t="3988" r="6459" b="77876"/>
          <a:stretch>
            <a:fillRect/>
          </a:stretch>
        </p:blipFill>
        <p:spPr>
          <a:xfrm>
            <a:off x="6920230" y="716915"/>
            <a:ext cx="4660265" cy="2072640"/>
          </a:xfrm>
          <a:prstGeom prst="rect">
            <a:avLst/>
          </a:prstGeom>
        </p:spPr>
      </p:pic>
      <p:pic>
        <p:nvPicPr>
          <p:cNvPr id="5" name="图片 4" descr="default(2)"/>
          <p:cNvPicPr>
            <a:picLocks noChangeAspect="1"/>
          </p:cNvPicPr>
          <p:nvPr/>
        </p:nvPicPr>
        <p:blipFill>
          <a:blip r:embed="rId4" cstate="print"/>
          <a:srcRect b="75394"/>
          <a:stretch>
            <a:fillRect/>
          </a:stretch>
        </p:blipFill>
        <p:spPr>
          <a:xfrm>
            <a:off x="740410" y="3734435"/>
            <a:ext cx="5168900" cy="1898650"/>
          </a:xfrm>
          <a:prstGeom prst="rect">
            <a:avLst/>
          </a:prstGeom>
        </p:spPr>
      </p:pic>
      <p:pic>
        <p:nvPicPr>
          <p:cNvPr id="6" name="图片 5" descr="default(3)"/>
          <p:cNvPicPr>
            <a:picLocks noChangeAspect="1"/>
          </p:cNvPicPr>
          <p:nvPr/>
        </p:nvPicPr>
        <p:blipFill>
          <a:blip r:embed="rId5" cstate="print"/>
          <a:srcRect t="24504" r="32803" b="41875"/>
          <a:stretch>
            <a:fillRect/>
          </a:stretch>
        </p:blipFill>
        <p:spPr>
          <a:xfrm>
            <a:off x="6854825" y="3264535"/>
            <a:ext cx="4554855" cy="3402330"/>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693571" y="652416"/>
          <a:ext cx="11014547" cy="5918927"/>
        </p:xfrm>
        <a:graphic>
          <a:graphicData uri="http://schemas.openxmlformats.org/drawingml/2006/table">
            <a:tbl>
              <a:tblPr firstRow="1" bandRow="1">
                <a:tableStyleId>{5C22544A-7EE6-4342-B048-85BDC9FD1C3A}</a:tableStyleId>
              </a:tblPr>
              <a:tblGrid>
                <a:gridCol w="1363706">
                  <a:extLst>
                    <a:ext uri="{9D8B030D-6E8A-4147-A177-3AD203B41FA5}">
                      <a16:colId xmlns:a16="http://schemas.microsoft.com/office/drawing/2014/main" val="20000"/>
                    </a:ext>
                  </a:extLst>
                </a:gridCol>
                <a:gridCol w="1363706">
                  <a:extLst>
                    <a:ext uri="{9D8B030D-6E8A-4147-A177-3AD203B41FA5}">
                      <a16:colId xmlns:a16="http://schemas.microsoft.com/office/drawing/2014/main" val="20001"/>
                    </a:ext>
                  </a:extLst>
                </a:gridCol>
                <a:gridCol w="3647857">
                  <a:extLst>
                    <a:ext uri="{9D8B030D-6E8A-4147-A177-3AD203B41FA5}">
                      <a16:colId xmlns:a16="http://schemas.microsoft.com/office/drawing/2014/main" val="20002"/>
                    </a:ext>
                  </a:extLst>
                </a:gridCol>
                <a:gridCol w="4639278">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3276079">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pitchFamily="34" charset="-122"/>
                        </a:rPr>
                        <a:t>18.5</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0,2</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分：</a:t>
                      </a:r>
                      <a:r>
                        <a:rPr lang="en-US" altLang="zh-CN" sz="2400" b="0" dirty="0">
                          <a:latin typeface="黑体" panose="02010609060101010101" pitchFamily="49" charset="-122"/>
                          <a:ea typeface="黑体" panose="02010609060101010101" pitchFamily="49" charset="-122"/>
                        </a:rPr>
                        <a:t>L</a:t>
                      </a:r>
                      <a:r>
                        <a:rPr lang="zh-CN" altLang="en-US" sz="2400" b="0" dirty="0">
                          <a:latin typeface="黑体" panose="02010609060101010101" pitchFamily="49" charset="-122"/>
                          <a:ea typeface="黑体" panose="02010609060101010101" pitchFamily="49" charset="-122"/>
                        </a:rPr>
                        <a:t>酶抑制剂</a:t>
                      </a:r>
                      <a:r>
                        <a:rPr lang="en-US" altLang="zh-CN" sz="2400" b="0" dirty="0">
                          <a:latin typeface="黑体" panose="02010609060101010101" pitchFamily="49" charset="-122"/>
                          <a:ea typeface="黑体" panose="02010609060101010101" pitchFamily="49" charset="-122"/>
                        </a:rPr>
                        <a:t>/</a:t>
                      </a:r>
                      <a:r>
                        <a:rPr lang="en-US" altLang="zh-CN" sz="2400" b="0" kern="1200" dirty="0">
                          <a:solidFill>
                            <a:schemeClr val="dk1"/>
                          </a:solidFill>
                          <a:latin typeface="黑体" panose="02010609060101010101" pitchFamily="49" charset="-122"/>
                          <a:ea typeface="黑体" panose="02010609060101010101" pitchFamily="49" charset="-122"/>
                          <a:cs typeface="+mn-cs"/>
                        </a:rPr>
                        <a:t>β</a:t>
                      </a:r>
                      <a:r>
                        <a:rPr lang="zh-CN" altLang="en-US" sz="2400" b="0" dirty="0">
                          <a:latin typeface="黑体" panose="02010609060101010101" pitchFamily="49" charset="-122"/>
                          <a:ea typeface="黑体" panose="02010609060101010101" pitchFamily="49" charset="-122"/>
                        </a:rPr>
                        <a:t>连环蛋白抑制剂</a:t>
                      </a:r>
                      <a:r>
                        <a:rPr lang="en-US" altLang="zh-CN" sz="2400" b="0" dirty="0">
                          <a:latin typeface="黑体" panose="02010609060101010101" pitchFamily="49" charset="-122"/>
                          <a:ea typeface="黑体" panose="02010609060101010101" pitchFamily="49" charset="-122"/>
                        </a:rPr>
                        <a:t>/H</a:t>
                      </a:r>
                      <a:r>
                        <a:rPr lang="zh-CN" altLang="en-US" sz="2400" b="0" dirty="0">
                          <a:latin typeface="黑体" panose="02010609060101010101" pitchFamily="49" charset="-122"/>
                          <a:ea typeface="黑体" panose="02010609060101010101" pitchFamily="49" charset="-122"/>
                        </a:rPr>
                        <a:t>蛋白抑制剂</a:t>
                      </a:r>
                      <a:endParaRPr lang="en-US" altLang="zh-CN" sz="2400" b="0" dirty="0">
                        <a:latin typeface="黑体" panose="02010609060101010101" pitchFamily="49" charset="-122"/>
                        <a:ea typeface="黑体" panose="02010609060101010101" pitchFamily="49" charset="-122"/>
                      </a:endParaRPr>
                    </a:p>
                    <a:p>
                      <a:pPr algn="l"/>
                      <a:endParaRPr lang="en-US" altLang="zh-CN" sz="2400" b="0" dirty="0">
                        <a:latin typeface="黑体" panose="02010609060101010101" pitchFamily="49" charset="-122"/>
                        <a:ea typeface="黑体" panose="02010609060101010101" pitchFamily="49" charset="-122"/>
                      </a:endParaRPr>
                    </a:p>
                    <a:p>
                      <a:pPr algn="l"/>
                      <a:r>
                        <a:rPr lang="zh-CN" altLang="en-US" sz="2400" b="0" dirty="0">
                          <a:latin typeface="黑体" panose="02010609060101010101" pitchFamily="49" charset="-122"/>
                          <a:ea typeface="黑体" panose="02010609060101010101" pitchFamily="49" charset="-122"/>
                        </a:rPr>
                        <a:t>拓展答案：</a:t>
                      </a:r>
                      <a:endParaRPr lang="en-US" altLang="zh-CN" sz="2400" b="0" dirty="0">
                        <a:latin typeface="黑体" panose="02010609060101010101" pitchFamily="49" charset="-122"/>
                        <a:ea typeface="黑体" panose="02010609060101010101" pitchFamily="49" charset="-122"/>
                      </a:endParaRPr>
                    </a:p>
                    <a:p>
                      <a:pPr algn="l"/>
                      <a:r>
                        <a:rPr lang="en-US" altLang="zh-CN" sz="2400" b="0" dirty="0" err="1">
                          <a:latin typeface="黑体" panose="02010609060101010101" pitchFamily="49" charset="-122"/>
                          <a:ea typeface="黑体" panose="02010609060101010101" pitchFamily="49" charset="-122"/>
                        </a:rPr>
                        <a:t>Wnt</a:t>
                      </a:r>
                      <a:r>
                        <a:rPr lang="zh-CN" altLang="en-US" sz="2400" b="0" dirty="0">
                          <a:latin typeface="黑体" panose="02010609060101010101" pitchFamily="49" charset="-122"/>
                          <a:ea typeface="黑体" panose="02010609060101010101" pitchFamily="49" charset="-122"/>
                        </a:rPr>
                        <a:t>蛋白抗体</a:t>
                      </a:r>
                      <a:endParaRPr lang="en-US" altLang="zh-CN" sz="2400" b="0" dirty="0">
                        <a:latin typeface="黑体" panose="02010609060101010101" pitchFamily="49" charset="-122"/>
                        <a:ea typeface="黑体" panose="02010609060101010101" pitchFamily="49" charset="-122"/>
                      </a:endParaRPr>
                    </a:p>
                    <a:p>
                      <a:pPr algn="l"/>
                      <a:r>
                        <a:rPr lang="en-US" altLang="zh-CN" sz="2400" b="0" dirty="0" err="1">
                          <a:latin typeface="黑体" panose="02010609060101010101" pitchFamily="49" charset="-122"/>
                          <a:ea typeface="黑体" panose="02010609060101010101" pitchFamily="49" charset="-122"/>
                        </a:rPr>
                        <a:t>Wnt</a:t>
                      </a:r>
                      <a:r>
                        <a:rPr lang="zh-CN" altLang="en-US" sz="2400" b="0">
                          <a:latin typeface="黑体" panose="02010609060101010101" pitchFamily="49" charset="-122"/>
                          <a:ea typeface="黑体" panose="02010609060101010101" pitchFamily="49" charset="-122"/>
                        </a:rPr>
                        <a:t>蛋白受体抑制剂</a:t>
                      </a:r>
                      <a:endParaRPr lang="en-US" altLang="zh-CN" sz="2400" b="0" dirty="0">
                        <a:latin typeface="黑体" panose="02010609060101010101" pitchFamily="49" charset="-122"/>
                        <a:ea typeface="黑体" panose="02010609060101010101" pitchFamily="49" charset="-122"/>
                      </a:endParaRPr>
                    </a:p>
                    <a:p>
                      <a:pPr algn="l"/>
                      <a:r>
                        <a:rPr lang="zh-CN" altLang="en-US" sz="2400" b="0" dirty="0">
                          <a:latin typeface="黑体" panose="02010609060101010101" pitchFamily="49" charset="-122"/>
                          <a:ea typeface="黑体" panose="02010609060101010101" pitchFamily="49" charset="-122"/>
                        </a:rPr>
                        <a:t>抑制</a:t>
                      </a:r>
                      <a:r>
                        <a:rPr lang="en-US" altLang="zh-CN" sz="2400" b="0" dirty="0">
                          <a:latin typeface="黑体" panose="02010609060101010101" pitchFamily="49" charset="-122"/>
                          <a:ea typeface="黑体" panose="02010609060101010101" pitchFamily="49" charset="-122"/>
                        </a:rPr>
                        <a:t>H</a:t>
                      </a:r>
                      <a:r>
                        <a:rPr lang="zh-CN" altLang="en-US" sz="2400" b="0" dirty="0">
                          <a:latin typeface="黑体" panose="02010609060101010101" pitchFamily="49" charset="-122"/>
                          <a:ea typeface="黑体" panose="02010609060101010101" pitchFamily="49" charset="-122"/>
                        </a:rPr>
                        <a:t>蛋白和</a:t>
                      </a:r>
                      <a:r>
                        <a:rPr lang="en-US" altLang="zh-CN" sz="2400" b="0" dirty="0">
                          <a:latin typeface="黑体" panose="02010609060101010101" pitchFamily="49" charset="-122"/>
                          <a:ea typeface="黑体" panose="02010609060101010101" pitchFamily="49" charset="-122"/>
                        </a:rPr>
                        <a:t>L</a:t>
                      </a:r>
                      <a:r>
                        <a:rPr lang="zh-CN" altLang="en-US" sz="2400" b="0" dirty="0">
                          <a:latin typeface="黑体" panose="02010609060101010101" pitchFamily="49" charset="-122"/>
                          <a:ea typeface="黑体" panose="02010609060101010101" pitchFamily="49" charset="-122"/>
                        </a:rPr>
                        <a:t>酶结合的药剂</a:t>
                      </a:r>
                      <a:endParaRPr lang="en-US" altLang="zh-CN" sz="2400" b="0" dirty="0">
                        <a:latin typeface="黑体" panose="02010609060101010101" pitchFamily="49" charset="-122"/>
                        <a:ea typeface="黑体" panose="02010609060101010101" pitchFamily="49" charset="-122"/>
                      </a:endParaRPr>
                    </a:p>
                    <a:p>
                      <a:pPr algn="l"/>
                      <a:r>
                        <a:rPr lang="zh-CN" altLang="en-US" sz="2400" b="0" dirty="0">
                          <a:latin typeface="黑体" panose="02010609060101010101" pitchFamily="49" charset="-122"/>
                          <a:ea typeface="黑体" panose="02010609060101010101" pitchFamily="49" charset="-122"/>
                        </a:rPr>
                        <a:t>抑制</a:t>
                      </a:r>
                      <a:r>
                        <a:rPr lang="en-US" altLang="zh-CN" sz="2400" b="0" dirty="0" err="1">
                          <a:latin typeface="黑体" panose="02010609060101010101" pitchFamily="49" charset="-122"/>
                          <a:ea typeface="黑体" panose="02010609060101010101" pitchFamily="49" charset="-122"/>
                        </a:rPr>
                        <a:t>Wnt</a:t>
                      </a:r>
                      <a:r>
                        <a:rPr lang="zh-CN" altLang="en-US" sz="2400" b="0" dirty="0">
                          <a:latin typeface="黑体" panose="02010609060101010101" pitchFamily="49" charset="-122"/>
                          <a:ea typeface="黑体" panose="02010609060101010101" pitchFamily="49" charset="-122"/>
                        </a:rPr>
                        <a:t>信号通路的试剂</a:t>
                      </a:r>
                      <a:endParaRPr lang="en-US" altLang="zh-CN" sz="2400" b="0" dirty="0">
                        <a:latin typeface="黑体" panose="02010609060101010101" pitchFamily="49" charset="-122"/>
                        <a:ea typeface="黑体" panose="02010609060101010101" pitchFamily="49" charset="-122"/>
                      </a:endParaRPr>
                    </a:p>
                    <a:p>
                      <a:pPr algn="l"/>
                      <a:endParaRPr lang="en-US" altLang="zh-CN"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写的不是试剂，而是思路原理：</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抑制</a:t>
                      </a:r>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酶活性</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敲低</a:t>
                      </a:r>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酶基因</a:t>
                      </a:r>
                      <a:endParaRPr lang="en-US" altLang="zh-CN" sz="2400" b="0" dirty="0">
                        <a:solidFill>
                          <a:srgbClr val="FF0000"/>
                        </a:solidFill>
                        <a:latin typeface="黑体" panose="02010609060101010101" pitchFamily="49" charset="-122"/>
                        <a:ea typeface="黑体" panose="02010609060101010101" pitchFamily="49" charset="-122"/>
                      </a:endParaRPr>
                    </a:p>
                    <a:p>
                      <a:pPr algn="l"/>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科学性错误：</a:t>
                      </a:r>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酶降解酶</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            环己乙胺</a:t>
                      </a:r>
                      <a:endParaRPr lang="en-US" altLang="zh-CN" sz="2400" b="0" dirty="0">
                        <a:solidFill>
                          <a:srgbClr val="FF0000"/>
                        </a:solidFill>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solidFill>
                            <a:srgbClr val="FF0000"/>
                          </a:solidFill>
                          <a:latin typeface="黑体" panose="02010609060101010101" pitchFamily="49" charset="-122"/>
                          <a:ea typeface="黑体" panose="02010609060101010101" pitchFamily="49" charset="-122"/>
                        </a:rPr>
                        <a:t>            P</a:t>
                      </a:r>
                      <a:r>
                        <a:rPr lang="zh-CN" altLang="en-US" sz="2400" b="0" dirty="0">
                          <a:solidFill>
                            <a:srgbClr val="FF0000"/>
                          </a:solidFill>
                          <a:latin typeface="黑体" panose="02010609060101010101" pitchFamily="49" charset="-122"/>
                          <a:ea typeface="黑体" panose="02010609060101010101" pitchFamily="49" charset="-122"/>
                        </a:rPr>
                        <a:t>酶抑制剂</a:t>
                      </a:r>
                      <a:endParaRPr lang="en-US" altLang="zh-CN" sz="2400" b="0" dirty="0">
                        <a:solidFill>
                          <a:srgbClr val="FF0000"/>
                        </a:solidFill>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dirty="0">
                          <a:solidFill>
                            <a:srgbClr val="FF0000"/>
                          </a:solidFill>
                          <a:latin typeface="黑体" panose="02010609060101010101" pitchFamily="49" charset="-122"/>
                          <a:ea typeface="黑体" panose="02010609060101010101" pitchFamily="49" charset="-122"/>
                        </a:rPr>
                        <a:t>            敲除</a:t>
                      </a:r>
                      <a:r>
                        <a:rPr lang="en-US" altLang="zh-CN" sz="2400" b="0" dirty="0">
                          <a:solidFill>
                            <a:srgbClr val="FF0000"/>
                          </a:solidFill>
                          <a:latin typeface="黑体" panose="02010609060101010101" pitchFamily="49" charset="-122"/>
                          <a:ea typeface="黑体" panose="02010609060101010101" pitchFamily="49" charset="-122"/>
                        </a:rPr>
                        <a:t>L</a:t>
                      </a:r>
                      <a:r>
                        <a:rPr lang="zh-CN" altLang="en-US" sz="2400" b="0" dirty="0">
                          <a:solidFill>
                            <a:srgbClr val="FF0000"/>
                          </a:solidFill>
                          <a:latin typeface="黑体" panose="02010609060101010101" pitchFamily="49" charset="-122"/>
                          <a:ea typeface="黑体" panose="02010609060101010101" pitchFamily="49" charset="-122"/>
                        </a:rPr>
                        <a:t>酶基因的试剂</a:t>
                      </a:r>
                      <a:endParaRPr lang="en-US" altLang="zh-CN" sz="2400" b="0" dirty="0">
                        <a:solidFill>
                          <a:srgbClr val="FF0000"/>
                        </a:solidFill>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solidFill>
                            <a:srgbClr val="FF0000"/>
                          </a:solidFill>
                          <a:latin typeface="黑体" panose="02010609060101010101" pitchFamily="49" charset="-122"/>
                          <a:ea typeface="黑体" panose="02010609060101010101" pitchFamily="49" charset="-122"/>
                        </a:rPr>
                        <a:t>            L</a:t>
                      </a:r>
                      <a:r>
                        <a:rPr lang="zh-CN" altLang="en-US" sz="2400" b="0" dirty="0">
                          <a:solidFill>
                            <a:srgbClr val="FF0000"/>
                          </a:solidFill>
                          <a:latin typeface="黑体" panose="02010609060101010101" pitchFamily="49" charset="-122"/>
                          <a:ea typeface="黑体" panose="02010609060101010101" pitchFamily="49" charset="-122"/>
                        </a:rPr>
                        <a:t>酶抗体</a:t>
                      </a:r>
                      <a:endParaRPr lang="en-US" altLang="zh-CN" sz="2400" b="0" dirty="0">
                        <a:solidFill>
                          <a:srgbClr val="FF0000"/>
                        </a:solidFill>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solidFill>
                            <a:srgbClr val="FF0000"/>
                          </a:solidFill>
                          <a:latin typeface="黑体" panose="02010609060101010101" pitchFamily="49" charset="-122"/>
                          <a:ea typeface="黑体" panose="02010609060101010101" pitchFamily="49" charset="-122"/>
                        </a:rPr>
                        <a:t>            H</a:t>
                      </a:r>
                      <a:r>
                        <a:rPr lang="zh-CN" altLang="en-US" sz="2400" b="0" dirty="0">
                          <a:solidFill>
                            <a:srgbClr val="FF0000"/>
                          </a:solidFill>
                          <a:latin typeface="黑体" panose="02010609060101010101" pitchFamily="49" charset="-122"/>
                          <a:ea typeface="黑体" panose="02010609060101010101" pitchFamily="49" charset="-122"/>
                        </a:rPr>
                        <a:t>蛋白受体抑制剂</a:t>
                      </a:r>
                      <a:endParaRPr lang="en-US" altLang="zh-CN" sz="2400" b="0" dirty="0">
                        <a:solidFill>
                          <a:srgbClr val="FF0000"/>
                        </a:solidFill>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solidFill>
                            <a:srgbClr val="FF0000"/>
                          </a:solidFill>
                          <a:latin typeface="黑体" panose="02010609060101010101" pitchFamily="49" charset="-122"/>
                          <a:ea typeface="黑体" panose="02010609060101010101" pitchFamily="49" charset="-122"/>
                        </a:rPr>
                        <a:t>            </a:t>
                      </a:r>
                    </a:p>
                    <a:p>
                      <a:pPr algn="l"/>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不是基于本研究：有氧糖酵解代谢抑制剂 </a:t>
                      </a: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34787"/>
          </a:xfrm>
          <a:prstGeom prst="rect">
            <a:avLst/>
          </a:prstGeom>
          <a:solidFill>
            <a:schemeClr val="accent6">
              <a:lumMod val="20000"/>
              <a:lumOff val="80000"/>
            </a:schemeClr>
          </a:solidFill>
        </p:spPr>
        <p:txBody>
          <a:bodyPr wrap="square" lIns="121917" tIns="143996" rIns="121917" bIns="95998" rtlCol="0">
            <a:spAutoFit/>
          </a:bodyPr>
          <a:lstStyle/>
          <a:p>
            <a:r>
              <a:rPr lang="en-US" altLang="zh-CN" sz="3200" b="1" dirty="0">
                <a:latin typeface="微软雅黑" pitchFamily="34" charset="-122"/>
                <a:ea typeface="微软雅黑" pitchFamily="34" charset="-122"/>
              </a:rPr>
              <a:t>19</a:t>
            </a:r>
            <a:r>
              <a:rPr lang="zh-CN" altLang="en-US" sz="3200" b="1" dirty="0">
                <a:latin typeface="微软雅黑" pitchFamily="34" charset="-122"/>
                <a:ea typeface="微软雅黑" pitchFamily="34" charset="-122"/>
              </a:rPr>
              <a:t>：肿瘤微环境的乳酸通过</a:t>
            </a:r>
            <a:r>
              <a:rPr lang="en-US" altLang="zh-CN" sz="3200" b="1" dirty="0" err="1">
                <a:latin typeface="微软雅黑" pitchFamily="34" charset="-122"/>
                <a:ea typeface="微软雅黑" pitchFamily="34" charset="-122"/>
              </a:rPr>
              <a:t>MondoA</a:t>
            </a:r>
            <a:r>
              <a:rPr lang="en-US" altLang="zh-CN" sz="3200" b="1" dirty="0">
                <a:latin typeface="微软雅黑" pitchFamily="34" charset="-122"/>
                <a:ea typeface="微软雅黑" pitchFamily="34" charset="-122"/>
              </a:rPr>
              <a:t>-TXNIP</a:t>
            </a:r>
            <a:r>
              <a:rPr lang="zh-CN" altLang="en-US" sz="3200" b="1" dirty="0">
                <a:latin typeface="微软雅黑" pitchFamily="34" charset="-122"/>
                <a:ea typeface="微软雅黑" pitchFamily="34" charset="-122"/>
              </a:rPr>
              <a:t>抑制抗肿瘤免疫</a:t>
            </a:r>
            <a:endParaRPr lang="en-US" altLang="zh-CN" sz="3200" b="1" dirty="0">
              <a:latin typeface="微软雅黑" pitchFamily="34" charset="-122"/>
              <a:ea typeface="微软雅黑" pitchFamily="34" charset="-122"/>
            </a:endParaRPr>
          </a:p>
        </p:txBody>
      </p:sp>
      <p:pic>
        <p:nvPicPr>
          <p:cNvPr id="31" name="图片 30"/>
          <p:cNvPicPr/>
          <p:nvPr/>
        </p:nvPicPr>
        <p:blipFill rotWithShape="1">
          <a:blip r:embed="rId2" cstate="print">
            <a:extLst>
              <a:ext uri="{28A0092B-C50C-407E-A947-70E740481C1C}">
                <a14:useLocalDpi xmlns:a14="http://schemas.microsoft.com/office/drawing/2010/main" val="0"/>
              </a:ext>
            </a:extLst>
          </a:blip>
          <a:srcRect b="54412"/>
          <a:stretch/>
        </p:blipFill>
        <p:spPr bwMode="auto">
          <a:xfrm>
            <a:off x="93111" y="2769641"/>
            <a:ext cx="6482943" cy="3912551"/>
          </a:xfrm>
          <a:prstGeom prst="rect">
            <a:avLst/>
          </a:prstGeom>
          <a:noFill/>
          <a:ln>
            <a:noFill/>
          </a:ln>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1" y="754863"/>
            <a:ext cx="6668639" cy="2022139"/>
          </a:xfrm>
          <a:prstGeom prst="rect">
            <a:avLst/>
          </a:prstGeom>
        </p:spPr>
      </p:pic>
      <p:pic>
        <p:nvPicPr>
          <p:cNvPr id="32" name="图片 31"/>
          <p:cNvPicPr/>
          <p:nvPr/>
        </p:nvPicPr>
        <p:blipFill rotWithShape="1">
          <a:blip r:embed="rId2" cstate="print">
            <a:extLst>
              <a:ext uri="{28A0092B-C50C-407E-A947-70E740481C1C}">
                <a14:useLocalDpi xmlns:a14="http://schemas.microsoft.com/office/drawing/2010/main" val="0"/>
              </a:ext>
            </a:extLst>
          </a:blip>
          <a:srcRect t="45358" b="-1"/>
          <a:stretch/>
        </p:blipFill>
        <p:spPr bwMode="auto">
          <a:xfrm>
            <a:off x="6576054" y="2797079"/>
            <a:ext cx="5531769" cy="3923723"/>
          </a:xfrm>
          <a:prstGeom prst="rect">
            <a:avLst/>
          </a:prstGeom>
          <a:noFill/>
          <a:ln>
            <a:noFill/>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6A3505D-9F6C-BED3-8B85-4355AE8A5952}"/>
              </a:ext>
            </a:extLst>
          </p:cNvPr>
          <p:cNvSpPr txBox="1"/>
          <p:nvPr/>
        </p:nvSpPr>
        <p:spPr>
          <a:xfrm>
            <a:off x="143339" y="260649"/>
            <a:ext cx="11991035" cy="779700"/>
          </a:xfrm>
          <a:prstGeom prst="rect">
            <a:avLst/>
          </a:prstGeom>
          <a:noFill/>
        </p:spPr>
        <p:txBody>
          <a:bodyPr wrap="square" lIns="121917" tIns="60958" rIns="121917" bIns="60958">
            <a:spAutoFit/>
          </a:bodyPr>
          <a:lstStyle/>
          <a:p>
            <a:pPr lvl="0" algn="just"/>
            <a:r>
              <a:rPr lang="zh-CN" altLang="en-US" sz="4300" b="1" kern="100" dirty="0">
                <a:highlight>
                  <a:srgbClr val="FFFF00"/>
                </a:highlight>
                <a:latin typeface="Times New Roman" panose="02020603050405020304" pitchFamily="18" charset="0"/>
                <a:cs typeface="Times New Roman" panose="02020603050405020304" pitchFamily="18" charset="0"/>
              </a:rPr>
              <a:t>抑 制 </a:t>
            </a:r>
            <a:r>
              <a:rPr lang="en-US" altLang="zh-CN" sz="4300" b="1" kern="100" dirty="0" err="1">
                <a:highlight>
                  <a:srgbClr val="FFFF00"/>
                </a:highlight>
                <a:latin typeface="Times New Roman" panose="02020603050405020304" pitchFamily="18" charset="0"/>
                <a:cs typeface="Times New Roman" panose="02020603050405020304" pitchFamily="18" charset="0"/>
              </a:rPr>
              <a:t>MondoA</a:t>
            </a:r>
            <a:r>
              <a:rPr lang="en-US" altLang="zh-CN" sz="4300" b="1" kern="100" dirty="0">
                <a:highlight>
                  <a:srgbClr val="FFFF00"/>
                </a:highlight>
                <a:latin typeface="Times New Roman" panose="02020603050405020304" pitchFamily="18" charset="0"/>
                <a:cs typeface="Times New Roman" panose="02020603050405020304" pitchFamily="18" charset="0"/>
              </a:rPr>
              <a:t> </a:t>
            </a:r>
            <a:r>
              <a:rPr lang="zh-CN" altLang="en-US" sz="4300" b="1" kern="100" dirty="0">
                <a:highlight>
                  <a:srgbClr val="FFFF00"/>
                </a:highlight>
                <a:latin typeface="Times New Roman" panose="02020603050405020304" pitchFamily="18" charset="0"/>
                <a:cs typeface="Times New Roman" panose="02020603050405020304" pitchFamily="18" charset="0"/>
              </a:rPr>
              <a:t>可 减 轻 乳酸</a:t>
            </a:r>
            <a:r>
              <a:rPr lang="en-US" altLang="zh-CN" sz="4300" b="1" kern="100" dirty="0">
                <a:highlight>
                  <a:srgbClr val="FFFF00"/>
                </a:highlight>
                <a:latin typeface="Times New Roman" panose="02020603050405020304" pitchFamily="18" charset="0"/>
                <a:cs typeface="Times New Roman" panose="02020603050405020304" pitchFamily="18" charset="0"/>
              </a:rPr>
              <a:t> </a:t>
            </a:r>
            <a:r>
              <a:rPr lang="zh-CN" altLang="en-US" sz="4300" b="1" kern="100" dirty="0">
                <a:highlight>
                  <a:srgbClr val="FFFF00"/>
                </a:highlight>
                <a:latin typeface="Times New Roman" panose="02020603050405020304" pitchFamily="18" charset="0"/>
                <a:cs typeface="Times New Roman" panose="02020603050405020304" pitchFamily="18" charset="0"/>
              </a:rPr>
              <a:t>引 起 的 </a:t>
            </a:r>
            <a:r>
              <a:rPr lang="en-US" altLang="zh-CN" sz="4300" b="1" kern="100" dirty="0" err="1">
                <a:highlight>
                  <a:srgbClr val="FFFF00"/>
                </a:highlight>
                <a:latin typeface="Times New Roman" panose="02020603050405020304" pitchFamily="18" charset="0"/>
                <a:cs typeface="Times New Roman" panose="02020603050405020304" pitchFamily="18" charset="0"/>
              </a:rPr>
              <a:t>Tc</a:t>
            </a:r>
            <a:r>
              <a:rPr lang="en-US" altLang="zh-CN" sz="4300" b="1" kern="100" dirty="0">
                <a:highlight>
                  <a:srgbClr val="FFFF00"/>
                </a:highlight>
                <a:latin typeface="Times New Roman" panose="02020603050405020304" pitchFamily="18" charset="0"/>
                <a:cs typeface="Times New Roman" panose="02020603050405020304" pitchFamily="18" charset="0"/>
              </a:rPr>
              <a:t> </a:t>
            </a:r>
            <a:r>
              <a:rPr lang="zh-CN" altLang="en-US" sz="4300" b="1" kern="100" dirty="0">
                <a:highlight>
                  <a:srgbClr val="FFFF00"/>
                </a:highlight>
                <a:latin typeface="Times New Roman" panose="02020603050405020304" pitchFamily="18" charset="0"/>
                <a:cs typeface="Times New Roman" panose="02020603050405020304" pitchFamily="18" charset="0"/>
              </a:rPr>
              <a:t>损 伤</a:t>
            </a:r>
            <a:endParaRPr lang="zh-CN" altLang="zh-CN" sz="4300" kern="1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p:nvPr/>
        </p:nvPicPr>
        <p:blipFill rotWithShape="1">
          <a:blip r:embed="rId2" cstate="print">
            <a:extLst>
              <a:ext uri="{28A0092B-C50C-407E-A947-70E740481C1C}">
                <a14:useLocalDpi xmlns:a14="http://schemas.microsoft.com/office/drawing/2010/main" val="0"/>
              </a:ext>
            </a:extLst>
          </a:blip>
          <a:srcRect t="12500"/>
          <a:stretch/>
        </p:blipFill>
        <p:spPr bwMode="auto">
          <a:xfrm>
            <a:off x="0" y="1508787"/>
            <a:ext cx="4734933" cy="4128459"/>
          </a:xfrm>
          <a:prstGeom prst="rect">
            <a:avLst/>
          </a:prstGeom>
          <a:noFill/>
          <a:ln>
            <a:noFill/>
          </a:ln>
        </p:spPr>
      </p:pic>
      <p:sp>
        <p:nvSpPr>
          <p:cNvPr id="3" name="矩形 2"/>
          <p:cNvSpPr/>
          <p:nvPr/>
        </p:nvSpPr>
        <p:spPr>
          <a:xfrm>
            <a:off x="4973074" y="1316765"/>
            <a:ext cx="7152117" cy="4924421"/>
          </a:xfrm>
          <a:prstGeom prst="rect">
            <a:avLst/>
          </a:prstGeom>
        </p:spPr>
        <p:txBody>
          <a:bodyPr wrap="square" lIns="121917" tIns="60958" rIns="121917" bIns="60958">
            <a:spAutoFit/>
          </a:bodyPr>
          <a:lstStyle/>
          <a:p>
            <a:pPr algn="just">
              <a:lnSpc>
                <a:spcPct val="150000"/>
              </a:lnSpc>
            </a:pPr>
            <a:r>
              <a:rPr lang="zh-CN" altLang="zh-CN" sz="2700" b="1" kern="100" dirty="0">
                <a:highlight>
                  <a:srgbClr val="FFFF00"/>
                </a:highlight>
                <a:latin typeface="Times New Roman" panose="02020603050405020304" pitchFamily="18" charset="0"/>
                <a:cs typeface="Times New Roman" panose="02020603050405020304" pitchFamily="18" charset="0"/>
              </a:rPr>
              <a:t>对照组</a:t>
            </a:r>
            <a:r>
              <a:rPr lang="en-US" altLang="zh-CN" sz="2700" b="1" kern="100" dirty="0">
                <a:solidFill>
                  <a:srgbClr val="FF0000"/>
                </a:solidFill>
                <a:highlight>
                  <a:srgbClr val="FFFF00"/>
                </a:highlight>
                <a:latin typeface="Times New Roman" panose="02020603050405020304" pitchFamily="18" charset="0"/>
                <a:cs typeface="Times New Roman" panose="02020603050405020304" pitchFamily="18" charset="0"/>
              </a:rPr>
              <a:t>1</a:t>
            </a:r>
            <a:r>
              <a:rPr lang="zh-CN" altLang="zh-CN" sz="2700" b="1" kern="100" dirty="0">
                <a:highlight>
                  <a:srgbClr val="FFFF00"/>
                </a:highlight>
                <a:latin typeface="Times New Roman" panose="02020603050405020304" pitchFamily="18" charset="0"/>
                <a:cs typeface="Times New Roman" panose="02020603050405020304" pitchFamily="18" charset="0"/>
              </a:rPr>
              <a:t>－乳酸组</a:t>
            </a:r>
            <a:r>
              <a:rPr lang="en-US" altLang="zh-CN" sz="2700" b="1" kern="100" dirty="0">
                <a:solidFill>
                  <a:srgbClr val="FF0000"/>
                </a:solidFill>
                <a:highlight>
                  <a:srgbClr val="FFFF00"/>
                </a:highlight>
                <a:latin typeface="Times New Roman" panose="02020603050405020304" pitchFamily="18" charset="0"/>
                <a:cs typeface="Times New Roman" panose="02020603050405020304" pitchFamily="18" charset="0"/>
              </a:rPr>
              <a:t>2</a:t>
            </a:r>
            <a:r>
              <a:rPr lang="zh-CN" altLang="zh-CN" sz="2700" b="1" kern="100" dirty="0">
                <a:highlight>
                  <a:srgbClr val="FFFF00"/>
                </a:highlight>
                <a:latin typeface="Times New Roman" panose="02020603050405020304" pitchFamily="18" charset="0"/>
                <a:cs typeface="Times New Roman" panose="02020603050405020304" pitchFamily="18" charset="0"/>
              </a:rPr>
              <a:t>＞</a:t>
            </a:r>
            <a:r>
              <a:rPr lang="en-US" altLang="zh-CN" sz="2700" b="1" kern="100" dirty="0">
                <a:highlight>
                  <a:srgbClr val="FFFF00"/>
                </a:highlight>
                <a:latin typeface="Times New Roman" panose="02020603050405020304" pitchFamily="18" charset="0"/>
                <a:cs typeface="Times New Roman" panose="02020603050405020304" pitchFamily="18" charset="0"/>
              </a:rPr>
              <a:t>M</a:t>
            </a:r>
            <a:r>
              <a:rPr lang="zh-CN" altLang="zh-CN" sz="2700" b="1" kern="100" dirty="0">
                <a:highlight>
                  <a:srgbClr val="FFFF00"/>
                </a:highlight>
                <a:latin typeface="Times New Roman" panose="02020603050405020304" pitchFamily="18" charset="0"/>
                <a:cs typeface="Times New Roman" panose="02020603050405020304" pitchFamily="18" charset="0"/>
              </a:rPr>
              <a:t>抑制剂组</a:t>
            </a:r>
            <a:r>
              <a:rPr lang="en-US" altLang="zh-CN" sz="2700" b="1" kern="100" dirty="0">
                <a:solidFill>
                  <a:srgbClr val="FF0000"/>
                </a:solidFill>
                <a:highlight>
                  <a:srgbClr val="FFFF00"/>
                </a:highlight>
                <a:latin typeface="Times New Roman" panose="02020603050405020304" pitchFamily="18" charset="0"/>
                <a:cs typeface="Times New Roman" panose="02020603050405020304" pitchFamily="18" charset="0"/>
              </a:rPr>
              <a:t>3</a:t>
            </a:r>
            <a:r>
              <a:rPr lang="zh-CN" altLang="zh-CN" sz="2700" b="1" kern="100" dirty="0">
                <a:highlight>
                  <a:srgbClr val="FFFF00"/>
                </a:highlight>
                <a:latin typeface="Times New Roman" panose="02020603050405020304" pitchFamily="18" charset="0"/>
                <a:cs typeface="Times New Roman" panose="02020603050405020304" pitchFamily="18" charset="0"/>
              </a:rPr>
              <a:t>－双加组</a:t>
            </a:r>
            <a:r>
              <a:rPr lang="en-US" altLang="zh-CN" sz="2700" b="1" kern="100" dirty="0">
                <a:solidFill>
                  <a:srgbClr val="FF0000"/>
                </a:solidFill>
                <a:highlight>
                  <a:srgbClr val="FFFF00"/>
                </a:highlight>
                <a:latin typeface="Times New Roman" panose="02020603050405020304" pitchFamily="18" charset="0"/>
                <a:cs typeface="Times New Roman" panose="02020603050405020304" pitchFamily="18" charset="0"/>
              </a:rPr>
              <a:t>4</a:t>
            </a:r>
            <a:r>
              <a:rPr lang="zh-CN" altLang="zh-CN" sz="3200" b="1" kern="100" dirty="0">
                <a:latin typeface="Times New Roman" panose="02020603050405020304" pitchFamily="18" charset="0"/>
                <a:cs typeface="Times New Roman" panose="02020603050405020304" pitchFamily="18" charset="0"/>
              </a:rPr>
              <a:t>，说明乳酸对</a:t>
            </a:r>
            <a:r>
              <a:rPr lang="en-US" altLang="zh-CN" sz="3200" b="1" kern="100" dirty="0" err="1">
                <a:latin typeface="Times New Roman" panose="02020603050405020304" pitchFamily="18" charset="0"/>
                <a:cs typeface="Times New Roman" panose="02020603050405020304" pitchFamily="18" charset="0"/>
              </a:rPr>
              <a:t>Tc</a:t>
            </a:r>
            <a:r>
              <a:rPr lang="zh-CN" altLang="zh-CN" sz="3200" b="1" kern="100" dirty="0">
                <a:latin typeface="Times New Roman" panose="02020603050405020304" pitchFamily="18" charset="0"/>
                <a:cs typeface="Times New Roman" panose="02020603050405020304" pitchFamily="18" charset="0"/>
              </a:rPr>
              <a:t>细胞的抑制作用在</a:t>
            </a:r>
            <a:r>
              <a:rPr lang="en-US" altLang="zh-CN" sz="3200" b="1" kern="100" dirty="0">
                <a:latin typeface="Times New Roman" panose="02020603050405020304" pitchFamily="18" charset="0"/>
                <a:cs typeface="Times New Roman" panose="02020603050405020304" pitchFamily="18" charset="0"/>
              </a:rPr>
              <a:t>M</a:t>
            </a:r>
            <a:r>
              <a:rPr lang="zh-CN" altLang="zh-CN" sz="3200" b="1" kern="100" dirty="0">
                <a:latin typeface="Times New Roman" panose="02020603050405020304" pitchFamily="18" charset="0"/>
                <a:cs typeface="Times New Roman" panose="02020603050405020304" pitchFamily="18" charset="0"/>
              </a:rPr>
              <a:t>蛋白未被抑制时更显著。</a:t>
            </a:r>
            <a:endParaRPr lang="en-US" altLang="zh-CN" sz="3200" b="1" kern="100" dirty="0">
              <a:latin typeface="Times New Roman" panose="02020603050405020304" pitchFamily="18" charset="0"/>
              <a:cs typeface="Times New Roman" panose="02020603050405020304" pitchFamily="18" charset="0"/>
            </a:endParaRPr>
          </a:p>
          <a:p>
            <a:pPr algn="just">
              <a:lnSpc>
                <a:spcPct val="150000"/>
              </a:lnSpc>
            </a:pPr>
            <a:endParaRPr lang="zh-CN" altLang="zh-CN" sz="1600" b="1" kern="100" dirty="0">
              <a:latin typeface="Calibri" panose="020F0502020204030204" pitchFamily="34" charset="0"/>
              <a:cs typeface="Times New Roman" panose="02020603050405020304" pitchFamily="18" charset="0"/>
            </a:endParaRPr>
          </a:p>
          <a:p>
            <a:pPr algn="just">
              <a:lnSpc>
                <a:spcPct val="150000"/>
              </a:lnSpc>
            </a:pPr>
            <a:r>
              <a:rPr lang="zh-CN" altLang="zh-CN" sz="2700" b="1" kern="100" dirty="0">
                <a:highlight>
                  <a:srgbClr val="FFFF00"/>
                </a:highlight>
                <a:latin typeface="Times New Roman" panose="02020603050405020304" pitchFamily="18" charset="0"/>
                <a:cs typeface="Times New Roman" panose="02020603050405020304" pitchFamily="18" charset="0"/>
              </a:rPr>
              <a:t>双加组</a:t>
            </a:r>
            <a:r>
              <a:rPr lang="en-US" altLang="zh-CN" sz="2700" b="1" kern="100" dirty="0">
                <a:solidFill>
                  <a:srgbClr val="FF0000"/>
                </a:solidFill>
                <a:highlight>
                  <a:srgbClr val="FFFF00"/>
                </a:highlight>
                <a:latin typeface="Times New Roman" panose="02020603050405020304" pitchFamily="18" charset="0"/>
                <a:cs typeface="Times New Roman" panose="02020603050405020304" pitchFamily="18" charset="0"/>
              </a:rPr>
              <a:t>4</a:t>
            </a:r>
            <a:r>
              <a:rPr lang="zh-CN" altLang="zh-CN" sz="2700" b="1" kern="100" dirty="0">
                <a:highlight>
                  <a:srgbClr val="FFFF00"/>
                </a:highlight>
                <a:latin typeface="Times New Roman" panose="02020603050405020304" pitchFamily="18" charset="0"/>
                <a:cs typeface="Times New Roman" panose="02020603050405020304" pitchFamily="18" charset="0"/>
              </a:rPr>
              <a:t>－乳酸组</a:t>
            </a:r>
            <a:r>
              <a:rPr lang="en-US" altLang="zh-CN" sz="2700" b="1" kern="100" dirty="0">
                <a:solidFill>
                  <a:srgbClr val="FF0000"/>
                </a:solidFill>
                <a:highlight>
                  <a:srgbClr val="FFFF00"/>
                </a:highlight>
                <a:latin typeface="Times New Roman" panose="02020603050405020304" pitchFamily="18" charset="0"/>
                <a:cs typeface="Times New Roman" panose="02020603050405020304" pitchFamily="18" charset="0"/>
              </a:rPr>
              <a:t>2</a:t>
            </a:r>
            <a:r>
              <a:rPr lang="zh-CN" altLang="zh-CN" sz="2700" b="1" kern="100" dirty="0">
                <a:highlight>
                  <a:srgbClr val="FFFF00"/>
                </a:highlight>
                <a:latin typeface="Times New Roman" panose="02020603050405020304" pitchFamily="18" charset="0"/>
                <a:cs typeface="Times New Roman" panose="02020603050405020304" pitchFamily="18" charset="0"/>
              </a:rPr>
              <a:t>＞</a:t>
            </a:r>
            <a:r>
              <a:rPr lang="en-US" altLang="zh-CN" sz="2700" b="1" kern="100" dirty="0">
                <a:highlight>
                  <a:srgbClr val="FFFF00"/>
                </a:highlight>
                <a:latin typeface="Times New Roman" panose="02020603050405020304" pitchFamily="18" charset="0"/>
                <a:cs typeface="Times New Roman" panose="02020603050405020304" pitchFamily="18" charset="0"/>
              </a:rPr>
              <a:t>M</a:t>
            </a:r>
            <a:r>
              <a:rPr lang="zh-CN" altLang="zh-CN" sz="2700" b="1" kern="100" dirty="0">
                <a:highlight>
                  <a:srgbClr val="FFFF00"/>
                </a:highlight>
                <a:latin typeface="Times New Roman" panose="02020603050405020304" pitchFamily="18" charset="0"/>
                <a:cs typeface="Times New Roman" panose="02020603050405020304" pitchFamily="18" charset="0"/>
              </a:rPr>
              <a:t>抑制剂组</a:t>
            </a:r>
            <a:r>
              <a:rPr lang="en-US" altLang="zh-CN" sz="2700" b="1" kern="100" dirty="0">
                <a:solidFill>
                  <a:srgbClr val="FF0000"/>
                </a:solidFill>
                <a:highlight>
                  <a:srgbClr val="FFFF00"/>
                </a:highlight>
                <a:latin typeface="Times New Roman" panose="02020603050405020304" pitchFamily="18" charset="0"/>
                <a:cs typeface="Times New Roman" panose="02020603050405020304" pitchFamily="18" charset="0"/>
              </a:rPr>
              <a:t>3</a:t>
            </a:r>
            <a:r>
              <a:rPr lang="zh-CN" altLang="zh-CN" sz="2700" b="1" kern="100" dirty="0">
                <a:highlight>
                  <a:srgbClr val="FFFF00"/>
                </a:highlight>
                <a:latin typeface="Times New Roman" panose="02020603050405020304" pitchFamily="18" charset="0"/>
                <a:cs typeface="Times New Roman" panose="02020603050405020304" pitchFamily="18" charset="0"/>
              </a:rPr>
              <a:t>－对照组</a:t>
            </a:r>
            <a:r>
              <a:rPr lang="en-US" altLang="zh-CN" sz="2700" b="1" kern="100" dirty="0">
                <a:solidFill>
                  <a:srgbClr val="FF0000"/>
                </a:solidFill>
                <a:highlight>
                  <a:srgbClr val="FFFF00"/>
                </a:highlight>
                <a:latin typeface="Times New Roman" panose="02020603050405020304" pitchFamily="18" charset="0"/>
                <a:cs typeface="Times New Roman" panose="02020603050405020304" pitchFamily="18" charset="0"/>
              </a:rPr>
              <a:t>1</a:t>
            </a:r>
            <a:r>
              <a:rPr lang="zh-CN" altLang="zh-CN" sz="3200" b="1" kern="100" dirty="0">
                <a:latin typeface="Times New Roman" panose="02020603050405020304" pitchFamily="18" charset="0"/>
                <a:cs typeface="Times New Roman" panose="02020603050405020304" pitchFamily="18" charset="0"/>
              </a:rPr>
              <a:t>，说明乳酸可增强</a:t>
            </a:r>
            <a:r>
              <a:rPr lang="en-US" altLang="zh-CN" sz="3200" b="1" kern="100" dirty="0">
                <a:latin typeface="Times New Roman" panose="02020603050405020304" pitchFamily="18" charset="0"/>
                <a:cs typeface="Times New Roman" panose="02020603050405020304" pitchFamily="18" charset="0"/>
              </a:rPr>
              <a:t>M</a:t>
            </a:r>
            <a:r>
              <a:rPr lang="zh-CN" altLang="zh-CN" sz="3200" b="1" kern="100" dirty="0">
                <a:latin typeface="Times New Roman" panose="02020603050405020304" pitchFamily="18" charset="0"/>
                <a:cs typeface="Times New Roman" panose="02020603050405020304" pitchFamily="18" charset="0"/>
              </a:rPr>
              <a:t>对</a:t>
            </a:r>
            <a:r>
              <a:rPr lang="en-US" altLang="zh-CN" sz="3200" b="1" kern="100" dirty="0" err="1">
                <a:latin typeface="Times New Roman" panose="02020603050405020304" pitchFamily="18" charset="0"/>
                <a:cs typeface="Times New Roman" panose="02020603050405020304" pitchFamily="18" charset="0"/>
              </a:rPr>
              <a:t>Tc</a:t>
            </a:r>
            <a:r>
              <a:rPr lang="zh-CN" altLang="zh-CN" sz="3200" b="1" kern="100" dirty="0">
                <a:latin typeface="Times New Roman" panose="02020603050405020304" pitchFamily="18" charset="0"/>
                <a:cs typeface="Times New Roman" panose="02020603050405020304" pitchFamily="18" charset="0"/>
              </a:rPr>
              <a:t>细胞的抑制作用。</a:t>
            </a:r>
            <a:endParaRPr lang="zh-CN" altLang="zh-CN" sz="3200" b="1" kern="100" dirty="0">
              <a:latin typeface="Calibri" panose="020F0502020204030204" pitchFamily="34" charset="0"/>
              <a:cs typeface="Times New Roman" panose="02020603050405020304" pitchFamily="18" charset="0"/>
            </a:endParaRPr>
          </a:p>
        </p:txBody>
      </p:sp>
      <p:sp>
        <p:nvSpPr>
          <p:cNvPr id="2" name="文本框 1"/>
          <p:cNvSpPr txBox="1"/>
          <p:nvPr/>
        </p:nvSpPr>
        <p:spPr>
          <a:xfrm>
            <a:off x="2639617" y="2993469"/>
            <a:ext cx="459052"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1</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4206629" y="3005279"/>
            <a:ext cx="459052"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2</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639617" y="4478152"/>
            <a:ext cx="459052"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3</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4218050" y="4489961"/>
            <a:ext cx="459052"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4</a:t>
            </a:r>
            <a:endParaRPr lang="zh-CN"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11714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85015-F353-7A70-3772-C405042ECFC7}"/>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B4A8274E-9FA0-DF0E-8164-EACC2E6D22AC}"/>
              </a:ext>
            </a:extLst>
          </p:cNvPr>
          <p:cNvSpPr txBox="1"/>
          <p:nvPr/>
        </p:nvSpPr>
        <p:spPr>
          <a:xfrm>
            <a:off x="143339" y="260649"/>
            <a:ext cx="11991035" cy="779700"/>
          </a:xfrm>
          <a:prstGeom prst="rect">
            <a:avLst/>
          </a:prstGeom>
          <a:noFill/>
        </p:spPr>
        <p:txBody>
          <a:bodyPr wrap="square" lIns="121917" tIns="60958" rIns="121917" bIns="60958">
            <a:spAutoFit/>
          </a:bodyPr>
          <a:lstStyle/>
          <a:p>
            <a:pPr lvl="0" algn="just"/>
            <a:r>
              <a:rPr lang="zh-CN" altLang="en-US" sz="4300" b="1" kern="100" dirty="0">
                <a:highlight>
                  <a:srgbClr val="FFFF00"/>
                </a:highlight>
                <a:latin typeface="Times New Roman" panose="02020603050405020304" pitchFamily="18" charset="0"/>
                <a:cs typeface="Times New Roman" panose="02020603050405020304" pitchFamily="18" charset="0"/>
              </a:rPr>
              <a:t>抑 制 </a:t>
            </a:r>
            <a:r>
              <a:rPr lang="en-US" altLang="zh-CN" sz="4300" b="1" kern="100" dirty="0" err="1">
                <a:highlight>
                  <a:srgbClr val="FFFF00"/>
                </a:highlight>
                <a:latin typeface="Times New Roman" panose="02020603050405020304" pitchFamily="18" charset="0"/>
                <a:cs typeface="Times New Roman" panose="02020603050405020304" pitchFamily="18" charset="0"/>
              </a:rPr>
              <a:t>MondoA</a:t>
            </a:r>
            <a:r>
              <a:rPr lang="en-US" altLang="zh-CN" sz="4300" b="1" kern="100" dirty="0">
                <a:highlight>
                  <a:srgbClr val="FFFF00"/>
                </a:highlight>
                <a:latin typeface="Times New Roman" panose="02020603050405020304" pitchFamily="18" charset="0"/>
                <a:cs typeface="Times New Roman" panose="02020603050405020304" pitchFamily="18" charset="0"/>
              </a:rPr>
              <a:t> </a:t>
            </a:r>
            <a:r>
              <a:rPr lang="zh-CN" altLang="en-US" sz="4300" b="1" kern="100" dirty="0">
                <a:highlight>
                  <a:srgbClr val="FFFF00"/>
                </a:highlight>
                <a:latin typeface="Times New Roman" panose="02020603050405020304" pitchFamily="18" charset="0"/>
                <a:cs typeface="Times New Roman" panose="02020603050405020304" pitchFamily="18" charset="0"/>
              </a:rPr>
              <a:t>可 减 轻 乳酸</a:t>
            </a:r>
            <a:r>
              <a:rPr lang="en-US" altLang="zh-CN" sz="4300" b="1" kern="100" dirty="0">
                <a:highlight>
                  <a:srgbClr val="FFFF00"/>
                </a:highlight>
                <a:latin typeface="Times New Roman" panose="02020603050405020304" pitchFamily="18" charset="0"/>
                <a:cs typeface="Times New Roman" panose="02020603050405020304" pitchFamily="18" charset="0"/>
              </a:rPr>
              <a:t> </a:t>
            </a:r>
            <a:r>
              <a:rPr lang="zh-CN" altLang="en-US" sz="4300" b="1" kern="100" dirty="0">
                <a:highlight>
                  <a:srgbClr val="FFFF00"/>
                </a:highlight>
                <a:latin typeface="Times New Roman" panose="02020603050405020304" pitchFamily="18" charset="0"/>
                <a:cs typeface="Times New Roman" panose="02020603050405020304" pitchFamily="18" charset="0"/>
              </a:rPr>
              <a:t>引 起 的 </a:t>
            </a:r>
            <a:r>
              <a:rPr lang="en-US" altLang="zh-CN" sz="4300" b="1" kern="100" dirty="0" err="1">
                <a:highlight>
                  <a:srgbClr val="FFFF00"/>
                </a:highlight>
                <a:latin typeface="Times New Roman" panose="02020603050405020304" pitchFamily="18" charset="0"/>
                <a:cs typeface="Times New Roman" panose="02020603050405020304" pitchFamily="18" charset="0"/>
              </a:rPr>
              <a:t>Tc</a:t>
            </a:r>
            <a:r>
              <a:rPr lang="en-US" altLang="zh-CN" sz="4300" b="1" kern="100" dirty="0">
                <a:highlight>
                  <a:srgbClr val="FFFF00"/>
                </a:highlight>
                <a:latin typeface="Times New Roman" panose="02020603050405020304" pitchFamily="18" charset="0"/>
                <a:cs typeface="Times New Roman" panose="02020603050405020304" pitchFamily="18" charset="0"/>
              </a:rPr>
              <a:t> </a:t>
            </a:r>
            <a:r>
              <a:rPr lang="zh-CN" altLang="en-US" sz="4300" b="1" kern="100" dirty="0">
                <a:highlight>
                  <a:srgbClr val="FFFF00"/>
                </a:highlight>
                <a:latin typeface="Times New Roman" panose="02020603050405020304" pitchFamily="18" charset="0"/>
                <a:cs typeface="Times New Roman" panose="02020603050405020304" pitchFamily="18" charset="0"/>
              </a:rPr>
              <a:t>损 伤</a:t>
            </a:r>
            <a:endParaRPr lang="zh-CN" altLang="zh-CN" sz="4300" kern="1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F24A3AB3-0217-342D-CADD-243700680C67}"/>
              </a:ext>
            </a:extLst>
          </p:cNvPr>
          <p:cNvPicPr/>
          <p:nvPr/>
        </p:nvPicPr>
        <p:blipFill rotWithShape="1">
          <a:blip r:embed="rId2" cstate="print">
            <a:extLst>
              <a:ext uri="{28A0092B-C50C-407E-A947-70E740481C1C}">
                <a14:useLocalDpi xmlns:a14="http://schemas.microsoft.com/office/drawing/2010/main" val="0"/>
              </a:ext>
            </a:extLst>
          </a:blip>
          <a:srcRect t="12500"/>
          <a:stretch/>
        </p:blipFill>
        <p:spPr bwMode="auto">
          <a:xfrm>
            <a:off x="0" y="1508787"/>
            <a:ext cx="4734933" cy="4128459"/>
          </a:xfrm>
          <a:prstGeom prst="rect">
            <a:avLst/>
          </a:prstGeom>
          <a:noFill/>
          <a:ln>
            <a:noFill/>
          </a:ln>
        </p:spPr>
      </p:pic>
      <p:sp>
        <p:nvSpPr>
          <p:cNvPr id="2" name="文本框 1">
            <a:extLst>
              <a:ext uri="{FF2B5EF4-FFF2-40B4-BE49-F238E27FC236}">
                <a16:creationId xmlns:a16="http://schemas.microsoft.com/office/drawing/2014/main" id="{9FAB2A95-9460-AE72-1CB6-BC49D4E1B5C8}"/>
              </a:ext>
            </a:extLst>
          </p:cNvPr>
          <p:cNvSpPr txBox="1"/>
          <p:nvPr/>
        </p:nvSpPr>
        <p:spPr>
          <a:xfrm>
            <a:off x="2639617" y="2993469"/>
            <a:ext cx="459052"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1</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1DFF54C5-0F17-97BC-6936-EB2673E23E01}"/>
              </a:ext>
            </a:extLst>
          </p:cNvPr>
          <p:cNvSpPr txBox="1"/>
          <p:nvPr/>
        </p:nvSpPr>
        <p:spPr>
          <a:xfrm>
            <a:off x="4206629" y="3005279"/>
            <a:ext cx="459052"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2</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DF57D8CB-BEC5-4E92-4D2A-0CEA4E2A4CBC}"/>
              </a:ext>
            </a:extLst>
          </p:cNvPr>
          <p:cNvSpPr txBox="1"/>
          <p:nvPr/>
        </p:nvSpPr>
        <p:spPr>
          <a:xfrm>
            <a:off x="2639617" y="4478152"/>
            <a:ext cx="459052"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3</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F98C0D1-9E0C-191F-F661-9AD6E18DB12F}"/>
              </a:ext>
            </a:extLst>
          </p:cNvPr>
          <p:cNvSpPr txBox="1"/>
          <p:nvPr/>
        </p:nvSpPr>
        <p:spPr>
          <a:xfrm>
            <a:off x="4218050" y="4489961"/>
            <a:ext cx="459052"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4</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3D3E22E-56C7-4059-A6F5-05C30EC59BC3}"/>
              </a:ext>
            </a:extLst>
          </p:cNvPr>
          <p:cNvSpPr txBox="1"/>
          <p:nvPr/>
        </p:nvSpPr>
        <p:spPr>
          <a:xfrm>
            <a:off x="5231904" y="1700809"/>
            <a:ext cx="2688299" cy="615553"/>
          </a:xfrm>
          <a:prstGeom prst="rect">
            <a:avLst/>
          </a:prstGeom>
          <a:noFill/>
        </p:spPr>
        <p:txBody>
          <a:bodyPr wrap="square" lIns="121917" tIns="60958" rIns="121917" bIns="60958" rtlCol="0">
            <a:spAutoFit/>
          </a:bodyPr>
          <a:lstStyle/>
          <a:p>
            <a:r>
              <a:rPr lang="en-US" altLang="zh-CN" sz="3200" dirty="0"/>
              <a:t>1-2</a:t>
            </a:r>
            <a:r>
              <a:rPr lang="zh-CN" altLang="en-US" sz="3200" dirty="0"/>
              <a:t>＞</a:t>
            </a:r>
            <a:r>
              <a:rPr lang="en-US" altLang="zh-CN" sz="3200" dirty="0"/>
              <a:t>3-4=0</a:t>
            </a:r>
            <a:endParaRPr lang="zh-CN" altLang="en-US" sz="3200" dirty="0"/>
          </a:p>
        </p:txBody>
      </p:sp>
      <p:sp>
        <p:nvSpPr>
          <p:cNvPr id="10" name="文本框 9">
            <a:extLst>
              <a:ext uri="{FF2B5EF4-FFF2-40B4-BE49-F238E27FC236}">
                <a16:creationId xmlns:a16="http://schemas.microsoft.com/office/drawing/2014/main" id="{3B38278B-479B-DEDF-4F48-DD19771E43EF}"/>
              </a:ext>
            </a:extLst>
          </p:cNvPr>
          <p:cNvSpPr txBox="1"/>
          <p:nvPr/>
        </p:nvSpPr>
        <p:spPr>
          <a:xfrm>
            <a:off x="5214483" y="3086970"/>
            <a:ext cx="2688299" cy="615553"/>
          </a:xfrm>
          <a:prstGeom prst="rect">
            <a:avLst/>
          </a:prstGeom>
          <a:noFill/>
        </p:spPr>
        <p:txBody>
          <a:bodyPr wrap="square" lIns="121917" tIns="60958" rIns="121917" bIns="60958" rtlCol="0">
            <a:spAutoFit/>
          </a:bodyPr>
          <a:lstStyle/>
          <a:p>
            <a:r>
              <a:rPr lang="en-US" altLang="zh-CN" sz="3200" dirty="0"/>
              <a:t>1-2</a:t>
            </a:r>
            <a:r>
              <a:rPr lang="zh-CN" altLang="en-US" sz="3200" dirty="0"/>
              <a:t>＞</a:t>
            </a:r>
            <a:r>
              <a:rPr lang="en-US" altLang="zh-CN" sz="3200" dirty="0"/>
              <a:t>3-4</a:t>
            </a:r>
            <a:r>
              <a:rPr lang="zh-CN" altLang="en-US" sz="3200" dirty="0"/>
              <a:t>＞</a:t>
            </a:r>
            <a:r>
              <a:rPr lang="en-US" altLang="zh-CN" sz="3200" dirty="0"/>
              <a:t>0</a:t>
            </a:r>
            <a:endParaRPr lang="zh-CN" altLang="en-US" sz="3200" dirty="0"/>
          </a:p>
        </p:txBody>
      </p:sp>
      <p:sp>
        <p:nvSpPr>
          <p:cNvPr id="11" name="文本框 10">
            <a:extLst>
              <a:ext uri="{FF2B5EF4-FFF2-40B4-BE49-F238E27FC236}">
                <a16:creationId xmlns:a16="http://schemas.microsoft.com/office/drawing/2014/main" id="{5E9F0AAB-F938-641D-B85F-1CBAB5855A51}"/>
              </a:ext>
            </a:extLst>
          </p:cNvPr>
          <p:cNvSpPr txBox="1"/>
          <p:nvPr/>
        </p:nvSpPr>
        <p:spPr>
          <a:xfrm>
            <a:off x="5231904" y="4478153"/>
            <a:ext cx="2688299" cy="615553"/>
          </a:xfrm>
          <a:prstGeom prst="rect">
            <a:avLst/>
          </a:prstGeom>
          <a:noFill/>
        </p:spPr>
        <p:txBody>
          <a:bodyPr wrap="square" lIns="121917" tIns="60958" rIns="121917" bIns="60958" rtlCol="0">
            <a:spAutoFit/>
          </a:bodyPr>
          <a:lstStyle/>
          <a:p>
            <a:r>
              <a:rPr lang="en-US" altLang="zh-CN" sz="3200" dirty="0"/>
              <a:t>1</a:t>
            </a:r>
            <a:r>
              <a:rPr lang="zh-CN" altLang="en-US" sz="3200" dirty="0"/>
              <a:t>＞</a:t>
            </a:r>
            <a:r>
              <a:rPr lang="en-US" altLang="zh-CN" sz="3200" dirty="0"/>
              <a:t>2</a:t>
            </a:r>
            <a:r>
              <a:rPr lang="zh-CN" altLang="en-US" sz="3200" dirty="0"/>
              <a:t>；</a:t>
            </a:r>
            <a:r>
              <a:rPr lang="en-US" altLang="zh-CN" sz="3200" dirty="0"/>
              <a:t>4</a:t>
            </a:r>
            <a:r>
              <a:rPr lang="zh-CN" altLang="en-US" sz="3200" dirty="0"/>
              <a:t>＞</a:t>
            </a:r>
            <a:r>
              <a:rPr lang="en-US" altLang="zh-CN" sz="3200" dirty="0"/>
              <a:t>2</a:t>
            </a:r>
            <a:endParaRPr lang="zh-CN" altLang="en-US" sz="3200" dirty="0"/>
          </a:p>
        </p:txBody>
      </p:sp>
      <p:sp>
        <p:nvSpPr>
          <p:cNvPr id="12" name="文本框 11">
            <a:extLst>
              <a:ext uri="{FF2B5EF4-FFF2-40B4-BE49-F238E27FC236}">
                <a16:creationId xmlns:a16="http://schemas.microsoft.com/office/drawing/2014/main" id="{3BCB93D3-794E-02AF-9964-40E0E33CB74D}"/>
              </a:ext>
            </a:extLst>
          </p:cNvPr>
          <p:cNvSpPr txBox="1"/>
          <p:nvPr/>
        </p:nvSpPr>
        <p:spPr>
          <a:xfrm>
            <a:off x="8304245" y="1700809"/>
            <a:ext cx="3456384" cy="615553"/>
          </a:xfrm>
          <a:prstGeom prst="rect">
            <a:avLst/>
          </a:prstGeom>
          <a:noFill/>
        </p:spPr>
        <p:txBody>
          <a:bodyPr wrap="square" lIns="121917" tIns="60958" rIns="121917" bIns="60958" rtlCol="0">
            <a:spAutoFit/>
          </a:bodyPr>
          <a:lstStyle/>
          <a:p>
            <a:r>
              <a:rPr lang="zh-CN" altLang="en-US" sz="3200" dirty="0"/>
              <a:t>乳酸→</a:t>
            </a:r>
            <a:r>
              <a:rPr lang="en-US" altLang="zh-CN" sz="3200" dirty="0"/>
              <a:t>M</a:t>
            </a:r>
            <a:r>
              <a:rPr lang="zh-CN" altLang="en-US" sz="3200" dirty="0"/>
              <a:t> →</a:t>
            </a:r>
            <a:r>
              <a:rPr lang="en-US" altLang="zh-CN" sz="3200" dirty="0"/>
              <a:t>Tc</a:t>
            </a:r>
            <a:endParaRPr lang="zh-CN" altLang="en-US" sz="3200" dirty="0"/>
          </a:p>
        </p:txBody>
      </p:sp>
      <p:sp>
        <p:nvSpPr>
          <p:cNvPr id="13" name="文本框 12">
            <a:extLst>
              <a:ext uri="{FF2B5EF4-FFF2-40B4-BE49-F238E27FC236}">
                <a16:creationId xmlns:a16="http://schemas.microsoft.com/office/drawing/2014/main" id="{CC9615B0-0B7E-85A2-7023-45FBE0BCEBAB}"/>
              </a:ext>
            </a:extLst>
          </p:cNvPr>
          <p:cNvSpPr txBox="1"/>
          <p:nvPr/>
        </p:nvSpPr>
        <p:spPr>
          <a:xfrm>
            <a:off x="8326216" y="3082041"/>
            <a:ext cx="3456384" cy="615553"/>
          </a:xfrm>
          <a:prstGeom prst="rect">
            <a:avLst/>
          </a:prstGeom>
          <a:noFill/>
        </p:spPr>
        <p:txBody>
          <a:bodyPr wrap="square" lIns="121917" tIns="60958" rIns="121917" bIns="60958" rtlCol="0">
            <a:spAutoFit/>
          </a:bodyPr>
          <a:lstStyle/>
          <a:p>
            <a:r>
              <a:rPr lang="zh-CN" altLang="en-US" sz="3200" dirty="0"/>
              <a:t>乳酸→</a:t>
            </a:r>
            <a:r>
              <a:rPr lang="en-US" altLang="zh-CN" sz="3200" dirty="0"/>
              <a:t>M</a:t>
            </a:r>
            <a:r>
              <a:rPr lang="zh-CN" altLang="en-US" sz="3200" dirty="0"/>
              <a:t> →</a:t>
            </a:r>
            <a:r>
              <a:rPr lang="en-US" altLang="zh-CN" sz="3200" dirty="0"/>
              <a:t>Tc</a:t>
            </a:r>
            <a:endParaRPr lang="zh-CN" altLang="en-US" sz="3200" dirty="0"/>
          </a:p>
        </p:txBody>
      </p:sp>
      <p:sp>
        <p:nvSpPr>
          <p:cNvPr id="14" name="文本框 13">
            <a:extLst>
              <a:ext uri="{FF2B5EF4-FFF2-40B4-BE49-F238E27FC236}">
                <a16:creationId xmlns:a16="http://schemas.microsoft.com/office/drawing/2014/main" id="{04D2BAAE-C8DA-886E-ED61-EB080F531529}"/>
              </a:ext>
            </a:extLst>
          </p:cNvPr>
          <p:cNvSpPr txBox="1"/>
          <p:nvPr/>
        </p:nvSpPr>
        <p:spPr>
          <a:xfrm>
            <a:off x="8336184" y="4506614"/>
            <a:ext cx="3456384" cy="615553"/>
          </a:xfrm>
          <a:prstGeom prst="rect">
            <a:avLst/>
          </a:prstGeom>
          <a:noFill/>
        </p:spPr>
        <p:txBody>
          <a:bodyPr wrap="square" lIns="121917" tIns="60958" rIns="121917" bIns="60958" rtlCol="0">
            <a:spAutoFit/>
          </a:bodyPr>
          <a:lstStyle/>
          <a:p>
            <a:r>
              <a:rPr lang="zh-CN" altLang="en-US" sz="3200" dirty="0"/>
              <a:t>乳酸     </a:t>
            </a:r>
            <a:r>
              <a:rPr lang="en-US" altLang="zh-CN" sz="3200" dirty="0"/>
              <a:t>M</a:t>
            </a:r>
            <a:r>
              <a:rPr lang="zh-CN" altLang="en-US" sz="3200" dirty="0"/>
              <a:t> →</a:t>
            </a:r>
            <a:r>
              <a:rPr lang="en-US" altLang="zh-CN" sz="3200" dirty="0"/>
              <a:t>Tc</a:t>
            </a:r>
            <a:endParaRPr lang="zh-CN" altLang="en-US" sz="3200" dirty="0"/>
          </a:p>
        </p:txBody>
      </p:sp>
      <p:cxnSp>
        <p:nvCxnSpPr>
          <p:cNvPr id="16" name="直接连接符 15">
            <a:extLst>
              <a:ext uri="{FF2B5EF4-FFF2-40B4-BE49-F238E27FC236}">
                <a16:creationId xmlns:a16="http://schemas.microsoft.com/office/drawing/2014/main" id="{D8609648-94D9-A902-928C-36374CE6B32B}"/>
              </a:ext>
            </a:extLst>
          </p:cNvPr>
          <p:cNvCxnSpPr/>
          <p:nvPr/>
        </p:nvCxnSpPr>
        <p:spPr>
          <a:xfrm flipV="1">
            <a:off x="8880309" y="2756925"/>
            <a:ext cx="0" cy="384043"/>
          </a:xfrm>
          <a:prstGeom prst="line">
            <a:avLst/>
          </a:prstGeom>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404C5671-FFF6-CC5E-FDEB-1D406DC53E19}"/>
              </a:ext>
            </a:extLst>
          </p:cNvPr>
          <p:cNvCxnSpPr>
            <a:cxnSpLocks/>
          </p:cNvCxnSpPr>
          <p:nvPr/>
        </p:nvCxnSpPr>
        <p:spPr>
          <a:xfrm>
            <a:off x="8880309" y="2756925"/>
            <a:ext cx="1728192" cy="0"/>
          </a:xfrm>
          <a:prstGeom prst="line">
            <a:avLst/>
          </a:prstGeom>
        </p:spPr>
        <p:style>
          <a:lnRef idx="1">
            <a:schemeClr val="dk1"/>
          </a:lnRef>
          <a:fillRef idx="0">
            <a:schemeClr val="dk1"/>
          </a:fillRef>
          <a:effectRef idx="0">
            <a:schemeClr val="dk1"/>
          </a:effectRef>
          <a:fontRef idx="minor">
            <a:schemeClr val="tx1"/>
          </a:fontRef>
        </p:style>
      </p:cxnSp>
      <p:cxnSp>
        <p:nvCxnSpPr>
          <p:cNvPr id="20" name="直接箭头连接符 19">
            <a:extLst>
              <a:ext uri="{FF2B5EF4-FFF2-40B4-BE49-F238E27FC236}">
                <a16:creationId xmlns:a16="http://schemas.microsoft.com/office/drawing/2014/main" id="{68306DF2-325B-A527-55BE-F8454081771D}"/>
              </a:ext>
            </a:extLst>
          </p:cNvPr>
          <p:cNvCxnSpPr/>
          <p:nvPr/>
        </p:nvCxnSpPr>
        <p:spPr>
          <a:xfrm>
            <a:off x="10608501" y="2756925"/>
            <a:ext cx="0" cy="384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接连接符 22">
            <a:extLst>
              <a:ext uri="{FF2B5EF4-FFF2-40B4-BE49-F238E27FC236}">
                <a16:creationId xmlns:a16="http://schemas.microsoft.com/office/drawing/2014/main" id="{57FE3C4C-41F0-6B87-69D1-01F04737EA0E}"/>
              </a:ext>
            </a:extLst>
          </p:cNvPr>
          <p:cNvCxnSpPr/>
          <p:nvPr/>
        </p:nvCxnSpPr>
        <p:spPr>
          <a:xfrm flipV="1">
            <a:off x="8880309" y="4197085"/>
            <a:ext cx="0" cy="384043"/>
          </a:xfrm>
          <a:prstGeom prst="line">
            <a:avLst/>
          </a:prstGeom>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CFAFD049-DF3F-09A9-C53A-38F86D6BB0AA}"/>
              </a:ext>
            </a:extLst>
          </p:cNvPr>
          <p:cNvCxnSpPr>
            <a:cxnSpLocks/>
          </p:cNvCxnSpPr>
          <p:nvPr/>
        </p:nvCxnSpPr>
        <p:spPr>
          <a:xfrm>
            <a:off x="8880309" y="4197085"/>
            <a:ext cx="1728192" cy="0"/>
          </a:xfrm>
          <a:prstGeom prst="line">
            <a:avLst/>
          </a:prstGeom>
        </p:spPr>
        <p:style>
          <a:lnRef idx="1">
            <a:schemeClr val="dk1"/>
          </a:lnRef>
          <a:fillRef idx="0">
            <a:schemeClr val="dk1"/>
          </a:fillRef>
          <a:effectRef idx="0">
            <a:schemeClr val="dk1"/>
          </a:effectRef>
          <a:fontRef idx="minor">
            <a:schemeClr val="tx1"/>
          </a:fontRef>
        </p:style>
      </p:cxnSp>
      <p:cxnSp>
        <p:nvCxnSpPr>
          <p:cNvPr id="25" name="直接箭头连接符 24">
            <a:extLst>
              <a:ext uri="{FF2B5EF4-FFF2-40B4-BE49-F238E27FC236}">
                <a16:creationId xmlns:a16="http://schemas.microsoft.com/office/drawing/2014/main" id="{954E185C-1311-636C-C184-604415AE3179}"/>
              </a:ext>
            </a:extLst>
          </p:cNvPr>
          <p:cNvCxnSpPr/>
          <p:nvPr/>
        </p:nvCxnSpPr>
        <p:spPr>
          <a:xfrm>
            <a:off x="10608501" y="4197085"/>
            <a:ext cx="0" cy="384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C540666B-37A0-2E38-DBB9-F6FA09490C31}"/>
              </a:ext>
            </a:extLst>
          </p:cNvPr>
          <p:cNvCxnSpPr>
            <a:cxnSpLocks/>
          </p:cNvCxnSpPr>
          <p:nvPr/>
        </p:nvCxnSpPr>
        <p:spPr>
          <a:xfrm>
            <a:off x="7459409" y="2058729"/>
            <a:ext cx="86409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B498A747-99A0-8B59-69F0-BE1C76DF9541}"/>
              </a:ext>
            </a:extLst>
          </p:cNvPr>
          <p:cNvCxnSpPr>
            <a:cxnSpLocks/>
          </p:cNvCxnSpPr>
          <p:nvPr/>
        </p:nvCxnSpPr>
        <p:spPr>
          <a:xfrm>
            <a:off x="7518235" y="3405697"/>
            <a:ext cx="86409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E3CC7B8A-7456-C658-564E-1EA46D7C314F}"/>
              </a:ext>
            </a:extLst>
          </p:cNvPr>
          <p:cNvCxnSpPr>
            <a:cxnSpLocks/>
          </p:cNvCxnSpPr>
          <p:nvPr/>
        </p:nvCxnSpPr>
        <p:spPr>
          <a:xfrm flipV="1">
            <a:off x="7518235" y="2187545"/>
            <a:ext cx="760117" cy="26204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4B89EA9F-10AA-F7D0-A041-E947E161AE2B}"/>
              </a:ext>
            </a:extLst>
          </p:cNvPr>
          <p:cNvCxnSpPr>
            <a:cxnSpLocks/>
          </p:cNvCxnSpPr>
          <p:nvPr/>
        </p:nvCxnSpPr>
        <p:spPr>
          <a:xfrm flipV="1">
            <a:off x="7535669" y="3429000"/>
            <a:ext cx="843544" cy="135692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EB9F99A9-6AC3-AC61-B9C5-05A4F45E3CD5}"/>
              </a:ext>
            </a:extLst>
          </p:cNvPr>
          <p:cNvCxnSpPr>
            <a:cxnSpLocks/>
          </p:cNvCxnSpPr>
          <p:nvPr/>
        </p:nvCxnSpPr>
        <p:spPr>
          <a:xfrm>
            <a:off x="7488155" y="4819026"/>
            <a:ext cx="86409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55929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E151304-6619-0DB8-3B30-8A093178AF4B}"/>
              </a:ext>
            </a:extLst>
          </p:cNvPr>
          <p:cNvSpPr txBox="1"/>
          <p:nvPr/>
        </p:nvSpPr>
        <p:spPr>
          <a:xfrm>
            <a:off x="239349" y="164637"/>
            <a:ext cx="11952651" cy="697627"/>
          </a:xfrm>
          <a:prstGeom prst="rect">
            <a:avLst/>
          </a:prstGeom>
          <a:noFill/>
        </p:spPr>
        <p:txBody>
          <a:bodyPr wrap="square" lIns="121917" tIns="60958" rIns="121917" bIns="60958">
            <a:spAutoFit/>
          </a:bodyPr>
          <a:lstStyle/>
          <a:p>
            <a:pPr lvl="0" algn="just"/>
            <a:r>
              <a:rPr lang="en-US" altLang="zh-CN" sz="3700" b="1" kern="100" dirty="0" err="1">
                <a:highlight>
                  <a:srgbClr val="FFFF00"/>
                </a:highlight>
                <a:latin typeface="Times New Roman" panose="02020603050405020304" pitchFamily="18" charset="0"/>
                <a:cs typeface="Times New Roman" panose="02020603050405020304" pitchFamily="18" charset="0"/>
              </a:rPr>
              <a:t>MondoA</a:t>
            </a:r>
            <a:r>
              <a:rPr lang="en-US" altLang="zh-CN" sz="3700" b="1" kern="100" dirty="0">
                <a:highlight>
                  <a:srgbClr val="FFFF00"/>
                </a:highlight>
                <a:latin typeface="Times New Roman" panose="02020603050405020304" pitchFamily="18" charset="0"/>
                <a:cs typeface="Times New Roman" panose="02020603050405020304" pitchFamily="18" charset="0"/>
              </a:rPr>
              <a:t> </a:t>
            </a:r>
            <a:r>
              <a:rPr lang="zh-CN" altLang="en-US" sz="3700" b="1" kern="100" dirty="0">
                <a:highlight>
                  <a:srgbClr val="FFFF00"/>
                </a:highlight>
                <a:latin typeface="Times New Roman" panose="02020603050405020304" pitchFamily="18" charset="0"/>
                <a:cs typeface="Times New Roman" panose="02020603050405020304" pitchFamily="18" charset="0"/>
              </a:rPr>
              <a:t>缺 陷 的 </a:t>
            </a:r>
            <a:r>
              <a:rPr lang="en-US" altLang="zh-CN" sz="3700" b="1" kern="100" dirty="0" err="1">
                <a:highlight>
                  <a:srgbClr val="FFFF00"/>
                </a:highlight>
                <a:latin typeface="Times New Roman" panose="02020603050405020304" pitchFamily="18" charset="0"/>
                <a:cs typeface="Times New Roman" panose="02020603050405020304" pitchFamily="18" charset="0"/>
              </a:rPr>
              <a:t>Tc</a:t>
            </a:r>
            <a:r>
              <a:rPr lang="en-US" altLang="zh-CN" sz="3700" b="1" kern="100" dirty="0">
                <a:highlight>
                  <a:srgbClr val="FFFF00"/>
                </a:highlight>
                <a:latin typeface="Times New Roman" panose="02020603050405020304" pitchFamily="18" charset="0"/>
                <a:cs typeface="Times New Roman" panose="02020603050405020304" pitchFamily="18" charset="0"/>
              </a:rPr>
              <a:t> </a:t>
            </a:r>
            <a:r>
              <a:rPr lang="zh-CN" altLang="en-US" sz="3700" b="1" kern="100" dirty="0">
                <a:highlight>
                  <a:srgbClr val="FFFF00"/>
                </a:highlight>
                <a:latin typeface="Times New Roman" panose="02020603050405020304" pitchFamily="18" charset="0"/>
                <a:cs typeface="Times New Roman" panose="02020603050405020304" pitchFamily="18" charset="0"/>
              </a:rPr>
              <a:t>细 胞 显 示 出 </a:t>
            </a:r>
            <a:r>
              <a:rPr lang="en-US" altLang="zh-CN" sz="3700" b="1" kern="100" dirty="0">
                <a:highlight>
                  <a:srgbClr val="FFFF00"/>
                </a:highlight>
                <a:latin typeface="Times New Roman" panose="02020603050405020304" pitchFamily="18" charset="0"/>
                <a:cs typeface="Times New Roman" panose="02020603050405020304" pitchFamily="18" charset="0"/>
              </a:rPr>
              <a:t>GLUT1 </a:t>
            </a:r>
            <a:r>
              <a:rPr lang="zh-CN" altLang="en-US" sz="3700" b="1" kern="100" dirty="0">
                <a:highlight>
                  <a:srgbClr val="FFFF00"/>
                </a:highlight>
                <a:latin typeface="Times New Roman" panose="02020603050405020304" pitchFamily="18" charset="0"/>
                <a:cs typeface="Times New Roman" panose="02020603050405020304" pitchFamily="18" charset="0"/>
              </a:rPr>
              <a:t>积 累</a:t>
            </a:r>
            <a:endParaRPr lang="zh-CN" altLang="zh-CN" sz="3700" kern="1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p:nvPr/>
        </p:nvPicPr>
        <p:blipFill rotWithShape="1">
          <a:blip r:embed="rId3" cstate="print">
            <a:extLst>
              <a:ext uri="{28A0092B-C50C-407E-A947-70E740481C1C}">
                <a14:useLocalDpi xmlns:a14="http://schemas.microsoft.com/office/drawing/2010/main" val="0"/>
              </a:ext>
            </a:extLst>
          </a:blip>
          <a:srcRect t="16999"/>
          <a:stretch>
            <a:fillRect/>
          </a:stretch>
        </p:blipFill>
        <p:spPr bwMode="auto">
          <a:xfrm>
            <a:off x="239350" y="1508787"/>
            <a:ext cx="4224469" cy="4512501"/>
          </a:xfrm>
          <a:prstGeom prst="rect">
            <a:avLst/>
          </a:prstGeom>
          <a:noFill/>
          <a:ln>
            <a:noFill/>
          </a:ln>
          <a:extLst>
            <a:ext uri="{53640926-AAD7-44D8-BBD7-CCE9431645EC}">
              <a14:shadowObscured xmlns:a14="http://schemas.microsoft.com/office/drawing/2010/main"/>
            </a:ext>
          </a:extLst>
        </p:spPr>
      </p:pic>
      <p:sp>
        <p:nvSpPr>
          <p:cNvPr id="4" name="矩形 3"/>
          <p:cNvSpPr/>
          <p:nvPr/>
        </p:nvSpPr>
        <p:spPr>
          <a:xfrm>
            <a:off x="5083484" y="1201100"/>
            <a:ext cx="5879680" cy="692493"/>
          </a:xfrm>
          <a:prstGeom prst="rect">
            <a:avLst/>
          </a:prstGeom>
        </p:spPr>
        <p:txBody>
          <a:bodyPr wrap="none" lIns="121917" tIns="60958" rIns="121917" bIns="60958">
            <a:spAutoFit/>
          </a:bodyPr>
          <a:lstStyle/>
          <a:p>
            <a:r>
              <a:rPr lang="zh-CN" altLang="en-US" sz="3700" dirty="0">
                <a:latin typeface="Times New Roman" panose="02020603050405020304" pitchFamily="18" charset="0"/>
              </a:rPr>
              <a:t>乳酸</a:t>
            </a:r>
            <a:r>
              <a:rPr lang="zh-CN" altLang="zh-CN" sz="3700" dirty="0">
                <a:latin typeface="Times New Roman" panose="02020603050405020304" pitchFamily="18" charset="0"/>
                <a:cs typeface="Times New Roman" panose="02020603050405020304" pitchFamily="18" charset="0"/>
              </a:rPr>
              <a:t>促进</a:t>
            </a:r>
            <a:r>
              <a:rPr lang="en-US" altLang="zh-CN" sz="3700" dirty="0" err="1">
                <a:latin typeface="Times New Roman" panose="02020603050405020304" pitchFamily="18" charset="0"/>
              </a:rPr>
              <a:t>Tc</a:t>
            </a:r>
            <a:r>
              <a:rPr lang="zh-CN" altLang="zh-CN" sz="3700" dirty="0">
                <a:latin typeface="Times New Roman" panose="02020603050405020304" pitchFamily="18" charset="0"/>
                <a:cs typeface="Times New Roman" panose="02020603050405020304" pitchFamily="18" charset="0"/>
              </a:rPr>
              <a:t>细胞</a:t>
            </a:r>
            <a:r>
              <a:rPr lang="en-US" altLang="zh-CN" sz="3700" dirty="0">
                <a:latin typeface="Times New Roman" panose="02020603050405020304" pitchFamily="18" charset="0"/>
              </a:rPr>
              <a:t>M</a:t>
            </a:r>
            <a:r>
              <a:rPr lang="zh-CN" altLang="zh-CN" sz="3700" dirty="0">
                <a:latin typeface="Times New Roman" panose="02020603050405020304" pitchFamily="18" charset="0"/>
                <a:cs typeface="Times New Roman" panose="02020603050405020304" pitchFamily="18" charset="0"/>
              </a:rPr>
              <a:t>基因表达</a:t>
            </a:r>
            <a:endParaRPr lang="zh-CN" altLang="en-US" sz="6400" dirty="0"/>
          </a:p>
        </p:txBody>
      </p:sp>
      <p:sp>
        <p:nvSpPr>
          <p:cNvPr id="6" name="矩形 5"/>
          <p:cNvSpPr/>
          <p:nvPr/>
        </p:nvSpPr>
        <p:spPr>
          <a:xfrm>
            <a:off x="5807448" y="2566452"/>
            <a:ext cx="4343684" cy="615549"/>
          </a:xfrm>
          <a:prstGeom prst="rect">
            <a:avLst/>
          </a:prstGeom>
        </p:spPr>
        <p:txBody>
          <a:bodyPr wrap="none" lIns="121917" tIns="60958" rIns="121917" bIns="60958">
            <a:spAutoFit/>
          </a:bodyPr>
          <a:lstStyle/>
          <a:p>
            <a:pPr algn="just"/>
            <a:r>
              <a:rPr lang="zh-CN" altLang="zh-CN" sz="3200" kern="100" dirty="0">
                <a:latin typeface="Calibri" panose="020F0502020204030204" pitchFamily="34" charset="0"/>
                <a:cs typeface="Cambria Math" panose="02040503050406030204" pitchFamily="18" charset="0"/>
              </a:rPr>
              <a:t>抑制</a:t>
            </a:r>
            <a:r>
              <a:rPr lang="en-US" altLang="zh-CN" sz="3200" kern="100" dirty="0" err="1">
                <a:latin typeface="Times New Roman" panose="02020603050405020304" pitchFamily="18" charset="0"/>
                <a:cs typeface="Times New Roman" panose="02020603050405020304" pitchFamily="18" charset="0"/>
              </a:rPr>
              <a:t>Tc</a:t>
            </a:r>
            <a:r>
              <a:rPr lang="zh-CN" altLang="zh-CN" sz="3200" kern="100" dirty="0">
                <a:latin typeface="Times New Roman" panose="02020603050405020304" pitchFamily="18" charset="0"/>
                <a:cs typeface="Times New Roman" panose="02020603050405020304" pitchFamily="18" charset="0"/>
              </a:rPr>
              <a:t>细胞摄取葡萄糖</a:t>
            </a:r>
            <a:endParaRPr lang="zh-CN" altLang="zh-CN" sz="3200" kern="100" dirty="0">
              <a:latin typeface="Calibri" panose="020F0502020204030204" pitchFamily="34" charset="0"/>
              <a:cs typeface="Times New Roman" panose="02020603050405020304" pitchFamily="18" charset="0"/>
            </a:endParaRPr>
          </a:p>
        </p:txBody>
      </p:sp>
      <p:sp>
        <p:nvSpPr>
          <p:cNvPr id="8" name="矩形 7"/>
          <p:cNvSpPr/>
          <p:nvPr/>
        </p:nvSpPr>
        <p:spPr>
          <a:xfrm>
            <a:off x="5877248" y="5061182"/>
            <a:ext cx="4343684" cy="615549"/>
          </a:xfrm>
          <a:prstGeom prst="rect">
            <a:avLst/>
          </a:prstGeom>
        </p:spPr>
        <p:txBody>
          <a:bodyPr wrap="none" lIns="121917" tIns="60958" rIns="121917" bIns="60958">
            <a:spAutoFit/>
          </a:bodyPr>
          <a:lstStyle/>
          <a:p>
            <a:r>
              <a:rPr lang="en-US" altLang="zh-CN" sz="3200" dirty="0" err="1">
                <a:latin typeface="Times New Roman" panose="02020603050405020304" pitchFamily="18" charset="0"/>
              </a:rPr>
              <a:t>Tc</a:t>
            </a:r>
            <a:r>
              <a:rPr lang="zh-CN" altLang="zh-CN" sz="3200" dirty="0">
                <a:latin typeface="Times New Roman" panose="02020603050405020304" pitchFamily="18" charset="0"/>
                <a:cs typeface="Times New Roman" panose="02020603050405020304" pitchFamily="18" charset="0"/>
              </a:rPr>
              <a:t>的肿瘤杀伤能力减弱</a:t>
            </a:r>
            <a:endParaRPr lang="zh-CN" altLang="en-US" sz="3200" dirty="0"/>
          </a:p>
        </p:txBody>
      </p:sp>
      <p:sp>
        <p:nvSpPr>
          <p:cNvPr id="9" name="矩形 8"/>
          <p:cNvSpPr/>
          <p:nvPr/>
        </p:nvSpPr>
        <p:spPr>
          <a:xfrm>
            <a:off x="5807969" y="3801141"/>
            <a:ext cx="4725121" cy="615553"/>
          </a:xfrm>
          <a:prstGeom prst="rect">
            <a:avLst/>
          </a:prstGeom>
        </p:spPr>
        <p:txBody>
          <a:bodyPr wrap="square" lIns="121917" tIns="60958" rIns="121917" bIns="60958">
            <a:spAutoFit/>
          </a:bodyPr>
          <a:lstStyle/>
          <a:p>
            <a:pPr algn="just"/>
            <a:r>
              <a:rPr lang="zh-CN" altLang="zh-CN" sz="3200" kern="100" dirty="0">
                <a:latin typeface="Times New Roman" panose="02020603050405020304" pitchFamily="18" charset="0"/>
                <a:cs typeface="Times New Roman" panose="02020603050405020304" pitchFamily="18" charset="0"/>
              </a:rPr>
              <a:t>进而抑制其合成</a:t>
            </a:r>
            <a:r>
              <a:rPr lang="zh-CN" altLang="en-US" sz="3200" kern="100" dirty="0">
                <a:latin typeface="Times New Roman" panose="02020603050405020304" pitchFamily="18" charset="0"/>
                <a:cs typeface="Times New Roman" panose="02020603050405020304" pitchFamily="18" charset="0"/>
              </a:rPr>
              <a:t>分泌</a:t>
            </a:r>
            <a:r>
              <a:rPr lang="en-US" altLang="zh-CN" sz="3200" kern="100" dirty="0">
                <a:latin typeface="Times New Roman" panose="02020603050405020304" pitchFamily="18" charset="0"/>
                <a:cs typeface="Times New Roman" panose="02020603050405020304" pitchFamily="18" charset="0"/>
              </a:rPr>
              <a:t>TNF</a:t>
            </a:r>
            <a:endParaRPr lang="zh-CN" altLang="zh-CN" sz="3200" kern="100" dirty="0">
              <a:latin typeface="Calibri" panose="020F0502020204030204" pitchFamily="34" charset="0"/>
              <a:cs typeface="Times New Roman" panose="02020603050405020304" pitchFamily="18" charset="0"/>
            </a:endParaRPr>
          </a:p>
        </p:txBody>
      </p:sp>
      <p:cxnSp>
        <p:nvCxnSpPr>
          <p:cNvPr id="11" name="直接箭头连接符 10"/>
          <p:cNvCxnSpPr/>
          <p:nvPr/>
        </p:nvCxnSpPr>
        <p:spPr>
          <a:xfrm>
            <a:off x="7824192" y="1892830"/>
            <a:ext cx="0" cy="7533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7824192" y="3140969"/>
            <a:ext cx="0" cy="7533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7824192" y="4389107"/>
            <a:ext cx="0" cy="7533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52D56B0A-3269-142A-246E-B40252285BD0}"/>
              </a:ext>
            </a:extLst>
          </p:cNvPr>
          <p:cNvSpPr txBox="1"/>
          <p:nvPr/>
        </p:nvSpPr>
        <p:spPr>
          <a:xfrm>
            <a:off x="837216" y="5707367"/>
            <a:ext cx="1514369"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M’M’DD</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8517D28-78A8-9FC2-84BA-B47C81988B91}"/>
              </a:ext>
            </a:extLst>
          </p:cNvPr>
          <p:cNvSpPr txBox="1"/>
          <p:nvPr/>
        </p:nvSpPr>
        <p:spPr>
          <a:xfrm>
            <a:off x="2735627" y="5707367"/>
            <a:ext cx="2005324" cy="400105"/>
          </a:xfrm>
          <a:prstGeom prst="rect">
            <a:avLst/>
          </a:prstGeom>
          <a:solidFill>
            <a:srgbClr val="FFFF00"/>
          </a:solidFill>
        </p:spPr>
        <p:txBody>
          <a:bodyPr wrap="square" lIns="121917" tIns="60958" rIns="121917" bIns="60958" rtlCol="0">
            <a:spAutoFit/>
          </a:bodyPr>
          <a:lstStyle/>
          <a:p>
            <a:r>
              <a:rPr lang="en-US" altLang="zh-CN" b="1">
                <a:solidFill>
                  <a:srgbClr val="FF0000"/>
                </a:solidFill>
                <a:latin typeface="Times New Roman" panose="02020603050405020304" pitchFamily="18" charset="0"/>
                <a:cs typeface="Times New Roman" panose="02020603050405020304" pitchFamily="18" charset="0"/>
              </a:rPr>
              <a:t>M’M’AADD</a:t>
            </a:r>
            <a:endParaRPr lang="zh-CN"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212040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1160A7D-1667-3617-A8E2-7020D8CDBA8A}"/>
              </a:ext>
            </a:extLst>
          </p:cNvPr>
          <p:cNvPicPr>
            <a:picLocks noChangeAspect="1"/>
          </p:cNvPicPr>
          <p:nvPr/>
        </p:nvPicPr>
        <p:blipFill>
          <a:blip r:embed="rId2" cstate="print"/>
          <a:stretch>
            <a:fillRect/>
          </a:stretch>
        </p:blipFill>
        <p:spPr>
          <a:xfrm>
            <a:off x="437111" y="1291418"/>
            <a:ext cx="11150831" cy="4976575"/>
          </a:xfrm>
          <a:prstGeom prst="rect">
            <a:avLst/>
          </a:prstGeom>
        </p:spPr>
      </p:pic>
      <p:sp>
        <p:nvSpPr>
          <p:cNvPr id="4" name="文本框 3">
            <a:extLst>
              <a:ext uri="{FF2B5EF4-FFF2-40B4-BE49-F238E27FC236}">
                <a16:creationId xmlns:a16="http://schemas.microsoft.com/office/drawing/2014/main" id="{9F612873-DDFD-5235-A49C-2C993DB770F6}"/>
              </a:ext>
            </a:extLst>
          </p:cNvPr>
          <p:cNvSpPr txBox="1"/>
          <p:nvPr/>
        </p:nvSpPr>
        <p:spPr>
          <a:xfrm>
            <a:off x="307571" y="149629"/>
            <a:ext cx="5137267" cy="738664"/>
          </a:xfrm>
          <a:prstGeom prst="rect">
            <a:avLst/>
          </a:prstGeom>
          <a:noFill/>
        </p:spPr>
        <p:txBody>
          <a:bodyPr wrap="square" lIns="121917" tIns="60958" rIns="121917" bIns="60958" rtlCol="0">
            <a:spAutoFit/>
          </a:bodyPr>
          <a:lstStyle/>
          <a:p>
            <a:r>
              <a:rPr lang="en-US" altLang="zh-CN" sz="40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Cre-LoxP</a:t>
            </a:r>
            <a:r>
              <a:rPr lang="zh-CN" altLang="en-US" sz="4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重组酶系统</a:t>
            </a:r>
          </a:p>
        </p:txBody>
      </p:sp>
    </p:spTree>
    <p:extLst>
      <p:ext uri="{BB962C8B-B14F-4D97-AF65-F5344CB8AC3E}">
        <p14:creationId xmlns:p14="http://schemas.microsoft.com/office/powerpoint/2010/main" val="347374760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0D100E-4058-82F5-986C-6F66A384B7B3}"/>
              </a:ext>
            </a:extLst>
          </p:cNvPr>
          <p:cNvPicPr>
            <a:picLocks noChangeAspect="1"/>
          </p:cNvPicPr>
          <p:nvPr/>
        </p:nvPicPr>
        <p:blipFill>
          <a:blip r:embed="rId3" cstate="print">
            <a:extLst>
              <a:ext uri="{28A0092B-C50C-407E-A947-70E740481C1C}">
                <a14:useLocalDpi xmlns:a14="http://schemas.microsoft.com/office/drawing/2010/main" val="0"/>
              </a:ext>
            </a:extLst>
          </a:blip>
          <a:srcRect l="15873" t="17959" r="22644" b="27858"/>
          <a:stretch>
            <a:fillRect/>
          </a:stretch>
        </p:blipFill>
        <p:spPr>
          <a:xfrm rot="16200000">
            <a:off x="3046277" y="-1534039"/>
            <a:ext cx="5653335" cy="10831483"/>
          </a:xfrm>
          <a:prstGeom prst="rect">
            <a:avLst/>
          </a:prstGeom>
        </p:spPr>
      </p:pic>
      <p:sp>
        <p:nvSpPr>
          <p:cNvPr id="4" name="文本框 3">
            <a:extLst>
              <a:ext uri="{FF2B5EF4-FFF2-40B4-BE49-F238E27FC236}">
                <a16:creationId xmlns:a16="http://schemas.microsoft.com/office/drawing/2014/main" id="{905EDB5D-F201-BDFC-6B49-115DAE20D39A}"/>
              </a:ext>
            </a:extLst>
          </p:cNvPr>
          <p:cNvSpPr txBox="1"/>
          <p:nvPr/>
        </p:nvSpPr>
        <p:spPr>
          <a:xfrm>
            <a:off x="307571" y="149629"/>
            <a:ext cx="10324407" cy="738664"/>
          </a:xfrm>
          <a:prstGeom prst="rect">
            <a:avLst/>
          </a:prstGeom>
          <a:noFill/>
        </p:spPr>
        <p:txBody>
          <a:bodyPr wrap="square" lIns="121917" tIns="60958" rIns="121917" bIns="60958" rtlCol="0">
            <a:spAutoFit/>
          </a:bodyPr>
          <a:lstStyle/>
          <a:p>
            <a:r>
              <a:rPr lang="en-US" altLang="zh-CN" sz="40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Cre-LoxP</a:t>
            </a:r>
            <a:r>
              <a:rPr lang="zh-CN" altLang="en-US" sz="4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系统下的条件基因敲除小鼠</a:t>
            </a:r>
          </a:p>
        </p:txBody>
      </p:sp>
    </p:spTree>
    <p:extLst>
      <p:ext uri="{BB962C8B-B14F-4D97-AF65-F5344CB8AC3E}">
        <p14:creationId xmlns:p14="http://schemas.microsoft.com/office/powerpoint/2010/main" val="192254014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82778-DD9F-35FF-2659-1E183838D644}"/>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F3193D71-A167-B49D-8374-2118F19CC044}"/>
              </a:ext>
            </a:extLst>
          </p:cNvPr>
          <p:cNvSpPr txBox="1"/>
          <p:nvPr/>
        </p:nvSpPr>
        <p:spPr>
          <a:xfrm>
            <a:off x="19740" y="75407"/>
            <a:ext cx="11905323" cy="697627"/>
          </a:xfrm>
          <a:prstGeom prst="rect">
            <a:avLst/>
          </a:prstGeom>
          <a:noFill/>
        </p:spPr>
        <p:txBody>
          <a:bodyPr wrap="square" lIns="121917" tIns="60958" rIns="121917" bIns="60958">
            <a:spAutoFit/>
          </a:bodyPr>
          <a:lstStyle/>
          <a:p>
            <a:pPr lvl="0" algn="just"/>
            <a:r>
              <a:rPr lang="zh-CN" altLang="en-US" sz="3700" kern="1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特异性敲除</a:t>
            </a:r>
            <a:r>
              <a:rPr lang="en-US" altLang="zh-CN" sz="3700" kern="100" dirty="0">
                <a:highlight>
                  <a:srgbClr val="FFFF00"/>
                </a:highlight>
                <a:latin typeface="Times New Roman" panose="02020603050405020304" pitchFamily="18" charset="0"/>
                <a:cs typeface="Times New Roman" panose="02020603050405020304" pitchFamily="18" charset="0"/>
              </a:rPr>
              <a:t>T</a:t>
            </a:r>
            <a:r>
              <a:rPr lang="zh-CN" altLang="en-US" sz="3700" kern="100" dirty="0">
                <a:highlight>
                  <a:srgbClr val="FFFF00"/>
                </a:highlight>
                <a:latin typeface="Times New Roman" panose="02020603050405020304" pitchFamily="18" charset="0"/>
                <a:cs typeface="Times New Roman" panose="02020603050405020304" pitchFamily="18" charset="0"/>
              </a:rPr>
              <a:t>细胞</a:t>
            </a:r>
            <a:r>
              <a:rPr lang="en-US" altLang="zh-CN" sz="3700" kern="100" dirty="0" err="1">
                <a:highlight>
                  <a:srgbClr val="FFFF00"/>
                </a:highlight>
                <a:latin typeface="Times New Roman" panose="02020603050405020304" pitchFamily="18" charset="0"/>
                <a:cs typeface="Times New Roman" panose="02020603050405020304" pitchFamily="18" charset="0"/>
              </a:rPr>
              <a:t>MondoA</a:t>
            </a:r>
            <a:r>
              <a:rPr lang="zh-CN" altLang="en-US" sz="3700" kern="100" dirty="0">
                <a:highlight>
                  <a:srgbClr val="FFFF00"/>
                </a:highlight>
                <a:latin typeface="Times New Roman" panose="02020603050405020304" pitchFamily="18" charset="0"/>
                <a:cs typeface="Times New Roman" panose="02020603050405020304" pitchFamily="18" charset="0"/>
              </a:rPr>
              <a:t>小鼠的制备及</a:t>
            </a:r>
            <a:r>
              <a:rPr lang="en-US" altLang="zh-CN" sz="3700" kern="100" dirty="0" err="1">
                <a:highlight>
                  <a:srgbClr val="FFFF00"/>
                </a:highlight>
                <a:latin typeface="Times New Roman" panose="02020603050405020304" pitchFamily="18" charset="0"/>
                <a:cs typeface="Times New Roman" panose="02020603050405020304" pitchFamily="18" charset="0"/>
              </a:rPr>
              <a:t>Tc</a:t>
            </a:r>
            <a:r>
              <a:rPr lang="zh-CN" altLang="en-US" sz="3700" kern="100" dirty="0">
                <a:highlight>
                  <a:srgbClr val="FFFF00"/>
                </a:highlight>
                <a:latin typeface="Times New Roman" panose="02020603050405020304" pitchFamily="18" charset="0"/>
                <a:cs typeface="Times New Roman" panose="02020603050405020304" pitchFamily="18" charset="0"/>
              </a:rPr>
              <a:t>的激活</a:t>
            </a:r>
            <a:endParaRPr lang="zh-CN" altLang="zh-CN" sz="3700" kern="1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339" y="1796820"/>
            <a:ext cx="6048672" cy="2025825"/>
          </a:xfrm>
          <a:prstGeom prst="rect">
            <a:avLst/>
          </a:prstGeom>
        </p:spPr>
      </p:pic>
      <p:sp>
        <p:nvSpPr>
          <p:cNvPr id="5" name="矩形 4"/>
          <p:cNvSpPr/>
          <p:nvPr/>
        </p:nvSpPr>
        <p:spPr>
          <a:xfrm>
            <a:off x="-11097" y="4606938"/>
            <a:ext cx="11644879" cy="1231102"/>
          </a:xfrm>
          <a:prstGeom prst="rect">
            <a:avLst/>
          </a:prstGeom>
        </p:spPr>
        <p:txBody>
          <a:bodyPr wrap="square" lIns="121917" tIns="60958" rIns="121917" bIns="60958">
            <a:spAutoFit/>
          </a:bodyPr>
          <a:lstStyle/>
          <a:p>
            <a:pPr algn="just"/>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    Exon2</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和</a:t>
            </a:r>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Exon3</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为</a:t>
            </a:r>
            <a:r>
              <a:rPr lang="en-US" altLang="zh-CN" kern="100" dirty="0" err="1">
                <a:latin typeface="Times New Roman" panose="02020603050405020304" pitchFamily="18" charset="0"/>
                <a:ea typeface="楷体" panose="02010609060101010101" pitchFamily="49" charset="-122"/>
                <a:cs typeface="Times New Roman" panose="02020603050405020304" pitchFamily="18" charset="0"/>
              </a:rPr>
              <a:t>MondoA</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基因的外显子序列</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indent="355591" algn="just"/>
            <a:r>
              <a:rPr lang="en-US" altLang="zh-CN" kern="100" dirty="0" err="1">
                <a:latin typeface="Times New Roman" panose="02020603050405020304" pitchFamily="18" charset="0"/>
                <a:ea typeface="楷体" panose="02010609060101010101" pitchFamily="49" charset="-122"/>
                <a:cs typeface="Times New Roman" panose="02020603050405020304" pitchFamily="18" charset="0"/>
              </a:rPr>
              <a:t>LoxP</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为一段特殊的</a:t>
            </a:r>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DNA</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序列，其可被</a:t>
            </a:r>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CRE</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基因编码的重组酶识别并剪切拼接。</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indent="363211" algn="just"/>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CD4</a:t>
            </a:r>
            <a:r>
              <a:rPr lang="en-US" altLang="zh-CN" kern="100" baseline="300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指的是</a:t>
            </a:r>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CD4</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基因的特异性启动子，该基因在</a:t>
            </a:r>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T</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细胞发育双阳性阶段广谱表达。</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indent="363211" algn="just"/>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OT-I</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指的是</a:t>
            </a:r>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T</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细胞</a:t>
            </a:r>
            <a:r>
              <a:rPr lang="zh-CN" altLang="en-US" kern="100" dirty="0">
                <a:latin typeface="Times New Roman" panose="02020603050405020304" pitchFamily="18" charset="0"/>
                <a:ea typeface="楷体" panose="02010609060101010101" pitchFamily="49" charset="-122"/>
                <a:cs typeface="Times New Roman" panose="02020603050405020304" pitchFamily="18" charset="0"/>
              </a:rPr>
              <a:t>表达</a:t>
            </a:r>
            <a:r>
              <a:rPr lang="en-US" altLang="zh-CN" kern="100" dirty="0">
                <a:latin typeface="Times New Roman" panose="02020603050405020304" pitchFamily="18" charset="0"/>
                <a:ea typeface="楷体" panose="02010609060101010101" pitchFamily="49" charset="-122"/>
                <a:cs typeface="Times New Roman" panose="02020603050405020304" pitchFamily="18" charset="0"/>
              </a:rPr>
              <a:t>OVA</a:t>
            </a:r>
            <a:r>
              <a:rPr lang="zh-CN" altLang="en-US" kern="100" dirty="0">
                <a:latin typeface="Times New Roman" panose="02020603050405020304" pitchFamily="18" charset="0"/>
                <a:ea typeface="楷体" panose="02010609060101010101" pitchFamily="49" charset="-122"/>
                <a:cs typeface="Times New Roman" panose="02020603050405020304" pitchFamily="18" charset="0"/>
              </a:rPr>
              <a:t>（卵清蛋白）肽段</a:t>
            </a:r>
            <a:r>
              <a:rPr lang="zh-CN" altLang="zh-CN" kern="100" dirty="0">
                <a:latin typeface="Times New Roman" panose="02020603050405020304" pitchFamily="18" charset="0"/>
                <a:ea typeface="楷体" panose="02010609060101010101" pitchFamily="49" charset="-122"/>
                <a:cs typeface="Times New Roman" panose="02020603050405020304" pitchFamily="18" charset="0"/>
              </a:rPr>
              <a:t>受体。</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466" y="1109531"/>
            <a:ext cx="5376597" cy="3197615"/>
          </a:xfrm>
          <a:prstGeom prst="rect">
            <a:avLst/>
          </a:prstGeom>
        </p:spPr>
      </p:pic>
    </p:spTree>
    <p:extLst>
      <p:ext uri="{BB962C8B-B14F-4D97-AF65-F5344CB8AC3E}">
        <p14:creationId xmlns:p14="http://schemas.microsoft.com/office/powerpoint/2010/main" val="386199924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802210563"/>
              </p:ext>
            </p:extLst>
          </p:nvPr>
        </p:nvGraphicFramePr>
        <p:xfrm>
          <a:off x="239350" y="260648"/>
          <a:ext cx="11713302" cy="4128459"/>
        </p:xfrm>
        <a:graphic>
          <a:graphicData uri="http://schemas.openxmlformats.org/drawingml/2006/table">
            <a:tbl>
              <a:tblPr firstRow="1" bandRow="1">
                <a:tableStyleId>{5C22544A-7EE6-4342-B048-85BDC9FD1C3A}</a:tableStyleId>
              </a:tblPr>
              <a:tblGrid>
                <a:gridCol w="1450219">
                  <a:extLst>
                    <a:ext uri="{9D8B030D-6E8A-4147-A177-3AD203B41FA5}">
                      <a16:colId xmlns:a16="http://schemas.microsoft.com/office/drawing/2014/main" val="20000"/>
                    </a:ext>
                  </a:extLst>
                </a:gridCol>
                <a:gridCol w="1450219">
                  <a:extLst>
                    <a:ext uri="{9D8B030D-6E8A-4147-A177-3AD203B41FA5}">
                      <a16:colId xmlns:a16="http://schemas.microsoft.com/office/drawing/2014/main" val="20001"/>
                    </a:ext>
                  </a:extLst>
                </a:gridCol>
                <a:gridCol w="3879275">
                  <a:extLst>
                    <a:ext uri="{9D8B030D-6E8A-4147-A177-3AD203B41FA5}">
                      <a16:colId xmlns:a16="http://schemas.microsoft.com/office/drawing/2014/main" val="20002"/>
                    </a:ext>
                  </a:extLst>
                </a:gridCol>
                <a:gridCol w="4933589">
                  <a:extLst>
                    <a:ext uri="{9D8B030D-6E8A-4147-A177-3AD203B41FA5}">
                      <a16:colId xmlns:a16="http://schemas.microsoft.com/office/drawing/2014/main" val="20003"/>
                    </a:ext>
                  </a:extLst>
                </a:gridCol>
              </a:tblGrid>
              <a:tr h="1100523">
                <a:tc>
                  <a:txBody>
                    <a:bodyPr/>
                    <a:lstStyle/>
                    <a:p>
                      <a:pPr algn="ctr"/>
                      <a:r>
                        <a:rPr lang="zh-CN" altLang="en-US" sz="2400" b="0" dirty="0">
                          <a:latin typeface="黑体" pitchFamily="49" charset="-122"/>
                          <a:ea typeface="黑体" pitchFamily="49" charset="-122"/>
                        </a:rPr>
                        <a:t>小题</a:t>
                      </a:r>
                    </a:p>
                  </a:txBody>
                  <a:tcPr anchor="ctr">
                    <a:solidFill>
                      <a:srgbClr val="0070C0"/>
                    </a:solidFill>
                  </a:tcPr>
                </a:tc>
                <a:tc>
                  <a:txBody>
                    <a:bodyPr/>
                    <a:lstStyle/>
                    <a:p>
                      <a:pPr algn="ctr"/>
                      <a:r>
                        <a:rPr lang="zh-CN" altLang="en-US" sz="2400" b="0" dirty="0">
                          <a:latin typeface="黑体" pitchFamily="49" charset="-122"/>
                          <a:ea typeface="黑体" pitchFamily="49" charset="-122"/>
                        </a:rPr>
                        <a:t>分值</a:t>
                      </a:r>
                    </a:p>
                  </a:txBody>
                  <a:tcPr anchor="ctr">
                    <a:solidFill>
                      <a:srgbClr val="0070C0"/>
                    </a:solidFill>
                  </a:tcPr>
                </a:tc>
                <a:tc>
                  <a:txBody>
                    <a:bodyPr/>
                    <a:lstStyle/>
                    <a:p>
                      <a:pPr algn="ctr"/>
                      <a:r>
                        <a:rPr lang="zh-CN" altLang="en-US" sz="2400" b="0" dirty="0">
                          <a:latin typeface="黑体" pitchFamily="49" charset="-122"/>
                          <a:ea typeface="黑体" pitchFamily="49" charset="-122"/>
                        </a:rPr>
                        <a:t>赋分标准</a:t>
                      </a:r>
                    </a:p>
                  </a:txBody>
                  <a:tcPr anchor="ctr">
                    <a:solidFill>
                      <a:srgbClr val="0070C0"/>
                    </a:solidFill>
                  </a:tcPr>
                </a:tc>
                <a:tc>
                  <a:txBody>
                    <a:bodyPr/>
                    <a:lstStyle/>
                    <a:p>
                      <a:pPr algn="ctr"/>
                      <a:r>
                        <a:rPr lang="zh-CN" altLang="en-US" sz="2400" b="0" dirty="0">
                          <a:latin typeface="黑体" pitchFamily="49" charset="-122"/>
                          <a:ea typeface="黑体" pitchFamily="49" charset="-122"/>
                        </a:rPr>
                        <a:t>典型错误</a:t>
                      </a:r>
                    </a:p>
                  </a:txBody>
                  <a:tcPr anchor="ctr">
                    <a:solidFill>
                      <a:srgbClr val="0070C0"/>
                    </a:solidFill>
                  </a:tcPr>
                </a:tc>
                <a:extLst>
                  <a:ext uri="{0D108BD9-81ED-4DB2-BD59-A6C34878D82A}">
                    <a16:rowId xmlns:a16="http://schemas.microsoft.com/office/drawing/2014/main" val="10000"/>
                  </a:ext>
                </a:extLst>
              </a:tr>
              <a:tr h="3027936">
                <a:tc>
                  <a:txBody>
                    <a:bodyPr/>
                    <a:lstStyle/>
                    <a:p>
                      <a:pPr algn="ctr"/>
                      <a:r>
                        <a:rPr lang="en-US" altLang="zh-CN" sz="2400" b="0" dirty="0">
                          <a:latin typeface="黑体" pitchFamily="49" charset="-122"/>
                          <a:ea typeface="黑体" pitchFamily="49" charset="-122"/>
                          <a:cs typeface="Arial Unicode MS" pitchFamily="34" charset="-122"/>
                        </a:rPr>
                        <a:t>19.1</a:t>
                      </a:r>
                    </a:p>
                  </a:txBody>
                  <a:tcPr anchor="ctr"/>
                </a:tc>
                <a:tc>
                  <a:txBody>
                    <a:bodyPr/>
                    <a:lstStyle/>
                    <a:p>
                      <a:pPr algn="ctr"/>
                      <a:r>
                        <a:rPr lang="en-US" altLang="zh-CN" sz="2400" b="0" dirty="0">
                          <a:latin typeface="黑体" pitchFamily="49" charset="-122"/>
                          <a:ea typeface="黑体" pitchFamily="49" charset="-122"/>
                        </a:rPr>
                        <a:t>3</a:t>
                      </a:r>
                    </a:p>
                    <a:p>
                      <a:pPr algn="ctr"/>
                      <a:r>
                        <a:rPr lang="zh-CN" altLang="en-US" sz="2400" b="0" dirty="0">
                          <a:latin typeface="黑体" pitchFamily="49" charset="-122"/>
                          <a:ea typeface="黑体" pitchFamily="49" charset="-122"/>
                        </a:rPr>
                        <a:t>（</a:t>
                      </a:r>
                      <a:r>
                        <a:rPr lang="en-US" altLang="zh-CN" sz="2400" b="0" dirty="0">
                          <a:latin typeface="黑体" pitchFamily="49" charset="-122"/>
                          <a:ea typeface="黑体" pitchFamily="49" charset="-122"/>
                        </a:rPr>
                        <a:t>0,3</a:t>
                      </a:r>
                      <a:r>
                        <a:rPr lang="zh-CN" altLang="en-US" sz="2400" b="0" dirty="0">
                          <a:latin typeface="黑体" pitchFamily="49" charset="-122"/>
                          <a:ea typeface="黑体" pitchFamily="49" charset="-122"/>
                        </a:rPr>
                        <a:t>）</a:t>
                      </a:r>
                    </a:p>
                  </a:txBody>
                  <a:tcPr anchor="ctr"/>
                </a:tc>
                <a:tc>
                  <a:txBody>
                    <a:bodyPr/>
                    <a:lstStyle/>
                    <a:p>
                      <a:pPr algn="l"/>
                      <a:r>
                        <a:rPr lang="en-US" altLang="zh-CN" sz="2400" b="0" dirty="0">
                          <a:solidFill>
                            <a:srgbClr val="F20000"/>
                          </a:solidFill>
                          <a:latin typeface="黑体" pitchFamily="49" charset="-122"/>
                          <a:ea typeface="黑体" pitchFamily="49" charset="-122"/>
                        </a:rPr>
                        <a:t>3</a:t>
                      </a:r>
                      <a:r>
                        <a:rPr lang="zh-CN" altLang="en-US" sz="2400" b="0">
                          <a:solidFill>
                            <a:srgbClr val="F20000"/>
                          </a:solidFill>
                          <a:latin typeface="黑体" pitchFamily="49" charset="-122"/>
                          <a:ea typeface="黑体" pitchFamily="49" charset="-122"/>
                        </a:rPr>
                        <a:t>分：</a:t>
                      </a:r>
                      <a:r>
                        <a:rPr lang="zh-CN" altLang="zh-CN" sz="2400" b="0" kern="1200">
                          <a:solidFill>
                            <a:schemeClr val="dk1"/>
                          </a:solidFill>
                          <a:latin typeface="黑体" pitchFamily="49" charset="-122"/>
                          <a:ea typeface="黑体" pitchFamily="49" charset="-122"/>
                          <a:cs typeface="+mn-cs"/>
                        </a:rPr>
                        <a:t>免疫监视</a:t>
                      </a:r>
                      <a:endParaRPr lang="en-US" altLang="zh-CN" sz="2400" b="0" kern="1200" dirty="0">
                        <a:solidFill>
                          <a:schemeClr val="dk1"/>
                        </a:solidFill>
                        <a:latin typeface="黑体" pitchFamily="49" charset="-122"/>
                        <a:ea typeface="黑体" pitchFamily="49" charset="-122"/>
                        <a:cs typeface="+mn-cs"/>
                      </a:endParaRPr>
                    </a:p>
                    <a:p>
                      <a:pPr algn="l"/>
                      <a:endParaRPr lang="en-US" altLang="zh-CN" sz="2400" b="0" dirty="0">
                        <a:latin typeface="黑体" pitchFamily="49" charset="-122"/>
                        <a:ea typeface="黑体" pitchFamily="49" charset="-122"/>
                      </a:endParaRPr>
                    </a:p>
                    <a:p>
                      <a:pPr algn="l"/>
                      <a:r>
                        <a:rPr lang="zh-CN" altLang="en-US" sz="2400" b="0">
                          <a:solidFill>
                            <a:srgbClr val="F20000"/>
                          </a:solidFill>
                          <a:latin typeface="黑体" pitchFamily="49" charset="-122"/>
                          <a:ea typeface="黑体" pitchFamily="49" charset="-122"/>
                        </a:rPr>
                        <a:t>拓展答案：</a:t>
                      </a:r>
                      <a:endParaRPr lang="en-US" altLang="zh-CN" sz="2400" b="0">
                        <a:solidFill>
                          <a:srgbClr val="F20000"/>
                        </a:solidFill>
                        <a:latin typeface="黑体" pitchFamily="49" charset="-122"/>
                        <a:ea typeface="黑体" pitchFamily="49" charset="-122"/>
                      </a:endParaRPr>
                    </a:p>
                    <a:p>
                      <a:pPr algn="l"/>
                      <a:endParaRPr lang="en-US" altLang="zh-CN" sz="2400" b="0">
                        <a:latin typeface="黑体" pitchFamily="49" charset="-122"/>
                        <a:ea typeface="黑体" pitchFamily="49" charset="-122"/>
                      </a:endParaRPr>
                    </a:p>
                    <a:p>
                      <a:pPr algn="l"/>
                      <a:r>
                        <a:rPr lang="zh-CN" altLang="en-US" sz="2400" b="0">
                          <a:latin typeface="黑体" pitchFamily="49" charset="-122"/>
                          <a:ea typeface="黑体" pitchFamily="49" charset="-122"/>
                        </a:rPr>
                        <a:t>免疫监视</a:t>
                      </a:r>
                      <a:r>
                        <a:rPr lang="en-US" altLang="zh-CN" sz="2400" b="0">
                          <a:latin typeface="黑体" pitchFamily="49" charset="-122"/>
                          <a:ea typeface="黑体" pitchFamily="49" charset="-122"/>
                        </a:rPr>
                        <a:t>+</a:t>
                      </a:r>
                      <a:r>
                        <a:rPr lang="zh-CN" altLang="en-US" sz="2400" b="0">
                          <a:latin typeface="黑体" pitchFamily="49" charset="-122"/>
                          <a:ea typeface="黑体" pitchFamily="49" charset="-122"/>
                        </a:rPr>
                        <a:t>细胞免疫</a:t>
                      </a:r>
                      <a:endParaRPr lang="en-US" altLang="zh-CN" sz="2400" b="0">
                        <a:latin typeface="黑体" pitchFamily="49" charset="-122"/>
                        <a:ea typeface="黑体" pitchFamily="49" charset="-122"/>
                      </a:endParaRPr>
                    </a:p>
                    <a:p>
                      <a:pPr algn="l"/>
                      <a:endParaRPr lang="zh-CN" altLang="en-US" sz="2400" b="0" dirty="0">
                        <a:latin typeface="黑体" pitchFamily="49" charset="-122"/>
                        <a:ea typeface="黑体" pitchFamily="49" charset="-122"/>
                      </a:endParaRPr>
                    </a:p>
                  </a:txBody>
                  <a:tcPr anchor="ctr"/>
                </a:tc>
                <a:tc>
                  <a:txBody>
                    <a:bodyPr/>
                    <a:lstStyle/>
                    <a:p>
                      <a:pPr algn="l"/>
                      <a:r>
                        <a:rPr lang="en-US" altLang="zh-CN" sz="2400" b="0">
                          <a:solidFill>
                            <a:srgbClr val="FF0000"/>
                          </a:solidFill>
                          <a:latin typeface="黑体" pitchFamily="49" charset="-122"/>
                          <a:ea typeface="黑体" pitchFamily="49" charset="-122"/>
                        </a:rPr>
                        <a:t>1.</a:t>
                      </a:r>
                      <a:r>
                        <a:rPr lang="zh-CN" altLang="en-US" sz="2400" b="0">
                          <a:solidFill>
                            <a:srgbClr val="FF0000"/>
                          </a:solidFill>
                          <a:latin typeface="黑体" pitchFamily="49" charset="-122"/>
                          <a:ea typeface="黑体" pitchFamily="49" charset="-122"/>
                        </a:rPr>
                        <a:t>没有指向“免疫系统的功能”</a:t>
                      </a:r>
                      <a:endParaRPr lang="en-US" altLang="zh-CN" sz="2400" b="0">
                        <a:solidFill>
                          <a:srgbClr val="FF0000"/>
                        </a:solidFill>
                        <a:latin typeface="黑体" pitchFamily="49" charset="-122"/>
                        <a:ea typeface="黑体" pitchFamily="49" charset="-122"/>
                      </a:endParaRPr>
                    </a:p>
                    <a:p>
                      <a:pPr algn="l"/>
                      <a:endParaRPr lang="en-US" altLang="zh-CN" sz="2400" b="0">
                        <a:solidFill>
                          <a:srgbClr val="FF0000"/>
                        </a:solidFill>
                        <a:latin typeface="黑体" pitchFamily="49" charset="-122"/>
                        <a:ea typeface="黑体" pitchFamily="49" charset="-122"/>
                      </a:endParaRPr>
                    </a:p>
                    <a:p>
                      <a:pPr algn="l"/>
                      <a:r>
                        <a:rPr lang="zh-CN" altLang="en-US" sz="2400" b="0">
                          <a:solidFill>
                            <a:schemeClr val="tx1"/>
                          </a:solidFill>
                          <a:latin typeface="黑体" pitchFamily="49" charset="-122"/>
                          <a:ea typeface="黑体" pitchFamily="49" charset="-122"/>
                        </a:rPr>
                        <a:t>如：细胞免疫</a:t>
                      </a:r>
                      <a:endParaRPr lang="en-US" altLang="zh-CN" sz="2400" b="0">
                        <a:solidFill>
                          <a:schemeClr val="tx1"/>
                        </a:solidFill>
                        <a:latin typeface="黑体" pitchFamily="49" charset="-122"/>
                        <a:ea typeface="黑体" pitchFamily="49" charset="-122"/>
                      </a:endParaRPr>
                    </a:p>
                    <a:p>
                      <a:pPr algn="l"/>
                      <a:endParaRPr lang="en-US" altLang="zh-CN" sz="2400" b="0">
                        <a:solidFill>
                          <a:srgbClr val="FF0000"/>
                        </a:solidFill>
                        <a:latin typeface="黑体" pitchFamily="49" charset="-122"/>
                        <a:ea typeface="黑体" pitchFamily="49" charset="-122"/>
                      </a:endParaRPr>
                    </a:p>
                    <a:p>
                      <a:pPr algn="l"/>
                      <a:r>
                        <a:rPr lang="en-US" altLang="zh-CN" sz="2400" b="0">
                          <a:solidFill>
                            <a:srgbClr val="FF0000"/>
                          </a:solidFill>
                          <a:latin typeface="黑体" pitchFamily="49" charset="-122"/>
                          <a:ea typeface="黑体" pitchFamily="49" charset="-122"/>
                        </a:rPr>
                        <a:t>2.</a:t>
                      </a:r>
                      <a:r>
                        <a:rPr lang="zh-CN" altLang="en-US" sz="2400" b="0">
                          <a:solidFill>
                            <a:srgbClr val="FF0000"/>
                          </a:solidFill>
                          <a:latin typeface="黑体" pitchFamily="49" charset="-122"/>
                          <a:ea typeface="黑体" pitchFamily="49" charset="-122"/>
                        </a:rPr>
                        <a:t>专业术语不准确 </a:t>
                      </a:r>
                      <a:endParaRPr lang="en-US" altLang="zh-CN" sz="2400" b="0">
                        <a:solidFill>
                          <a:srgbClr val="FF0000"/>
                        </a:solidFill>
                        <a:latin typeface="黑体" pitchFamily="49" charset="-122"/>
                        <a:ea typeface="黑体" pitchFamily="49" charset="-122"/>
                      </a:endParaRPr>
                    </a:p>
                    <a:p>
                      <a:pPr algn="l"/>
                      <a:endParaRPr lang="en-US" altLang="zh-CN" sz="2400" b="0">
                        <a:solidFill>
                          <a:srgbClr val="FF0000"/>
                        </a:solidFill>
                        <a:latin typeface="黑体" pitchFamily="49" charset="-122"/>
                        <a:ea typeface="黑体" pitchFamily="49" charset="-122"/>
                      </a:endParaRPr>
                    </a:p>
                    <a:p>
                      <a:pPr algn="l"/>
                      <a:r>
                        <a:rPr lang="zh-CN" altLang="en-US" sz="2400" b="0">
                          <a:solidFill>
                            <a:schemeClr val="tx1"/>
                          </a:solidFill>
                          <a:latin typeface="黑体" pitchFamily="49" charset="-122"/>
                          <a:ea typeface="黑体" pitchFamily="49" charset="-122"/>
                        </a:rPr>
                        <a:t>如：监视、免疫监测</a:t>
                      </a:r>
                      <a:endParaRPr lang="zh-CN" altLang="en-US" sz="2400" b="0" dirty="0">
                        <a:solidFill>
                          <a:schemeClr val="tx1"/>
                        </a:solidFill>
                        <a:latin typeface="黑体" pitchFamily="49" charset="-122"/>
                        <a:ea typeface="黑体" pitchFamily="49" charset="-122"/>
                      </a:endParaRP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612582441"/>
              </p:ext>
            </p:extLst>
          </p:nvPr>
        </p:nvGraphicFramePr>
        <p:xfrm>
          <a:off x="95334" y="164637"/>
          <a:ext cx="12001333" cy="5082760"/>
        </p:xfrm>
        <a:graphic>
          <a:graphicData uri="http://schemas.openxmlformats.org/drawingml/2006/table">
            <a:tbl>
              <a:tblPr firstRow="1" bandRow="1">
                <a:tableStyleId>{5C22544A-7EE6-4342-B048-85BDC9FD1C3A}</a:tableStyleId>
              </a:tblPr>
              <a:tblGrid>
                <a:gridCol w="1104123">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5088565">
                  <a:extLst>
                    <a:ext uri="{9D8B030D-6E8A-4147-A177-3AD203B41FA5}">
                      <a16:colId xmlns:a16="http://schemas.microsoft.com/office/drawing/2014/main" val="20002"/>
                    </a:ext>
                  </a:extLst>
                </a:gridCol>
                <a:gridCol w="4656517">
                  <a:extLst>
                    <a:ext uri="{9D8B030D-6E8A-4147-A177-3AD203B41FA5}">
                      <a16:colId xmlns:a16="http://schemas.microsoft.com/office/drawing/2014/main" val="20003"/>
                    </a:ext>
                  </a:extLst>
                </a:gridCol>
              </a:tblGrid>
              <a:tr h="576064">
                <a:tc>
                  <a:txBody>
                    <a:bodyPr/>
                    <a:lstStyle/>
                    <a:p>
                      <a:pPr algn="ctr"/>
                      <a:r>
                        <a:rPr lang="zh-CN" altLang="en-US" sz="2400" b="0" dirty="0">
                          <a:latin typeface="黑体" pitchFamily="49" charset="-122"/>
                          <a:ea typeface="黑体" pitchFamily="49" charset="-122"/>
                        </a:rPr>
                        <a:t>小题</a:t>
                      </a:r>
                    </a:p>
                  </a:txBody>
                  <a:tcPr anchor="ctr">
                    <a:solidFill>
                      <a:srgbClr val="0070C0"/>
                    </a:solidFill>
                  </a:tcPr>
                </a:tc>
                <a:tc>
                  <a:txBody>
                    <a:bodyPr/>
                    <a:lstStyle/>
                    <a:p>
                      <a:pPr algn="ctr"/>
                      <a:r>
                        <a:rPr lang="zh-CN" altLang="en-US" sz="2400" b="0" dirty="0">
                          <a:latin typeface="黑体" pitchFamily="49" charset="-122"/>
                          <a:ea typeface="黑体" pitchFamily="49" charset="-122"/>
                        </a:rPr>
                        <a:t>分值</a:t>
                      </a:r>
                    </a:p>
                  </a:txBody>
                  <a:tcPr anchor="ctr">
                    <a:solidFill>
                      <a:srgbClr val="0070C0"/>
                    </a:solidFill>
                  </a:tcPr>
                </a:tc>
                <a:tc>
                  <a:txBody>
                    <a:bodyPr/>
                    <a:lstStyle/>
                    <a:p>
                      <a:pPr algn="ctr"/>
                      <a:r>
                        <a:rPr lang="zh-CN" altLang="en-US" sz="2400" b="0" dirty="0">
                          <a:latin typeface="黑体" pitchFamily="49" charset="-122"/>
                          <a:ea typeface="黑体" pitchFamily="49" charset="-122"/>
                        </a:rPr>
                        <a:t>赋分标准</a:t>
                      </a:r>
                    </a:p>
                  </a:txBody>
                  <a:tcPr anchor="ctr">
                    <a:solidFill>
                      <a:srgbClr val="0070C0"/>
                    </a:solidFill>
                  </a:tcPr>
                </a:tc>
                <a:tc>
                  <a:txBody>
                    <a:bodyPr/>
                    <a:lstStyle/>
                    <a:p>
                      <a:pPr algn="ctr"/>
                      <a:r>
                        <a:rPr lang="zh-CN" altLang="en-US" sz="2400" b="0" dirty="0">
                          <a:latin typeface="黑体" pitchFamily="49" charset="-122"/>
                          <a:ea typeface="黑体" pitchFamily="49" charset="-122"/>
                        </a:rPr>
                        <a:t>典型错误</a:t>
                      </a:r>
                    </a:p>
                  </a:txBody>
                  <a:tcPr anchor="ctr">
                    <a:solidFill>
                      <a:srgbClr val="0070C0"/>
                    </a:solidFill>
                  </a:tcPr>
                </a:tc>
                <a:extLst>
                  <a:ext uri="{0D108BD9-81ED-4DB2-BD59-A6C34878D82A}">
                    <a16:rowId xmlns:a16="http://schemas.microsoft.com/office/drawing/2014/main" val="10000"/>
                  </a:ext>
                </a:extLst>
              </a:tr>
              <a:tr h="4506696">
                <a:tc>
                  <a:txBody>
                    <a:bodyPr/>
                    <a:lstStyle/>
                    <a:p>
                      <a:pPr algn="ctr"/>
                      <a:r>
                        <a:rPr lang="en-US" altLang="zh-CN" sz="2400" b="0" dirty="0">
                          <a:latin typeface="黑体" pitchFamily="49" charset="-122"/>
                          <a:ea typeface="黑体" pitchFamily="49" charset="-122"/>
                          <a:cs typeface="Arial Unicode MS" pitchFamily="34" charset="-122"/>
                        </a:rPr>
                        <a:t>19.2</a:t>
                      </a:r>
                    </a:p>
                  </a:txBody>
                  <a:tcPr anchor="ctr"/>
                </a:tc>
                <a:tc>
                  <a:txBody>
                    <a:bodyPr/>
                    <a:lstStyle/>
                    <a:p>
                      <a:pPr algn="ctr"/>
                      <a:r>
                        <a:rPr lang="en-US" altLang="zh-CN" sz="2400" b="0" dirty="0">
                          <a:latin typeface="黑体" pitchFamily="49" charset="-122"/>
                          <a:ea typeface="黑体" pitchFamily="49" charset="-122"/>
                        </a:rPr>
                        <a:t>2</a:t>
                      </a:r>
                    </a:p>
                    <a:p>
                      <a:pPr algn="ctr"/>
                      <a:r>
                        <a:rPr lang="zh-CN" altLang="en-US" sz="2400" b="0" dirty="0">
                          <a:latin typeface="黑体" pitchFamily="49" charset="-122"/>
                          <a:ea typeface="黑体" pitchFamily="49" charset="-122"/>
                        </a:rPr>
                        <a:t>（</a:t>
                      </a:r>
                      <a:r>
                        <a:rPr lang="en-US" altLang="zh-CN" sz="2400" b="0" dirty="0">
                          <a:latin typeface="黑体" pitchFamily="49" charset="-122"/>
                          <a:ea typeface="黑体" pitchFamily="49" charset="-122"/>
                        </a:rPr>
                        <a:t>0,2</a:t>
                      </a:r>
                      <a:r>
                        <a:rPr lang="zh-CN" altLang="en-US" sz="2400" b="0" dirty="0">
                          <a:latin typeface="黑体" pitchFamily="49" charset="-122"/>
                          <a:ea typeface="黑体" pitchFamily="49" charset="-122"/>
                        </a:rPr>
                        <a:t>）</a:t>
                      </a:r>
                    </a:p>
                  </a:txBody>
                  <a:tcPr anchor="ctr"/>
                </a:tc>
                <a:tc>
                  <a:txBody>
                    <a:bodyPr/>
                    <a:lstStyle/>
                    <a:p>
                      <a:pPr algn="l"/>
                      <a:r>
                        <a:rPr lang="en-US" altLang="zh-CN" sz="2400" b="0" dirty="0">
                          <a:solidFill>
                            <a:srgbClr val="F20000"/>
                          </a:solidFill>
                          <a:latin typeface="黑体" pitchFamily="49" charset="-122"/>
                          <a:ea typeface="黑体" pitchFamily="49" charset="-122"/>
                        </a:rPr>
                        <a:t>2</a:t>
                      </a:r>
                      <a:r>
                        <a:rPr lang="zh-CN" altLang="en-US" sz="2400" b="0">
                          <a:solidFill>
                            <a:srgbClr val="F20000"/>
                          </a:solidFill>
                          <a:latin typeface="黑体" pitchFamily="49" charset="-122"/>
                          <a:ea typeface="黑体" pitchFamily="49" charset="-122"/>
                        </a:rPr>
                        <a:t>分：</a:t>
                      </a:r>
                      <a:r>
                        <a:rPr lang="zh-CN" altLang="en-US" sz="2400" b="0">
                          <a:latin typeface="黑体" pitchFamily="49" charset="-122"/>
                          <a:ea typeface="黑体" pitchFamily="49" charset="-122"/>
                        </a:rPr>
                        <a:t>高表达</a:t>
                      </a:r>
                      <a:r>
                        <a:rPr lang="en-US" altLang="zh-CN" sz="2400" b="0">
                          <a:latin typeface="黑体" pitchFamily="49" charset="-122"/>
                          <a:ea typeface="黑体" pitchFamily="49" charset="-122"/>
                        </a:rPr>
                        <a:t>TNF</a:t>
                      </a:r>
                      <a:r>
                        <a:rPr lang="zh-CN" altLang="en-US" sz="2400" b="0">
                          <a:latin typeface="黑体" pitchFamily="49" charset="-122"/>
                          <a:ea typeface="黑体" pitchFamily="49" charset="-122"/>
                        </a:rPr>
                        <a:t>的</a:t>
                      </a:r>
                      <a:r>
                        <a:rPr lang="en-US" altLang="zh-CN" sz="2400" b="0">
                          <a:latin typeface="黑体" pitchFamily="49" charset="-122"/>
                          <a:ea typeface="黑体" pitchFamily="49" charset="-122"/>
                        </a:rPr>
                        <a:t>Tc</a:t>
                      </a:r>
                      <a:r>
                        <a:rPr lang="zh-CN" altLang="en-US" sz="2400" b="0">
                          <a:latin typeface="黑体" pitchFamily="49" charset="-122"/>
                          <a:ea typeface="黑体" pitchFamily="49" charset="-122"/>
                        </a:rPr>
                        <a:t>占全部</a:t>
                      </a:r>
                      <a:r>
                        <a:rPr lang="en-US" altLang="zh-CN" sz="2400" b="0">
                          <a:latin typeface="黑体" pitchFamily="49" charset="-122"/>
                          <a:ea typeface="黑体" pitchFamily="49" charset="-122"/>
                        </a:rPr>
                        <a:t>Tc</a:t>
                      </a:r>
                      <a:r>
                        <a:rPr lang="zh-CN" altLang="en-US" sz="2400" b="0">
                          <a:latin typeface="黑体" pitchFamily="49" charset="-122"/>
                          <a:ea typeface="黑体" pitchFamily="49" charset="-122"/>
                        </a:rPr>
                        <a:t>的百分比：第</a:t>
                      </a:r>
                      <a:r>
                        <a:rPr lang="en-US" altLang="zh-CN" sz="2400" b="0">
                          <a:latin typeface="黑体" pitchFamily="49" charset="-122"/>
                          <a:ea typeface="黑体" pitchFamily="49" charset="-122"/>
                        </a:rPr>
                        <a:t>1</a:t>
                      </a:r>
                      <a:r>
                        <a:rPr lang="zh-CN" altLang="en-US" sz="2400" b="0">
                          <a:latin typeface="黑体" pitchFamily="49" charset="-122"/>
                          <a:ea typeface="黑体" pitchFamily="49" charset="-122"/>
                        </a:rPr>
                        <a:t>组－第</a:t>
                      </a:r>
                      <a:r>
                        <a:rPr lang="en-US" altLang="zh-CN" sz="2400" b="0">
                          <a:latin typeface="黑体" pitchFamily="49" charset="-122"/>
                          <a:ea typeface="黑体" pitchFamily="49" charset="-122"/>
                        </a:rPr>
                        <a:t>2</a:t>
                      </a:r>
                      <a:r>
                        <a:rPr lang="zh-CN" altLang="en-US" sz="2400" b="0">
                          <a:latin typeface="黑体" pitchFamily="49" charset="-122"/>
                          <a:ea typeface="黑体" pitchFamily="49" charset="-122"/>
                        </a:rPr>
                        <a:t>组＞第</a:t>
                      </a:r>
                      <a:r>
                        <a:rPr lang="en-US" altLang="zh-CN" sz="2400" b="0">
                          <a:latin typeface="黑体" pitchFamily="49" charset="-122"/>
                          <a:ea typeface="黑体" pitchFamily="49" charset="-122"/>
                        </a:rPr>
                        <a:t>3</a:t>
                      </a:r>
                      <a:r>
                        <a:rPr lang="zh-CN" altLang="en-US" sz="2400" b="0">
                          <a:latin typeface="黑体" pitchFamily="49" charset="-122"/>
                          <a:ea typeface="黑体" pitchFamily="49" charset="-122"/>
                        </a:rPr>
                        <a:t>组－第</a:t>
                      </a:r>
                      <a:r>
                        <a:rPr lang="en-US" altLang="zh-CN" sz="2400" b="0">
                          <a:latin typeface="黑体" pitchFamily="49" charset="-122"/>
                          <a:ea typeface="黑体" pitchFamily="49" charset="-122"/>
                        </a:rPr>
                        <a:t>4</a:t>
                      </a:r>
                      <a:r>
                        <a:rPr lang="zh-CN" altLang="en-US" sz="2400" b="0">
                          <a:latin typeface="黑体" pitchFamily="49" charset="-122"/>
                          <a:ea typeface="黑体" pitchFamily="49" charset="-122"/>
                        </a:rPr>
                        <a:t>组</a:t>
                      </a:r>
                      <a:endParaRPr lang="en-US" altLang="zh-CN" sz="2400" b="0" dirty="0">
                        <a:latin typeface="黑体" pitchFamily="49" charset="-122"/>
                        <a:ea typeface="黑体" pitchFamily="49" charset="-122"/>
                      </a:endParaRPr>
                    </a:p>
                    <a:p>
                      <a:pPr algn="l"/>
                      <a:endParaRPr lang="en-US" altLang="zh-CN" sz="2400" b="0" dirty="0">
                        <a:latin typeface="黑体" pitchFamily="49" charset="-122"/>
                        <a:ea typeface="黑体" pitchFamily="49" charset="-122"/>
                      </a:endParaRPr>
                    </a:p>
                    <a:p>
                      <a:pPr algn="l"/>
                      <a:r>
                        <a:rPr lang="zh-CN" altLang="en-US" sz="2400" b="0">
                          <a:solidFill>
                            <a:srgbClr val="F20000"/>
                          </a:solidFill>
                          <a:latin typeface="黑体" pitchFamily="49" charset="-122"/>
                          <a:ea typeface="黑体" pitchFamily="49" charset="-122"/>
                        </a:rPr>
                        <a:t>拓展答案：</a:t>
                      </a:r>
                      <a:endParaRPr lang="en-US" altLang="zh-CN" sz="2400" b="0">
                        <a:solidFill>
                          <a:srgbClr val="F20000"/>
                        </a:solidFill>
                        <a:latin typeface="黑体" pitchFamily="49" charset="-122"/>
                        <a:ea typeface="黑体" pitchFamily="49" charset="-122"/>
                      </a:endParaRPr>
                    </a:p>
                    <a:p>
                      <a:pPr algn="l">
                        <a:lnSpc>
                          <a:spcPct val="150000"/>
                        </a:lnSpc>
                      </a:pPr>
                      <a:r>
                        <a:rPr lang="en-US" altLang="zh-CN" sz="2400" b="0">
                          <a:latin typeface="黑体" pitchFamily="49" charset="-122"/>
                          <a:ea typeface="黑体" pitchFamily="49" charset="-122"/>
                        </a:rPr>
                        <a:t>①1-2</a:t>
                      </a:r>
                      <a:r>
                        <a:rPr lang="zh-CN" altLang="en-US" sz="2400" b="0">
                          <a:latin typeface="黑体" pitchFamily="49" charset="-122"/>
                          <a:ea typeface="黑体" pitchFamily="49" charset="-122"/>
                        </a:rPr>
                        <a:t>大于</a:t>
                      </a:r>
                      <a:r>
                        <a:rPr lang="en-US" altLang="zh-CN" sz="2400" b="0">
                          <a:latin typeface="黑体" pitchFamily="49" charset="-122"/>
                          <a:ea typeface="黑体" pitchFamily="49" charset="-122"/>
                        </a:rPr>
                        <a:t>3-4</a:t>
                      </a:r>
                      <a:r>
                        <a:rPr lang="zh-CN" altLang="en-US" sz="2400" b="0">
                          <a:latin typeface="黑体" pitchFamily="49" charset="-122"/>
                          <a:ea typeface="黑体" pitchFamily="49" charset="-122"/>
                        </a:rPr>
                        <a:t>   </a:t>
                      </a:r>
                      <a:endParaRPr lang="en-US" altLang="zh-CN" sz="2400" b="0">
                        <a:latin typeface="黑体" pitchFamily="49" charset="-122"/>
                        <a:ea typeface="黑体" pitchFamily="49" charset="-122"/>
                      </a:endParaRPr>
                    </a:p>
                    <a:p>
                      <a:pPr algn="l">
                        <a:lnSpc>
                          <a:spcPct val="150000"/>
                        </a:lnSpc>
                      </a:pPr>
                      <a:r>
                        <a:rPr lang="en-US" altLang="zh-CN" sz="2400" b="0">
                          <a:latin typeface="黑体" pitchFamily="49" charset="-122"/>
                          <a:ea typeface="黑体" pitchFamily="49" charset="-122"/>
                        </a:rPr>
                        <a:t>②1</a:t>
                      </a:r>
                      <a:r>
                        <a:rPr lang="zh-CN" altLang="en-US" sz="2400" b="0">
                          <a:latin typeface="黑体" pitchFamily="49" charset="-122"/>
                          <a:ea typeface="黑体" pitchFamily="49" charset="-122"/>
                        </a:rPr>
                        <a:t>与</a:t>
                      </a:r>
                      <a:r>
                        <a:rPr lang="en-US" altLang="zh-CN" sz="2400" b="0">
                          <a:latin typeface="黑体" pitchFamily="49" charset="-122"/>
                          <a:ea typeface="黑体" pitchFamily="49" charset="-122"/>
                        </a:rPr>
                        <a:t>2</a:t>
                      </a:r>
                      <a:r>
                        <a:rPr lang="zh-CN" altLang="en-US" sz="2400" b="0">
                          <a:latin typeface="黑体" pitchFamily="49" charset="-122"/>
                          <a:ea typeface="黑体" pitchFamily="49" charset="-122"/>
                        </a:rPr>
                        <a:t>的差值明显，</a:t>
                      </a:r>
                      <a:r>
                        <a:rPr lang="en-US" altLang="zh-CN" sz="2400" b="0">
                          <a:latin typeface="黑体" pitchFamily="49" charset="-122"/>
                          <a:ea typeface="黑体" pitchFamily="49" charset="-122"/>
                        </a:rPr>
                        <a:t>3</a:t>
                      </a:r>
                      <a:r>
                        <a:rPr lang="zh-CN" altLang="en-US" sz="2400" b="0">
                          <a:latin typeface="黑体" pitchFamily="49" charset="-122"/>
                          <a:ea typeface="黑体" pitchFamily="49" charset="-122"/>
                        </a:rPr>
                        <a:t>与</a:t>
                      </a:r>
                      <a:r>
                        <a:rPr lang="en-US" altLang="zh-CN" sz="2400" b="0">
                          <a:latin typeface="黑体" pitchFamily="49" charset="-122"/>
                          <a:ea typeface="黑体" pitchFamily="49" charset="-122"/>
                        </a:rPr>
                        <a:t>4</a:t>
                      </a:r>
                      <a:r>
                        <a:rPr lang="zh-CN" altLang="en-US" sz="2400" b="0">
                          <a:latin typeface="黑体" pitchFamily="49" charset="-122"/>
                          <a:ea typeface="黑体" pitchFamily="49" charset="-122"/>
                        </a:rPr>
                        <a:t>的差值较小</a:t>
                      </a:r>
                    </a:p>
                    <a:p>
                      <a:pPr algn="l">
                        <a:lnSpc>
                          <a:spcPct val="150000"/>
                        </a:lnSpc>
                      </a:pPr>
                      <a:r>
                        <a:rPr lang="en-US" altLang="zh-CN" sz="2400" b="0">
                          <a:latin typeface="黑体" pitchFamily="49" charset="-122"/>
                          <a:ea typeface="黑体" pitchFamily="49" charset="-122"/>
                        </a:rPr>
                        <a:t>③4-2</a:t>
                      </a:r>
                      <a:r>
                        <a:rPr lang="zh-CN" altLang="en-US" sz="2400" b="0">
                          <a:latin typeface="黑体" pitchFamily="49" charset="-122"/>
                          <a:ea typeface="黑体" pitchFamily="49" charset="-122"/>
                        </a:rPr>
                        <a:t>大于</a:t>
                      </a:r>
                      <a:r>
                        <a:rPr lang="en-US" altLang="zh-CN" sz="2400" b="0">
                          <a:latin typeface="黑体" pitchFamily="49" charset="-122"/>
                          <a:ea typeface="黑体" pitchFamily="49" charset="-122"/>
                        </a:rPr>
                        <a:t>3-1  </a:t>
                      </a:r>
                    </a:p>
                    <a:p>
                      <a:pPr algn="l">
                        <a:lnSpc>
                          <a:spcPct val="150000"/>
                        </a:lnSpc>
                      </a:pPr>
                      <a:r>
                        <a:rPr lang="en-US" altLang="zh-CN" sz="2400" b="0">
                          <a:latin typeface="黑体" pitchFamily="49" charset="-122"/>
                          <a:ea typeface="黑体" pitchFamily="49" charset="-122"/>
                        </a:rPr>
                        <a:t>④4</a:t>
                      </a:r>
                      <a:r>
                        <a:rPr lang="zh-CN" altLang="en-US" sz="2400" b="0">
                          <a:latin typeface="黑体" pitchFamily="49" charset="-122"/>
                          <a:ea typeface="黑体" pitchFamily="49" charset="-122"/>
                        </a:rPr>
                        <a:t>与</a:t>
                      </a:r>
                      <a:r>
                        <a:rPr lang="en-US" altLang="zh-CN" sz="2400" b="0">
                          <a:latin typeface="黑体" pitchFamily="49" charset="-122"/>
                          <a:ea typeface="黑体" pitchFamily="49" charset="-122"/>
                        </a:rPr>
                        <a:t>2</a:t>
                      </a:r>
                      <a:r>
                        <a:rPr lang="zh-CN" altLang="en-US" sz="2400" b="0">
                          <a:latin typeface="黑体" pitchFamily="49" charset="-122"/>
                          <a:ea typeface="黑体" pitchFamily="49" charset="-122"/>
                        </a:rPr>
                        <a:t>的差值明显，</a:t>
                      </a:r>
                      <a:r>
                        <a:rPr lang="en-US" altLang="zh-CN" sz="2400" b="0">
                          <a:latin typeface="黑体" pitchFamily="49" charset="-122"/>
                          <a:ea typeface="黑体" pitchFamily="49" charset="-122"/>
                        </a:rPr>
                        <a:t>3</a:t>
                      </a:r>
                      <a:r>
                        <a:rPr lang="zh-CN" altLang="en-US" sz="2400" b="0">
                          <a:latin typeface="黑体" pitchFamily="49" charset="-122"/>
                          <a:ea typeface="黑体" pitchFamily="49" charset="-122"/>
                        </a:rPr>
                        <a:t>与</a:t>
                      </a:r>
                      <a:r>
                        <a:rPr lang="en-US" altLang="zh-CN" sz="2400" b="0">
                          <a:latin typeface="黑体" pitchFamily="49" charset="-122"/>
                          <a:ea typeface="黑体" pitchFamily="49" charset="-122"/>
                        </a:rPr>
                        <a:t>1</a:t>
                      </a:r>
                      <a:r>
                        <a:rPr lang="zh-CN" altLang="en-US" sz="2400" b="0">
                          <a:latin typeface="黑体" pitchFamily="49" charset="-122"/>
                          <a:ea typeface="黑体" pitchFamily="49" charset="-122"/>
                        </a:rPr>
                        <a:t>的差值较小</a:t>
                      </a:r>
                    </a:p>
                    <a:p>
                      <a:pPr algn="l"/>
                      <a:endParaRPr lang="zh-CN" altLang="en-US" sz="2400" b="0" dirty="0">
                        <a:latin typeface="黑体" pitchFamily="49" charset="-122"/>
                        <a:ea typeface="黑体" pitchFamily="49" charset="-122"/>
                      </a:endParaRPr>
                    </a:p>
                  </a:txBody>
                  <a:tcPr anchor="ctr"/>
                </a:tc>
                <a:tc>
                  <a:txBody>
                    <a:bodyPr/>
                    <a:lstStyle/>
                    <a:p>
                      <a:pPr algn="l">
                        <a:lnSpc>
                          <a:spcPct val="150000"/>
                        </a:lnSpc>
                      </a:pPr>
                      <a:r>
                        <a:rPr lang="en-US" altLang="zh-CN" sz="2400" b="0" dirty="0">
                          <a:solidFill>
                            <a:srgbClr val="FF0000"/>
                          </a:solidFill>
                          <a:latin typeface="黑体" pitchFamily="49" charset="-122"/>
                          <a:ea typeface="黑体" pitchFamily="49" charset="-122"/>
                        </a:rPr>
                        <a:t>1.</a:t>
                      </a:r>
                      <a:r>
                        <a:rPr lang="zh-CN" altLang="en-US" sz="2400" b="0" dirty="0">
                          <a:solidFill>
                            <a:srgbClr val="FF0000"/>
                          </a:solidFill>
                          <a:latin typeface="黑体" pitchFamily="49" charset="-122"/>
                          <a:ea typeface="黑体" pitchFamily="49" charset="-122"/>
                        </a:rPr>
                        <a:t>没有比差值</a:t>
                      </a:r>
                      <a:endParaRPr lang="en-US" altLang="zh-CN" sz="2400" b="0" dirty="0">
                        <a:solidFill>
                          <a:srgbClr val="FF0000"/>
                        </a:solidFill>
                        <a:latin typeface="黑体" pitchFamily="49" charset="-122"/>
                        <a:ea typeface="黑体" pitchFamily="49" charset="-122"/>
                      </a:endParaRPr>
                    </a:p>
                    <a:p>
                      <a:pPr algn="l">
                        <a:lnSpc>
                          <a:spcPct val="150000"/>
                        </a:lnSpc>
                      </a:pPr>
                      <a:r>
                        <a:rPr lang="zh-CN" altLang="en-US" sz="2400" b="0" dirty="0">
                          <a:solidFill>
                            <a:schemeClr val="tx1"/>
                          </a:solidFill>
                          <a:latin typeface="黑体" pitchFamily="49" charset="-122"/>
                          <a:ea typeface="黑体" pitchFamily="49" charset="-122"/>
                        </a:rPr>
                        <a:t>如：</a:t>
                      </a:r>
                      <a:r>
                        <a:rPr lang="en-US" altLang="zh-CN" sz="2400" b="0" dirty="0">
                          <a:solidFill>
                            <a:schemeClr val="tx1"/>
                          </a:solidFill>
                          <a:latin typeface="黑体" pitchFamily="49" charset="-122"/>
                          <a:ea typeface="黑体" pitchFamily="49" charset="-122"/>
                        </a:rPr>
                        <a:t>1&gt;2</a:t>
                      </a:r>
                      <a:r>
                        <a:rPr lang="zh-CN" altLang="en-US" sz="2400" b="0" dirty="0">
                          <a:solidFill>
                            <a:schemeClr val="tx1"/>
                          </a:solidFill>
                          <a:latin typeface="黑体" pitchFamily="49" charset="-122"/>
                          <a:ea typeface="黑体" pitchFamily="49" charset="-122"/>
                        </a:rPr>
                        <a:t>；</a:t>
                      </a:r>
                      <a:r>
                        <a:rPr lang="en-US" altLang="zh-CN" sz="2400" b="0" dirty="0">
                          <a:solidFill>
                            <a:schemeClr val="tx1"/>
                          </a:solidFill>
                          <a:latin typeface="黑体" pitchFamily="49" charset="-122"/>
                          <a:ea typeface="黑体" pitchFamily="49" charset="-122"/>
                        </a:rPr>
                        <a:t>4&gt;2</a:t>
                      </a:r>
                    </a:p>
                    <a:p>
                      <a:pPr algn="l">
                        <a:lnSpc>
                          <a:spcPct val="150000"/>
                        </a:lnSpc>
                      </a:pPr>
                      <a:r>
                        <a:rPr lang="en-US" altLang="zh-CN" sz="2400" b="0" dirty="0">
                          <a:solidFill>
                            <a:srgbClr val="FF0000"/>
                          </a:solidFill>
                          <a:latin typeface="黑体" pitchFamily="49" charset="-122"/>
                          <a:ea typeface="黑体" pitchFamily="49" charset="-122"/>
                        </a:rPr>
                        <a:t>2.</a:t>
                      </a:r>
                      <a:r>
                        <a:rPr lang="zh-CN" altLang="en-US" sz="2400" b="0" dirty="0">
                          <a:solidFill>
                            <a:srgbClr val="FF0000"/>
                          </a:solidFill>
                          <a:latin typeface="黑体" pitchFamily="49" charset="-122"/>
                          <a:ea typeface="黑体" pitchFamily="49" charset="-122"/>
                        </a:rPr>
                        <a:t>比差值表述不准确</a:t>
                      </a:r>
                      <a:endParaRPr lang="en-US" altLang="zh-CN" sz="2400" b="0" dirty="0">
                        <a:solidFill>
                          <a:srgbClr val="FF0000"/>
                        </a:solidFill>
                        <a:latin typeface="黑体" pitchFamily="49" charset="-122"/>
                        <a:ea typeface="黑体" pitchFamily="49" charset="-122"/>
                      </a:endParaRPr>
                    </a:p>
                    <a:p>
                      <a:pPr algn="l">
                        <a:lnSpc>
                          <a:spcPct val="150000"/>
                        </a:lnSpc>
                      </a:pPr>
                      <a:r>
                        <a:rPr lang="zh-CN" altLang="en-US" sz="2400" b="0" dirty="0">
                          <a:solidFill>
                            <a:schemeClr val="tx1"/>
                          </a:solidFill>
                          <a:latin typeface="黑体" pitchFamily="49" charset="-122"/>
                          <a:ea typeface="黑体" pitchFamily="49" charset="-122"/>
                        </a:rPr>
                        <a:t>如：</a:t>
                      </a:r>
                      <a:r>
                        <a:rPr lang="en-US" altLang="zh-CN" sz="2400" b="0" dirty="0">
                          <a:latin typeface="黑体" pitchFamily="49" charset="-122"/>
                          <a:ea typeface="黑体" pitchFamily="49" charset="-122"/>
                        </a:rPr>
                        <a:t>1</a:t>
                      </a:r>
                      <a:r>
                        <a:rPr lang="zh-CN" altLang="en-US" sz="2400" b="0" dirty="0">
                          <a:latin typeface="黑体" pitchFamily="49" charset="-122"/>
                          <a:ea typeface="黑体" pitchFamily="49" charset="-122"/>
                        </a:rPr>
                        <a:t>与</a:t>
                      </a:r>
                      <a:r>
                        <a:rPr lang="en-US" altLang="zh-CN" sz="2400" b="0" dirty="0">
                          <a:latin typeface="黑体" pitchFamily="49" charset="-122"/>
                          <a:ea typeface="黑体" pitchFamily="49" charset="-122"/>
                        </a:rPr>
                        <a:t>2</a:t>
                      </a:r>
                      <a:r>
                        <a:rPr lang="zh-CN" altLang="en-US" sz="2400" b="0" dirty="0">
                          <a:latin typeface="黑体" pitchFamily="49" charset="-122"/>
                          <a:ea typeface="黑体" pitchFamily="49" charset="-122"/>
                        </a:rPr>
                        <a:t>的差值明显，</a:t>
                      </a:r>
                      <a:r>
                        <a:rPr lang="en-US" altLang="zh-CN" sz="2400" b="0" dirty="0">
                          <a:latin typeface="黑体" pitchFamily="49" charset="-122"/>
                          <a:ea typeface="黑体" pitchFamily="49" charset="-122"/>
                        </a:rPr>
                        <a:t>3</a:t>
                      </a:r>
                      <a:r>
                        <a:rPr lang="zh-CN" altLang="en-US" sz="2400" b="0" dirty="0">
                          <a:latin typeface="黑体" pitchFamily="49" charset="-122"/>
                          <a:ea typeface="黑体" pitchFamily="49" charset="-122"/>
                        </a:rPr>
                        <a:t>与</a:t>
                      </a:r>
                      <a:r>
                        <a:rPr lang="en-US" altLang="zh-CN" sz="2400" b="0" dirty="0">
                          <a:latin typeface="黑体" pitchFamily="49" charset="-122"/>
                          <a:ea typeface="黑体" pitchFamily="49" charset="-122"/>
                        </a:rPr>
                        <a:t>4</a:t>
                      </a:r>
                      <a:r>
                        <a:rPr lang="zh-CN" altLang="en-US" sz="2400" b="0" dirty="0">
                          <a:latin typeface="黑体" pitchFamily="49" charset="-122"/>
                          <a:ea typeface="黑体" pitchFamily="49" charset="-122"/>
                        </a:rPr>
                        <a:t>无明显差异</a:t>
                      </a:r>
                      <a:r>
                        <a:rPr lang="zh-CN" altLang="en-US" sz="2400" b="0" dirty="0">
                          <a:solidFill>
                            <a:schemeClr val="tx1"/>
                          </a:solidFill>
                          <a:latin typeface="黑体" pitchFamily="49" charset="-122"/>
                          <a:ea typeface="黑体" pitchFamily="49" charset="-122"/>
                        </a:rPr>
                        <a:t>；</a:t>
                      </a:r>
                      <a:endParaRPr lang="en-US" altLang="zh-CN" sz="2400" b="0" dirty="0">
                        <a:latin typeface="黑体" pitchFamily="49" charset="-122"/>
                        <a:ea typeface="黑体" pitchFamily="49" charset="-122"/>
                      </a:endParaRPr>
                    </a:p>
                    <a:p>
                      <a:pPr algn="l">
                        <a:lnSpc>
                          <a:spcPct val="150000"/>
                        </a:lnSpc>
                      </a:pPr>
                      <a:r>
                        <a:rPr lang="en-US" altLang="zh-CN" sz="2400" b="0" dirty="0">
                          <a:latin typeface="黑体" pitchFamily="49" charset="-122"/>
                          <a:ea typeface="黑体" pitchFamily="49" charset="-122"/>
                        </a:rPr>
                        <a:t>    4</a:t>
                      </a:r>
                      <a:r>
                        <a:rPr lang="zh-CN" altLang="en-US" sz="2400" b="0" dirty="0">
                          <a:latin typeface="黑体" pitchFamily="49" charset="-122"/>
                          <a:ea typeface="黑体" pitchFamily="49" charset="-122"/>
                        </a:rPr>
                        <a:t>与</a:t>
                      </a:r>
                      <a:r>
                        <a:rPr lang="en-US" altLang="zh-CN" sz="2400" b="0" dirty="0">
                          <a:latin typeface="黑体" pitchFamily="49" charset="-122"/>
                          <a:ea typeface="黑体" pitchFamily="49" charset="-122"/>
                        </a:rPr>
                        <a:t>2</a:t>
                      </a:r>
                      <a:r>
                        <a:rPr lang="zh-CN" altLang="en-US" sz="2400" b="0" dirty="0">
                          <a:latin typeface="黑体" pitchFamily="49" charset="-122"/>
                          <a:ea typeface="黑体" pitchFamily="49" charset="-122"/>
                        </a:rPr>
                        <a:t>的差值明显，</a:t>
                      </a:r>
                      <a:r>
                        <a:rPr lang="en-US" altLang="zh-CN" sz="2400" b="0" dirty="0">
                          <a:latin typeface="黑体" pitchFamily="49" charset="-122"/>
                          <a:ea typeface="黑体" pitchFamily="49" charset="-122"/>
                        </a:rPr>
                        <a:t>3</a:t>
                      </a:r>
                      <a:r>
                        <a:rPr lang="zh-CN" altLang="en-US" sz="2400" b="0" dirty="0">
                          <a:latin typeface="黑体" pitchFamily="49" charset="-122"/>
                          <a:ea typeface="黑体" pitchFamily="49" charset="-122"/>
                        </a:rPr>
                        <a:t>与</a:t>
                      </a:r>
                      <a:r>
                        <a:rPr lang="en-US" altLang="zh-CN" sz="2400" b="0" dirty="0">
                          <a:latin typeface="黑体" pitchFamily="49" charset="-122"/>
                          <a:ea typeface="黑体" pitchFamily="49" charset="-122"/>
                        </a:rPr>
                        <a:t>1</a:t>
                      </a:r>
                      <a:r>
                        <a:rPr lang="zh-CN" altLang="en-US" sz="2400" b="0" dirty="0">
                          <a:latin typeface="黑体" pitchFamily="49" charset="-122"/>
                          <a:ea typeface="黑体" pitchFamily="49" charset="-122"/>
                        </a:rPr>
                        <a:t>无明显差异</a:t>
                      </a:r>
                      <a:endParaRPr lang="en-US" altLang="zh-CN" sz="2400" b="0" dirty="0">
                        <a:latin typeface="黑体" pitchFamily="49" charset="-122"/>
                        <a:ea typeface="黑体" pitchFamily="49" charset="-122"/>
                      </a:endParaRP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2648957528"/>
              </p:ext>
            </p:extLst>
          </p:nvPr>
        </p:nvGraphicFramePr>
        <p:xfrm>
          <a:off x="724408" y="307494"/>
          <a:ext cx="10577594" cy="3079159"/>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3503145">
                  <a:extLst>
                    <a:ext uri="{9D8B030D-6E8A-4147-A177-3AD203B41FA5}">
                      <a16:colId xmlns:a16="http://schemas.microsoft.com/office/drawing/2014/main" val="20002"/>
                    </a:ext>
                  </a:extLst>
                </a:gridCol>
                <a:gridCol w="4455235">
                  <a:extLst>
                    <a:ext uri="{9D8B030D-6E8A-4147-A177-3AD203B41FA5}">
                      <a16:colId xmlns:a16="http://schemas.microsoft.com/office/drawing/2014/main" val="20003"/>
                    </a:ext>
                  </a:extLst>
                </a:gridCol>
              </a:tblGrid>
              <a:tr h="820811">
                <a:tc>
                  <a:txBody>
                    <a:bodyPr/>
                    <a:lstStyle/>
                    <a:p>
                      <a:pPr algn="ctr"/>
                      <a:r>
                        <a:rPr lang="zh-CN" altLang="en-US" sz="2400" b="0" dirty="0">
                          <a:latin typeface="SimHei" panose="02010609060101010101" pitchFamily="49" charset="-122"/>
                          <a:ea typeface="SimHei" panose="02010609060101010101" pitchFamily="49" charset="-122"/>
                        </a:rPr>
                        <a:t>小题</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分值</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赋分标准</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2258348">
                <a:tc>
                  <a:txBody>
                    <a:bodyPr/>
                    <a:lstStyle/>
                    <a:p>
                      <a:pPr algn="ctr"/>
                      <a:r>
                        <a:rPr lang="en-US" altLang="zh-CN" sz="2400" b="0" dirty="0">
                          <a:latin typeface="SimHei" panose="02010609060101010101" pitchFamily="49" charset="-122"/>
                          <a:ea typeface="SimHei" panose="02010609060101010101" pitchFamily="49" charset="-122"/>
                          <a:cs typeface="Arial Unicode MS" panose="020B0604020202020204" pitchFamily="34" charset="-122"/>
                        </a:rPr>
                        <a:t>16.1</a:t>
                      </a:r>
                    </a:p>
                  </a:txBody>
                  <a:tcPr anchor="ctr"/>
                </a:tc>
                <a:tc>
                  <a:txBody>
                    <a:bodyPr/>
                    <a:lstStyle/>
                    <a:p>
                      <a:pPr algn="ctr"/>
                      <a:r>
                        <a:rPr lang="en-US" altLang="zh-CN" sz="2400" b="0" dirty="0">
                          <a:latin typeface="SimHei" panose="02010609060101010101" pitchFamily="49" charset="-122"/>
                          <a:ea typeface="SimHei" panose="02010609060101010101" pitchFamily="49" charset="-122"/>
                        </a:rPr>
                        <a:t>2</a:t>
                      </a:r>
                    </a:p>
                    <a:p>
                      <a:pPr algn="ctr"/>
                      <a:r>
                        <a:rPr lang="zh-CN" altLang="en-US" sz="2400" b="0" dirty="0">
                          <a:latin typeface="SimHei" panose="02010609060101010101" pitchFamily="49" charset="-122"/>
                          <a:ea typeface="SimHei" panose="02010609060101010101" pitchFamily="49" charset="-122"/>
                        </a:rPr>
                        <a:t>（</a:t>
                      </a:r>
                      <a:r>
                        <a:rPr lang="en-US" altLang="zh-CN" sz="2400" b="0" dirty="0">
                          <a:latin typeface="SimHei" panose="02010609060101010101" pitchFamily="49" charset="-122"/>
                          <a:ea typeface="SimHei" panose="02010609060101010101" pitchFamily="49" charset="-122"/>
                        </a:rPr>
                        <a:t>0,2</a:t>
                      </a:r>
                      <a:r>
                        <a:rPr lang="zh-CN" altLang="en-US" sz="2400" b="0" dirty="0">
                          <a:latin typeface="SimHei" panose="02010609060101010101" pitchFamily="49" charset="-122"/>
                          <a:ea typeface="SimHei" panose="02010609060101010101" pitchFamily="49" charset="-122"/>
                        </a:rPr>
                        <a:t>）</a:t>
                      </a:r>
                    </a:p>
                  </a:txBody>
                  <a:tcPr anchor="ctr"/>
                </a:tc>
                <a:tc>
                  <a:txBody>
                    <a:bodyPr/>
                    <a:lstStyle/>
                    <a:p>
                      <a:pPr algn="l"/>
                      <a:r>
                        <a:rPr lang="en-US" altLang="zh-CN" sz="2400" b="0" dirty="0">
                          <a:latin typeface="SimHei" panose="02010609060101010101" pitchFamily="49" charset="-122"/>
                          <a:ea typeface="SimHei" panose="02010609060101010101" pitchFamily="49" charset="-122"/>
                        </a:rPr>
                        <a:t>2</a:t>
                      </a:r>
                      <a:r>
                        <a:rPr lang="zh-CN" altLang="en-US" sz="2400" b="0" dirty="0">
                          <a:latin typeface="SimHei" panose="02010609060101010101" pitchFamily="49" charset="-122"/>
                          <a:ea typeface="SimHei" panose="02010609060101010101" pitchFamily="49" charset="-122"/>
                        </a:rPr>
                        <a:t>分：群落</a:t>
                      </a:r>
                      <a:endParaRPr lang="en-US" altLang="zh-CN" sz="2400" b="0" dirty="0">
                        <a:latin typeface="SimHei" panose="02010609060101010101" pitchFamily="49" charset="-122"/>
                        <a:ea typeface="SimHei" panose="02010609060101010101" pitchFamily="49" charset="-122"/>
                      </a:endParaRPr>
                    </a:p>
                    <a:p>
                      <a:pPr algn="l"/>
                      <a:endParaRPr lang="en-US" altLang="zh-CN" sz="2400" b="0" dirty="0">
                        <a:latin typeface="SimHei" panose="02010609060101010101" pitchFamily="49" charset="-122"/>
                        <a:ea typeface="SimHei" panose="02010609060101010101" pitchFamily="49" charset="-122"/>
                      </a:endParaRPr>
                    </a:p>
                    <a:p>
                      <a:pPr algn="l"/>
                      <a:r>
                        <a:rPr lang="zh-CN" altLang="en-US" sz="2400" b="0" dirty="0">
                          <a:latin typeface="SimHei" panose="02010609060101010101" pitchFamily="49" charset="-122"/>
                          <a:ea typeface="SimHei" panose="02010609060101010101" pitchFamily="49" charset="-122"/>
                        </a:rPr>
                        <a:t>无扩展</a:t>
                      </a:r>
                      <a:r>
                        <a:rPr lang="en-US" altLang="zh-CN" sz="2400" b="0" dirty="0">
                          <a:latin typeface="SimHei" panose="02010609060101010101" pitchFamily="49" charset="-122"/>
                          <a:ea typeface="SimHei" panose="02010609060101010101" pitchFamily="49" charset="-122"/>
                        </a:rPr>
                        <a:t> </a:t>
                      </a:r>
                      <a:endParaRPr lang="zh-CN" altLang="en-US" sz="2400" b="0" dirty="0">
                        <a:latin typeface="SimHei" panose="02010609060101010101" pitchFamily="49" charset="-122"/>
                        <a:ea typeface="SimHei" panose="02010609060101010101" pitchFamily="49" charset="-122"/>
                      </a:endParaRPr>
                    </a:p>
                  </a:txBody>
                  <a:tcPr anchor="ctr"/>
                </a:tc>
                <a:tc>
                  <a:txBody>
                    <a:bodyPr/>
                    <a:lstStyle/>
                    <a:p>
                      <a:pPr algn="l"/>
                      <a:r>
                        <a:rPr lang="zh-CN" altLang="en-US" sz="2400" b="0" dirty="0">
                          <a:solidFill>
                            <a:srgbClr val="FF0000"/>
                          </a:solidFill>
                          <a:latin typeface="SimHei" panose="02010609060101010101" pitchFamily="49" charset="-122"/>
                          <a:ea typeface="SimHei" panose="02010609060101010101" pitchFamily="49" charset="-122"/>
                        </a:rPr>
                        <a:t> 个体、种群、生态系统、</a:t>
                      </a:r>
                    </a:p>
                    <a:p>
                      <a:pPr algn="l"/>
                      <a:r>
                        <a:rPr lang="zh-CN" altLang="en-US" sz="2400" b="0" dirty="0">
                          <a:solidFill>
                            <a:srgbClr val="FF0000"/>
                          </a:solidFill>
                          <a:latin typeface="SimHei" panose="02010609060101010101" pitchFamily="49" charset="-122"/>
                          <a:ea typeface="SimHei" panose="02010609060101010101" pitchFamily="49" charset="-122"/>
                        </a:rPr>
                        <a:t> </a:t>
                      </a:r>
                    </a:p>
                    <a:p>
                      <a:pPr algn="l"/>
                      <a:r>
                        <a:rPr lang="zh-CN" altLang="en-US" sz="2400" b="0" dirty="0">
                          <a:solidFill>
                            <a:srgbClr val="FF0000"/>
                          </a:solidFill>
                          <a:latin typeface="SimHei" panose="02010609060101010101" pitchFamily="49" charset="-122"/>
                          <a:ea typeface="SimHei" panose="02010609060101010101" pitchFamily="49" charset="-122"/>
                        </a:rPr>
                        <a:t> 基因、多生物</a:t>
                      </a:r>
                    </a:p>
                  </a:txBody>
                  <a:tcPr anchor="ctr"/>
                </a:tc>
                <a:extLst>
                  <a:ext uri="{0D108BD9-81ED-4DB2-BD59-A6C34878D82A}">
                    <a16:rowId xmlns:a16="http://schemas.microsoft.com/office/drawing/2014/main" val="10001"/>
                  </a:ext>
                </a:extLst>
              </a:tr>
            </a:tbl>
          </a:graphicData>
        </a:graphic>
      </p:graphicFrame>
      <p:graphicFrame>
        <p:nvGraphicFramePr>
          <p:cNvPr id="3" name="表格 2"/>
          <p:cNvGraphicFramePr>
            <a:graphicFrameLocks noGrp="1"/>
          </p:cNvGraphicFramePr>
          <p:nvPr>
            <p:custDataLst>
              <p:tags r:id="rId2"/>
            </p:custDataLst>
            <p:extLst>
              <p:ext uri="{D42A27DB-BD31-4B8C-83A1-F6EECF244321}">
                <p14:modId xmlns:p14="http://schemas.microsoft.com/office/powerpoint/2010/main" val="4062778922"/>
              </p:ext>
            </p:extLst>
          </p:nvPr>
        </p:nvGraphicFramePr>
        <p:xfrm>
          <a:off x="755938" y="3618253"/>
          <a:ext cx="10577594" cy="2996970"/>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3503145">
                  <a:extLst>
                    <a:ext uri="{9D8B030D-6E8A-4147-A177-3AD203B41FA5}">
                      <a16:colId xmlns:a16="http://schemas.microsoft.com/office/drawing/2014/main" val="20002"/>
                    </a:ext>
                  </a:extLst>
                </a:gridCol>
                <a:gridCol w="4455235">
                  <a:extLst>
                    <a:ext uri="{9D8B030D-6E8A-4147-A177-3AD203B41FA5}">
                      <a16:colId xmlns:a16="http://schemas.microsoft.com/office/drawing/2014/main" val="20003"/>
                    </a:ext>
                  </a:extLst>
                </a:gridCol>
              </a:tblGrid>
              <a:tr h="798902">
                <a:tc>
                  <a:txBody>
                    <a:bodyPr/>
                    <a:lstStyle/>
                    <a:p>
                      <a:pPr algn="ctr"/>
                      <a:r>
                        <a:rPr lang="zh-CN" altLang="en-US" sz="2400" b="0" dirty="0">
                          <a:latin typeface="SimHei" panose="02010609060101010101" pitchFamily="49" charset="-122"/>
                          <a:ea typeface="SimHei" panose="02010609060101010101" pitchFamily="49" charset="-122"/>
                        </a:rPr>
                        <a:t>小题</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分值</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赋分标准</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2198068">
                <a:tc>
                  <a:txBody>
                    <a:bodyPr/>
                    <a:lstStyle/>
                    <a:p>
                      <a:pPr algn="ctr"/>
                      <a:r>
                        <a:rPr lang="en-US" altLang="zh-CN" sz="2400" b="0" dirty="0">
                          <a:latin typeface="SimHei" panose="02010609060101010101" pitchFamily="49" charset="-122"/>
                          <a:ea typeface="SimHei" panose="02010609060101010101" pitchFamily="49" charset="-122"/>
                          <a:cs typeface="Arial Unicode MS" panose="020B0604020202020204" pitchFamily="34" charset="-122"/>
                        </a:rPr>
                        <a:t>16.3.1</a:t>
                      </a:r>
                    </a:p>
                  </a:txBody>
                  <a:tcPr anchor="ctr"/>
                </a:tc>
                <a:tc>
                  <a:txBody>
                    <a:bodyPr/>
                    <a:lstStyle/>
                    <a:p>
                      <a:pPr algn="ctr"/>
                      <a:r>
                        <a:rPr lang="en-US" altLang="zh-CN" sz="2400" b="0" dirty="0">
                          <a:latin typeface="SimHei" panose="02010609060101010101" pitchFamily="49" charset="-122"/>
                          <a:ea typeface="SimHei" panose="02010609060101010101" pitchFamily="49" charset="-122"/>
                        </a:rPr>
                        <a:t>2</a:t>
                      </a:r>
                    </a:p>
                    <a:p>
                      <a:pPr algn="ctr"/>
                      <a:r>
                        <a:rPr lang="zh-CN" altLang="en-US" sz="2400" b="0" dirty="0">
                          <a:latin typeface="SimHei" panose="02010609060101010101" pitchFamily="49" charset="-122"/>
                          <a:ea typeface="SimHei" panose="02010609060101010101" pitchFamily="49" charset="-122"/>
                        </a:rPr>
                        <a:t>（</a:t>
                      </a:r>
                      <a:r>
                        <a:rPr lang="en-US" altLang="zh-CN" sz="2400" b="0" dirty="0">
                          <a:latin typeface="SimHei" panose="02010609060101010101" pitchFamily="49" charset="-122"/>
                          <a:ea typeface="SimHei" panose="02010609060101010101" pitchFamily="49" charset="-122"/>
                        </a:rPr>
                        <a:t>0,2</a:t>
                      </a:r>
                      <a:r>
                        <a:rPr lang="zh-CN" altLang="en-US" sz="2400" b="0" dirty="0">
                          <a:latin typeface="SimHei" panose="02010609060101010101" pitchFamily="49" charset="-122"/>
                          <a:ea typeface="SimHei" panose="02010609060101010101" pitchFamily="49" charset="-122"/>
                        </a:rPr>
                        <a:t>）</a:t>
                      </a:r>
                    </a:p>
                  </a:txBody>
                  <a:tcPr anchor="ctr"/>
                </a:tc>
                <a:tc>
                  <a:txBody>
                    <a:bodyPr/>
                    <a:lstStyle/>
                    <a:p>
                      <a:pPr algn="l"/>
                      <a:r>
                        <a:rPr lang="en-US" altLang="zh-CN" sz="2400" b="0" dirty="0">
                          <a:latin typeface="SimHei" panose="02010609060101010101" pitchFamily="49" charset="-122"/>
                          <a:ea typeface="SimHei" panose="02010609060101010101" pitchFamily="49" charset="-122"/>
                        </a:rPr>
                        <a:t>2</a:t>
                      </a:r>
                      <a:r>
                        <a:rPr lang="zh-CN" altLang="en-US" sz="2400" b="0" dirty="0">
                          <a:latin typeface="SimHei" panose="02010609060101010101" pitchFamily="49" charset="-122"/>
                          <a:ea typeface="SimHei" panose="02010609060101010101" pitchFamily="49" charset="-122"/>
                        </a:rPr>
                        <a:t>分：信息传递</a:t>
                      </a:r>
                      <a:endParaRPr lang="en-US" altLang="zh-CN" sz="2400" b="0" dirty="0">
                        <a:latin typeface="SimHei" panose="02010609060101010101" pitchFamily="49" charset="-122"/>
                        <a:ea typeface="SimHei" panose="02010609060101010101" pitchFamily="49" charset="-122"/>
                      </a:endParaRPr>
                    </a:p>
                    <a:p>
                      <a:pPr algn="l"/>
                      <a:endParaRPr lang="en-US" altLang="zh-CN" sz="2400" b="0" dirty="0">
                        <a:latin typeface="SimHei" panose="02010609060101010101" pitchFamily="49" charset="-122"/>
                        <a:ea typeface="SimHei" panose="02010609060101010101" pitchFamily="49" charset="-122"/>
                      </a:endParaRPr>
                    </a:p>
                    <a:p>
                      <a:pPr algn="l"/>
                      <a:r>
                        <a:rPr lang="zh-CN" altLang="en-US" sz="2400" b="0" dirty="0">
                          <a:latin typeface="SimHei" panose="02010609060101010101" pitchFamily="49" charset="-122"/>
                          <a:ea typeface="SimHei" panose="02010609060101010101" pitchFamily="49" charset="-122"/>
                        </a:rPr>
                        <a:t>无拓展</a:t>
                      </a:r>
                      <a:r>
                        <a:rPr lang="en-US" altLang="zh-CN" sz="2400" b="0" dirty="0">
                          <a:latin typeface="SimHei" panose="02010609060101010101" pitchFamily="49" charset="-122"/>
                          <a:ea typeface="SimHei" panose="02010609060101010101" pitchFamily="49" charset="-122"/>
                        </a:rPr>
                        <a:t> </a:t>
                      </a:r>
                      <a:endParaRPr lang="zh-CN" altLang="en-US" sz="2400" b="0" dirty="0">
                        <a:latin typeface="SimHei" panose="02010609060101010101" pitchFamily="49" charset="-122"/>
                        <a:ea typeface="SimHei" panose="02010609060101010101" pitchFamily="49" charset="-122"/>
                      </a:endParaRPr>
                    </a:p>
                  </a:txBody>
                  <a:tcPr anchor="ctr"/>
                </a:tc>
                <a:tc>
                  <a:txBody>
                    <a:bodyPr/>
                    <a:lstStyle/>
                    <a:p>
                      <a:pPr algn="l"/>
                      <a:r>
                        <a:rPr lang="zh-CN" altLang="en-US" sz="2400" b="0" dirty="0">
                          <a:solidFill>
                            <a:srgbClr val="FF0000"/>
                          </a:solidFill>
                          <a:latin typeface="SimHei" panose="02010609060101010101" pitchFamily="49" charset="-122"/>
                          <a:ea typeface="SimHei" panose="02010609060101010101" pitchFamily="49" charset="-122"/>
                        </a:rPr>
                        <a:t> 化学信息、化学信号、信息交流、信息</a:t>
                      </a: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70337535"/>
              </p:ext>
            </p:extLst>
          </p:nvPr>
        </p:nvGraphicFramePr>
        <p:xfrm>
          <a:off x="143340" y="260648"/>
          <a:ext cx="11809312" cy="6036210"/>
        </p:xfrm>
        <a:graphic>
          <a:graphicData uri="http://schemas.openxmlformats.org/drawingml/2006/table">
            <a:tbl>
              <a:tblPr firstRow="1" bandRow="1">
                <a:tableStyleId>{5C22544A-7EE6-4342-B048-85BDC9FD1C3A}</a:tableStyleId>
              </a:tblPr>
              <a:tblGrid>
                <a:gridCol w="1462105">
                  <a:extLst>
                    <a:ext uri="{9D8B030D-6E8A-4147-A177-3AD203B41FA5}">
                      <a16:colId xmlns:a16="http://schemas.microsoft.com/office/drawing/2014/main" val="20000"/>
                    </a:ext>
                  </a:extLst>
                </a:gridCol>
                <a:gridCol w="1462105">
                  <a:extLst>
                    <a:ext uri="{9D8B030D-6E8A-4147-A177-3AD203B41FA5}">
                      <a16:colId xmlns:a16="http://schemas.microsoft.com/office/drawing/2014/main" val="20001"/>
                    </a:ext>
                  </a:extLst>
                </a:gridCol>
                <a:gridCol w="3911073">
                  <a:extLst>
                    <a:ext uri="{9D8B030D-6E8A-4147-A177-3AD203B41FA5}">
                      <a16:colId xmlns:a16="http://schemas.microsoft.com/office/drawing/2014/main" val="20002"/>
                    </a:ext>
                  </a:extLst>
                </a:gridCol>
                <a:gridCol w="4974029">
                  <a:extLst>
                    <a:ext uri="{9D8B030D-6E8A-4147-A177-3AD203B41FA5}">
                      <a16:colId xmlns:a16="http://schemas.microsoft.com/office/drawing/2014/main" val="20003"/>
                    </a:ext>
                  </a:extLst>
                </a:gridCol>
              </a:tblGrid>
              <a:tr h="755941">
                <a:tc>
                  <a:txBody>
                    <a:bodyPr/>
                    <a:lstStyle/>
                    <a:p>
                      <a:pPr algn="ctr"/>
                      <a:r>
                        <a:rPr lang="zh-CN" altLang="en-US" sz="2400" b="0" dirty="0">
                          <a:latin typeface="黑体" pitchFamily="49" charset="-122"/>
                          <a:ea typeface="黑体" pitchFamily="49" charset="-122"/>
                        </a:rPr>
                        <a:t>小题</a:t>
                      </a:r>
                    </a:p>
                  </a:txBody>
                  <a:tcPr anchor="ctr">
                    <a:solidFill>
                      <a:srgbClr val="0070C0"/>
                    </a:solidFill>
                  </a:tcPr>
                </a:tc>
                <a:tc>
                  <a:txBody>
                    <a:bodyPr/>
                    <a:lstStyle/>
                    <a:p>
                      <a:pPr algn="ctr"/>
                      <a:r>
                        <a:rPr lang="zh-CN" altLang="en-US" sz="2400" b="0" dirty="0">
                          <a:latin typeface="黑体" pitchFamily="49" charset="-122"/>
                          <a:ea typeface="黑体" pitchFamily="49" charset="-122"/>
                        </a:rPr>
                        <a:t>分值</a:t>
                      </a:r>
                    </a:p>
                  </a:txBody>
                  <a:tcPr anchor="ctr">
                    <a:solidFill>
                      <a:srgbClr val="0070C0"/>
                    </a:solidFill>
                  </a:tcPr>
                </a:tc>
                <a:tc>
                  <a:txBody>
                    <a:bodyPr/>
                    <a:lstStyle/>
                    <a:p>
                      <a:pPr algn="ctr"/>
                      <a:r>
                        <a:rPr lang="zh-CN" altLang="en-US" sz="2400" b="0" dirty="0">
                          <a:latin typeface="黑体" pitchFamily="49" charset="-122"/>
                          <a:ea typeface="黑体" pitchFamily="49" charset="-122"/>
                        </a:rPr>
                        <a:t>赋分标准</a:t>
                      </a:r>
                    </a:p>
                  </a:txBody>
                  <a:tcPr anchor="ctr">
                    <a:solidFill>
                      <a:srgbClr val="0070C0"/>
                    </a:solidFill>
                  </a:tcPr>
                </a:tc>
                <a:tc>
                  <a:txBody>
                    <a:bodyPr/>
                    <a:lstStyle/>
                    <a:p>
                      <a:pPr algn="ctr"/>
                      <a:r>
                        <a:rPr lang="zh-CN" altLang="en-US" sz="2400" b="0" dirty="0">
                          <a:latin typeface="黑体" pitchFamily="49" charset="-122"/>
                          <a:ea typeface="黑体" pitchFamily="49" charset="-122"/>
                        </a:rPr>
                        <a:t>典型错误</a:t>
                      </a:r>
                    </a:p>
                  </a:txBody>
                  <a:tcPr anchor="ctr">
                    <a:solidFill>
                      <a:srgbClr val="0070C0"/>
                    </a:solidFill>
                  </a:tcPr>
                </a:tc>
                <a:extLst>
                  <a:ext uri="{0D108BD9-81ED-4DB2-BD59-A6C34878D82A}">
                    <a16:rowId xmlns:a16="http://schemas.microsoft.com/office/drawing/2014/main" val="10000"/>
                  </a:ext>
                </a:extLst>
              </a:tr>
              <a:tr h="2079869">
                <a:tc>
                  <a:txBody>
                    <a:bodyPr/>
                    <a:lstStyle/>
                    <a:p>
                      <a:pPr algn="ctr"/>
                      <a:r>
                        <a:rPr lang="en-US" altLang="zh-CN" sz="2400" b="0" dirty="0">
                          <a:latin typeface="黑体" pitchFamily="49" charset="-122"/>
                          <a:ea typeface="黑体" pitchFamily="49" charset="-122"/>
                          <a:cs typeface="Arial Unicode MS" pitchFamily="34" charset="-122"/>
                        </a:rPr>
                        <a:t>19.3①</a:t>
                      </a:r>
                    </a:p>
                  </a:txBody>
                  <a:tcPr anchor="ctr"/>
                </a:tc>
                <a:tc>
                  <a:txBody>
                    <a:bodyPr/>
                    <a:lstStyle/>
                    <a:p>
                      <a:pPr algn="ctr"/>
                      <a:r>
                        <a:rPr lang="en-US" altLang="zh-CN" sz="2400" b="0" dirty="0">
                          <a:latin typeface="黑体" pitchFamily="49" charset="-122"/>
                          <a:ea typeface="黑体" pitchFamily="49" charset="-122"/>
                        </a:rPr>
                        <a:t>2</a:t>
                      </a:r>
                    </a:p>
                    <a:p>
                      <a:pPr algn="ctr"/>
                      <a:r>
                        <a:rPr lang="zh-CN" altLang="en-US" sz="2400" b="0" dirty="0">
                          <a:latin typeface="黑体" pitchFamily="49" charset="-122"/>
                          <a:ea typeface="黑体" pitchFamily="49" charset="-122"/>
                        </a:rPr>
                        <a:t>（</a:t>
                      </a:r>
                      <a:r>
                        <a:rPr lang="en-US" altLang="zh-CN" sz="2400" b="0" dirty="0">
                          <a:latin typeface="黑体" pitchFamily="49" charset="-122"/>
                          <a:ea typeface="黑体" pitchFamily="49" charset="-122"/>
                        </a:rPr>
                        <a:t>0,2</a:t>
                      </a:r>
                      <a:r>
                        <a:rPr lang="zh-CN" altLang="en-US" sz="2400" b="0" dirty="0">
                          <a:latin typeface="黑体" pitchFamily="49" charset="-122"/>
                          <a:ea typeface="黑体" pitchFamily="49" charset="-122"/>
                        </a:rPr>
                        <a:t>）</a:t>
                      </a:r>
                    </a:p>
                  </a:txBody>
                  <a:tcPr anchor="ctr"/>
                </a:tc>
                <a:tc>
                  <a:txBody>
                    <a:bodyPr/>
                    <a:lstStyle/>
                    <a:p>
                      <a:pPr algn="l"/>
                      <a:r>
                        <a:rPr lang="en-US" altLang="zh-CN" sz="2400" b="0" dirty="0">
                          <a:solidFill>
                            <a:srgbClr val="FF0000"/>
                          </a:solidFill>
                          <a:latin typeface="黑体" pitchFamily="49" charset="-122"/>
                          <a:ea typeface="黑体" pitchFamily="49" charset="-122"/>
                        </a:rPr>
                        <a:t>2</a:t>
                      </a:r>
                      <a:r>
                        <a:rPr lang="zh-CN" altLang="en-US" sz="2400" b="0" dirty="0">
                          <a:solidFill>
                            <a:srgbClr val="FF0000"/>
                          </a:solidFill>
                          <a:latin typeface="黑体" pitchFamily="49" charset="-122"/>
                          <a:ea typeface="黑体" pitchFamily="49" charset="-122"/>
                        </a:rPr>
                        <a:t>分：</a:t>
                      </a:r>
                      <a:r>
                        <a:rPr lang="en-US" altLang="zh-CN" sz="2400" dirty="0">
                          <a:effectLst/>
                          <a:latin typeface="Times New Roman" panose="02020603050405020304" pitchFamily="18" charset="0"/>
                          <a:ea typeface="+mn-ea"/>
                        </a:rPr>
                        <a:t>M′M′AADD</a:t>
                      </a:r>
                      <a:endParaRPr lang="en-US" altLang="zh-CN" sz="2400" b="0" dirty="0">
                        <a:latin typeface="黑体" pitchFamily="49" charset="-122"/>
                        <a:ea typeface="黑体" pitchFamily="49" charset="-122"/>
                      </a:endParaRPr>
                    </a:p>
                    <a:p>
                      <a:pPr algn="l"/>
                      <a:endParaRPr lang="en-US" altLang="zh-CN" sz="2400" b="0" dirty="0">
                        <a:latin typeface="黑体" pitchFamily="49" charset="-122"/>
                        <a:ea typeface="黑体" pitchFamily="49" charset="-122"/>
                      </a:endParaRPr>
                    </a:p>
                    <a:p>
                      <a:pPr algn="l"/>
                      <a:r>
                        <a:rPr lang="zh-CN" altLang="en-US" sz="2400" b="0" dirty="0">
                          <a:solidFill>
                            <a:srgbClr val="FF0000"/>
                          </a:solidFill>
                          <a:latin typeface="黑体" pitchFamily="49" charset="-122"/>
                          <a:ea typeface="黑体" pitchFamily="49" charset="-122"/>
                        </a:rPr>
                        <a:t>拓展答案：</a:t>
                      </a:r>
                      <a:r>
                        <a:rPr lang="zh-CN" altLang="en-US" sz="2400" b="0" dirty="0">
                          <a:latin typeface="黑体" pitchFamily="49" charset="-122"/>
                          <a:ea typeface="黑体" pitchFamily="49" charset="-122"/>
                        </a:rPr>
                        <a:t>无</a:t>
                      </a:r>
                    </a:p>
                  </a:txBody>
                  <a:tcPr anchor="ctr"/>
                </a:tc>
                <a:tc>
                  <a:txBody>
                    <a:bodyPr/>
                    <a:lstStyle/>
                    <a:p>
                      <a:pPr algn="l"/>
                      <a:r>
                        <a:rPr lang="en-US" altLang="zh-CN" sz="2400" kern="1200" dirty="0">
                          <a:solidFill>
                            <a:schemeClr val="dk1"/>
                          </a:solidFill>
                          <a:effectLst/>
                          <a:latin typeface="Times New Roman" panose="02020603050405020304" pitchFamily="18" charset="0"/>
                          <a:ea typeface="+mn-ea"/>
                          <a:cs typeface="+mn-cs"/>
                        </a:rPr>
                        <a:t>AADD     mmAADD     M′AD</a:t>
                      </a:r>
                    </a:p>
                    <a:p>
                      <a:pPr algn="l"/>
                      <a:endParaRPr lang="en-US" altLang="zh-CN" sz="2400" kern="1200" dirty="0">
                        <a:solidFill>
                          <a:schemeClr val="dk1"/>
                        </a:solidFill>
                        <a:effectLst/>
                        <a:latin typeface="Times New Roman" panose="02020603050405020304" pitchFamily="18" charset="0"/>
                        <a:ea typeface="+mn-ea"/>
                        <a:cs typeface="+mn-cs"/>
                      </a:endParaRPr>
                    </a:p>
                    <a:p>
                      <a:pPr algn="l"/>
                      <a:r>
                        <a:rPr lang="en-US" altLang="zh-CN" sz="2400" kern="1200" dirty="0">
                          <a:solidFill>
                            <a:schemeClr val="dk1"/>
                          </a:solidFill>
                          <a:effectLst/>
                          <a:latin typeface="Times New Roman" panose="02020603050405020304" pitchFamily="18" charset="0"/>
                          <a:ea typeface="+mn-ea"/>
                          <a:cs typeface="+mn-cs"/>
                        </a:rPr>
                        <a:t>M′AD/M′AD     </a:t>
                      </a:r>
                      <a:r>
                        <a:rPr lang="en-US" altLang="zh-CN" sz="2400" dirty="0" err="1">
                          <a:effectLst/>
                          <a:latin typeface="Times New Roman" panose="02020603050405020304" pitchFamily="18" charset="0"/>
                          <a:ea typeface="+mn-ea"/>
                        </a:rPr>
                        <a:t>mmaadd</a:t>
                      </a:r>
                      <a:endParaRPr lang="zh-CN" altLang="en-US" sz="2400" kern="1200" dirty="0">
                        <a:solidFill>
                          <a:schemeClr val="dk1"/>
                        </a:solidFill>
                        <a:effectLst/>
                        <a:latin typeface="Times New Roman" panose="02020603050405020304" pitchFamily="18" charset="0"/>
                        <a:ea typeface="+mn-ea"/>
                        <a:cs typeface="+mn-cs"/>
                      </a:endParaRPr>
                    </a:p>
                  </a:txBody>
                  <a:tcPr anchor="ctr"/>
                </a:tc>
                <a:extLst>
                  <a:ext uri="{0D108BD9-81ED-4DB2-BD59-A6C34878D82A}">
                    <a16:rowId xmlns:a16="http://schemas.microsoft.com/office/drawing/2014/main" val="10001"/>
                  </a:ext>
                </a:extLst>
              </a:tr>
              <a:tr h="3200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0" dirty="0">
                          <a:latin typeface="黑体" pitchFamily="49" charset="-122"/>
                          <a:ea typeface="黑体" pitchFamily="49" charset="-122"/>
                          <a:cs typeface="Arial Unicode MS" pitchFamily="34" charset="-122"/>
                        </a:rPr>
                        <a:t>19.3②</a:t>
                      </a:r>
                    </a:p>
                    <a:p>
                      <a:pPr algn="ctr"/>
                      <a:endParaRPr lang="en-US" altLang="zh-CN" sz="2400" b="0" dirty="0">
                        <a:latin typeface="黑体" pitchFamily="49" charset="-122"/>
                        <a:ea typeface="黑体" pitchFamily="49" charset="-122"/>
                        <a:cs typeface="Arial Unicode MS" pitchFamily="34" charset="-122"/>
                      </a:endParaRPr>
                    </a:p>
                  </a:txBody>
                  <a:tcPr anchor="ctr"/>
                </a:tc>
                <a:tc>
                  <a:txBody>
                    <a:bodyPr/>
                    <a:lstStyle/>
                    <a:p>
                      <a:pPr algn="ctr"/>
                      <a:r>
                        <a:rPr lang="en-US" altLang="zh-CN" sz="2400" b="0" dirty="0">
                          <a:latin typeface="黑体" pitchFamily="49" charset="-122"/>
                          <a:ea typeface="黑体" pitchFamily="49" charset="-122"/>
                        </a:rPr>
                        <a:t>2</a:t>
                      </a:r>
                    </a:p>
                    <a:p>
                      <a:pPr algn="ctr"/>
                      <a:r>
                        <a:rPr lang="zh-CN" altLang="en-US" sz="1900" b="0" dirty="0">
                          <a:latin typeface="黑体" pitchFamily="49" charset="-122"/>
                          <a:ea typeface="黑体" pitchFamily="49" charset="-122"/>
                        </a:rPr>
                        <a:t>（</a:t>
                      </a:r>
                      <a:r>
                        <a:rPr lang="en-US" altLang="zh-CN" sz="1900" b="0" dirty="0">
                          <a:latin typeface="黑体" pitchFamily="49" charset="-122"/>
                          <a:ea typeface="黑体" pitchFamily="49" charset="-122"/>
                        </a:rPr>
                        <a:t>0,1,2</a:t>
                      </a:r>
                      <a:r>
                        <a:rPr lang="zh-CN" altLang="en-US" sz="1900" b="0" dirty="0">
                          <a:latin typeface="黑体" pitchFamily="49" charset="-122"/>
                          <a:ea typeface="黑体" pitchFamily="49" charset="-122"/>
                        </a:rPr>
                        <a:t>）</a:t>
                      </a:r>
                    </a:p>
                  </a:txBody>
                  <a:tcPr anchor="ctr"/>
                </a:tc>
                <a:tc>
                  <a:txBody>
                    <a:bodyPr/>
                    <a:lstStyle/>
                    <a:p>
                      <a:pPr algn="l">
                        <a:lnSpc>
                          <a:spcPct val="150000"/>
                        </a:lnSpc>
                      </a:pPr>
                      <a:r>
                        <a:rPr lang="en-US" altLang="zh-CN" sz="2400" b="0">
                          <a:solidFill>
                            <a:srgbClr val="FF0000"/>
                          </a:solidFill>
                          <a:latin typeface="黑体" pitchFamily="49" charset="-122"/>
                          <a:ea typeface="黑体" pitchFamily="49" charset="-122"/>
                        </a:rPr>
                        <a:t>2</a:t>
                      </a:r>
                      <a:r>
                        <a:rPr lang="zh-CN" altLang="en-US" sz="2400" b="0">
                          <a:solidFill>
                            <a:srgbClr val="FF0000"/>
                          </a:solidFill>
                          <a:latin typeface="黑体" pitchFamily="49" charset="-122"/>
                          <a:ea typeface="黑体" pitchFamily="49" charset="-122"/>
                        </a:rPr>
                        <a:t>分</a:t>
                      </a:r>
                      <a:r>
                        <a:rPr lang="zh-CN" altLang="en-US" sz="2400" b="1">
                          <a:solidFill>
                            <a:srgbClr val="FF0000"/>
                          </a:solidFill>
                          <a:latin typeface="黑体" pitchFamily="49" charset="-122"/>
                          <a:ea typeface="黑体" pitchFamily="49" charset="-122"/>
                        </a:rPr>
                        <a:t>：</a:t>
                      </a:r>
                      <a:r>
                        <a:rPr lang="zh-CN" altLang="zh-CN" sz="2400" b="1" kern="1200">
                          <a:solidFill>
                            <a:schemeClr val="dk1"/>
                          </a:solidFill>
                          <a:effectLst/>
                          <a:latin typeface="+mn-lt"/>
                          <a:ea typeface="+mn-ea"/>
                          <a:cs typeface="+mn-cs"/>
                        </a:rPr>
                        <a:t>卵清蛋白肽段（</a:t>
                      </a:r>
                      <a:r>
                        <a:rPr lang="en-US" altLang="zh-CN" sz="2400" b="1" kern="1200">
                          <a:solidFill>
                            <a:schemeClr val="dk1"/>
                          </a:solidFill>
                          <a:effectLst/>
                          <a:latin typeface="+mn-lt"/>
                          <a:ea typeface="+mn-ea"/>
                          <a:cs typeface="+mn-cs"/>
                        </a:rPr>
                        <a:t>1</a:t>
                      </a:r>
                      <a:r>
                        <a:rPr lang="zh-CN" altLang="zh-CN" sz="2400" b="1" kern="1200">
                          <a:solidFill>
                            <a:schemeClr val="dk1"/>
                          </a:solidFill>
                          <a:effectLst/>
                          <a:latin typeface="+mn-lt"/>
                          <a:ea typeface="+mn-ea"/>
                          <a:cs typeface="+mn-cs"/>
                        </a:rPr>
                        <a:t>分）、细胞因子 （</a:t>
                      </a:r>
                      <a:r>
                        <a:rPr lang="en-US" altLang="zh-CN" sz="2400" b="1" kern="1200">
                          <a:solidFill>
                            <a:schemeClr val="dk1"/>
                          </a:solidFill>
                          <a:effectLst/>
                          <a:latin typeface="+mn-lt"/>
                          <a:ea typeface="+mn-ea"/>
                          <a:cs typeface="+mn-cs"/>
                        </a:rPr>
                        <a:t>1</a:t>
                      </a:r>
                      <a:r>
                        <a:rPr lang="zh-CN" altLang="zh-CN" sz="2400" b="1" kern="1200">
                          <a:solidFill>
                            <a:schemeClr val="dk1"/>
                          </a:solidFill>
                          <a:effectLst/>
                          <a:latin typeface="+mn-lt"/>
                          <a:ea typeface="+mn-ea"/>
                          <a:cs typeface="+mn-cs"/>
                        </a:rPr>
                        <a:t>分）</a:t>
                      </a:r>
                      <a:endParaRPr lang="en-US" altLang="zh-CN" sz="2400" b="1" dirty="0">
                        <a:latin typeface="黑体" pitchFamily="49" charset="-122"/>
                        <a:ea typeface="黑体" pitchFamily="49"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zh-CN" sz="2400" b="1" kern="1200">
                          <a:solidFill>
                            <a:srgbClr val="FF0000"/>
                          </a:solidFill>
                          <a:effectLst/>
                          <a:latin typeface="+mn-lt"/>
                          <a:ea typeface="+mn-ea"/>
                          <a:cs typeface="+mn-cs"/>
                        </a:rPr>
                        <a:t>拓展答案： </a:t>
                      </a:r>
                      <a:r>
                        <a:rPr lang="zh-CN" altLang="en-US" sz="2400" b="1" kern="1200">
                          <a:solidFill>
                            <a:schemeClr val="dk1"/>
                          </a:solidFill>
                          <a:effectLst/>
                          <a:latin typeface="+mn-lt"/>
                          <a:ea typeface="+mn-ea"/>
                          <a:cs typeface="+mn-cs"/>
                        </a:rPr>
                        <a:t>第一点只要有“卵清蛋白”即可；</a:t>
                      </a:r>
                      <a:endParaRPr lang="en-US" altLang="zh-CN" sz="2400" b="1" kern="1200">
                        <a:solidFill>
                          <a:schemeClr val="dk1"/>
                        </a:solidFill>
                        <a:effectLst/>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2400" b="1" kern="1200">
                          <a:solidFill>
                            <a:schemeClr val="dk1"/>
                          </a:solidFill>
                          <a:effectLst/>
                          <a:latin typeface="+mn-lt"/>
                          <a:ea typeface="+mn-ea"/>
                          <a:cs typeface="+mn-cs"/>
                        </a:rPr>
                        <a:t>第二点无拓展。</a:t>
                      </a:r>
                      <a:endParaRPr lang="zh-CN" altLang="zh-CN" sz="2400" b="1" kern="1200">
                        <a:solidFill>
                          <a:schemeClr val="dk1"/>
                        </a:solidFill>
                        <a:effectLst/>
                        <a:latin typeface="+mn-lt"/>
                        <a:ea typeface="+mn-ea"/>
                        <a:cs typeface="+mn-cs"/>
                      </a:endParaRPr>
                    </a:p>
                  </a:txBody>
                  <a:tcPr anchor="ctr"/>
                </a:tc>
                <a:tc>
                  <a:txBody>
                    <a:bodyPr/>
                    <a:lstStyle/>
                    <a:p>
                      <a:pPr algn="just">
                        <a:lnSpc>
                          <a:spcPct val="150000"/>
                        </a:lnSpc>
                        <a:buNone/>
                      </a:pPr>
                      <a:r>
                        <a:rPr lang="zh-CN" altLang="zh-CN" sz="2400" b="1" dirty="0">
                          <a:solidFill>
                            <a:srgbClr val="FF0000"/>
                          </a:solidFill>
                          <a:effectLst/>
                          <a:latin typeface="Times New Roman" panose="02020603050405020304" pitchFamily="18" charset="0"/>
                          <a:ea typeface="+mn-ea"/>
                        </a:rPr>
                        <a:t>第</a:t>
                      </a:r>
                      <a:r>
                        <a:rPr lang="en-US" altLang="zh-CN" sz="2400" b="1" dirty="0">
                          <a:solidFill>
                            <a:srgbClr val="FF0000"/>
                          </a:solidFill>
                          <a:effectLst/>
                          <a:latin typeface="Times New Roman" panose="02020603050405020304" pitchFamily="18" charset="0"/>
                          <a:ea typeface="+mn-ea"/>
                        </a:rPr>
                        <a:t>1</a:t>
                      </a:r>
                      <a:r>
                        <a:rPr lang="zh-CN" altLang="en-US" sz="2400" b="1" dirty="0">
                          <a:solidFill>
                            <a:srgbClr val="FF0000"/>
                          </a:solidFill>
                          <a:effectLst/>
                          <a:latin typeface="Times New Roman" panose="02020603050405020304" pitchFamily="18" charset="0"/>
                          <a:ea typeface="+mn-ea"/>
                        </a:rPr>
                        <a:t>点没点出“卵清蛋白”</a:t>
                      </a:r>
                      <a:r>
                        <a:rPr lang="zh-CN" altLang="zh-CN" sz="2400" b="1" dirty="0">
                          <a:solidFill>
                            <a:srgbClr val="FF0000"/>
                          </a:solidFill>
                          <a:effectLst/>
                          <a:latin typeface="Times New Roman" panose="02020603050405020304" pitchFamily="18" charset="0"/>
                          <a:ea typeface="+mn-ea"/>
                        </a:rPr>
                        <a:t>：</a:t>
                      </a:r>
                      <a:endParaRPr lang="en-US" altLang="zh-CN" sz="2400" b="1" dirty="0">
                        <a:solidFill>
                          <a:srgbClr val="FF0000"/>
                        </a:solidFill>
                        <a:effectLst/>
                        <a:latin typeface="Times New Roman" panose="02020603050405020304" pitchFamily="18" charset="0"/>
                        <a:ea typeface="+mn-ea"/>
                      </a:endParaRPr>
                    </a:p>
                    <a:p>
                      <a:pPr algn="just">
                        <a:lnSpc>
                          <a:spcPct val="150000"/>
                        </a:lnSpc>
                        <a:buNone/>
                      </a:pPr>
                      <a:r>
                        <a:rPr lang="zh-CN" altLang="en-US" sz="2400" b="1" dirty="0">
                          <a:solidFill>
                            <a:srgbClr val="000000"/>
                          </a:solidFill>
                          <a:effectLst/>
                          <a:latin typeface="Times New Roman" panose="02020603050405020304" pitchFamily="18" charset="0"/>
                          <a:ea typeface="+mn-ea"/>
                        </a:rPr>
                        <a:t>如：</a:t>
                      </a:r>
                      <a:r>
                        <a:rPr lang="zh-CN" altLang="zh-CN" sz="2400" b="1" dirty="0">
                          <a:solidFill>
                            <a:srgbClr val="000000"/>
                          </a:solidFill>
                          <a:effectLst/>
                          <a:latin typeface="Times New Roman" panose="02020603050405020304" pitchFamily="18" charset="0"/>
                          <a:ea typeface="+mn-ea"/>
                        </a:rPr>
                        <a:t>特定抗原、</a:t>
                      </a:r>
                      <a:r>
                        <a:rPr lang="en-US" altLang="zh-CN" sz="2400" b="1" dirty="0">
                          <a:solidFill>
                            <a:srgbClr val="000000"/>
                          </a:solidFill>
                          <a:effectLst/>
                          <a:latin typeface="Times New Roman" panose="02020603050405020304" pitchFamily="18" charset="0"/>
                          <a:ea typeface="+mn-ea"/>
                        </a:rPr>
                        <a:t>D</a:t>
                      </a:r>
                      <a:r>
                        <a:rPr lang="zh-CN" altLang="zh-CN" sz="2400" b="1" dirty="0">
                          <a:solidFill>
                            <a:srgbClr val="000000"/>
                          </a:solidFill>
                          <a:effectLst/>
                          <a:latin typeface="Times New Roman" panose="02020603050405020304" pitchFamily="18" charset="0"/>
                          <a:ea typeface="+mn-ea"/>
                        </a:rPr>
                        <a:t>受体、抗原受体、肿瘤细胞</a:t>
                      </a:r>
                      <a:r>
                        <a:rPr lang="en-US" altLang="zh-CN" sz="2400" b="1" dirty="0">
                          <a:solidFill>
                            <a:srgbClr val="000000"/>
                          </a:solidFill>
                          <a:effectLst/>
                          <a:latin typeface="Times New Roman" panose="02020603050405020304" pitchFamily="18" charset="0"/>
                          <a:ea typeface="+mn-ea"/>
                        </a:rPr>
                        <a:t>    </a:t>
                      </a:r>
                      <a:r>
                        <a:rPr lang="zh-CN" altLang="en-US" sz="2400" b="1" dirty="0">
                          <a:solidFill>
                            <a:srgbClr val="000000"/>
                          </a:solidFill>
                          <a:effectLst/>
                          <a:latin typeface="Times New Roman" panose="02020603050405020304" pitchFamily="18" charset="0"/>
                          <a:ea typeface="+mn-ea"/>
                        </a:rPr>
                        <a:t>呈递的抗原肽</a:t>
                      </a:r>
                      <a:endParaRPr lang="zh-CN" altLang="zh-CN" sz="2400" b="1" dirty="0">
                        <a:effectLst/>
                        <a:latin typeface="Times New Roman" panose="02020603050405020304" pitchFamily="18" charset="0"/>
                        <a:ea typeface="+mn-ea"/>
                      </a:endParaRPr>
                    </a:p>
                    <a:p>
                      <a:pPr algn="just">
                        <a:lnSpc>
                          <a:spcPct val="150000"/>
                        </a:lnSpc>
                        <a:buNone/>
                      </a:pPr>
                      <a:r>
                        <a:rPr lang="zh-CN" altLang="zh-CN" sz="2400" b="1" dirty="0">
                          <a:solidFill>
                            <a:srgbClr val="FF0000"/>
                          </a:solidFill>
                          <a:effectLst/>
                          <a:latin typeface="Times New Roman" panose="02020603050405020304" pitchFamily="18" charset="0"/>
                          <a:ea typeface="+mn-ea"/>
                        </a:rPr>
                        <a:t>第</a:t>
                      </a:r>
                      <a:r>
                        <a:rPr lang="en-US" altLang="zh-CN" sz="2400" b="1" dirty="0">
                          <a:solidFill>
                            <a:srgbClr val="FF0000"/>
                          </a:solidFill>
                          <a:effectLst/>
                          <a:latin typeface="Times New Roman" panose="02020603050405020304" pitchFamily="18" charset="0"/>
                          <a:ea typeface="+mn-ea"/>
                        </a:rPr>
                        <a:t>2</a:t>
                      </a:r>
                      <a:r>
                        <a:rPr lang="zh-CN" altLang="en-US" sz="2400" b="1" dirty="0">
                          <a:solidFill>
                            <a:srgbClr val="FF0000"/>
                          </a:solidFill>
                          <a:effectLst/>
                          <a:latin typeface="Times New Roman" panose="02020603050405020304" pitchFamily="18" charset="0"/>
                          <a:ea typeface="+mn-ea"/>
                        </a:rPr>
                        <a:t>点没答出“细胞因子”</a:t>
                      </a:r>
                      <a:r>
                        <a:rPr lang="zh-CN" altLang="zh-CN" sz="2400" b="1" dirty="0">
                          <a:solidFill>
                            <a:srgbClr val="FF0000"/>
                          </a:solidFill>
                          <a:effectLst/>
                          <a:latin typeface="Times New Roman" panose="02020603050405020304" pitchFamily="18" charset="0"/>
                          <a:ea typeface="+mn-ea"/>
                        </a:rPr>
                        <a:t>：</a:t>
                      </a:r>
                      <a:endParaRPr lang="en-US" altLang="zh-CN" sz="2400" b="1" dirty="0">
                        <a:solidFill>
                          <a:srgbClr val="FF0000"/>
                        </a:solidFill>
                        <a:effectLst/>
                        <a:latin typeface="Times New Roman" panose="02020603050405020304" pitchFamily="18" charset="0"/>
                        <a:ea typeface="+mn-ea"/>
                      </a:endParaRPr>
                    </a:p>
                    <a:p>
                      <a:pPr algn="just">
                        <a:lnSpc>
                          <a:spcPct val="150000"/>
                        </a:lnSpc>
                        <a:buNone/>
                      </a:pPr>
                      <a:r>
                        <a:rPr lang="zh-CN" altLang="en-US" sz="2400" b="1" dirty="0">
                          <a:solidFill>
                            <a:srgbClr val="000000"/>
                          </a:solidFill>
                          <a:effectLst/>
                          <a:latin typeface="Times New Roman" panose="02020603050405020304" pitchFamily="18" charset="0"/>
                          <a:ea typeface="+mn-ea"/>
                        </a:rPr>
                        <a:t>如：</a:t>
                      </a:r>
                      <a:r>
                        <a:rPr lang="zh-CN" altLang="zh-CN" sz="2400" b="1" dirty="0">
                          <a:solidFill>
                            <a:srgbClr val="000000"/>
                          </a:solidFill>
                          <a:effectLst/>
                          <a:latin typeface="Times New Roman" panose="02020603050405020304" pitchFamily="18" charset="0"/>
                          <a:ea typeface="+mn-ea"/>
                        </a:rPr>
                        <a:t>淋巴因子、白细胞介素</a:t>
                      </a:r>
                      <a:endParaRPr lang="zh-CN" altLang="zh-CN" sz="2400" b="1" dirty="0">
                        <a:effectLst/>
                        <a:latin typeface="Times New Roman" panose="02020603050405020304" pitchFamily="18" charset="0"/>
                        <a:ea typeface="+mn-ea"/>
                      </a:endParaRPr>
                    </a:p>
                    <a:p>
                      <a:pPr algn="l"/>
                      <a:endParaRPr lang="zh-CN" altLang="en-US" sz="2400" b="0" dirty="0">
                        <a:solidFill>
                          <a:srgbClr val="FF0000"/>
                        </a:solidFill>
                        <a:latin typeface="黑体" pitchFamily="49" charset="-122"/>
                        <a:ea typeface="黑体" pitchFamily="49" charset="-122"/>
                      </a:endParaRPr>
                    </a:p>
                  </a:txBody>
                  <a:tcPr anchor="ct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143271424"/>
              </p:ext>
            </p:extLst>
          </p:nvPr>
        </p:nvGraphicFramePr>
        <p:xfrm>
          <a:off x="44630" y="68627"/>
          <a:ext cx="12004031" cy="6720747"/>
        </p:xfrm>
        <a:graphic>
          <a:graphicData uri="http://schemas.openxmlformats.org/drawingml/2006/table">
            <a:tbl>
              <a:tblPr firstRow="1" bandRow="1">
                <a:tableStyleId>{5C22544A-7EE6-4342-B048-85BDC9FD1C3A}</a:tableStyleId>
              </a:tblPr>
              <a:tblGrid>
                <a:gridCol w="1058816">
                  <a:extLst>
                    <a:ext uri="{9D8B030D-6E8A-4147-A177-3AD203B41FA5}">
                      <a16:colId xmlns:a16="http://schemas.microsoft.com/office/drawing/2014/main" val="20000"/>
                    </a:ext>
                  </a:extLst>
                </a:gridCol>
                <a:gridCol w="1536171">
                  <a:extLst>
                    <a:ext uri="{9D8B030D-6E8A-4147-A177-3AD203B41FA5}">
                      <a16:colId xmlns:a16="http://schemas.microsoft.com/office/drawing/2014/main" val="20001"/>
                    </a:ext>
                  </a:extLst>
                </a:gridCol>
                <a:gridCol w="4353001">
                  <a:extLst>
                    <a:ext uri="{9D8B030D-6E8A-4147-A177-3AD203B41FA5}">
                      <a16:colId xmlns:a16="http://schemas.microsoft.com/office/drawing/2014/main" val="20002"/>
                    </a:ext>
                  </a:extLst>
                </a:gridCol>
                <a:gridCol w="5056043">
                  <a:extLst>
                    <a:ext uri="{9D8B030D-6E8A-4147-A177-3AD203B41FA5}">
                      <a16:colId xmlns:a16="http://schemas.microsoft.com/office/drawing/2014/main" val="20003"/>
                    </a:ext>
                  </a:extLst>
                </a:gridCol>
              </a:tblGrid>
              <a:tr h="894304">
                <a:tc>
                  <a:txBody>
                    <a:bodyPr/>
                    <a:lstStyle/>
                    <a:p>
                      <a:pPr algn="ctr"/>
                      <a:r>
                        <a:rPr lang="zh-CN" altLang="en-US" sz="2400" b="0" dirty="0">
                          <a:latin typeface="黑体" pitchFamily="49" charset="-122"/>
                          <a:ea typeface="黑体" pitchFamily="49" charset="-122"/>
                        </a:rPr>
                        <a:t>小题</a:t>
                      </a:r>
                    </a:p>
                  </a:txBody>
                  <a:tcPr anchor="ctr">
                    <a:solidFill>
                      <a:srgbClr val="0070C0"/>
                    </a:solidFill>
                  </a:tcPr>
                </a:tc>
                <a:tc>
                  <a:txBody>
                    <a:bodyPr/>
                    <a:lstStyle/>
                    <a:p>
                      <a:pPr algn="ctr"/>
                      <a:r>
                        <a:rPr lang="zh-CN" altLang="en-US" sz="2400" b="0" dirty="0">
                          <a:latin typeface="黑体" pitchFamily="49" charset="-122"/>
                          <a:ea typeface="黑体" pitchFamily="49" charset="-122"/>
                        </a:rPr>
                        <a:t>分值</a:t>
                      </a:r>
                    </a:p>
                  </a:txBody>
                  <a:tcPr anchor="ctr">
                    <a:solidFill>
                      <a:srgbClr val="0070C0"/>
                    </a:solidFill>
                  </a:tcPr>
                </a:tc>
                <a:tc>
                  <a:txBody>
                    <a:bodyPr/>
                    <a:lstStyle/>
                    <a:p>
                      <a:pPr algn="ctr"/>
                      <a:r>
                        <a:rPr lang="zh-CN" altLang="en-US" sz="2400" b="0" dirty="0">
                          <a:latin typeface="黑体" pitchFamily="49" charset="-122"/>
                          <a:ea typeface="黑体" pitchFamily="49" charset="-122"/>
                        </a:rPr>
                        <a:t>赋分标准</a:t>
                      </a:r>
                    </a:p>
                  </a:txBody>
                  <a:tcPr anchor="ctr">
                    <a:solidFill>
                      <a:srgbClr val="0070C0"/>
                    </a:solidFill>
                  </a:tcPr>
                </a:tc>
                <a:tc>
                  <a:txBody>
                    <a:bodyPr/>
                    <a:lstStyle/>
                    <a:p>
                      <a:pPr algn="ctr"/>
                      <a:r>
                        <a:rPr lang="zh-CN" altLang="en-US" sz="2400" b="0" dirty="0">
                          <a:latin typeface="黑体" pitchFamily="49" charset="-122"/>
                          <a:ea typeface="黑体" pitchFamily="49" charset="-122"/>
                        </a:rPr>
                        <a:t>典型错误</a:t>
                      </a:r>
                    </a:p>
                  </a:txBody>
                  <a:tcPr anchor="ctr">
                    <a:solidFill>
                      <a:srgbClr val="0070C0"/>
                    </a:solidFill>
                  </a:tcPr>
                </a:tc>
                <a:extLst>
                  <a:ext uri="{0D108BD9-81ED-4DB2-BD59-A6C34878D82A}">
                    <a16:rowId xmlns:a16="http://schemas.microsoft.com/office/drawing/2014/main" val="10000"/>
                  </a:ext>
                </a:extLst>
              </a:tr>
              <a:tr h="5826443">
                <a:tc>
                  <a:txBody>
                    <a:bodyPr/>
                    <a:lstStyle/>
                    <a:p>
                      <a:pPr algn="ctr"/>
                      <a:r>
                        <a:rPr lang="en-US" altLang="zh-CN" sz="2400" b="0" dirty="0">
                          <a:latin typeface="黑体" pitchFamily="49" charset="-122"/>
                          <a:ea typeface="黑体" pitchFamily="49" charset="-122"/>
                          <a:cs typeface="Arial Unicode MS" pitchFamily="34" charset="-122"/>
                        </a:rPr>
                        <a:t>19.4</a:t>
                      </a:r>
                    </a:p>
                  </a:txBody>
                  <a:tcPr anchor="ctr"/>
                </a:tc>
                <a:tc>
                  <a:txBody>
                    <a:bodyPr/>
                    <a:lstStyle/>
                    <a:p>
                      <a:pPr algn="ctr"/>
                      <a:r>
                        <a:rPr lang="en-US" altLang="zh-CN" sz="2400" b="0" dirty="0">
                          <a:latin typeface="黑体" pitchFamily="49" charset="-122"/>
                          <a:ea typeface="黑体" pitchFamily="49" charset="-122"/>
                        </a:rPr>
                        <a:t>3</a:t>
                      </a:r>
                    </a:p>
                    <a:p>
                      <a:pPr algn="ctr"/>
                      <a:r>
                        <a:rPr lang="zh-CN" altLang="en-US" sz="2400" b="0" dirty="0">
                          <a:latin typeface="黑体" pitchFamily="49" charset="-122"/>
                          <a:ea typeface="黑体" pitchFamily="49" charset="-122"/>
                        </a:rPr>
                        <a:t>（</a:t>
                      </a:r>
                      <a:r>
                        <a:rPr lang="en-US" altLang="zh-CN" sz="2400" b="0" dirty="0">
                          <a:latin typeface="黑体" pitchFamily="49" charset="-122"/>
                          <a:ea typeface="黑体" pitchFamily="49" charset="-122"/>
                        </a:rPr>
                        <a:t>0,2,3</a:t>
                      </a:r>
                      <a:r>
                        <a:rPr lang="zh-CN" altLang="en-US" sz="2400" b="0" dirty="0">
                          <a:latin typeface="黑体" pitchFamily="49" charset="-122"/>
                          <a:ea typeface="黑体" pitchFamily="49" charset="-122"/>
                        </a:rPr>
                        <a:t>）</a:t>
                      </a:r>
                    </a:p>
                  </a:txBody>
                  <a:tcPr anchor="ctr"/>
                </a:tc>
                <a:tc>
                  <a:txBody>
                    <a:bodyPr/>
                    <a:lstStyle/>
                    <a:p>
                      <a:pPr algn="l"/>
                      <a:r>
                        <a:rPr lang="zh-CN" altLang="en-US" sz="2400" b="0" dirty="0">
                          <a:solidFill>
                            <a:srgbClr val="FF0000"/>
                          </a:solidFill>
                          <a:latin typeface="黑体" pitchFamily="49" charset="-122"/>
                          <a:ea typeface="黑体" pitchFamily="49" charset="-122"/>
                        </a:rPr>
                        <a:t>评分标准：</a:t>
                      </a:r>
                      <a:r>
                        <a:rPr lang="zh-CN" altLang="en-US" sz="2400" b="0" dirty="0">
                          <a:latin typeface="黑体" pitchFamily="49" charset="-122"/>
                          <a:ea typeface="黑体" pitchFamily="49" charset="-122"/>
                        </a:rPr>
                        <a:t>逻辑链不能反，不能错</a:t>
                      </a:r>
                      <a:r>
                        <a:rPr lang="en-US" altLang="zh-CN" sz="2400" b="0" dirty="0">
                          <a:latin typeface="黑体" pitchFamily="49" charset="-122"/>
                          <a:ea typeface="黑体" pitchFamily="49" charset="-122"/>
                        </a:rPr>
                        <a:t>,</a:t>
                      </a:r>
                      <a:r>
                        <a:rPr lang="zh-CN" altLang="en-US" sz="2400" b="0" dirty="0">
                          <a:latin typeface="黑体" pitchFamily="49" charset="-122"/>
                          <a:ea typeface="黑体" pitchFamily="49" charset="-122"/>
                        </a:rPr>
                        <a:t>不能漏</a:t>
                      </a:r>
                    </a:p>
                    <a:p>
                      <a:pPr algn="l"/>
                      <a:r>
                        <a:rPr lang="zh-CN" altLang="en-US" sz="2400" b="0" dirty="0">
                          <a:solidFill>
                            <a:srgbClr val="FF0000"/>
                          </a:solidFill>
                          <a:latin typeface="黑体" pitchFamily="49" charset="-122"/>
                          <a:ea typeface="黑体" pitchFamily="49" charset="-122"/>
                        </a:rPr>
                        <a:t>第一个点</a:t>
                      </a:r>
                      <a:r>
                        <a:rPr lang="en-US" altLang="zh-CN" sz="2400" b="0" dirty="0">
                          <a:solidFill>
                            <a:srgbClr val="FF0000"/>
                          </a:solidFill>
                          <a:latin typeface="黑体" pitchFamily="49" charset="-122"/>
                          <a:ea typeface="黑体" pitchFamily="49" charset="-122"/>
                        </a:rPr>
                        <a:t>2</a:t>
                      </a:r>
                      <a:r>
                        <a:rPr lang="zh-CN" altLang="en-US" sz="2400" b="0" dirty="0">
                          <a:solidFill>
                            <a:srgbClr val="FF0000"/>
                          </a:solidFill>
                          <a:latin typeface="黑体" pitchFamily="49" charset="-122"/>
                          <a:ea typeface="黑体" pitchFamily="49" charset="-122"/>
                        </a:rPr>
                        <a:t>分：</a:t>
                      </a:r>
                      <a:r>
                        <a:rPr lang="zh-CN" altLang="en-US" sz="2400" b="0" dirty="0">
                          <a:latin typeface="黑体" pitchFamily="49" charset="-122"/>
                          <a:ea typeface="黑体" pitchFamily="49" charset="-122"/>
                        </a:rPr>
                        <a:t>抑制摄取</a:t>
                      </a:r>
                      <a:r>
                        <a:rPr lang="zh-CN" altLang="en-US" sz="2400" b="0" dirty="0">
                          <a:solidFill>
                            <a:srgbClr val="FF0000"/>
                          </a:solidFill>
                          <a:highlight>
                            <a:srgbClr val="FFFF00"/>
                          </a:highlight>
                          <a:latin typeface="黑体" pitchFamily="49" charset="-122"/>
                          <a:ea typeface="黑体" pitchFamily="49" charset="-122"/>
                        </a:rPr>
                        <a:t>葡萄糖</a:t>
                      </a:r>
                      <a:r>
                        <a:rPr lang="zh-CN" altLang="en-US" sz="2400" b="0" dirty="0">
                          <a:highlight>
                            <a:srgbClr val="FFFF00"/>
                          </a:highlight>
                          <a:latin typeface="黑体" pitchFamily="49" charset="-122"/>
                          <a:ea typeface="黑体" pitchFamily="49" charset="-122"/>
                        </a:rPr>
                        <a:t>或</a:t>
                      </a:r>
                      <a:r>
                        <a:rPr lang="zh-CN" altLang="en-US" sz="2400" b="0" dirty="0">
                          <a:latin typeface="黑体" pitchFamily="49" charset="-122"/>
                          <a:ea typeface="黑体" pitchFamily="49" charset="-122"/>
                        </a:rPr>
                        <a:t>抑制</a:t>
                      </a:r>
                      <a:r>
                        <a:rPr lang="zh-CN" altLang="en-US" sz="2400" b="0" dirty="0">
                          <a:solidFill>
                            <a:srgbClr val="FF0000"/>
                          </a:solidFill>
                          <a:highlight>
                            <a:srgbClr val="FFFF00"/>
                          </a:highlight>
                          <a:latin typeface="黑体" pitchFamily="49" charset="-122"/>
                          <a:ea typeface="黑体" pitchFamily="49" charset="-122"/>
                        </a:rPr>
                        <a:t>能量</a:t>
                      </a:r>
                      <a:r>
                        <a:rPr lang="zh-CN" altLang="en-US" sz="2400" b="0" dirty="0">
                          <a:latin typeface="黑体" pitchFamily="49" charset="-122"/>
                          <a:ea typeface="黑体" pitchFamily="49" charset="-122"/>
                        </a:rPr>
                        <a:t>供应 </a:t>
                      </a:r>
                      <a:endParaRPr lang="en-US" altLang="zh-CN" sz="2400" b="0" dirty="0">
                        <a:latin typeface="黑体" pitchFamily="49" charset="-122"/>
                        <a:ea typeface="黑体" pitchFamily="49" charset="-122"/>
                      </a:endParaRPr>
                    </a:p>
                    <a:p>
                      <a:pPr algn="l"/>
                      <a:r>
                        <a:rPr lang="zh-CN" altLang="en-US" sz="2400" b="0" dirty="0">
                          <a:solidFill>
                            <a:srgbClr val="FF0000"/>
                          </a:solidFill>
                          <a:latin typeface="黑体" pitchFamily="49" charset="-122"/>
                          <a:ea typeface="黑体" pitchFamily="49" charset="-122"/>
                        </a:rPr>
                        <a:t>第二个点</a:t>
                      </a:r>
                      <a:r>
                        <a:rPr lang="en-US" altLang="zh-CN" sz="2400" b="0" dirty="0">
                          <a:solidFill>
                            <a:srgbClr val="FF0000"/>
                          </a:solidFill>
                          <a:latin typeface="黑体" pitchFamily="49" charset="-122"/>
                          <a:ea typeface="黑体" pitchFamily="49" charset="-122"/>
                        </a:rPr>
                        <a:t>1</a:t>
                      </a:r>
                      <a:r>
                        <a:rPr lang="zh-CN" altLang="en-US" sz="2400" b="0" dirty="0">
                          <a:solidFill>
                            <a:srgbClr val="FF0000"/>
                          </a:solidFill>
                          <a:latin typeface="黑体" pitchFamily="49" charset="-122"/>
                          <a:ea typeface="黑体" pitchFamily="49" charset="-122"/>
                        </a:rPr>
                        <a:t>分：</a:t>
                      </a:r>
                      <a:r>
                        <a:rPr lang="zh-CN" altLang="en-US" sz="2400" b="0" dirty="0">
                          <a:latin typeface="黑体" pitchFamily="49" charset="-122"/>
                          <a:ea typeface="黑体" pitchFamily="49" charset="-122"/>
                        </a:rPr>
                        <a:t>抑制合成</a:t>
                      </a:r>
                      <a:r>
                        <a:rPr lang="en-US" altLang="zh-CN" sz="2400" b="0" dirty="0">
                          <a:latin typeface="黑体" pitchFamily="49" charset="-122"/>
                          <a:ea typeface="黑体" pitchFamily="49" charset="-122"/>
                        </a:rPr>
                        <a:t>TNF</a:t>
                      </a:r>
                    </a:p>
                    <a:p>
                      <a:pPr algn="l"/>
                      <a:endParaRPr lang="zh-CN" altLang="en-US" sz="2400" b="0" dirty="0">
                        <a:latin typeface="黑体" pitchFamily="49" charset="-122"/>
                        <a:ea typeface="黑体" pitchFamily="49" charset="-122"/>
                      </a:endParaRPr>
                    </a:p>
                    <a:p>
                      <a:pPr algn="l"/>
                      <a:r>
                        <a:rPr lang="zh-CN" altLang="en-US" sz="2400" b="0" dirty="0">
                          <a:solidFill>
                            <a:srgbClr val="FF0000"/>
                          </a:solidFill>
                          <a:latin typeface="黑体" pitchFamily="49" charset="-122"/>
                          <a:ea typeface="黑体" pitchFamily="49" charset="-122"/>
                        </a:rPr>
                        <a:t>拓展答案：</a:t>
                      </a:r>
                      <a:endParaRPr lang="en-US" altLang="zh-CN" sz="2400" b="0" dirty="0">
                        <a:solidFill>
                          <a:srgbClr val="FF0000"/>
                        </a:solidFill>
                        <a:latin typeface="黑体" pitchFamily="49" charset="-122"/>
                        <a:ea typeface="黑体" pitchFamily="49" charset="-122"/>
                      </a:endParaRPr>
                    </a:p>
                    <a:p>
                      <a:pPr algn="l"/>
                      <a:r>
                        <a:rPr lang="en-US" altLang="zh-CN" sz="2400" b="0" dirty="0">
                          <a:solidFill>
                            <a:srgbClr val="FF0000"/>
                          </a:solidFill>
                          <a:latin typeface="黑体" pitchFamily="49" charset="-122"/>
                          <a:ea typeface="黑体" pitchFamily="49" charset="-122"/>
                        </a:rPr>
                        <a:t>3</a:t>
                      </a:r>
                      <a:r>
                        <a:rPr lang="zh-CN" altLang="en-US" sz="2400" b="0" dirty="0">
                          <a:solidFill>
                            <a:srgbClr val="FF0000"/>
                          </a:solidFill>
                          <a:latin typeface="黑体" pitchFamily="49" charset="-122"/>
                          <a:ea typeface="黑体" pitchFamily="49" charset="-122"/>
                        </a:rPr>
                        <a:t>分：</a:t>
                      </a:r>
                      <a:r>
                        <a:rPr lang="zh-CN" altLang="en-US" sz="2400" b="0" dirty="0">
                          <a:latin typeface="黑体" pitchFamily="49" charset="-122"/>
                          <a:ea typeface="黑体" pitchFamily="49" charset="-122"/>
                        </a:rPr>
                        <a:t>合成和分泌</a:t>
                      </a:r>
                      <a:r>
                        <a:rPr lang="en-US" altLang="zh-CN" sz="2400" b="0" dirty="0">
                          <a:latin typeface="黑体" pitchFamily="49" charset="-122"/>
                          <a:ea typeface="黑体" pitchFamily="49" charset="-122"/>
                        </a:rPr>
                        <a:t>TNF</a:t>
                      </a:r>
                      <a:r>
                        <a:rPr lang="zh-CN" altLang="en-US" sz="2400" b="0" dirty="0">
                          <a:latin typeface="黑体" pitchFamily="49" charset="-122"/>
                          <a:ea typeface="黑体" pitchFamily="49" charset="-122"/>
                        </a:rPr>
                        <a:t>的物质和能量减少</a:t>
                      </a:r>
                    </a:p>
                    <a:p>
                      <a:pPr algn="l"/>
                      <a:r>
                        <a:rPr lang="zh-CN" altLang="en-US" sz="2400" b="0" dirty="0">
                          <a:solidFill>
                            <a:srgbClr val="FF0000"/>
                          </a:solidFill>
                          <a:latin typeface="黑体" pitchFamily="49" charset="-122"/>
                          <a:ea typeface="黑体" pitchFamily="49" charset="-122"/>
                        </a:rPr>
                        <a:t>第一个点</a:t>
                      </a:r>
                      <a:r>
                        <a:rPr lang="en-US" altLang="zh-CN" sz="2400" b="0" dirty="0">
                          <a:solidFill>
                            <a:srgbClr val="FF0000"/>
                          </a:solidFill>
                          <a:latin typeface="黑体" pitchFamily="49" charset="-122"/>
                          <a:ea typeface="黑体" pitchFamily="49" charset="-122"/>
                        </a:rPr>
                        <a:t>2</a:t>
                      </a:r>
                      <a:r>
                        <a:rPr lang="zh-CN" altLang="en-US" sz="2400" b="0" dirty="0">
                          <a:solidFill>
                            <a:srgbClr val="FF0000"/>
                          </a:solidFill>
                          <a:latin typeface="黑体" pitchFamily="49" charset="-122"/>
                          <a:ea typeface="黑体" pitchFamily="49" charset="-122"/>
                        </a:rPr>
                        <a:t>分：</a:t>
                      </a:r>
                      <a:r>
                        <a:rPr lang="zh-CN" altLang="en-US" sz="2400" b="0" dirty="0">
                          <a:latin typeface="黑体" pitchFamily="49" charset="-122"/>
                          <a:ea typeface="黑体" pitchFamily="49" charset="-122"/>
                        </a:rPr>
                        <a:t>抑制葡萄糖进细胞；抑制细胞呼吸释放能量</a:t>
                      </a:r>
                    </a:p>
                    <a:p>
                      <a:pPr algn="l"/>
                      <a:r>
                        <a:rPr lang="zh-CN" altLang="en-US" sz="2400" b="0" dirty="0">
                          <a:solidFill>
                            <a:srgbClr val="FF0000"/>
                          </a:solidFill>
                          <a:latin typeface="黑体" pitchFamily="49" charset="-122"/>
                          <a:ea typeface="黑体" pitchFamily="49" charset="-122"/>
                        </a:rPr>
                        <a:t>第二个点</a:t>
                      </a:r>
                      <a:r>
                        <a:rPr lang="en-US" altLang="zh-CN" sz="2400" b="0" dirty="0">
                          <a:solidFill>
                            <a:srgbClr val="FF0000"/>
                          </a:solidFill>
                          <a:latin typeface="黑体" pitchFamily="49" charset="-122"/>
                          <a:ea typeface="黑体" pitchFamily="49" charset="-122"/>
                        </a:rPr>
                        <a:t>1</a:t>
                      </a:r>
                      <a:r>
                        <a:rPr lang="zh-CN" altLang="en-US" sz="2400" b="0" dirty="0">
                          <a:solidFill>
                            <a:srgbClr val="FF0000"/>
                          </a:solidFill>
                          <a:latin typeface="黑体" pitchFamily="49" charset="-122"/>
                          <a:ea typeface="黑体" pitchFamily="49" charset="-122"/>
                        </a:rPr>
                        <a:t>分：</a:t>
                      </a:r>
                      <a:r>
                        <a:rPr lang="en-US" altLang="zh-CN" sz="2400" b="0" dirty="0">
                          <a:latin typeface="黑体" pitchFamily="49" charset="-122"/>
                          <a:ea typeface="黑体" pitchFamily="49" charset="-122"/>
                        </a:rPr>
                        <a:t>TNF</a:t>
                      </a:r>
                      <a:r>
                        <a:rPr lang="zh-CN" altLang="en-US" sz="2400" b="0" dirty="0">
                          <a:latin typeface="黑体" pitchFamily="49" charset="-122"/>
                          <a:ea typeface="黑体" pitchFamily="49" charset="-122"/>
                        </a:rPr>
                        <a:t>表达量减少；抑制</a:t>
                      </a:r>
                      <a:r>
                        <a:rPr lang="en-US" altLang="zh-CN" sz="2400" b="0" dirty="0">
                          <a:latin typeface="黑体" pitchFamily="49" charset="-122"/>
                          <a:ea typeface="黑体" pitchFamily="49" charset="-122"/>
                        </a:rPr>
                        <a:t>TNF</a:t>
                      </a:r>
                      <a:r>
                        <a:rPr lang="zh-CN" altLang="en-US" sz="2400" b="0" dirty="0">
                          <a:latin typeface="黑体" pitchFamily="49" charset="-122"/>
                          <a:ea typeface="黑体" pitchFamily="49" charset="-122"/>
                        </a:rPr>
                        <a:t>分泌</a:t>
                      </a:r>
                    </a:p>
                  </a:txBody>
                  <a:tcPr anchor="ctr"/>
                </a:tc>
                <a:tc>
                  <a:txBody>
                    <a:bodyPr/>
                    <a:lstStyle/>
                    <a:p>
                      <a:pPr algn="l">
                        <a:lnSpc>
                          <a:spcPct val="150000"/>
                        </a:lnSpc>
                      </a:pPr>
                      <a:r>
                        <a:rPr lang="en-US" altLang="zh-CN" sz="2400" b="0" dirty="0">
                          <a:solidFill>
                            <a:srgbClr val="FF0000"/>
                          </a:solidFill>
                          <a:latin typeface="黑体" pitchFamily="49" charset="-122"/>
                          <a:ea typeface="黑体" pitchFamily="49" charset="-122"/>
                        </a:rPr>
                        <a:t>1. </a:t>
                      </a:r>
                      <a:r>
                        <a:rPr lang="zh-CN" altLang="en-US" sz="2400" b="0" dirty="0">
                          <a:solidFill>
                            <a:srgbClr val="FF0000"/>
                          </a:solidFill>
                          <a:latin typeface="黑体" pitchFamily="49" charset="-122"/>
                          <a:ea typeface="黑体" pitchFamily="49" charset="-122"/>
                        </a:rPr>
                        <a:t>第</a:t>
                      </a:r>
                      <a:r>
                        <a:rPr lang="en-US" altLang="zh-CN" sz="2400" b="0" dirty="0">
                          <a:solidFill>
                            <a:srgbClr val="FF0000"/>
                          </a:solidFill>
                          <a:latin typeface="黑体" pitchFamily="49" charset="-122"/>
                          <a:ea typeface="黑体" pitchFamily="49" charset="-122"/>
                        </a:rPr>
                        <a:t>1</a:t>
                      </a:r>
                      <a:r>
                        <a:rPr lang="zh-CN" altLang="en-US" sz="2400" b="0" dirty="0">
                          <a:solidFill>
                            <a:srgbClr val="FF0000"/>
                          </a:solidFill>
                          <a:latin typeface="黑体" pitchFamily="49" charset="-122"/>
                          <a:ea typeface="黑体" pitchFamily="49" charset="-122"/>
                        </a:rPr>
                        <a:t>个点没点出葡萄糖或能量，不得第一个点的</a:t>
                      </a:r>
                      <a:r>
                        <a:rPr lang="en-US" altLang="zh-CN" sz="2400" b="0" dirty="0">
                          <a:solidFill>
                            <a:srgbClr val="FF0000"/>
                          </a:solidFill>
                          <a:latin typeface="黑体" pitchFamily="49" charset="-122"/>
                          <a:ea typeface="黑体" pitchFamily="49" charset="-122"/>
                        </a:rPr>
                        <a:t>2</a:t>
                      </a:r>
                      <a:r>
                        <a:rPr lang="zh-CN" altLang="en-US" sz="2400" b="0" dirty="0">
                          <a:solidFill>
                            <a:srgbClr val="FF0000"/>
                          </a:solidFill>
                          <a:latin typeface="黑体" pitchFamily="49" charset="-122"/>
                          <a:ea typeface="黑体" pitchFamily="49" charset="-122"/>
                        </a:rPr>
                        <a:t>分</a:t>
                      </a:r>
                    </a:p>
                    <a:p>
                      <a:pPr algn="l">
                        <a:lnSpc>
                          <a:spcPct val="100000"/>
                        </a:lnSpc>
                      </a:pPr>
                      <a:r>
                        <a:rPr lang="zh-CN" altLang="en-US" sz="2400" b="0" dirty="0">
                          <a:solidFill>
                            <a:schemeClr val="tx1"/>
                          </a:solidFill>
                          <a:latin typeface="黑体" pitchFamily="49" charset="-122"/>
                          <a:ea typeface="黑体" pitchFamily="49" charset="-122"/>
                        </a:rPr>
                        <a:t>  如：仅答出抑制</a:t>
                      </a:r>
                      <a:r>
                        <a:rPr lang="en-US" altLang="zh-CN" sz="2400" b="0" dirty="0">
                          <a:solidFill>
                            <a:schemeClr val="tx1"/>
                          </a:solidFill>
                          <a:latin typeface="黑体" pitchFamily="49" charset="-122"/>
                          <a:ea typeface="黑体" pitchFamily="49" charset="-122"/>
                        </a:rPr>
                        <a:t>GULT1</a:t>
                      </a:r>
                      <a:r>
                        <a:rPr lang="zh-CN" altLang="en-US" sz="2400" b="0" dirty="0">
                          <a:solidFill>
                            <a:schemeClr val="tx1"/>
                          </a:solidFill>
                          <a:latin typeface="黑体" pitchFamily="49" charset="-122"/>
                          <a:ea typeface="黑体" pitchFamily="49" charset="-122"/>
                        </a:rPr>
                        <a:t>的含量或抑制呼吸作用</a:t>
                      </a:r>
                    </a:p>
                    <a:p>
                      <a:pPr algn="l">
                        <a:lnSpc>
                          <a:spcPct val="150000"/>
                        </a:lnSpc>
                      </a:pPr>
                      <a:r>
                        <a:rPr lang="en-US" altLang="zh-CN" sz="2400" b="0" dirty="0">
                          <a:solidFill>
                            <a:srgbClr val="FF0000"/>
                          </a:solidFill>
                          <a:latin typeface="黑体" pitchFamily="49" charset="-122"/>
                          <a:ea typeface="黑体" pitchFamily="49" charset="-122"/>
                        </a:rPr>
                        <a:t>2. </a:t>
                      </a:r>
                      <a:r>
                        <a:rPr lang="zh-CN" altLang="en-US" sz="2400" b="0" dirty="0">
                          <a:solidFill>
                            <a:srgbClr val="FF0000"/>
                          </a:solidFill>
                          <a:latin typeface="黑体" pitchFamily="49" charset="-122"/>
                          <a:ea typeface="黑体" pitchFamily="49" charset="-122"/>
                        </a:rPr>
                        <a:t>逻辑反了或错误或漏了，</a:t>
                      </a:r>
                      <a:r>
                        <a:rPr lang="en-US" altLang="zh-CN" sz="2400" b="0" dirty="0">
                          <a:solidFill>
                            <a:srgbClr val="FF0000"/>
                          </a:solidFill>
                          <a:latin typeface="黑体" pitchFamily="49" charset="-122"/>
                          <a:ea typeface="黑体" pitchFamily="49" charset="-122"/>
                        </a:rPr>
                        <a:t>0</a:t>
                      </a:r>
                      <a:r>
                        <a:rPr lang="zh-CN" altLang="en-US" sz="2400" b="0" dirty="0">
                          <a:solidFill>
                            <a:srgbClr val="FF0000"/>
                          </a:solidFill>
                          <a:latin typeface="黑体" pitchFamily="49" charset="-122"/>
                          <a:ea typeface="黑体" pitchFamily="49" charset="-122"/>
                        </a:rPr>
                        <a:t>分</a:t>
                      </a:r>
                    </a:p>
                    <a:p>
                      <a:pPr algn="l">
                        <a:lnSpc>
                          <a:spcPct val="100000"/>
                        </a:lnSpc>
                      </a:pPr>
                      <a:r>
                        <a:rPr lang="zh-CN" altLang="en-US" sz="2400" b="0" dirty="0">
                          <a:solidFill>
                            <a:srgbClr val="FF0000"/>
                          </a:solidFill>
                          <a:latin typeface="黑体" pitchFamily="49" charset="-122"/>
                          <a:ea typeface="黑体" pitchFamily="49" charset="-122"/>
                        </a:rPr>
                        <a:t>   </a:t>
                      </a:r>
                      <a:r>
                        <a:rPr lang="zh-CN" altLang="en-US" sz="2400" b="0" dirty="0">
                          <a:solidFill>
                            <a:schemeClr val="tx1"/>
                          </a:solidFill>
                          <a:latin typeface="黑体" pitchFamily="49" charset="-122"/>
                          <a:ea typeface="黑体" pitchFamily="49" charset="-122"/>
                        </a:rPr>
                        <a:t>如：抑制</a:t>
                      </a:r>
                      <a:r>
                        <a:rPr lang="en-US" altLang="zh-CN" sz="2400" b="0" dirty="0">
                          <a:solidFill>
                            <a:schemeClr val="tx1"/>
                          </a:solidFill>
                          <a:latin typeface="黑体" pitchFamily="49" charset="-122"/>
                          <a:ea typeface="黑体" pitchFamily="49" charset="-122"/>
                        </a:rPr>
                        <a:t>TNF</a:t>
                      </a:r>
                      <a:r>
                        <a:rPr lang="zh-CN" altLang="en-US" sz="2400" b="0" dirty="0">
                          <a:solidFill>
                            <a:schemeClr val="tx1"/>
                          </a:solidFill>
                          <a:latin typeface="黑体" pitchFamily="49" charset="-122"/>
                          <a:ea typeface="黑体" pitchFamily="49" charset="-122"/>
                        </a:rPr>
                        <a:t>的合成从而抑制细胞摄取葡萄糖；</a:t>
                      </a:r>
                      <a:endParaRPr lang="en-US" altLang="zh-CN" sz="2400" b="0" dirty="0">
                        <a:solidFill>
                          <a:schemeClr val="tx1"/>
                        </a:solidFill>
                        <a:latin typeface="黑体" pitchFamily="49" charset="-122"/>
                        <a:ea typeface="黑体" pitchFamily="49" charset="-122"/>
                      </a:endParaRPr>
                    </a:p>
                    <a:p>
                      <a:pPr algn="l">
                        <a:lnSpc>
                          <a:spcPct val="100000"/>
                        </a:lnSpc>
                      </a:pPr>
                      <a:r>
                        <a:rPr lang="zh-CN" altLang="en-US" sz="2400" b="0" dirty="0">
                          <a:solidFill>
                            <a:schemeClr val="tx1"/>
                          </a:solidFill>
                          <a:latin typeface="黑体" pitchFamily="49" charset="-122"/>
                          <a:ea typeface="黑体" pitchFamily="49" charset="-122"/>
                        </a:rPr>
                        <a:t>   促进葡萄糖出细胞能量供应不足；</a:t>
                      </a:r>
                      <a:endParaRPr lang="en-US" altLang="zh-CN" sz="2400" b="0" dirty="0">
                        <a:solidFill>
                          <a:schemeClr val="tx1"/>
                        </a:solidFill>
                        <a:latin typeface="黑体" pitchFamily="49" charset="-122"/>
                        <a:ea typeface="黑体" pitchFamily="49" charset="-122"/>
                      </a:endParaRPr>
                    </a:p>
                    <a:p>
                      <a:pPr algn="l">
                        <a:lnSpc>
                          <a:spcPct val="100000"/>
                        </a:lnSpc>
                      </a:pPr>
                      <a:r>
                        <a:rPr lang="zh-CN" altLang="en-US" sz="2400" b="0" dirty="0">
                          <a:solidFill>
                            <a:schemeClr val="tx1"/>
                          </a:solidFill>
                          <a:latin typeface="黑体" pitchFamily="49" charset="-122"/>
                          <a:ea typeface="黑体" pitchFamily="49" charset="-122"/>
                        </a:rPr>
                        <a:t>   促进葡萄糖进细胞从而抑制</a:t>
                      </a:r>
                      <a:r>
                        <a:rPr lang="en-US" altLang="zh-CN" sz="2400" b="0" dirty="0">
                          <a:solidFill>
                            <a:schemeClr val="tx1"/>
                          </a:solidFill>
                          <a:latin typeface="黑体" pitchFamily="49" charset="-122"/>
                          <a:ea typeface="黑体" pitchFamily="49" charset="-122"/>
                        </a:rPr>
                        <a:t>TNF</a:t>
                      </a:r>
                      <a:r>
                        <a:rPr lang="zh-CN" altLang="en-US" sz="2400" b="0" dirty="0">
                          <a:solidFill>
                            <a:schemeClr val="tx1"/>
                          </a:solidFill>
                          <a:latin typeface="黑体" pitchFamily="49" charset="-122"/>
                          <a:ea typeface="黑体" pitchFamily="49" charset="-122"/>
                        </a:rPr>
                        <a:t>分泌；</a:t>
                      </a:r>
                      <a:endParaRPr lang="en-US" altLang="zh-CN" sz="2400" b="0" dirty="0">
                        <a:solidFill>
                          <a:schemeClr val="tx1"/>
                        </a:solidFill>
                        <a:latin typeface="黑体" pitchFamily="49" charset="-122"/>
                        <a:ea typeface="黑体" pitchFamily="49" charset="-122"/>
                      </a:endParaRPr>
                    </a:p>
                    <a:p>
                      <a:pPr algn="l">
                        <a:lnSpc>
                          <a:spcPct val="100000"/>
                        </a:lnSpc>
                      </a:pPr>
                      <a:r>
                        <a:rPr lang="en-US" altLang="zh-CN" sz="2400" b="0" dirty="0">
                          <a:solidFill>
                            <a:schemeClr val="tx1"/>
                          </a:solidFill>
                          <a:latin typeface="黑体" pitchFamily="49" charset="-122"/>
                          <a:ea typeface="黑体" pitchFamily="49" charset="-122"/>
                        </a:rPr>
                        <a:t>   </a:t>
                      </a:r>
                      <a:r>
                        <a:rPr lang="zh-CN" altLang="en-US" sz="2400" b="0" dirty="0">
                          <a:solidFill>
                            <a:schemeClr val="tx1"/>
                          </a:solidFill>
                          <a:latin typeface="黑体" pitchFamily="49" charset="-122"/>
                          <a:ea typeface="黑体" pitchFamily="49" charset="-122"/>
                        </a:rPr>
                        <a:t>促进</a:t>
                      </a:r>
                      <a:r>
                        <a:rPr lang="en-US" altLang="zh-CN" sz="2400" b="0" dirty="0">
                          <a:solidFill>
                            <a:schemeClr val="tx1"/>
                          </a:solidFill>
                          <a:latin typeface="黑体" pitchFamily="49" charset="-122"/>
                          <a:ea typeface="黑体" pitchFamily="49" charset="-122"/>
                        </a:rPr>
                        <a:t>GULT1</a:t>
                      </a:r>
                      <a:r>
                        <a:rPr lang="zh-CN" altLang="en-US" sz="2400" b="0" dirty="0">
                          <a:solidFill>
                            <a:schemeClr val="tx1"/>
                          </a:solidFill>
                          <a:latin typeface="黑体" pitchFamily="49" charset="-122"/>
                          <a:ea typeface="黑体" pitchFamily="49" charset="-122"/>
                        </a:rPr>
                        <a:t>的含量从而抑制</a:t>
                      </a:r>
                      <a:r>
                        <a:rPr lang="en-US" altLang="zh-CN" sz="2400" b="0" dirty="0">
                          <a:solidFill>
                            <a:schemeClr val="tx1"/>
                          </a:solidFill>
                          <a:latin typeface="黑体" pitchFamily="49" charset="-122"/>
                          <a:ea typeface="黑体" pitchFamily="49" charset="-122"/>
                        </a:rPr>
                        <a:t>TNF</a:t>
                      </a:r>
                      <a:r>
                        <a:rPr lang="zh-CN" altLang="en-US" sz="2400" b="0" dirty="0">
                          <a:solidFill>
                            <a:schemeClr val="tx1"/>
                          </a:solidFill>
                          <a:latin typeface="黑体" pitchFamily="49" charset="-122"/>
                          <a:ea typeface="黑体" pitchFamily="49" charset="-122"/>
                        </a:rPr>
                        <a:t>分泌。</a:t>
                      </a: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0"/>
            <a:ext cx="12192000" cy="648997"/>
          </a:xfrm>
          <a:prstGeom prst="rect">
            <a:avLst/>
          </a:prstGeom>
          <a:solidFill>
            <a:schemeClr val="accent1">
              <a:lumMod val="40000"/>
              <a:lumOff val="60000"/>
            </a:schemeClr>
          </a:solidFill>
        </p:spPr>
        <p:txBody>
          <a:bodyPr wrap="square" tIns="108000" bIns="108000" rtlCol="0">
            <a:spAutoFit/>
          </a:bodyPr>
          <a:lstStyle/>
          <a:p>
            <a:pPr algn="ctr"/>
            <a:r>
              <a:rPr lang="en-US" altLang="zh-CN" sz="2800" dirty="0">
                <a:latin typeface="Microsoft YaHei" panose="020B0503020204020204" pitchFamily="34" charset="-122"/>
                <a:ea typeface="Microsoft YaHei" panose="020B0503020204020204" pitchFamily="34" charset="-122"/>
              </a:rPr>
              <a:t> 20.  </a:t>
            </a:r>
            <a:r>
              <a:rPr lang="zh-CN" altLang="en-US" sz="2800" dirty="0">
                <a:latin typeface="Microsoft YaHei" panose="020B0503020204020204" pitchFamily="34" charset="-122"/>
                <a:ea typeface="Microsoft YaHei" panose="020B0503020204020204" pitchFamily="34" charset="-122"/>
              </a:rPr>
              <a:t>玉米副突变</a:t>
            </a:r>
          </a:p>
        </p:txBody>
      </p:sp>
      <p:grpSp>
        <p:nvGrpSpPr>
          <p:cNvPr id="6" name="组合 5"/>
          <p:cNvGrpSpPr/>
          <p:nvPr/>
        </p:nvGrpSpPr>
        <p:grpSpPr>
          <a:xfrm>
            <a:off x="1321807" y="1629624"/>
            <a:ext cx="5214796" cy="3739081"/>
            <a:chOff x="3358836" y="1516140"/>
            <a:chExt cx="5839485" cy="4140000"/>
          </a:xfrm>
        </p:grpSpPr>
        <p:pic>
          <p:nvPicPr>
            <p:cNvPr id="1027" name="Picture 3"/>
            <p:cNvPicPr>
              <a:picLocks noChangeAspect="1" noChangeArrowheads="1"/>
            </p:cNvPicPr>
            <p:nvPr/>
          </p:nvPicPr>
          <p:blipFill>
            <a:blip r:embed="rId2" cstate="print"/>
            <a:srcRect l="41773" t="18295" r="39477" b="20155"/>
            <a:stretch>
              <a:fillRect/>
            </a:stretch>
          </p:blipFill>
          <p:spPr bwMode="auto">
            <a:xfrm>
              <a:off x="3358836" y="1516140"/>
              <a:ext cx="2932203" cy="41400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39942" t="10698" r="26831" b="12868"/>
            <a:stretch>
              <a:fillRect/>
            </a:stretch>
          </p:blipFill>
          <p:spPr bwMode="auto">
            <a:xfrm>
              <a:off x="6284051" y="1516140"/>
              <a:ext cx="2914270" cy="4140000"/>
            </a:xfrm>
            <a:prstGeom prst="rect">
              <a:avLst/>
            </a:prstGeom>
            <a:noFill/>
            <a:ln w="9525">
              <a:noFill/>
              <a:miter lim="800000"/>
              <a:headEnd/>
              <a:tailEnd/>
            </a:ln>
          </p:spPr>
        </p:pic>
      </p:grpSp>
      <p:sp>
        <p:nvSpPr>
          <p:cNvPr id="7" name="矩形 6"/>
          <p:cNvSpPr/>
          <p:nvPr/>
        </p:nvSpPr>
        <p:spPr>
          <a:xfrm>
            <a:off x="7040579" y="1509728"/>
            <a:ext cx="4131397" cy="3970318"/>
          </a:xfrm>
          <a:prstGeom prst="rect">
            <a:avLst/>
          </a:prstGeom>
        </p:spPr>
        <p:txBody>
          <a:bodyPr wrap="square">
            <a:spAutoFit/>
          </a:bodyPr>
          <a:lstStyle/>
          <a:p>
            <a:pPr algn="ctr">
              <a:lnSpc>
                <a:spcPct val="150000"/>
              </a:lnSpc>
            </a:pPr>
            <a:r>
              <a:rPr lang="zh-CN" altLang="en-US" sz="2400" dirty="0">
                <a:latin typeface="Microsoft YaHei" panose="020B0503020204020204" pitchFamily="34" charset="-122"/>
                <a:ea typeface="Microsoft YaHei" panose="020B0503020204020204" pitchFamily="34" charset="-122"/>
              </a:rPr>
              <a:t>副突变</a:t>
            </a:r>
            <a:endParaRPr lang="en-US" altLang="zh-CN" sz="2400" dirty="0">
              <a:latin typeface="Microsoft YaHei" panose="020B0503020204020204" pitchFamily="34" charset="-122"/>
              <a:ea typeface="Microsoft YaHei" panose="020B0503020204020204" pitchFamily="34" charset="-122"/>
            </a:endParaRPr>
          </a:p>
          <a:p>
            <a:pPr algn="ctr">
              <a:lnSpc>
                <a:spcPct val="150000"/>
              </a:lnSpc>
            </a:pP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Paramutation</a:t>
            </a:r>
            <a:r>
              <a:rPr lang="en-US" altLang="zh-CN" sz="2400" dirty="0">
                <a:latin typeface="Microsoft YaHei" panose="020B0503020204020204" pitchFamily="34" charset="-122"/>
                <a:ea typeface="Microsoft YaHei" panose="020B0503020204020204" pitchFamily="34" charset="-122"/>
              </a:rPr>
              <a:t>)</a:t>
            </a:r>
          </a:p>
          <a:p>
            <a:pPr algn="ctr">
              <a:lnSpc>
                <a:spcPct val="150000"/>
              </a:lnSpc>
            </a:pPr>
            <a:endParaRPr lang="en-US" altLang="zh-CN" sz="2400" dirty="0">
              <a:latin typeface="Microsoft YaHei" panose="020B0503020204020204" pitchFamily="34" charset="-122"/>
              <a:ea typeface="Microsoft YaHei" panose="020B0503020204020204" pitchFamily="34" charset="-122"/>
            </a:endParaRPr>
          </a:p>
          <a:p>
            <a:pPr>
              <a:lnSpc>
                <a:spcPct val="150000"/>
              </a:lnSpc>
              <a:buClr>
                <a:srgbClr val="FF0000"/>
              </a:buClr>
              <a:buFont typeface="Wingdings" panose="05000000000000000000" pitchFamily="2" charset="2"/>
              <a:buChar char="l"/>
            </a:pPr>
            <a:r>
              <a:rPr lang="zh-CN" altLang="en-US" sz="2400" dirty="0">
                <a:latin typeface="Microsoft YaHei" panose="020B0503020204020204" pitchFamily="34" charset="-122"/>
                <a:ea typeface="Microsoft YaHei" panose="020B0503020204020204" pitchFamily="34" charset="-122"/>
              </a:rPr>
              <a:t> 被“沾染”的表观遗传。</a:t>
            </a:r>
            <a:endParaRPr lang="en-US" altLang="zh-CN" sz="2400" dirty="0">
              <a:latin typeface="Microsoft YaHei" panose="020B0503020204020204" pitchFamily="34" charset="-122"/>
              <a:ea typeface="Microsoft YaHei" panose="020B0503020204020204" pitchFamily="34" charset="-122"/>
            </a:endParaRPr>
          </a:p>
          <a:p>
            <a:pPr>
              <a:lnSpc>
                <a:spcPct val="150000"/>
              </a:lnSpc>
              <a:buClr>
                <a:srgbClr val="FF0000"/>
              </a:buClr>
              <a:buFont typeface="Wingdings" panose="05000000000000000000" pitchFamily="2" charset="2"/>
              <a:buChar char="l"/>
            </a:pPr>
            <a:r>
              <a:rPr lang="zh-CN" altLang="en-US" sz="2400" dirty="0">
                <a:latin typeface="Microsoft YaHei" panose="020B0503020204020204" pitchFamily="34" charset="-122"/>
                <a:ea typeface="Microsoft YaHei" panose="020B0503020204020204" pitchFamily="34" charset="-122"/>
              </a:rPr>
              <a:t> 一个等位基因的转录受其同源基因的影响而产生稳定可遗传变化的现象。</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标题 1"/>
          <p:cNvSpPr>
            <a:spLocks noGrp="1"/>
          </p:cNvSpPr>
          <p:nvPr>
            <p:ph type="title"/>
            <p:custDataLst>
              <p:tags r:id="rId2"/>
            </p:custDataLst>
          </p:nvPr>
        </p:nvSpPr>
        <p:spPr/>
        <p:txBody>
          <a:bodyPr/>
          <a:lstStyle/>
          <a:p>
            <a:r>
              <a:rPr lang="zh-CN" altLang="en-US" sz="3600" dirty="0">
                <a:latin typeface="微软雅黑" panose="020B0503020204020204" charset="-122"/>
                <a:ea typeface="微软雅黑" panose="020B0503020204020204" charset="-122"/>
                <a:cs typeface="+mn-cs"/>
              </a:rPr>
              <a:t>起源于1956年玉米遗传研究</a:t>
            </a:r>
          </a:p>
        </p:txBody>
      </p:sp>
      <p:pic>
        <p:nvPicPr>
          <p:cNvPr id="2097154" name="图片 5"/>
          <p:cNvPicPr>
            <a:picLocks noChangeAspect="1"/>
          </p:cNvPicPr>
          <p:nvPr/>
        </p:nvPicPr>
        <p:blipFill>
          <a:blip r:embed="rId4" cstate="print"/>
          <a:srcRect l="9964"/>
          <a:stretch>
            <a:fillRect/>
          </a:stretch>
        </p:blipFill>
        <p:spPr>
          <a:xfrm>
            <a:off x="2016760" y="1602740"/>
            <a:ext cx="1236980" cy="1065530"/>
          </a:xfrm>
          <a:prstGeom prst="rect">
            <a:avLst/>
          </a:prstGeom>
        </p:spPr>
      </p:pic>
      <p:pic>
        <p:nvPicPr>
          <p:cNvPr id="2097155" name="图片 6"/>
          <p:cNvPicPr>
            <a:picLocks noChangeAspect="1"/>
          </p:cNvPicPr>
          <p:nvPr/>
        </p:nvPicPr>
        <p:blipFill>
          <a:blip r:embed="rId5" cstate="print"/>
          <a:srcRect l="7157" r="-3604" b="2717"/>
          <a:stretch>
            <a:fillRect/>
          </a:stretch>
        </p:blipFill>
        <p:spPr>
          <a:xfrm>
            <a:off x="4848860" y="1602740"/>
            <a:ext cx="1422400" cy="1064895"/>
          </a:xfrm>
          <a:prstGeom prst="rect">
            <a:avLst/>
          </a:prstGeom>
        </p:spPr>
      </p:pic>
      <p:sp>
        <p:nvSpPr>
          <p:cNvPr id="1048592" name="文本框 8"/>
          <p:cNvSpPr txBox="1"/>
          <p:nvPr/>
        </p:nvSpPr>
        <p:spPr>
          <a:xfrm>
            <a:off x="3770630" y="1790700"/>
            <a:ext cx="485140" cy="1412240"/>
          </a:xfrm>
          <a:prstGeom prst="rect">
            <a:avLst/>
          </a:prstGeom>
          <a:noFill/>
        </p:spPr>
        <p:txBody>
          <a:bodyPr wrap="square" rtlCol="0">
            <a:spAutoFit/>
          </a:bodyPr>
          <a:lstStyle/>
          <a:p>
            <a:r>
              <a:rPr lang="zh-CN" altLang="en-US" sz="4400"/>
              <a:t>×</a:t>
            </a:r>
          </a:p>
        </p:txBody>
      </p:sp>
      <p:cxnSp>
        <p:nvCxnSpPr>
          <p:cNvPr id="3145728" name="直接箭头连接符 9"/>
          <p:cNvCxnSpPr>
            <a:cxnSpLocks/>
          </p:cNvCxnSpPr>
          <p:nvPr/>
        </p:nvCxnSpPr>
        <p:spPr>
          <a:xfrm>
            <a:off x="4061460" y="2559050"/>
            <a:ext cx="6350" cy="57785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pic>
        <p:nvPicPr>
          <p:cNvPr id="2097156" name="图片 10"/>
          <p:cNvPicPr>
            <a:picLocks noChangeAspect="1"/>
          </p:cNvPicPr>
          <p:nvPr/>
        </p:nvPicPr>
        <p:blipFill>
          <a:blip r:embed="rId4" cstate="print"/>
          <a:srcRect l="9964"/>
          <a:stretch>
            <a:fillRect/>
          </a:stretch>
        </p:blipFill>
        <p:spPr>
          <a:xfrm>
            <a:off x="3449320" y="3136900"/>
            <a:ext cx="1236980" cy="1128395"/>
          </a:xfrm>
          <a:prstGeom prst="rect">
            <a:avLst/>
          </a:prstGeom>
        </p:spPr>
      </p:pic>
      <p:pic>
        <p:nvPicPr>
          <p:cNvPr id="2097157" name="图片 12"/>
          <p:cNvPicPr>
            <a:picLocks noChangeAspect="1"/>
          </p:cNvPicPr>
          <p:nvPr/>
        </p:nvPicPr>
        <p:blipFill>
          <a:blip r:embed="rId4" cstate="print"/>
          <a:srcRect l="9964"/>
          <a:stretch>
            <a:fillRect/>
          </a:stretch>
        </p:blipFill>
        <p:spPr>
          <a:xfrm>
            <a:off x="3449320" y="5240655"/>
            <a:ext cx="1236980" cy="1128395"/>
          </a:xfrm>
          <a:prstGeom prst="rect">
            <a:avLst/>
          </a:prstGeom>
        </p:spPr>
      </p:pic>
      <p:cxnSp>
        <p:nvCxnSpPr>
          <p:cNvPr id="3145729" name="直接箭头连接符 13"/>
          <p:cNvCxnSpPr>
            <a:cxnSpLocks/>
          </p:cNvCxnSpPr>
          <p:nvPr/>
        </p:nvCxnSpPr>
        <p:spPr>
          <a:xfrm>
            <a:off x="4055110" y="4400550"/>
            <a:ext cx="6350" cy="57785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048593" name="文本框 14"/>
          <p:cNvSpPr txBox="1"/>
          <p:nvPr/>
        </p:nvSpPr>
        <p:spPr>
          <a:xfrm>
            <a:off x="4255770" y="3966845"/>
            <a:ext cx="1771015" cy="1399541"/>
          </a:xfrm>
          <a:prstGeom prst="rect">
            <a:avLst/>
          </a:prstGeom>
          <a:noFill/>
        </p:spPr>
        <p:txBody>
          <a:bodyPr wrap="square" rtlCol="0">
            <a:spAutoFit/>
          </a:bodyPr>
          <a:lstStyle/>
          <a:p>
            <a:r>
              <a:rPr lang="en-US" altLang="zh-CN" sz="8800"/>
              <a:t>⊗</a:t>
            </a:r>
          </a:p>
        </p:txBody>
      </p:sp>
      <p:sp>
        <p:nvSpPr>
          <p:cNvPr id="1048594" name="文本框 15"/>
          <p:cNvSpPr txBox="1"/>
          <p:nvPr/>
        </p:nvSpPr>
        <p:spPr>
          <a:xfrm>
            <a:off x="5716905" y="5710555"/>
            <a:ext cx="1442085" cy="521970"/>
          </a:xfrm>
          <a:prstGeom prst="rect">
            <a:avLst/>
          </a:prstGeom>
          <a:noFill/>
        </p:spPr>
        <p:txBody>
          <a:bodyPr wrap="square" rtlCol="0">
            <a:spAutoFit/>
          </a:bodyPr>
          <a:lstStyle/>
          <a:p>
            <a:r>
              <a:rPr lang="zh-CN" altLang="en-US" sz="2800"/>
              <a:t>副突变</a:t>
            </a:r>
          </a:p>
        </p:txBody>
      </p:sp>
      <p:sp>
        <p:nvSpPr>
          <p:cNvPr id="1048595" name="文本框 17"/>
          <p:cNvSpPr txBox="1"/>
          <p:nvPr/>
        </p:nvSpPr>
        <p:spPr>
          <a:xfrm>
            <a:off x="2150745" y="2668270"/>
            <a:ext cx="1442085" cy="521970"/>
          </a:xfrm>
          <a:prstGeom prst="rect">
            <a:avLst/>
          </a:prstGeom>
          <a:noFill/>
        </p:spPr>
        <p:txBody>
          <a:bodyPr wrap="square" rtlCol="0">
            <a:spAutoFit/>
          </a:bodyPr>
          <a:lstStyle/>
          <a:p>
            <a:r>
              <a:rPr lang="en-US" altLang="zh-CN" sz="2800"/>
              <a:t>A’A’</a:t>
            </a:r>
          </a:p>
        </p:txBody>
      </p:sp>
      <p:sp>
        <p:nvSpPr>
          <p:cNvPr id="1048596" name="文本框 18"/>
          <p:cNvSpPr txBox="1"/>
          <p:nvPr/>
        </p:nvSpPr>
        <p:spPr>
          <a:xfrm>
            <a:off x="4982210" y="2668270"/>
            <a:ext cx="1442085" cy="521970"/>
          </a:xfrm>
          <a:prstGeom prst="rect">
            <a:avLst/>
          </a:prstGeom>
          <a:noFill/>
        </p:spPr>
        <p:txBody>
          <a:bodyPr wrap="square" rtlCol="0">
            <a:spAutoFit/>
          </a:bodyPr>
          <a:lstStyle/>
          <a:p>
            <a:r>
              <a:rPr lang="en-US" altLang="zh-CN" sz="2800"/>
              <a:t>AA</a:t>
            </a:r>
          </a:p>
        </p:txBody>
      </p:sp>
      <p:sp>
        <p:nvSpPr>
          <p:cNvPr id="1048597" name="文本框 19"/>
          <p:cNvSpPr txBox="1"/>
          <p:nvPr/>
        </p:nvSpPr>
        <p:spPr>
          <a:xfrm>
            <a:off x="4893310" y="3557905"/>
            <a:ext cx="838835" cy="521970"/>
          </a:xfrm>
          <a:prstGeom prst="rect">
            <a:avLst/>
          </a:prstGeom>
          <a:noFill/>
        </p:spPr>
        <p:txBody>
          <a:bodyPr wrap="square" rtlCol="0">
            <a:spAutoFit/>
          </a:bodyPr>
          <a:lstStyle/>
          <a:p>
            <a:r>
              <a:rPr lang="en-US" altLang="zh-CN" sz="2800"/>
              <a:t>A’A</a:t>
            </a:r>
          </a:p>
        </p:txBody>
      </p:sp>
      <p:cxnSp>
        <p:nvCxnSpPr>
          <p:cNvPr id="3145730" name="直接箭头连接符 20"/>
          <p:cNvCxnSpPr>
            <a:cxnSpLocks/>
          </p:cNvCxnSpPr>
          <p:nvPr/>
        </p:nvCxnSpPr>
        <p:spPr>
          <a:xfrm>
            <a:off x="5628005" y="3816985"/>
            <a:ext cx="796290" cy="444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048598" name="文本框 22"/>
          <p:cNvSpPr txBox="1"/>
          <p:nvPr/>
        </p:nvSpPr>
        <p:spPr>
          <a:xfrm>
            <a:off x="6424295" y="3557905"/>
            <a:ext cx="1047750" cy="521970"/>
          </a:xfrm>
          <a:prstGeom prst="rect">
            <a:avLst/>
          </a:prstGeom>
          <a:noFill/>
        </p:spPr>
        <p:txBody>
          <a:bodyPr wrap="square" rtlCol="0">
            <a:spAutoFit/>
          </a:bodyPr>
          <a:lstStyle/>
          <a:p>
            <a:r>
              <a:rPr lang="en-US" altLang="zh-CN" sz="2800"/>
              <a:t>A’A’</a:t>
            </a:r>
          </a:p>
        </p:txBody>
      </p:sp>
    </p:spTree>
    <p:custDataLst>
      <p:tags r:id="rId1"/>
    </p:custData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
          <p:cNvPicPr>
            <a:picLocks noChangeAspect="1"/>
          </p:cNvPicPr>
          <p:nvPr/>
        </p:nvPicPr>
        <p:blipFill>
          <a:blip r:embed="rId3" cstate="print"/>
          <a:srcRect r="50361"/>
          <a:stretch>
            <a:fillRect/>
          </a:stretch>
        </p:blipFill>
        <p:spPr>
          <a:xfrm>
            <a:off x="964565" y="469900"/>
            <a:ext cx="6174105" cy="5220335"/>
          </a:xfrm>
          <a:prstGeom prst="rect">
            <a:avLst/>
          </a:prstGeom>
          <a:noFill/>
          <a:ln>
            <a:noFill/>
          </a:ln>
        </p:spPr>
      </p:pic>
      <p:sp>
        <p:nvSpPr>
          <p:cNvPr id="1048604" name="文本框 4"/>
          <p:cNvSpPr txBox="1"/>
          <p:nvPr/>
        </p:nvSpPr>
        <p:spPr>
          <a:xfrm>
            <a:off x="2545715" y="2131060"/>
            <a:ext cx="4064000" cy="521970"/>
          </a:xfrm>
          <a:prstGeom prst="rect">
            <a:avLst/>
          </a:prstGeom>
          <a:noFill/>
        </p:spPr>
        <p:txBody>
          <a:bodyPr wrap="square" rtlCol="0">
            <a:spAutoFit/>
          </a:bodyPr>
          <a:lstStyle/>
          <a:p>
            <a:r>
              <a:rPr lang="en-US" altLang="zh-CN" sz="2800"/>
              <a:t>AA</a:t>
            </a:r>
          </a:p>
        </p:txBody>
      </p:sp>
      <p:sp>
        <p:nvSpPr>
          <p:cNvPr id="1048605" name="文本框 5"/>
          <p:cNvSpPr txBox="1"/>
          <p:nvPr/>
        </p:nvSpPr>
        <p:spPr>
          <a:xfrm>
            <a:off x="5981700" y="2131060"/>
            <a:ext cx="1222375" cy="521970"/>
          </a:xfrm>
          <a:prstGeom prst="rect">
            <a:avLst/>
          </a:prstGeom>
          <a:noFill/>
        </p:spPr>
        <p:txBody>
          <a:bodyPr wrap="square" rtlCol="0">
            <a:spAutoFit/>
          </a:bodyPr>
          <a:lstStyle/>
          <a:p>
            <a:pPr lvl="0" algn="l">
              <a:buClrTx/>
              <a:buSzTx/>
              <a:buFontTx/>
            </a:pPr>
            <a:r>
              <a:rPr lang="en-US" altLang="zh-CN" sz="2800">
                <a:sym typeface="+mn-ea"/>
              </a:rPr>
              <a:t>aa</a:t>
            </a:r>
          </a:p>
        </p:txBody>
      </p:sp>
      <p:sp>
        <p:nvSpPr>
          <p:cNvPr id="1048606" name="文本框 6"/>
          <p:cNvSpPr txBox="1"/>
          <p:nvPr/>
        </p:nvSpPr>
        <p:spPr>
          <a:xfrm>
            <a:off x="5052060" y="3168015"/>
            <a:ext cx="4064000" cy="521970"/>
          </a:xfrm>
          <a:prstGeom prst="rect">
            <a:avLst/>
          </a:prstGeom>
          <a:noFill/>
        </p:spPr>
        <p:txBody>
          <a:bodyPr wrap="square" rtlCol="0">
            <a:spAutoFit/>
          </a:bodyPr>
          <a:lstStyle/>
          <a:p>
            <a:r>
              <a:rPr lang="en-US" altLang="zh-CN" sz="2800"/>
              <a:t>Aa</a:t>
            </a:r>
          </a:p>
        </p:txBody>
      </p:sp>
      <p:sp>
        <p:nvSpPr>
          <p:cNvPr id="1048607" name="文本框 7"/>
          <p:cNvSpPr txBox="1"/>
          <p:nvPr/>
        </p:nvSpPr>
        <p:spPr>
          <a:xfrm>
            <a:off x="2851150" y="5690235"/>
            <a:ext cx="4064000" cy="521970"/>
          </a:xfrm>
          <a:prstGeom prst="rect">
            <a:avLst/>
          </a:prstGeom>
          <a:noFill/>
        </p:spPr>
        <p:txBody>
          <a:bodyPr wrap="square" rtlCol="0">
            <a:spAutoFit/>
          </a:bodyPr>
          <a:lstStyle/>
          <a:p>
            <a:r>
              <a:rPr lang="en-US" altLang="zh-CN" sz="2800"/>
              <a:t>A_                  aa</a:t>
            </a:r>
          </a:p>
        </p:txBody>
      </p:sp>
    </p:spTree>
    <p:custDataLst>
      <p:tags r:id="rId1"/>
    </p:custData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9" name="图片 2"/>
          <p:cNvPicPr>
            <a:picLocks noChangeAspect="1"/>
          </p:cNvPicPr>
          <p:nvPr/>
        </p:nvPicPr>
        <p:blipFill>
          <a:blip r:embed="rId3" cstate="print"/>
          <a:srcRect l="51826" t="2115" r="-1465" b="-2115"/>
          <a:stretch>
            <a:fillRect/>
          </a:stretch>
        </p:blipFill>
        <p:spPr>
          <a:xfrm>
            <a:off x="723265" y="1066165"/>
            <a:ext cx="6403340" cy="5414645"/>
          </a:xfrm>
          <a:prstGeom prst="rect">
            <a:avLst/>
          </a:prstGeom>
          <a:noFill/>
          <a:ln>
            <a:noFill/>
          </a:ln>
        </p:spPr>
      </p:pic>
      <p:sp>
        <p:nvSpPr>
          <p:cNvPr id="1048608" name="文本框 8"/>
          <p:cNvSpPr txBox="1"/>
          <p:nvPr/>
        </p:nvSpPr>
        <p:spPr>
          <a:xfrm>
            <a:off x="2262505" y="2712720"/>
            <a:ext cx="6104890" cy="521970"/>
          </a:xfrm>
          <a:prstGeom prst="rect">
            <a:avLst/>
          </a:prstGeom>
          <a:noFill/>
        </p:spPr>
        <p:txBody>
          <a:bodyPr wrap="square" rtlCol="0">
            <a:spAutoFit/>
          </a:bodyPr>
          <a:lstStyle/>
          <a:p>
            <a:r>
              <a:rPr lang="en-US" altLang="zh-CN" sz="2800"/>
              <a:t>AA?                            ?</a:t>
            </a:r>
          </a:p>
        </p:txBody>
      </p:sp>
    </p:spTree>
    <p:custDataLst>
      <p:tags r:id="rId1"/>
    </p:custData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文本框 4"/>
          <p:cNvSpPr txBox="1"/>
          <p:nvPr/>
        </p:nvSpPr>
        <p:spPr>
          <a:xfrm>
            <a:off x="6753860" y="1951990"/>
            <a:ext cx="4064000" cy="521970"/>
          </a:xfrm>
          <a:prstGeom prst="rect">
            <a:avLst/>
          </a:prstGeom>
          <a:noFill/>
        </p:spPr>
        <p:txBody>
          <a:bodyPr wrap="square" rtlCol="0">
            <a:spAutoFit/>
          </a:bodyPr>
          <a:lstStyle/>
          <a:p>
            <a:r>
              <a:rPr lang="zh-CN" altLang="en-US" sz="2800"/>
              <a:t>丁：乙</a:t>
            </a:r>
            <a:r>
              <a:rPr lang="en-US" altLang="zh-CN" sz="2800"/>
              <a:t>+ RR</a:t>
            </a:r>
            <a:r>
              <a:rPr lang="zh-CN" altLang="en-US" sz="2800"/>
              <a:t>（</a:t>
            </a:r>
            <a:r>
              <a:rPr lang="en-US" altLang="zh-CN" sz="2800"/>
              <a:t>aaRR</a:t>
            </a:r>
            <a:r>
              <a:rPr lang="zh-CN" altLang="en-US" sz="2800"/>
              <a:t>）</a:t>
            </a:r>
            <a:r>
              <a:rPr lang="en-US" altLang="zh-CN" sz="2800"/>
              <a:t>    </a:t>
            </a:r>
          </a:p>
        </p:txBody>
      </p:sp>
      <p:pic>
        <p:nvPicPr>
          <p:cNvPr id="2097160" name="图片 4"/>
          <p:cNvPicPr>
            <a:picLocks noChangeAspect="1"/>
          </p:cNvPicPr>
          <p:nvPr/>
        </p:nvPicPr>
        <p:blipFill>
          <a:blip r:embed="rId3" cstate="print"/>
          <a:srcRect r="51066"/>
          <a:stretch>
            <a:fillRect/>
          </a:stretch>
        </p:blipFill>
        <p:spPr>
          <a:xfrm>
            <a:off x="95250" y="250190"/>
            <a:ext cx="5800725" cy="6053455"/>
          </a:xfrm>
          <a:prstGeom prst="rect">
            <a:avLst/>
          </a:prstGeom>
          <a:noFill/>
          <a:ln>
            <a:noFill/>
          </a:ln>
        </p:spPr>
      </p:pic>
      <p:sp>
        <p:nvSpPr>
          <p:cNvPr id="1048610" name="文本框 5"/>
          <p:cNvSpPr txBox="1"/>
          <p:nvPr/>
        </p:nvSpPr>
        <p:spPr>
          <a:xfrm>
            <a:off x="4399280" y="1798320"/>
            <a:ext cx="1097280" cy="521970"/>
          </a:xfrm>
          <a:prstGeom prst="rect">
            <a:avLst/>
          </a:prstGeom>
          <a:noFill/>
        </p:spPr>
        <p:txBody>
          <a:bodyPr wrap="square" rtlCol="0">
            <a:spAutoFit/>
          </a:bodyPr>
          <a:lstStyle/>
          <a:p>
            <a:r>
              <a:rPr lang="en-US" altLang="zh-CN" sz="2800"/>
              <a:t>aaRR </a:t>
            </a:r>
          </a:p>
        </p:txBody>
      </p:sp>
      <p:sp>
        <p:nvSpPr>
          <p:cNvPr id="1048611" name="文本框 6"/>
          <p:cNvSpPr txBox="1"/>
          <p:nvPr/>
        </p:nvSpPr>
        <p:spPr>
          <a:xfrm>
            <a:off x="1516380" y="1811655"/>
            <a:ext cx="1083945" cy="521970"/>
          </a:xfrm>
          <a:prstGeom prst="rect">
            <a:avLst/>
          </a:prstGeom>
          <a:noFill/>
        </p:spPr>
        <p:txBody>
          <a:bodyPr wrap="square" rtlCol="0">
            <a:spAutoFit/>
          </a:bodyPr>
          <a:lstStyle/>
          <a:p>
            <a:r>
              <a:rPr lang="zh-CN" altLang="en-US" sz="2800"/>
              <a:t>？</a:t>
            </a:r>
            <a:r>
              <a:rPr lang="en-US" altLang="zh-CN" sz="2800"/>
              <a:t>__  </a:t>
            </a:r>
          </a:p>
        </p:txBody>
      </p:sp>
      <p:sp>
        <p:nvSpPr>
          <p:cNvPr id="1048612" name="文本框 7"/>
          <p:cNvSpPr txBox="1"/>
          <p:nvPr/>
        </p:nvSpPr>
        <p:spPr>
          <a:xfrm>
            <a:off x="3874135" y="2757805"/>
            <a:ext cx="1083945" cy="521970"/>
          </a:xfrm>
          <a:prstGeom prst="rect">
            <a:avLst/>
          </a:prstGeom>
          <a:noFill/>
        </p:spPr>
        <p:txBody>
          <a:bodyPr wrap="square" rtlCol="0">
            <a:spAutoFit/>
          </a:bodyPr>
          <a:lstStyle/>
          <a:p>
            <a:r>
              <a:rPr lang="en-US" sz="2800"/>
              <a:t>AaRr</a:t>
            </a:r>
          </a:p>
        </p:txBody>
      </p:sp>
      <p:sp>
        <p:nvSpPr>
          <p:cNvPr id="1048613" name="文本框 8"/>
          <p:cNvSpPr txBox="1"/>
          <p:nvPr/>
        </p:nvSpPr>
        <p:spPr>
          <a:xfrm>
            <a:off x="1807210" y="5151755"/>
            <a:ext cx="882650" cy="521970"/>
          </a:xfrm>
          <a:prstGeom prst="rect">
            <a:avLst/>
          </a:prstGeom>
          <a:noFill/>
        </p:spPr>
        <p:txBody>
          <a:bodyPr wrap="square" rtlCol="0">
            <a:spAutoFit/>
          </a:bodyPr>
          <a:lstStyle/>
          <a:p>
            <a:r>
              <a:rPr lang="en-US" sz="2800"/>
              <a:t>A</a:t>
            </a:r>
            <a:r>
              <a:rPr lang="en-US" altLang="zh-CN" sz="2800">
                <a:sym typeface="+mn-ea"/>
              </a:rPr>
              <a:t>_</a:t>
            </a:r>
            <a:endParaRPr lang="en-US" sz="2800"/>
          </a:p>
        </p:txBody>
      </p:sp>
      <p:sp>
        <p:nvSpPr>
          <p:cNvPr id="1048614" name="文本框 9"/>
          <p:cNvSpPr txBox="1"/>
          <p:nvPr/>
        </p:nvSpPr>
        <p:spPr>
          <a:xfrm>
            <a:off x="3716020" y="5151755"/>
            <a:ext cx="824230" cy="521970"/>
          </a:xfrm>
          <a:prstGeom prst="rect">
            <a:avLst/>
          </a:prstGeom>
          <a:noFill/>
        </p:spPr>
        <p:txBody>
          <a:bodyPr wrap="square" rtlCol="0">
            <a:spAutoFit/>
          </a:bodyPr>
          <a:lstStyle/>
          <a:p>
            <a:r>
              <a:rPr lang="en-US" sz="2800"/>
              <a:t>aa</a:t>
            </a:r>
          </a:p>
        </p:txBody>
      </p:sp>
      <p:sp>
        <p:nvSpPr>
          <p:cNvPr id="1048615" name="文本框 10"/>
          <p:cNvSpPr txBox="1"/>
          <p:nvPr/>
        </p:nvSpPr>
        <p:spPr>
          <a:xfrm>
            <a:off x="6753860" y="4405630"/>
            <a:ext cx="3490595" cy="521970"/>
          </a:xfrm>
          <a:prstGeom prst="rect">
            <a:avLst/>
          </a:prstGeom>
          <a:noFill/>
        </p:spPr>
        <p:txBody>
          <a:bodyPr wrap="square" rtlCol="0">
            <a:spAutoFit/>
          </a:bodyPr>
          <a:lstStyle/>
          <a:p>
            <a:r>
              <a:rPr lang="en-US" altLang="zh-CN" sz="2800"/>
              <a:t>A</a:t>
            </a:r>
            <a:r>
              <a:rPr lang="zh-CN" altLang="en-US" sz="2800"/>
              <a:t>甲基化，</a:t>
            </a:r>
            <a:r>
              <a:rPr lang="en-US" altLang="zh-CN" sz="2800"/>
              <a:t>A</a:t>
            </a:r>
            <a:r>
              <a:rPr lang="zh-CN" altLang="en-US" sz="2800"/>
              <a:t>不表达</a:t>
            </a:r>
          </a:p>
        </p:txBody>
      </p:sp>
      <p:sp>
        <p:nvSpPr>
          <p:cNvPr id="1048616" name="矩形 11"/>
          <p:cNvSpPr/>
          <p:nvPr/>
        </p:nvSpPr>
        <p:spPr>
          <a:xfrm>
            <a:off x="1789430" y="4224655"/>
            <a:ext cx="900430" cy="1535430"/>
          </a:xfrm>
          <a:prstGeom prst="rect">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48617" name="文本框 12"/>
          <p:cNvSpPr txBox="1"/>
          <p:nvPr/>
        </p:nvSpPr>
        <p:spPr>
          <a:xfrm>
            <a:off x="1016000" y="5849620"/>
            <a:ext cx="773430" cy="521970"/>
          </a:xfrm>
          <a:prstGeom prst="rect">
            <a:avLst/>
          </a:prstGeom>
          <a:noFill/>
        </p:spPr>
        <p:txBody>
          <a:bodyPr wrap="square" rtlCol="0">
            <a:spAutoFit/>
          </a:bodyPr>
          <a:lstStyle/>
          <a:p>
            <a:r>
              <a:rPr lang="en-US" altLang="zh-CN" sz="2800"/>
              <a:t>A_</a:t>
            </a:r>
          </a:p>
        </p:txBody>
      </p:sp>
      <p:sp>
        <p:nvSpPr>
          <p:cNvPr id="1048618" name="文本框 1"/>
          <p:cNvSpPr txBox="1"/>
          <p:nvPr/>
        </p:nvSpPr>
        <p:spPr>
          <a:xfrm>
            <a:off x="6753860" y="5151755"/>
            <a:ext cx="3490595" cy="521970"/>
          </a:xfrm>
          <a:prstGeom prst="rect">
            <a:avLst/>
          </a:prstGeom>
          <a:noFill/>
        </p:spPr>
        <p:txBody>
          <a:bodyPr wrap="square" rtlCol="0">
            <a:spAutoFit/>
          </a:bodyPr>
          <a:lstStyle/>
          <a:p>
            <a:r>
              <a:rPr lang="en-US" altLang="zh-CN" sz="2800"/>
              <a:t>A’=A</a:t>
            </a:r>
            <a:r>
              <a:rPr lang="zh-CN" altLang="en-US" sz="2800"/>
              <a:t>甲基化</a:t>
            </a:r>
          </a:p>
        </p:txBody>
      </p:sp>
      <p:sp>
        <p:nvSpPr>
          <p:cNvPr id="1048619" name="文本框 2"/>
          <p:cNvSpPr txBox="1"/>
          <p:nvPr/>
        </p:nvSpPr>
        <p:spPr>
          <a:xfrm>
            <a:off x="1717675" y="5760085"/>
            <a:ext cx="1401445" cy="891540"/>
          </a:xfrm>
          <a:prstGeom prst="rect">
            <a:avLst/>
          </a:prstGeom>
          <a:noFill/>
        </p:spPr>
        <p:txBody>
          <a:bodyPr wrap="square" rtlCol="0">
            <a:spAutoFit/>
          </a:bodyPr>
          <a:lstStyle/>
          <a:p>
            <a:r>
              <a:rPr lang="en-US" altLang="zh-CN"/>
              <a:t>RR   1/4</a:t>
            </a:r>
          </a:p>
          <a:p>
            <a:r>
              <a:rPr lang="en-US" altLang="zh-CN"/>
              <a:t>Rr     1/2</a:t>
            </a:r>
          </a:p>
          <a:p>
            <a:r>
              <a:rPr lang="en-US" altLang="zh-CN"/>
              <a:t>rr      1/4</a:t>
            </a:r>
          </a:p>
        </p:txBody>
      </p:sp>
    </p:spTree>
    <p:custDataLst>
      <p:tags r:id="rId1"/>
    </p:custData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文本框 8"/>
          <p:cNvSpPr txBox="1"/>
          <p:nvPr/>
        </p:nvSpPr>
        <p:spPr>
          <a:xfrm>
            <a:off x="4730750" y="1416685"/>
            <a:ext cx="564515" cy="521970"/>
          </a:xfrm>
          <a:prstGeom prst="rect">
            <a:avLst/>
          </a:prstGeom>
          <a:noFill/>
        </p:spPr>
        <p:txBody>
          <a:bodyPr wrap="square" rtlCol="0">
            <a:spAutoFit/>
          </a:bodyPr>
          <a:lstStyle/>
          <a:p>
            <a:r>
              <a:rPr lang="en-US" sz="2800"/>
              <a:t>A</a:t>
            </a:r>
          </a:p>
        </p:txBody>
      </p:sp>
      <p:sp>
        <p:nvSpPr>
          <p:cNvPr id="1048621" name="矩形 11"/>
          <p:cNvSpPr/>
          <p:nvPr/>
        </p:nvSpPr>
        <p:spPr>
          <a:xfrm>
            <a:off x="4470400" y="446405"/>
            <a:ext cx="900430" cy="1535430"/>
          </a:xfrm>
          <a:prstGeom prst="rect">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48622" name="文本框 12"/>
          <p:cNvSpPr txBox="1"/>
          <p:nvPr/>
        </p:nvSpPr>
        <p:spPr>
          <a:xfrm>
            <a:off x="4238625" y="2237105"/>
            <a:ext cx="763270" cy="521970"/>
          </a:xfrm>
          <a:prstGeom prst="rect">
            <a:avLst/>
          </a:prstGeom>
          <a:noFill/>
        </p:spPr>
        <p:txBody>
          <a:bodyPr wrap="square" rtlCol="0">
            <a:spAutoFit/>
          </a:bodyPr>
          <a:lstStyle/>
          <a:p>
            <a:r>
              <a:rPr lang="en-US" altLang="zh-CN" sz="2800"/>
              <a:t>A_</a:t>
            </a:r>
          </a:p>
        </p:txBody>
      </p:sp>
      <p:sp>
        <p:nvSpPr>
          <p:cNvPr id="1048623" name="文本框 13"/>
          <p:cNvSpPr txBox="1"/>
          <p:nvPr/>
        </p:nvSpPr>
        <p:spPr>
          <a:xfrm>
            <a:off x="4812665" y="2095500"/>
            <a:ext cx="1401445" cy="891540"/>
          </a:xfrm>
          <a:prstGeom prst="rect">
            <a:avLst/>
          </a:prstGeom>
          <a:noFill/>
        </p:spPr>
        <p:txBody>
          <a:bodyPr wrap="square" rtlCol="0">
            <a:spAutoFit/>
          </a:bodyPr>
          <a:lstStyle/>
          <a:p>
            <a:r>
              <a:rPr lang="en-US" altLang="zh-CN"/>
              <a:t>RR   1/4</a:t>
            </a:r>
          </a:p>
          <a:p>
            <a:r>
              <a:rPr lang="en-US" altLang="zh-CN"/>
              <a:t>Rr     1/2</a:t>
            </a:r>
          </a:p>
          <a:p>
            <a:r>
              <a:rPr lang="en-US" altLang="zh-CN"/>
              <a:t>rr      1/4</a:t>
            </a:r>
          </a:p>
        </p:txBody>
      </p:sp>
      <p:sp>
        <p:nvSpPr>
          <p:cNvPr id="1048624" name="文本框 2"/>
          <p:cNvSpPr txBox="1"/>
          <p:nvPr/>
        </p:nvSpPr>
        <p:spPr>
          <a:xfrm>
            <a:off x="4544695" y="596265"/>
            <a:ext cx="1003300" cy="521970"/>
          </a:xfrm>
          <a:prstGeom prst="rect">
            <a:avLst/>
          </a:prstGeom>
          <a:noFill/>
        </p:spPr>
        <p:txBody>
          <a:bodyPr wrap="square" rtlCol="0">
            <a:spAutoFit/>
          </a:bodyPr>
          <a:lstStyle/>
          <a:p>
            <a:r>
              <a:rPr lang="zh-CN" altLang="en-US" sz="2800"/>
              <a:t>紫茎</a:t>
            </a:r>
          </a:p>
        </p:txBody>
      </p:sp>
      <p:sp>
        <p:nvSpPr>
          <p:cNvPr id="1048625" name="文本框 4"/>
          <p:cNvSpPr txBox="1"/>
          <p:nvPr/>
        </p:nvSpPr>
        <p:spPr>
          <a:xfrm>
            <a:off x="6889115" y="944245"/>
            <a:ext cx="1589405" cy="1767841"/>
          </a:xfrm>
          <a:prstGeom prst="rect">
            <a:avLst/>
          </a:prstGeom>
          <a:noFill/>
        </p:spPr>
        <p:txBody>
          <a:bodyPr wrap="square" rtlCol="0">
            <a:spAutoFit/>
          </a:bodyPr>
          <a:lstStyle/>
          <a:p>
            <a:pPr algn="ctr"/>
            <a:r>
              <a:rPr lang="zh-CN" altLang="en-US" sz="2800"/>
              <a:t>丙</a:t>
            </a:r>
          </a:p>
          <a:p>
            <a:pPr algn="ctr"/>
            <a:endParaRPr lang="zh-CN" altLang="en-US" sz="2800"/>
          </a:p>
          <a:p>
            <a:pPr algn="ctr"/>
            <a:endParaRPr lang="zh-CN" altLang="en-US" sz="2800"/>
          </a:p>
          <a:p>
            <a:pPr algn="ctr"/>
            <a:r>
              <a:rPr lang="en-US" altLang="zh-CN" sz="2800"/>
              <a:t>A’A</a:t>
            </a:r>
            <a:r>
              <a:rPr lang="en-US" altLang="zh-CN" sz="2800">
                <a:sym typeface="+mn-ea"/>
              </a:rPr>
              <a:t>’</a:t>
            </a:r>
            <a:r>
              <a:rPr lang="en-US" altLang="zh-CN" sz="2800"/>
              <a:t>rr</a:t>
            </a:r>
          </a:p>
        </p:txBody>
      </p:sp>
      <p:sp>
        <p:nvSpPr>
          <p:cNvPr id="1048626" name="文本框 5"/>
          <p:cNvSpPr txBox="1"/>
          <p:nvPr/>
        </p:nvSpPr>
        <p:spPr>
          <a:xfrm>
            <a:off x="5744845" y="1038225"/>
            <a:ext cx="947420" cy="521970"/>
          </a:xfrm>
          <a:prstGeom prst="rect">
            <a:avLst/>
          </a:prstGeom>
          <a:noFill/>
        </p:spPr>
        <p:txBody>
          <a:bodyPr wrap="square" rtlCol="0">
            <a:spAutoFit/>
          </a:bodyPr>
          <a:lstStyle/>
          <a:p>
            <a:pPr algn="ctr"/>
            <a:r>
              <a:rPr lang="zh-CN" sz="2800"/>
              <a:t>×</a:t>
            </a:r>
          </a:p>
        </p:txBody>
      </p:sp>
      <p:sp>
        <p:nvSpPr>
          <p:cNvPr id="1048627" name="文本框 6"/>
          <p:cNvSpPr txBox="1"/>
          <p:nvPr/>
        </p:nvSpPr>
        <p:spPr>
          <a:xfrm>
            <a:off x="3752850" y="2237105"/>
            <a:ext cx="486410" cy="929639"/>
          </a:xfrm>
          <a:prstGeom prst="rect">
            <a:avLst/>
          </a:prstGeom>
          <a:noFill/>
        </p:spPr>
        <p:txBody>
          <a:bodyPr wrap="square" rtlCol="0">
            <a:spAutoFit/>
          </a:bodyPr>
          <a:lstStyle/>
          <a:p>
            <a:r>
              <a:rPr lang="zh-CN" altLang="en-US" sz="2800"/>
              <a:t>♀</a:t>
            </a:r>
          </a:p>
        </p:txBody>
      </p:sp>
      <p:sp>
        <p:nvSpPr>
          <p:cNvPr id="1048628" name="文本框 7"/>
          <p:cNvSpPr txBox="1"/>
          <p:nvPr/>
        </p:nvSpPr>
        <p:spPr>
          <a:xfrm>
            <a:off x="8273415" y="2237105"/>
            <a:ext cx="607695" cy="521970"/>
          </a:xfrm>
          <a:prstGeom prst="rect">
            <a:avLst/>
          </a:prstGeom>
          <a:noFill/>
        </p:spPr>
        <p:txBody>
          <a:bodyPr wrap="square" rtlCol="0">
            <a:spAutoFit/>
          </a:bodyPr>
          <a:lstStyle/>
          <a:p>
            <a:r>
              <a:rPr lang="zh-CN" altLang="en-US" sz="2800"/>
              <a:t>♂</a:t>
            </a:r>
          </a:p>
        </p:txBody>
      </p:sp>
      <p:cxnSp>
        <p:nvCxnSpPr>
          <p:cNvPr id="3145731" name="直接箭头连接符 9"/>
          <p:cNvCxnSpPr>
            <a:cxnSpLocks/>
          </p:cNvCxnSpPr>
          <p:nvPr/>
        </p:nvCxnSpPr>
        <p:spPr>
          <a:xfrm>
            <a:off x="6232525" y="1746885"/>
            <a:ext cx="0" cy="1481455"/>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1048629" name="文本框 10"/>
          <p:cNvSpPr txBox="1"/>
          <p:nvPr/>
        </p:nvSpPr>
        <p:spPr>
          <a:xfrm>
            <a:off x="7858760" y="3349625"/>
            <a:ext cx="2154555" cy="521970"/>
          </a:xfrm>
          <a:prstGeom prst="rect">
            <a:avLst/>
          </a:prstGeom>
          <a:noFill/>
        </p:spPr>
        <p:txBody>
          <a:bodyPr wrap="square" rtlCol="0">
            <a:spAutoFit/>
          </a:bodyPr>
          <a:lstStyle/>
          <a:p>
            <a:pPr algn="ctr"/>
            <a:r>
              <a:rPr lang="en-US" altLang="zh-CN" sz="2800"/>
              <a:t>1/4</a:t>
            </a:r>
            <a:r>
              <a:rPr lang="zh-CN" altLang="en-US" sz="2800"/>
              <a:t>全绿茎</a:t>
            </a:r>
            <a:r>
              <a:rPr lang="en-US" altLang="zh-CN" sz="2800"/>
              <a:t>rr</a:t>
            </a:r>
          </a:p>
        </p:txBody>
      </p:sp>
      <p:sp>
        <p:nvSpPr>
          <p:cNvPr id="1048630" name="文本框 14"/>
          <p:cNvSpPr txBox="1"/>
          <p:nvPr/>
        </p:nvSpPr>
        <p:spPr>
          <a:xfrm>
            <a:off x="3216275" y="3338830"/>
            <a:ext cx="2154555" cy="521970"/>
          </a:xfrm>
          <a:prstGeom prst="rect">
            <a:avLst/>
          </a:prstGeom>
          <a:noFill/>
        </p:spPr>
        <p:txBody>
          <a:bodyPr wrap="square" rtlCol="0">
            <a:spAutoFit/>
          </a:bodyPr>
          <a:lstStyle/>
          <a:p>
            <a:pPr algn="ctr"/>
            <a:r>
              <a:rPr lang="en-US" altLang="zh-CN" sz="2800"/>
              <a:t>1/4</a:t>
            </a:r>
            <a:r>
              <a:rPr lang="zh-CN" altLang="en-US" sz="2800"/>
              <a:t>全紫茎</a:t>
            </a:r>
            <a:r>
              <a:rPr lang="en-US" altLang="zh-CN" sz="2800"/>
              <a:t>Rr</a:t>
            </a:r>
          </a:p>
        </p:txBody>
      </p:sp>
      <p:sp>
        <p:nvSpPr>
          <p:cNvPr id="1048631" name="文本框 15"/>
          <p:cNvSpPr txBox="1"/>
          <p:nvPr/>
        </p:nvSpPr>
        <p:spPr>
          <a:xfrm>
            <a:off x="5370830" y="3349625"/>
            <a:ext cx="2331720" cy="953135"/>
          </a:xfrm>
          <a:prstGeom prst="rect">
            <a:avLst/>
          </a:prstGeom>
          <a:noFill/>
        </p:spPr>
        <p:txBody>
          <a:bodyPr wrap="square" rtlCol="0">
            <a:spAutoFit/>
          </a:bodyPr>
          <a:lstStyle/>
          <a:p>
            <a:pPr algn="ctr"/>
            <a:r>
              <a:rPr lang="en-US" altLang="zh-CN" sz="2800"/>
              <a:t>1/2</a:t>
            </a:r>
            <a:r>
              <a:rPr lang="zh-CN" altLang="en-US" sz="2800"/>
              <a:t>紫茎</a:t>
            </a:r>
            <a:r>
              <a:rPr lang="en-US" altLang="zh-CN" sz="2800"/>
              <a:t>Rr</a:t>
            </a:r>
            <a:r>
              <a:rPr lang="zh-CN" altLang="en-US" sz="2800"/>
              <a:t>：绿茎</a:t>
            </a:r>
            <a:r>
              <a:rPr lang="en-US" altLang="zh-CN" sz="2800"/>
              <a:t>rr=1:1</a:t>
            </a:r>
          </a:p>
        </p:txBody>
      </p:sp>
      <p:sp>
        <p:nvSpPr>
          <p:cNvPr id="1048632" name="右大括号 16"/>
          <p:cNvSpPr/>
          <p:nvPr/>
        </p:nvSpPr>
        <p:spPr>
          <a:xfrm rot="5400000">
            <a:off x="6232525" y="2061210"/>
            <a:ext cx="344170" cy="4585335"/>
          </a:xfrm>
          <a:prstGeom prst="rightBrace">
            <a:avLst>
              <a:gd name="adj1" fmla="val 21619"/>
              <a:gd name="adj2" fmla="val 50000"/>
            </a:avLst>
          </a:prstGeom>
          <a:ln>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048633" name="文本框 17"/>
          <p:cNvSpPr txBox="1"/>
          <p:nvPr/>
        </p:nvSpPr>
        <p:spPr>
          <a:xfrm>
            <a:off x="3753485" y="4714240"/>
            <a:ext cx="5302885" cy="953135"/>
          </a:xfrm>
          <a:prstGeom prst="rect">
            <a:avLst/>
          </a:prstGeom>
          <a:noFill/>
        </p:spPr>
        <p:txBody>
          <a:bodyPr wrap="square" rtlCol="0">
            <a:spAutoFit/>
          </a:bodyPr>
          <a:lstStyle/>
          <a:p>
            <a:r>
              <a:rPr lang="zh-CN" altLang="en-US" sz="2800"/>
              <a:t>说明在没有</a:t>
            </a:r>
            <a:r>
              <a:rPr lang="en-US" altLang="zh-CN" sz="2800"/>
              <a:t>R</a:t>
            </a:r>
            <a:r>
              <a:rPr lang="zh-CN" altLang="en-US" sz="2800"/>
              <a:t>的条件下丙的雄配子可以使</a:t>
            </a:r>
            <a:r>
              <a:rPr lang="en-US" altLang="zh-CN" sz="2800"/>
              <a:t>A</a:t>
            </a:r>
            <a:r>
              <a:rPr lang="zh-CN" altLang="en-US" sz="2800"/>
              <a:t>甲基化</a:t>
            </a:r>
          </a:p>
        </p:txBody>
      </p:sp>
      <p:sp>
        <p:nvSpPr>
          <p:cNvPr id="1048634" name="文本框 19"/>
          <p:cNvSpPr txBox="1"/>
          <p:nvPr/>
        </p:nvSpPr>
        <p:spPr>
          <a:xfrm>
            <a:off x="1372235" y="3349625"/>
            <a:ext cx="1365250" cy="521970"/>
          </a:xfrm>
          <a:prstGeom prst="rect">
            <a:avLst/>
          </a:prstGeom>
          <a:noFill/>
        </p:spPr>
        <p:txBody>
          <a:bodyPr wrap="square" rtlCol="0">
            <a:spAutoFit/>
          </a:bodyPr>
          <a:lstStyle/>
          <a:p>
            <a:pPr algn="ctr"/>
            <a:r>
              <a:rPr lang="en-US" altLang="zh-CN" sz="2800"/>
              <a:t>BCF</a:t>
            </a:r>
          </a:p>
        </p:txBody>
      </p:sp>
    </p:spTree>
    <p:custDataLst>
      <p:tags r:id="rId1"/>
    </p:custData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标题 1"/>
          <p:cNvSpPr>
            <a:spLocks noGrp="1"/>
          </p:cNvSpPr>
          <p:nvPr>
            <p:ph type="title"/>
            <p:custDataLst>
              <p:tags r:id="rId2"/>
            </p:custDataLst>
          </p:nvPr>
        </p:nvSpPr>
        <p:spPr/>
        <p:txBody>
          <a:bodyPr/>
          <a:lstStyle/>
          <a:p>
            <a:endParaRPr lang="zh-CN" altLang="en-US"/>
          </a:p>
        </p:txBody>
      </p:sp>
      <p:pic>
        <p:nvPicPr>
          <p:cNvPr id="2097161" name="图片 4"/>
          <p:cNvPicPr>
            <a:picLocks noChangeAspect="1"/>
          </p:cNvPicPr>
          <p:nvPr/>
        </p:nvPicPr>
        <p:blipFill>
          <a:blip r:embed="rId4" cstate="print"/>
          <a:srcRect l="53392"/>
          <a:stretch>
            <a:fillRect/>
          </a:stretch>
        </p:blipFill>
        <p:spPr>
          <a:xfrm>
            <a:off x="377825" y="402590"/>
            <a:ext cx="5604510" cy="6141085"/>
          </a:xfrm>
          <a:prstGeom prst="rect">
            <a:avLst/>
          </a:prstGeom>
          <a:noFill/>
          <a:ln>
            <a:noFill/>
          </a:ln>
        </p:spPr>
      </p:pic>
      <p:sp>
        <p:nvSpPr>
          <p:cNvPr id="1048636" name="文本框 2"/>
          <p:cNvSpPr txBox="1"/>
          <p:nvPr/>
        </p:nvSpPr>
        <p:spPr>
          <a:xfrm>
            <a:off x="6407150" y="4800600"/>
            <a:ext cx="4019550" cy="953135"/>
          </a:xfrm>
          <a:prstGeom prst="rect">
            <a:avLst/>
          </a:prstGeom>
          <a:noFill/>
        </p:spPr>
        <p:txBody>
          <a:bodyPr wrap="square" rtlCol="0">
            <a:spAutoFit/>
          </a:bodyPr>
          <a:lstStyle/>
          <a:p>
            <a:pPr algn="ctr"/>
            <a:r>
              <a:rPr lang="zh-CN" altLang="en-US" sz="2800"/>
              <a:t>连续多代回交遗传背景与甲完全相同</a:t>
            </a:r>
          </a:p>
        </p:txBody>
      </p:sp>
      <p:sp>
        <p:nvSpPr>
          <p:cNvPr id="1048637" name="文本框 5"/>
          <p:cNvSpPr txBox="1"/>
          <p:nvPr/>
        </p:nvSpPr>
        <p:spPr>
          <a:xfrm>
            <a:off x="1205865" y="2027555"/>
            <a:ext cx="947420" cy="521970"/>
          </a:xfrm>
          <a:prstGeom prst="rect">
            <a:avLst/>
          </a:prstGeom>
          <a:noFill/>
        </p:spPr>
        <p:txBody>
          <a:bodyPr wrap="square" rtlCol="0">
            <a:spAutoFit/>
          </a:bodyPr>
          <a:lstStyle/>
          <a:p>
            <a:pPr algn="ctr"/>
            <a:r>
              <a:rPr lang="en-US" altLang="zh-CN" sz="2800"/>
              <a:t>AA</a:t>
            </a:r>
          </a:p>
        </p:txBody>
      </p:sp>
      <p:sp>
        <p:nvSpPr>
          <p:cNvPr id="1048638" name="文本框 6"/>
          <p:cNvSpPr txBox="1"/>
          <p:nvPr/>
        </p:nvSpPr>
        <p:spPr>
          <a:xfrm>
            <a:off x="3335020" y="2027555"/>
            <a:ext cx="947420" cy="521970"/>
          </a:xfrm>
          <a:prstGeom prst="rect">
            <a:avLst/>
          </a:prstGeom>
          <a:noFill/>
        </p:spPr>
        <p:txBody>
          <a:bodyPr wrap="square" rtlCol="0">
            <a:spAutoFit/>
          </a:bodyPr>
          <a:lstStyle/>
          <a:p>
            <a:pPr lvl="0" algn="ctr">
              <a:buClrTx/>
              <a:buSzTx/>
              <a:buFontTx/>
            </a:pPr>
            <a:r>
              <a:rPr lang="en-US" altLang="zh-CN" sz="2800">
                <a:sym typeface="+mn-ea"/>
              </a:rPr>
              <a:t>A’A’</a:t>
            </a:r>
          </a:p>
        </p:txBody>
      </p:sp>
      <p:sp>
        <p:nvSpPr>
          <p:cNvPr id="1048639" name="文本框 7"/>
          <p:cNvSpPr txBox="1"/>
          <p:nvPr/>
        </p:nvSpPr>
        <p:spPr>
          <a:xfrm>
            <a:off x="4168140" y="3416300"/>
            <a:ext cx="947420" cy="521970"/>
          </a:xfrm>
          <a:prstGeom prst="rect">
            <a:avLst/>
          </a:prstGeom>
          <a:noFill/>
        </p:spPr>
        <p:txBody>
          <a:bodyPr wrap="square" rtlCol="0">
            <a:spAutoFit/>
          </a:bodyPr>
          <a:lstStyle/>
          <a:p>
            <a:pPr lvl="0" algn="ctr">
              <a:buClrTx/>
              <a:buSzTx/>
              <a:buFontTx/>
            </a:pPr>
            <a:r>
              <a:rPr lang="en-US" altLang="zh-CN" sz="2800">
                <a:sym typeface="+mn-ea"/>
              </a:rPr>
              <a:t>AA</a:t>
            </a:r>
          </a:p>
        </p:txBody>
      </p:sp>
      <p:sp>
        <p:nvSpPr>
          <p:cNvPr id="1048640" name="文本框 11"/>
          <p:cNvSpPr txBox="1"/>
          <p:nvPr/>
        </p:nvSpPr>
        <p:spPr>
          <a:xfrm>
            <a:off x="6705600" y="5902960"/>
            <a:ext cx="3590290" cy="521970"/>
          </a:xfrm>
          <a:prstGeom prst="rect">
            <a:avLst/>
          </a:prstGeom>
          <a:noFill/>
        </p:spPr>
        <p:txBody>
          <a:bodyPr wrap="square" rtlCol="0">
            <a:spAutoFit/>
          </a:bodyPr>
          <a:lstStyle/>
          <a:p>
            <a:r>
              <a:rPr lang="en-US" altLang="zh-CN" sz="2800"/>
              <a:t>A</a:t>
            </a:r>
            <a:r>
              <a:rPr lang="en-US" altLang="zh-CN" sz="2800">
                <a:sym typeface="+mn-ea"/>
              </a:rPr>
              <a:t>’</a:t>
            </a:r>
            <a:r>
              <a:rPr lang="zh-CN" altLang="en-US" sz="2800"/>
              <a:t>可以使</a:t>
            </a:r>
            <a:r>
              <a:rPr lang="en-US" altLang="zh-CN" sz="2800"/>
              <a:t>A</a:t>
            </a:r>
            <a:r>
              <a:rPr lang="zh-CN" altLang="en-US" sz="2800"/>
              <a:t>甲基化</a:t>
            </a:r>
          </a:p>
        </p:txBody>
      </p:sp>
      <p:sp>
        <p:nvSpPr>
          <p:cNvPr id="1048641" name="文本框 12"/>
          <p:cNvSpPr txBox="1"/>
          <p:nvPr/>
        </p:nvSpPr>
        <p:spPr>
          <a:xfrm>
            <a:off x="2153285" y="3416300"/>
            <a:ext cx="947420" cy="521970"/>
          </a:xfrm>
          <a:prstGeom prst="rect">
            <a:avLst/>
          </a:prstGeom>
          <a:noFill/>
        </p:spPr>
        <p:txBody>
          <a:bodyPr wrap="square" rtlCol="0">
            <a:spAutoFit/>
          </a:bodyPr>
          <a:lstStyle/>
          <a:p>
            <a:pPr lvl="0" algn="ctr">
              <a:buClrTx/>
              <a:buSzTx/>
              <a:buFontTx/>
            </a:pPr>
            <a:r>
              <a:rPr lang="en-US" altLang="zh-CN" sz="2800">
                <a:sym typeface="+mn-ea"/>
              </a:rPr>
              <a:t>A’A’</a:t>
            </a:r>
          </a:p>
        </p:txBody>
      </p:sp>
      <p:sp>
        <p:nvSpPr>
          <p:cNvPr id="1048642" name="文本框 13"/>
          <p:cNvSpPr txBox="1"/>
          <p:nvPr/>
        </p:nvSpPr>
        <p:spPr>
          <a:xfrm>
            <a:off x="4282440" y="4382135"/>
            <a:ext cx="947420" cy="521970"/>
          </a:xfrm>
          <a:prstGeom prst="rect">
            <a:avLst/>
          </a:prstGeom>
          <a:noFill/>
        </p:spPr>
        <p:txBody>
          <a:bodyPr wrap="square" rtlCol="0">
            <a:spAutoFit/>
          </a:bodyPr>
          <a:lstStyle/>
          <a:p>
            <a:pPr lvl="0" algn="ctr">
              <a:buClrTx/>
              <a:buSzTx/>
              <a:buFontTx/>
            </a:pPr>
            <a:r>
              <a:rPr lang="en-US" altLang="zh-CN" sz="2800">
                <a:sym typeface="+mn-ea"/>
              </a:rPr>
              <a:t>A’A’</a:t>
            </a:r>
          </a:p>
        </p:txBody>
      </p:sp>
      <p:sp>
        <p:nvSpPr>
          <p:cNvPr id="1048643" name="文本框 14"/>
          <p:cNvSpPr txBox="1"/>
          <p:nvPr/>
        </p:nvSpPr>
        <p:spPr>
          <a:xfrm>
            <a:off x="4282440" y="5887085"/>
            <a:ext cx="947420" cy="521970"/>
          </a:xfrm>
          <a:prstGeom prst="rect">
            <a:avLst/>
          </a:prstGeom>
          <a:noFill/>
        </p:spPr>
        <p:txBody>
          <a:bodyPr wrap="square" rtlCol="0">
            <a:spAutoFit/>
          </a:bodyPr>
          <a:lstStyle/>
          <a:p>
            <a:pPr lvl="0" algn="ctr">
              <a:buClrTx/>
              <a:buSzTx/>
              <a:buFontTx/>
            </a:pPr>
            <a:r>
              <a:rPr lang="en-US" altLang="zh-CN" sz="2800">
                <a:sym typeface="+mn-ea"/>
              </a:rPr>
              <a:t>A’A’</a:t>
            </a:r>
          </a:p>
        </p:txBody>
      </p:sp>
    </p:spTree>
    <p:custDataLst>
      <p:tags r:id="rId1"/>
    </p:custData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标题 1"/>
          <p:cNvSpPr>
            <a:spLocks noGrp="1"/>
          </p:cNvSpPr>
          <p:nvPr>
            <p:ph type="title"/>
            <p:custDataLst>
              <p:tags r:id="rId2"/>
            </p:custDataLst>
          </p:nvPr>
        </p:nvSpPr>
        <p:spPr/>
        <p:txBody>
          <a:bodyPr/>
          <a:lstStyle/>
          <a:p>
            <a:endParaRPr lang="zh-CN" altLang="en-US"/>
          </a:p>
        </p:txBody>
      </p:sp>
      <p:sp>
        <p:nvSpPr>
          <p:cNvPr id="1048645" name="内容占位符 2"/>
          <p:cNvSpPr>
            <a:spLocks noGrp="1"/>
          </p:cNvSpPr>
          <p:nvPr>
            <p:ph idx="1"/>
            <p:custDataLst>
              <p:tags r:id="rId3"/>
            </p:custDataLst>
          </p:nvPr>
        </p:nvSpPr>
        <p:spPr/>
        <p:txBody>
          <a:bodyPr/>
          <a:lstStyle/>
          <a:p>
            <a:endParaRPr lang="zh-CN" altLang="en-US"/>
          </a:p>
        </p:txBody>
      </p:sp>
      <p:pic>
        <p:nvPicPr>
          <p:cNvPr id="2097162" name="图片 41"/>
          <p:cNvPicPr>
            <a:picLocks/>
          </p:cNvPicPr>
          <p:nvPr/>
        </p:nvPicPr>
        <p:blipFill>
          <a:blip r:embed="rId5" cstate="print"/>
          <a:stretch>
            <a:fillRect/>
          </a:stretch>
        </p:blipFill>
        <p:spPr>
          <a:xfrm>
            <a:off x="1126490" y="173355"/>
            <a:ext cx="10259060" cy="6338570"/>
          </a:xfrm>
          <a:prstGeom prst="rect">
            <a:avLst/>
          </a:prstGeom>
        </p:spPr>
      </p:pic>
    </p:spTree>
    <p:custDataLst>
      <p:tags r:id="rId1"/>
    </p:custData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extLst>
              <p:ext uri="{D42A27DB-BD31-4B8C-83A1-F6EECF244321}">
                <p14:modId xmlns:p14="http://schemas.microsoft.com/office/powerpoint/2010/main" val="1608043658"/>
              </p:ext>
            </p:extLst>
          </p:nvPr>
        </p:nvGraphicFramePr>
        <p:xfrm>
          <a:off x="929360" y="780460"/>
          <a:ext cx="10577594" cy="5301363"/>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3503145">
                  <a:extLst>
                    <a:ext uri="{9D8B030D-6E8A-4147-A177-3AD203B41FA5}">
                      <a16:colId xmlns:a16="http://schemas.microsoft.com/office/drawing/2014/main" val="20002"/>
                    </a:ext>
                  </a:extLst>
                </a:gridCol>
                <a:gridCol w="4455235">
                  <a:extLst>
                    <a:ext uri="{9D8B030D-6E8A-4147-A177-3AD203B41FA5}">
                      <a16:colId xmlns:a16="http://schemas.microsoft.com/office/drawing/2014/main" val="20003"/>
                    </a:ext>
                  </a:extLst>
                </a:gridCol>
              </a:tblGrid>
              <a:tr h="815253">
                <a:tc>
                  <a:txBody>
                    <a:bodyPr/>
                    <a:lstStyle/>
                    <a:p>
                      <a:pPr algn="ctr"/>
                      <a:r>
                        <a:rPr lang="zh-CN" altLang="en-US" sz="2400" b="0" dirty="0">
                          <a:latin typeface="SimHei" panose="02010609060101010101" pitchFamily="49" charset="-122"/>
                          <a:ea typeface="SimHei" panose="02010609060101010101" pitchFamily="49" charset="-122"/>
                        </a:rPr>
                        <a:t>小题</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分值</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赋分标准</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2243055">
                <a:tc>
                  <a:txBody>
                    <a:bodyPr/>
                    <a:lstStyle/>
                    <a:p>
                      <a:pPr algn="ctr"/>
                      <a:r>
                        <a:rPr lang="en-US" altLang="zh-CN" sz="2400" b="0" dirty="0">
                          <a:latin typeface="SimHei" panose="02010609060101010101" pitchFamily="49" charset="-122"/>
                          <a:ea typeface="SimHei" panose="02010609060101010101" pitchFamily="49" charset="-122"/>
                          <a:cs typeface="Arial Unicode MS" panose="020B0604020202020204" pitchFamily="34" charset="-122"/>
                        </a:rPr>
                        <a:t>16.2①</a:t>
                      </a:r>
                    </a:p>
                  </a:txBody>
                  <a:tcPr anchor="ctr"/>
                </a:tc>
                <a:tc>
                  <a:txBody>
                    <a:bodyPr/>
                    <a:lstStyle/>
                    <a:p>
                      <a:pPr algn="ctr"/>
                      <a:r>
                        <a:rPr lang="en-US" altLang="zh-CN" sz="2400" b="0" dirty="0">
                          <a:latin typeface="SimHei" panose="02010609060101010101" pitchFamily="49" charset="-122"/>
                          <a:ea typeface="SimHei" panose="02010609060101010101" pitchFamily="49" charset="-122"/>
                        </a:rPr>
                        <a:t>2</a:t>
                      </a:r>
                    </a:p>
                    <a:p>
                      <a:pPr algn="ctr"/>
                      <a:r>
                        <a:rPr lang="zh-CN" altLang="en-US" sz="2400" b="0" dirty="0">
                          <a:latin typeface="SimHei" panose="02010609060101010101" pitchFamily="49" charset="-122"/>
                          <a:ea typeface="SimHei" panose="02010609060101010101" pitchFamily="49" charset="-122"/>
                        </a:rPr>
                        <a:t>（</a:t>
                      </a:r>
                      <a:r>
                        <a:rPr lang="en-US" altLang="zh-CN" sz="2400" b="0" dirty="0">
                          <a:latin typeface="SimHei" panose="02010609060101010101" pitchFamily="49" charset="-122"/>
                          <a:ea typeface="SimHei" panose="02010609060101010101" pitchFamily="49" charset="-122"/>
                        </a:rPr>
                        <a:t>0,2</a:t>
                      </a:r>
                      <a:r>
                        <a:rPr lang="zh-CN" altLang="en-US" sz="2400" b="0" dirty="0">
                          <a:latin typeface="SimHei" panose="02010609060101010101" pitchFamily="49" charset="-122"/>
                          <a:ea typeface="SimHei" panose="02010609060101010101" pitchFamily="49" charset="-122"/>
                        </a:rPr>
                        <a:t>）</a:t>
                      </a:r>
                    </a:p>
                  </a:txBody>
                  <a:tcPr anchor="ctr"/>
                </a:tc>
                <a:tc>
                  <a:txBody>
                    <a:bodyPr/>
                    <a:lstStyle/>
                    <a:p>
                      <a:pPr algn="l"/>
                      <a:r>
                        <a:rPr lang="en-US" altLang="zh-CN" sz="2400" b="0" dirty="0">
                          <a:latin typeface="SimHei" panose="02010609060101010101" pitchFamily="49" charset="-122"/>
                          <a:ea typeface="SimHei" panose="02010609060101010101" pitchFamily="49" charset="-122"/>
                        </a:rPr>
                        <a:t>2</a:t>
                      </a:r>
                      <a:r>
                        <a:rPr lang="zh-CN" altLang="en-US" sz="2400" b="0" dirty="0">
                          <a:latin typeface="SimHei" panose="02010609060101010101" pitchFamily="49" charset="-122"/>
                          <a:ea typeface="SimHei" panose="02010609060101010101" pitchFamily="49" charset="-122"/>
                        </a:rPr>
                        <a:t>分：远低于、低于</a:t>
                      </a:r>
                      <a:endParaRPr lang="en-US" altLang="zh-CN" sz="2400" b="0" dirty="0">
                        <a:latin typeface="SimHei" panose="02010609060101010101" pitchFamily="49" charset="-122"/>
                        <a:ea typeface="SimHei" panose="02010609060101010101" pitchFamily="49" charset="-122"/>
                      </a:endParaRPr>
                    </a:p>
                    <a:p>
                      <a:pPr algn="l"/>
                      <a:endParaRPr lang="en-US" altLang="zh-CN" sz="2400" b="0" dirty="0">
                        <a:latin typeface="SimHei" panose="02010609060101010101" pitchFamily="49" charset="-122"/>
                        <a:ea typeface="SimHei" panose="02010609060101010101" pitchFamily="49" charset="-122"/>
                      </a:endParaRPr>
                    </a:p>
                    <a:p>
                      <a:pPr algn="l"/>
                      <a:r>
                        <a:rPr lang="zh-CN" altLang="en-US" sz="2400" b="0" dirty="0">
                          <a:latin typeface="SimHei" panose="02010609060101010101" pitchFamily="49" charset="-122"/>
                          <a:ea typeface="SimHei" panose="02010609060101010101" pitchFamily="49" charset="-122"/>
                        </a:rPr>
                        <a:t>无扩展</a:t>
                      </a:r>
                      <a:r>
                        <a:rPr lang="en-US" altLang="zh-CN" sz="2400" b="0" dirty="0">
                          <a:latin typeface="SimHei" panose="02010609060101010101" pitchFamily="49" charset="-122"/>
                          <a:ea typeface="SimHei" panose="02010609060101010101" pitchFamily="49" charset="-122"/>
                        </a:rPr>
                        <a:t> </a:t>
                      </a:r>
                      <a:endParaRPr lang="zh-CN" altLang="en-US" sz="2400" b="0" dirty="0">
                        <a:latin typeface="SimHei" panose="02010609060101010101" pitchFamily="49" charset="-122"/>
                        <a:ea typeface="SimHei" panose="02010609060101010101" pitchFamily="49" charset="-122"/>
                      </a:endParaRPr>
                    </a:p>
                  </a:txBody>
                  <a:tcPr anchor="ctr"/>
                </a:tc>
                <a:tc>
                  <a:txBody>
                    <a:bodyPr/>
                    <a:lstStyle/>
                    <a:p>
                      <a:pPr algn="l"/>
                      <a:r>
                        <a:rPr lang="zh-CN" altLang="en-US" sz="2400" b="0" dirty="0">
                          <a:solidFill>
                            <a:srgbClr val="FF0000"/>
                          </a:solidFill>
                          <a:latin typeface="SimHei" panose="02010609060101010101" pitchFamily="49" charset="-122"/>
                          <a:ea typeface="SimHei" panose="02010609060101010101" pitchFamily="49" charset="-122"/>
                        </a:rPr>
                        <a:t> 高于</a:t>
                      </a:r>
                    </a:p>
                  </a:txBody>
                  <a:tcPr anchor="ctr"/>
                </a:tc>
                <a:extLst>
                  <a:ext uri="{0D108BD9-81ED-4DB2-BD59-A6C34878D82A}">
                    <a16:rowId xmlns:a16="http://schemas.microsoft.com/office/drawing/2014/main" val="10001"/>
                  </a:ext>
                </a:extLst>
              </a:tr>
              <a:tr h="224305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400" b="0" dirty="0">
                          <a:latin typeface="SimHei" panose="02010609060101010101" pitchFamily="49" charset="-122"/>
                          <a:ea typeface="SimHei" panose="02010609060101010101" pitchFamily="49" charset="-122"/>
                          <a:cs typeface="Arial Unicode MS" panose="020B0604020202020204" pitchFamily="34" charset="-122"/>
                        </a:rPr>
                        <a:t>16.2②</a:t>
                      </a:r>
                    </a:p>
                    <a:p>
                      <a:pPr algn="ctr"/>
                      <a:endParaRPr lang="en-US" altLang="zh-CN" sz="2400" b="0" dirty="0">
                        <a:latin typeface="SimHei" panose="02010609060101010101" pitchFamily="49" charset="-122"/>
                        <a:ea typeface="SimHei" panose="02010609060101010101" pitchFamily="49" charset="-122"/>
                        <a:cs typeface="Arial Unicode MS" panose="020B0604020202020204" pitchFamily="34" charset="-122"/>
                      </a:endParaRPr>
                    </a:p>
                  </a:txBody>
                  <a:tcPr anchor="ctr">
                    <a:solidFill>
                      <a:schemeClr val="accent1">
                        <a:lumMod val="40000"/>
                        <a:lumOff val="60000"/>
                      </a:schemeClr>
                    </a:solidFill>
                  </a:tcPr>
                </a:tc>
                <a:tc>
                  <a:txBody>
                    <a:bodyPr/>
                    <a:lstStyle/>
                    <a:p>
                      <a:pPr algn="ctr"/>
                      <a:r>
                        <a:rPr lang="en-US" altLang="zh-CN" sz="2400" b="0" dirty="0">
                          <a:latin typeface="SimHei" panose="02010609060101010101" pitchFamily="49" charset="-122"/>
                          <a:ea typeface="SimHei" panose="02010609060101010101" pitchFamily="49" charset="-122"/>
                        </a:rPr>
                        <a:t>2</a:t>
                      </a:r>
                    </a:p>
                    <a:p>
                      <a:pPr algn="ctr"/>
                      <a:r>
                        <a:rPr lang="zh-CN" altLang="en-US" sz="2400" b="0" dirty="0">
                          <a:latin typeface="SimHei" panose="02010609060101010101" pitchFamily="49" charset="-122"/>
                          <a:ea typeface="SimHei" panose="02010609060101010101" pitchFamily="49" charset="-122"/>
                        </a:rPr>
                        <a:t>（</a:t>
                      </a:r>
                      <a:r>
                        <a:rPr lang="en-US" altLang="zh-CN" sz="2400" b="0" dirty="0">
                          <a:latin typeface="SimHei" panose="02010609060101010101" pitchFamily="49" charset="-122"/>
                          <a:ea typeface="SimHei" panose="02010609060101010101" pitchFamily="49" charset="-122"/>
                        </a:rPr>
                        <a:t>0,2</a:t>
                      </a:r>
                      <a:r>
                        <a:rPr lang="zh-CN" altLang="en-US" sz="2400" b="0" dirty="0">
                          <a:latin typeface="SimHei" panose="02010609060101010101" pitchFamily="49" charset="-122"/>
                          <a:ea typeface="SimHei" panose="02010609060101010101" pitchFamily="49" charset="-122"/>
                        </a:rPr>
                        <a:t>）</a:t>
                      </a:r>
                    </a:p>
                  </a:txBody>
                  <a:tcPr anchor="ctr">
                    <a:solidFill>
                      <a:schemeClr val="accent1">
                        <a:lumMod val="40000"/>
                        <a:lumOff val="60000"/>
                      </a:schemeClr>
                    </a:solidFill>
                  </a:tcPr>
                </a:tc>
                <a:tc>
                  <a:txBody>
                    <a:bodyPr/>
                    <a:lstStyle/>
                    <a:p>
                      <a:pPr algn="l"/>
                      <a:r>
                        <a:rPr lang="en-US" altLang="zh-CN" sz="2400" b="0" dirty="0">
                          <a:latin typeface="SimHei" panose="02010609060101010101" pitchFamily="49" charset="-122"/>
                          <a:ea typeface="SimHei" panose="02010609060101010101" pitchFamily="49" charset="-122"/>
                        </a:rPr>
                        <a:t>2</a:t>
                      </a:r>
                      <a:r>
                        <a:rPr lang="zh-CN" altLang="en-US" sz="2400" b="0" dirty="0">
                          <a:latin typeface="SimHei" panose="02010609060101010101" pitchFamily="49" charset="-122"/>
                          <a:ea typeface="SimHei" panose="02010609060101010101" pitchFamily="49" charset="-122"/>
                        </a:rPr>
                        <a:t>分：夜蛾</a:t>
                      </a:r>
                      <a:r>
                        <a:rPr lang="zh-CN" altLang="en-US" sz="2400" b="0" dirty="0">
                          <a:solidFill>
                            <a:srgbClr val="FF0000"/>
                          </a:solidFill>
                          <a:latin typeface="SimHei" panose="02010609060101010101" pitchFamily="49" charset="-122"/>
                          <a:ea typeface="SimHei" panose="02010609060101010101" pitchFamily="49" charset="-122"/>
                        </a:rPr>
                        <a:t>没有</a:t>
                      </a:r>
                      <a:r>
                        <a:rPr lang="zh-CN" altLang="en-US" sz="2400" b="0" dirty="0">
                          <a:latin typeface="SimHei" panose="02010609060101010101" pitchFamily="49" charset="-122"/>
                          <a:ea typeface="SimHei" panose="02010609060101010101" pitchFamily="49" charset="-122"/>
                        </a:rPr>
                        <a:t>对云南蝇子草进行有效</a:t>
                      </a:r>
                      <a:r>
                        <a:rPr lang="zh-CN" altLang="en-US" sz="2400" b="0" dirty="0">
                          <a:solidFill>
                            <a:srgbClr val="FF0000"/>
                          </a:solidFill>
                          <a:latin typeface="SimHei" panose="02010609060101010101" pitchFamily="49" charset="-122"/>
                          <a:ea typeface="SimHei" panose="02010609060101010101" pitchFamily="49" charset="-122"/>
                        </a:rPr>
                        <a:t>传粉</a:t>
                      </a:r>
                      <a:r>
                        <a:rPr lang="en-US" altLang="zh-CN" sz="2400" b="0" dirty="0">
                          <a:solidFill>
                            <a:schemeClr val="tx1"/>
                          </a:solidFill>
                          <a:latin typeface="SimHei" panose="02010609060101010101" pitchFamily="49" charset="-122"/>
                          <a:ea typeface="SimHei" panose="02010609060101010101" pitchFamily="49" charset="-122"/>
                        </a:rPr>
                        <a:t>/</a:t>
                      </a:r>
                      <a:r>
                        <a:rPr lang="zh-CN" altLang="en-US" sz="2400" b="0" dirty="0">
                          <a:solidFill>
                            <a:schemeClr val="tx1"/>
                          </a:solidFill>
                          <a:latin typeface="SimHei" panose="02010609060101010101" pitchFamily="49" charset="-122"/>
                          <a:ea typeface="SimHei" panose="02010609060101010101" pitchFamily="49" charset="-122"/>
                        </a:rPr>
                        <a:t>无显著作用</a:t>
                      </a:r>
                      <a:endParaRPr lang="en-US" altLang="zh-CN" sz="2400" b="0" dirty="0">
                        <a:latin typeface="SimHei" panose="02010609060101010101" pitchFamily="49" charset="-122"/>
                        <a:ea typeface="SimHei" panose="02010609060101010101" pitchFamily="49" charset="-122"/>
                      </a:endParaRPr>
                    </a:p>
                    <a:p>
                      <a:pPr algn="l"/>
                      <a:r>
                        <a:rPr lang="en-US" altLang="zh-CN" sz="2400" b="0" dirty="0">
                          <a:latin typeface="SimHei" panose="02010609060101010101" pitchFamily="49" charset="-122"/>
                          <a:ea typeface="SimHei" panose="02010609060101010101" pitchFamily="49" charset="-122"/>
                        </a:rPr>
                        <a:t>0</a:t>
                      </a:r>
                      <a:r>
                        <a:rPr lang="zh-CN" altLang="en-US" sz="2400" b="0" dirty="0">
                          <a:latin typeface="SimHei" panose="02010609060101010101" pitchFamily="49" charset="-122"/>
                          <a:ea typeface="SimHei" panose="02010609060101010101" pitchFamily="49" charset="-122"/>
                        </a:rPr>
                        <a:t>分：没有答出不传粉</a:t>
                      </a:r>
                    </a:p>
                  </a:txBody>
                  <a:tcPr anchor="ctr">
                    <a:solidFill>
                      <a:schemeClr val="accent1">
                        <a:lumMod val="40000"/>
                        <a:lumOff val="60000"/>
                      </a:schemeClr>
                    </a:solidFill>
                  </a:tcPr>
                </a:tc>
                <a:tc>
                  <a:txBody>
                    <a:bodyPr/>
                    <a:lstStyle/>
                    <a:p>
                      <a:pPr algn="l"/>
                      <a:r>
                        <a:rPr lang="zh-CN" altLang="en-US" sz="2400" b="0" dirty="0">
                          <a:solidFill>
                            <a:srgbClr val="FF0000"/>
                          </a:solidFill>
                          <a:latin typeface="SimHei" panose="02010609060101010101" pitchFamily="49" charset="-122"/>
                          <a:ea typeface="SimHei" panose="02010609060101010101" pitchFamily="49" charset="-122"/>
                        </a:rPr>
                        <a:t>抑制了云南蝇子草的坐果率</a:t>
                      </a:r>
                    </a:p>
                    <a:p>
                      <a:pPr algn="l"/>
                      <a:r>
                        <a:rPr lang="zh-CN" altLang="en-US" sz="2400" b="0" dirty="0">
                          <a:solidFill>
                            <a:srgbClr val="FF0000"/>
                          </a:solidFill>
                          <a:latin typeface="SimHei" panose="02010609060101010101" pitchFamily="49" charset="-122"/>
                          <a:ea typeface="SimHei" panose="02010609060101010101" pitchFamily="49" charset="-122"/>
                        </a:rPr>
                        <a:t>夜蛾啃食云南蝇子草</a:t>
                      </a:r>
                    </a:p>
                    <a:p>
                      <a:pPr algn="l"/>
                      <a:r>
                        <a:rPr lang="zh-CN" altLang="en-US" sz="2400" b="0" dirty="0">
                          <a:solidFill>
                            <a:srgbClr val="FF0000"/>
                          </a:solidFill>
                          <a:latin typeface="SimHei" panose="02010609060101010101" pitchFamily="49" charset="-122"/>
                          <a:ea typeface="SimHei" panose="02010609060101010101" pitchFamily="49" charset="-122"/>
                        </a:rPr>
                        <a:t>抑制了云南蝇子草的传粉</a:t>
                      </a:r>
                    </a:p>
                  </a:txBody>
                  <a:tcPr anchor="ct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4" name="表格 1"/>
          <p:cNvGraphicFramePr>
            <a:graphicFrameLocks noGrp="1"/>
          </p:cNvGraphicFramePr>
          <p:nvPr/>
        </p:nvGraphicFramePr>
        <p:xfrm>
          <a:off x="929360" y="780460"/>
          <a:ext cx="10577594" cy="2651639"/>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3503145">
                  <a:extLst>
                    <a:ext uri="{9D8B030D-6E8A-4147-A177-3AD203B41FA5}">
                      <a16:colId xmlns:a16="http://schemas.microsoft.com/office/drawing/2014/main" val="20002"/>
                    </a:ext>
                  </a:extLst>
                </a:gridCol>
                <a:gridCol w="4455235">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charset="-122"/>
                        </a:rPr>
                        <a:t>20.1</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0,3</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3</a:t>
                      </a:r>
                      <a:r>
                        <a:rPr lang="zh-CN" altLang="en-US" sz="2400" b="0" dirty="0">
                          <a:latin typeface="黑体" panose="02010609060101010101" pitchFamily="49" charset="-122"/>
                          <a:ea typeface="黑体" panose="02010609060101010101" pitchFamily="49" charset="-122"/>
                        </a:rPr>
                        <a:t>分：紫茎</a:t>
                      </a:r>
                      <a:r>
                        <a:rPr lang="en-US" altLang="zh-CN" sz="2400" b="0" dirty="0">
                          <a:latin typeface="黑体" panose="02010609060101010101" pitchFamily="49" charset="-122"/>
                          <a:ea typeface="黑体" panose="02010609060101010101" pitchFamily="49" charset="-122"/>
                        </a:rPr>
                        <a:t>  </a:t>
                      </a:r>
                    </a:p>
                    <a:p>
                      <a:pPr algn="l"/>
                      <a:endParaRPr lang="en-US" altLang="zh-CN" sz="2400" b="0" dirty="0">
                        <a:latin typeface="黑体" panose="02010609060101010101" pitchFamily="49" charset="-122"/>
                        <a:ea typeface="黑体" panose="02010609060101010101" pitchFamily="49" charset="-122"/>
                      </a:endParaRPr>
                    </a:p>
                    <a:p>
                      <a:pPr algn="l"/>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0</a:t>
                      </a:r>
                      <a:r>
                        <a:rPr lang="zh-CN" altLang="en-US" sz="2400" b="0" dirty="0">
                          <a:latin typeface="黑体" panose="02010609060101010101" pitchFamily="49" charset="-122"/>
                          <a:ea typeface="黑体" panose="02010609060101010101" pitchFamily="49" charset="-122"/>
                        </a:rPr>
                        <a:t>分：其他</a:t>
                      </a: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 </a:t>
                      </a:r>
                    </a:p>
                  </a:txBody>
                  <a:tcPr anchor="ctr"/>
                </a:tc>
                <a:extLst>
                  <a:ext uri="{0D108BD9-81ED-4DB2-BD59-A6C34878D82A}">
                    <a16:rowId xmlns:a16="http://schemas.microsoft.com/office/drawing/2014/main" val="10001"/>
                  </a:ext>
                </a:extLst>
              </a:tr>
            </a:tbl>
          </a:graphicData>
        </a:graphic>
      </p:graphicFrame>
      <p:pic>
        <p:nvPicPr>
          <p:cNvPr id="2097163" name="图片 2"/>
          <p:cNvPicPr>
            <a:picLocks noChangeAspect="1"/>
          </p:cNvPicPr>
          <p:nvPr/>
        </p:nvPicPr>
        <p:blipFill>
          <a:blip r:embed="rId2" cstate="print"/>
          <a:stretch>
            <a:fillRect/>
          </a:stretch>
        </p:blipFill>
        <p:spPr>
          <a:xfrm>
            <a:off x="534670" y="3510280"/>
            <a:ext cx="6557645" cy="3243580"/>
          </a:xfrm>
          <a:prstGeom prst="rect">
            <a:avLst/>
          </a:prstGeom>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5" name="表格 2"/>
          <p:cNvGraphicFramePr>
            <a:graphicFrameLocks noGrp="1"/>
          </p:cNvGraphicFramePr>
          <p:nvPr/>
        </p:nvGraphicFramePr>
        <p:xfrm>
          <a:off x="929360" y="780460"/>
          <a:ext cx="10577594" cy="4090127"/>
        </p:xfrm>
        <a:graphic>
          <a:graphicData uri="http://schemas.openxmlformats.org/drawingml/2006/table">
            <a:tbl>
              <a:tblPr firstRow="1" bandRow="1">
                <a:tableStyleId>{5C22544A-7EE6-4342-B048-85BDC9FD1C3A}</a:tableStyleId>
              </a:tblPr>
              <a:tblGrid>
                <a:gridCol w="121694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gridCol w="3403600">
                  <a:extLst>
                    <a:ext uri="{9D8B030D-6E8A-4147-A177-3AD203B41FA5}">
                      <a16:colId xmlns:a16="http://schemas.microsoft.com/office/drawing/2014/main" val="20002"/>
                    </a:ext>
                  </a:extLst>
                </a:gridCol>
                <a:gridCol w="4306054">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charset="-122"/>
                        </a:rPr>
                        <a:t>20.2</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3</a:t>
                      </a: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0,1,2,3</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dirty="0">
                          <a:latin typeface="黑体" panose="02010609060101010101" pitchFamily="49" charset="-122"/>
                          <a:ea typeface="黑体" panose="02010609060101010101" pitchFamily="49" charset="-122"/>
                          <a:sym typeface="+mn-ea"/>
                        </a:rPr>
                        <a:t>A</a:t>
                      </a:r>
                      <a:r>
                        <a:rPr lang="zh-CN" altLang="en-US" sz="2400" dirty="0">
                          <a:latin typeface="黑体" panose="02010609060101010101" pitchFamily="49" charset="-122"/>
                          <a:ea typeface="黑体" panose="02010609060101010101" pitchFamily="49" charset="-122"/>
                          <a:sym typeface="+mn-ea"/>
                        </a:rPr>
                        <a:t>基因被甲基化修饰（</a:t>
                      </a:r>
                      <a:r>
                        <a:rPr lang="en-US" altLang="zh-CN" sz="2400" dirty="0">
                          <a:latin typeface="黑体" panose="02010609060101010101" pitchFamily="49" charset="-122"/>
                          <a:ea typeface="黑体" panose="02010609060101010101" pitchFamily="49" charset="-122"/>
                          <a:sym typeface="+mn-ea"/>
                        </a:rPr>
                        <a:t>1</a:t>
                      </a:r>
                      <a:r>
                        <a:rPr lang="zh-CN" altLang="en-US" sz="2400" dirty="0">
                          <a:latin typeface="黑体" panose="02010609060101010101" pitchFamily="49" charset="-122"/>
                          <a:ea typeface="黑体" panose="02010609060101010101" pitchFamily="49" charset="-122"/>
                          <a:sym typeface="+mn-ea"/>
                        </a:rPr>
                        <a:t>分）</a:t>
                      </a:r>
                      <a:r>
                        <a:rPr lang="en-US" altLang="zh-CN" sz="2400" dirty="0">
                          <a:latin typeface="黑体" panose="02010609060101010101" pitchFamily="49" charset="-122"/>
                          <a:ea typeface="黑体" panose="02010609060101010101" pitchFamily="49" charset="-122"/>
                          <a:sym typeface="+mn-ea"/>
                        </a:rPr>
                        <a:t>A</a:t>
                      </a:r>
                      <a:r>
                        <a:rPr lang="zh-CN" altLang="en-US" sz="2400" dirty="0">
                          <a:latin typeface="黑体" panose="02010609060101010101" pitchFamily="49" charset="-122"/>
                          <a:ea typeface="黑体" panose="02010609060101010101" pitchFamily="49" charset="-122"/>
                          <a:sym typeface="+mn-ea"/>
                        </a:rPr>
                        <a:t>基因不表达（</a:t>
                      </a:r>
                      <a:r>
                        <a:rPr lang="en-US" altLang="zh-CN" sz="2400" dirty="0">
                          <a:latin typeface="黑体" panose="02010609060101010101" pitchFamily="49" charset="-122"/>
                          <a:ea typeface="黑体" panose="02010609060101010101" pitchFamily="49" charset="-122"/>
                          <a:sym typeface="+mn-ea"/>
                        </a:rPr>
                        <a:t>1</a:t>
                      </a:r>
                      <a:r>
                        <a:rPr lang="zh-CN" altLang="en-US" sz="2400" dirty="0">
                          <a:latin typeface="黑体" panose="02010609060101010101" pitchFamily="49" charset="-122"/>
                          <a:ea typeface="黑体" panose="02010609060101010101" pitchFamily="49" charset="-122"/>
                          <a:sym typeface="+mn-ea"/>
                        </a:rPr>
                        <a:t>分）不产生花青素（</a:t>
                      </a:r>
                      <a:r>
                        <a:rPr lang="en-US" altLang="zh-CN" sz="2400" dirty="0">
                          <a:latin typeface="黑体" panose="02010609060101010101" pitchFamily="49" charset="-122"/>
                          <a:ea typeface="黑体" panose="02010609060101010101" pitchFamily="49" charset="-122"/>
                          <a:sym typeface="+mn-ea"/>
                        </a:rPr>
                        <a:t>1</a:t>
                      </a:r>
                      <a:r>
                        <a:rPr lang="zh-CN" altLang="en-US" sz="2400" dirty="0">
                          <a:latin typeface="黑体" panose="02010609060101010101" pitchFamily="49" charset="-122"/>
                          <a:ea typeface="黑体" panose="02010609060101010101" pitchFamily="49" charset="-122"/>
                          <a:sym typeface="+mn-ea"/>
                        </a:rPr>
                        <a:t>分）</a:t>
                      </a:r>
                      <a:endParaRPr lang="zh-CN" altLang="en-US"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3</a:t>
                      </a:r>
                      <a:r>
                        <a:rPr lang="zh-CN" altLang="en-US" sz="2400" b="0" dirty="0">
                          <a:latin typeface="黑体" panose="02010609060101010101" pitchFamily="49" charset="-122"/>
                          <a:ea typeface="黑体" panose="02010609060101010101" pitchFamily="49" charset="-122"/>
                        </a:rPr>
                        <a:t>分：三点写全</a:t>
                      </a:r>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分：缺第二点或第三点</a:t>
                      </a:r>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1</a:t>
                      </a:r>
                      <a:r>
                        <a:rPr lang="zh-CN" altLang="en-US" sz="2400" b="0" dirty="0">
                          <a:latin typeface="黑体" panose="02010609060101010101" pitchFamily="49" charset="-122"/>
                          <a:ea typeface="黑体" panose="02010609060101010101" pitchFamily="49" charset="-122"/>
                        </a:rPr>
                        <a:t>分：只答出第</a:t>
                      </a:r>
                      <a:r>
                        <a:rPr lang="en-US" altLang="zh-CN" sz="2400" b="0" dirty="0">
                          <a:latin typeface="黑体" panose="02010609060101010101" pitchFamily="49" charset="-122"/>
                          <a:ea typeface="黑体" panose="02010609060101010101" pitchFamily="49" charset="-122"/>
                        </a:rPr>
                        <a:t>1</a:t>
                      </a:r>
                      <a:r>
                        <a:rPr lang="zh-CN" altLang="en-US" sz="2400" b="0" dirty="0">
                          <a:latin typeface="黑体" panose="02010609060101010101" pitchFamily="49" charset="-122"/>
                          <a:ea typeface="黑体" panose="02010609060101010101" pitchFamily="49" charset="-122"/>
                        </a:rPr>
                        <a:t>点</a:t>
                      </a:r>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0</a:t>
                      </a:r>
                      <a:r>
                        <a:rPr lang="zh-CN" altLang="en-US" sz="2400" b="0" dirty="0">
                          <a:latin typeface="黑体" panose="02010609060101010101" pitchFamily="49" charset="-122"/>
                          <a:ea typeface="黑体" panose="02010609060101010101" pitchFamily="49" charset="-122"/>
                        </a:rPr>
                        <a:t>分：不写第</a:t>
                      </a:r>
                      <a:r>
                        <a:rPr lang="en-US" altLang="zh-CN" sz="2400" b="0" dirty="0">
                          <a:latin typeface="黑体" panose="02010609060101010101" pitchFamily="49" charset="-122"/>
                          <a:ea typeface="黑体" panose="02010609060101010101" pitchFamily="49" charset="-122"/>
                        </a:rPr>
                        <a:t>1</a:t>
                      </a:r>
                      <a:r>
                        <a:rPr lang="zh-CN" altLang="en-US" sz="2400" b="0" dirty="0">
                          <a:latin typeface="黑体" panose="02010609060101010101" pitchFamily="49" charset="-122"/>
                          <a:ea typeface="黑体" panose="02010609060101010101" pitchFamily="49" charset="-122"/>
                        </a:rPr>
                        <a:t>点</a:t>
                      </a:r>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漏答第二或第三点</a:t>
                      </a:r>
                    </a:p>
                    <a:p>
                      <a:pPr algn="l"/>
                      <a:r>
                        <a:rPr lang="zh-CN" altLang="en-US" sz="2400" b="0" dirty="0">
                          <a:solidFill>
                            <a:srgbClr val="FF0000"/>
                          </a:solidFill>
                          <a:latin typeface="黑体" panose="02010609060101010101" pitchFamily="49" charset="-122"/>
                          <a:ea typeface="黑体" panose="02010609060101010101" pitchFamily="49" charset="-122"/>
                        </a:rPr>
                        <a:t>表述错误或有歧义：</a:t>
                      </a:r>
                    </a:p>
                    <a:p>
                      <a:pPr algn="l"/>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基因甲基化失活，</a:t>
                      </a:r>
                    </a:p>
                    <a:p>
                      <a:pPr algn="l"/>
                      <a:r>
                        <a:rPr lang="en-US" altLang="zh-CN" sz="2400" b="0" dirty="0">
                          <a:solidFill>
                            <a:srgbClr val="FF0000"/>
                          </a:solidFill>
                          <a:latin typeface="黑体" panose="02010609060101010101" pitchFamily="49" charset="-122"/>
                          <a:ea typeface="黑体" panose="02010609060101010101" pitchFamily="49" charset="-122"/>
                        </a:rPr>
                        <a:t>A</a:t>
                      </a:r>
                      <a:r>
                        <a:rPr lang="zh-CN" altLang="zh-CN" sz="2400" b="0" dirty="0">
                          <a:solidFill>
                            <a:srgbClr val="FF0000"/>
                          </a:solidFill>
                          <a:latin typeface="黑体" panose="02010609060101010101" pitchFamily="49" charset="-122"/>
                          <a:ea typeface="黑体" panose="02010609060101010101" pitchFamily="49" charset="-122"/>
                        </a:rPr>
                        <a:t>基因突变成</a:t>
                      </a:r>
                      <a:r>
                        <a:rPr lang="en-US" altLang="zh-CN" sz="2400" b="0" dirty="0">
                          <a:solidFill>
                            <a:srgbClr val="FF0000"/>
                          </a:solidFill>
                          <a:latin typeface="黑体" panose="02010609060101010101" pitchFamily="49" charset="-122"/>
                          <a:ea typeface="黑体" panose="02010609060101010101" pitchFamily="49" charset="-122"/>
                        </a:rPr>
                        <a:t>a</a:t>
                      </a:r>
                      <a:r>
                        <a:rPr lang="zh-CN" altLang="zh-CN" sz="2400" b="0" dirty="0">
                          <a:solidFill>
                            <a:srgbClr val="FF0000"/>
                          </a:solidFill>
                          <a:latin typeface="黑体" panose="02010609060101010101" pitchFamily="49" charset="-122"/>
                          <a:ea typeface="黑体" panose="02010609060101010101" pitchFamily="49" charset="-122"/>
                        </a:rPr>
                        <a:t>，</a:t>
                      </a:r>
                      <a:endParaRPr lang="zh-CN" altLang="en-US" sz="2400" b="0" dirty="0">
                        <a:solidFill>
                          <a:srgbClr val="FF0000"/>
                        </a:solidFill>
                        <a:latin typeface="黑体" panose="02010609060101010101" pitchFamily="49" charset="-122"/>
                        <a:ea typeface="黑体" panose="02010609060101010101" pitchFamily="49" charset="-122"/>
                      </a:endParaRPr>
                    </a:p>
                    <a:p>
                      <a:pPr algn="l"/>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表达的蛋白质被甲基化，</a:t>
                      </a:r>
                    </a:p>
                    <a:p>
                      <a:pPr algn="l"/>
                      <a:r>
                        <a:rPr lang="zh-CN" altLang="en-US" sz="2400" b="0" dirty="0">
                          <a:solidFill>
                            <a:srgbClr val="FF0000"/>
                          </a:solidFill>
                          <a:latin typeface="黑体" panose="02010609060101010101" pitchFamily="49" charset="-122"/>
                          <a:ea typeface="黑体" panose="02010609060101010101" pitchFamily="49" charset="-122"/>
                        </a:rPr>
                        <a:t>无法表达花青素；</a:t>
                      </a:r>
                    </a:p>
                    <a:p>
                      <a:pPr algn="l"/>
                      <a:r>
                        <a:rPr lang="zh-CN" altLang="en-US" sz="2400" b="0" dirty="0">
                          <a:solidFill>
                            <a:srgbClr val="FF0000"/>
                          </a:solidFill>
                          <a:latin typeface="黑体" panose="02010609060101010101" pitchFamily="49" charset="-122"/>
                          <a:ea typeface="黑体" panose="02010609060101010101" pitchFamily="49" charset="-122"/>
                        </a:rPr>
                        <a:t>过度推测：</a:t>
                      </a:r>
                    </a:p>
                    <a:p>
                      <a:pPr algn="l"/>
                      <a:r>
                        <a:rPr lang="en-US" altLang="zh-CN" sz="2400" b="0" dirty="0">
                          <a:solidFill>
                            <a:srgbClr val="FF0000"/>
                          </a:solidFill>
                          <a:latin typeface="黑体" panose="02010609060101010101" pitchFamily="49" charset="-122"/>
                          <a:ea typeface="黑体" panose="02010609060101010101" pitchFamily="49" charset="-122"/>
                        </a:rPr>
                        <a:t>A</a:t>
                      </a:r>
                      <a:r>
                        <a:rPr lang="zh-CN" altLang="zh-CN" sz="2400" b="0" dirty="0">
                          <a:solidFill>
                            <a:srgbClr val="FF0000"/>
                          </a:solidFill>
                          <a:latin typeface="黑体" panose="02010609060101010101" pitchFamily="49" charset="-122"/>
                          <a:ea typeface="黑体" panose="02010609060101010101" pitchFamily="49" charset="-122"/>
                        </a:rPr>
                        <a:t>基因突变</a:t>
                      </a:r>
                      <a:r>
                        <a:rPr lang="zh-CN" altLang="en-US" sz="2400" b="0" dirty="0">
                          <a:solidFill>
                            <a:srgbClr val="FF0000"/>
                          </a:solidFill>
                          <a:latin typeface="黑体" panose="02010609060101010101" pitchFamily="49" charset="-122"/>
                          <a:ea typeface="黑体" panose="02010609060101010101" pitchFamily="49" charset="-122"/>
                        </a:rPr>
                        <a:t>，</a:t>
                      </a:r>
                    </a:p>
                    <a:p>
                      <a:pPr algn="l"/>
                      <a:r>
                        <a:rPr lang="en-US" altLang="zh-CN" sz="2400" b="0" dirty="0">
                          <a:solidFill>
                            <a:srgbClr val="FF0000"/>
                          </a:solidFill>
                          <a:latin typeface="黑体" panose="02010609060101010101" pitchFamily="49" charset="-122"/>
                          <a:ea typeface="黑体" panose="02010609060101010101" pitchFamily="49" charset="-122"/>
                        </a:rPr>
                        <a:t>R</a:t>
                      </a:r>
                      <a:r>
                        <a:rPr lang="zh-CN" altLang="en-US" sz="2400" b="0" dirty="0">
                          <a:solidFill>
                            <a:srgbClr val="FF0000"/>
                          </a:solidFill>
                          <a:latin typeface="黑体" panose="02010609060101010101" pitchFamily="49" charset="-122"/>
                          <a:ea typeface="黑体" panose="02010609060101010101" pitchFamily="49" charset="-122"/>
                        </a:rPr>
                        <a:t>突变导致</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甲基化。</a:t>
                      </a:r>
                    </a:p>
                  </a:txBody>
                  <a:tcPr anchor="ctr"/>
                </a:tc>
                <a:extLst>
                  <a:ext uri="{0D108BD9-81ED-4DB2-BD59-A6C34878D82A}">
                    <a16:rowId xmlns:a16="http://schemas.microsoft.com/office/drawing/2014/main" val="10001"/>
                  </a:ext>
                </a:extLst>
              </a:tr>
            </a:tbl>
          </a:graphicData>
        </a:graphic>
      </p:graphicFrame>
      <p:pic>
        <p:nvPicPr>
          <p:cNvPr id="2097164" name="图片 1"/>
          <p:cNvPicPr>
            <a:picLocks noChangeAspect="1"/>
          </p:cNvPicPr>
          <p:nvPr/>
        </p:nvPicPr>
        <p:blipFill>
          <a:blip r:embed="rId2" cstate="print"/>
          <a:stretch>
            <a:fillRect/>
          </a:stretch>
        </p:blipFill>
        <p:spPr>
          <a:xfrm>
            <a:off x="190280" y="5200355"/>
            <a:ext cx="9296400" cy="1131570"/>
          </a:xfrm>
          <a:prstGeom prst="rect">
            <a:avLst/>
          </a:prstGeom>
        </p:spPr>
      </p:pic>
      <p:pic>
        <p:nvPicPr>
          <p:cNvPr id="2097165" name="图片 3"/>
          <p:cNvPicPr>
            <a:picLocks noChangeAspect="1"/>
          </p:cNvPicPr>
          <p:nvPr/>
        </p:nvPicPr>
        <p:blipFill>
          <a:blip r:embed="rId3" cstate="print"/>
          <a:stretch>
            <a:fillRect/>
          </a:stretch>
        </p:blipFill>
        <p:spPr>
          <a:xfrm>
            <a:off x="9445016" y="4792782"/>
            <a:ext cx="2367915" cy="2327275"/>
          </a:xfrm>
          <a:prstGeom prst="rect">
            <a:avLst/>
          </a:prstGeom>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6" name="表格 2"/>
          <p:cNvGraphicFramePr>
            <a:graphicFrameLocks noGrp="1"/>
          </p:cNvGraphicFramePr>
          <p:nvPr/>
        </p:nvGraphicFramePr>
        <p:xfrm>
          <a:off x="929360" y="780460"/>
          <a:ext cx="10577594" cy="2992847"/>
        </p:xfrm>
        <a:graphic>
          <a:graphicData uri="http://schemas.openxmlformats.org/drawingml/2006/table">
            <a:tbl>
              <a:tblPr firstRow="1" bandRow="1">
                <a:tableStyleId>{5C22544A-7EE6-4342-B048-85BDC9FD1C3A}</a:tableStyleId>
              </a:tblPr>
              <a:tblGrid>
                <a:gridCol w="121694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gridCol w="3403600">
                  <a:extLst>
                    <a:ext uri="{9D8B030D-6E8A-4147-A177-3AD203B41FA5}">
                      <a16:colId xmlns:a16="http://schemas.microsoft.com/office/drawing/2014/main" val="20002"/>
                    </a:ext>
                  </a:extLst>
                </a:gridCol>
                <a:gridCol w="4306054">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charset="-122"/>
                        </a:rPr>
                        <a:t>20.3</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0,2</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分：</a:t>
                      </a:r>
                      <a:r>
                        <a:rPr lang="en-US" altLang="zh-CN" sz="2400" b="0" dirty="0">
                          <a:latin typeface="黑体" panose="02010609060101010101" pitchFamily="49" charset="-122"/>
                          <a:ea typeface="黑体" panose="02010609060101010101" pitchFamily="49" charset="-122"/>
                        </a:rPr>
                        <a:t>rr </a:t>
                      </a:r>
                    </a:p>
                    <a:p>
                      <a:pPr algn="l"/>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0</a:t>
                      </a:r>
                      <a:r>
                        <a:rPr lang="zh-CN" altLang="en-US" sz="2400" b="0" dirty="0">
                          <a:latin typeface="黑体" panose="02010609060101010101" pitchFamily="49" charset="-122"/>
                          <a:ea typeface="黑体" panose="02010609060101010101" pitchFamily="49" charset="-122"/>
                        </a:rPr>
                        <a:t>分：其他</a:t>
                      </a:r>
                      <a:endParaRPr lang="en-US" altLang="zh-CN" sz="2400" b="0" dirty="0">
                        <a:latin typeface="黑体" panose="02010609060101010101" pitchFamily="49" charset="-122"/>
                        <a:ea typeface="黑体" panose="02010609060101010101" pitchFamily="49" charset="-122"/>
                      </a:endParaRPr>
                    </a:p>
                    <a:p>
                      <a:pPr algn="l"/>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多写</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的基因基因型</a:t>
                      </a:r>
                    </a:p>
                    <a:p>
                      <a:pPr algn="l"/>
                      <a:r>
                        <a:rPr lang="en-US" altLang="zh-CN" sz="2400" b="0" dirty="0">
                          <a:solidFill>
                            <a:srgbClr val="FF0000"/>
                          </a:solidFill>
                          <a:latin typeface="黑体" panose="02010609060101010101" pitchFamily="49" charset="-122"/>
                          <a:ea typeface="黑体" panose="02010609060101010101" pitchFamily="49" charset="-122"/>
                        </a:rPr>
                        <a:t>Rr</a:t>
                      </a:r>
                      <a:r>
                        <a:rPr lang="zh-CN" altLang="zh-CN" sz="2400" b="0" dirty="0">
                          <a:solidFill>
                            <a:srgbClr val="FF0000"/>
                          </a:solidFill>
                          <a:latin typeface="黑体" panose="02010609060101010101" pitchFamily="49" charset="-122"/>
                          <a:ea typeface="黑体" panose="02010609060101010101" pitchFamily="49" charset="-122"/>
                        </a:rPr>
                        <a:t>；</a:t>
                      </a:r>
                      <a:r>
                        <a:rPr lang="en-US" altLang="zh-CN" sz="2400" b="0" dirty="0">
                          <a:solidFill>
                            <a:srgbClr val="FF0000"/>
                          </a:solidFill>
                          <a:latin typeface="黑体" panose="02010609060101010101" pitchFamily="49" charset="-122"/>
                          <a:ea typeface="黑体" panose="02010609060101010101" pitchFamily="49" charset="-122"/>
                        </a:rPr>
                        <a:t>Rr rr</a:t>
                      </a:r>
                    </a:p>
                  </a:txBody>
                  <a:tcPr anchor="ctr"/>
                </a:tc>
                <a:extLst>
                  <a:ext uri="{0D108BD9-81ED-4DB2-BD59-A6C34878D82A}">
                    <a16:rowId xmlns:a16="http://schemas.microsoft.com/office/drawing/2014/main" val="10001"/>
                  </a:ext>
                </a:extLst>
              </a:tr>
            </a:tbl>
          </a:graphicData>
        </a:graphic>
      </p:graphicFrame>
      <p:pic>
        <p:nvPicPr>
          <p:cNvPr id="2097166" name="图片 1"/>
          <p:cNvPicPr>
            <a:picLocks/>
          </p:cNvPicPr>
          <p:nvPr/>
        </p:nvPicPr>
        <p:blipFill>
          <a:blip r:embed="rId2" cstate="print"/>
          <a:srcRect t="9749"/>
          <a:stretch>
            <a:fillRect/>
          </a:stretch>
        </p:blipFill>
        <p:spPr>
          <a:xfrm>
            <a:off x="742359" y="4408147"/>
            <a:ext cx="9130030" cy="1125327"/>
          </a:xfrm>
          <a:prstGeom prst="rect">
            <a:avLst/>
          </a:prstGeom>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7" name="表格 2"/>
          <p:cNvGraphicFramePr>
            <a:graphicFrameLocks noGrp="1"/>
          </p:cNvGraphicFramePr>
          <p:nvPr/>
        </p:nvGraphicFramePr>
        <p:xfrm>
          <a:off x="206136" y="36999"/>
          <a:ext cx="11686022" cy="6613448"/>
        </p:xfrm>
        <a:graphic>
          <a:graphicData uri="http://schemas.openxmlformats.org/drawingml/2006/table">
            <a:tbl>
              <a:tblPr firstRow="1" bandRow="1">
                <a:tableStyleId>{5C22544A-7EE6-4342-B048-85BDC9FD1C3A}</a:tableStyleId>
              </a:tblPr>
              <a:tblGrid>
                <a:gridCol w="1210391">
                  <a:extLst>
                    <a:ext uri="{9D8B030D-6E8A-4147-A177-3AD203B41FA5}">
                      <a16:colId xmlns:a16="http://schemas.microsoft.com/office/drawing/2014/main" val="20000"/>
                    </a:ext>
                  </a:extLst>
                </a:gridCol>
                <a:gridCol w="1337244">
                  <a:extLst>
                    <a:ext uri="{9D8B030D-6E8A-4147-A177-3AD203B41FA5}">
                      <a16:colId xmlns:a16="http://schemas.microsoft.com/office/drawing/2014/main" val="20001"/>
                    </a:ext>
                  </a:extLst>
                </a:gridCol>
                <a:gridCol w="3948305">
                  <a:extLst>
                    <a:ext uri="{9D8B030D-6E8A-4147-A177-3AD203B41FA5}">
                      <a16:colId xmlns:a16="http://schemas.microsoft.com/office/drawing/2014/main" val="20002"/>
                    </a:ext>
                  </a:extLst>
                </a:gridCol>
                <a:gridCol w="5190082">
                  <a:extLst>
                    <a:ext uri="{9D8B030D-6E8A-4147-A177-3AD203B41FA5}">
                      <a16:colId xmlns:a16="http://schemas.microsoft.com/office/drawing/2014/main" val="20003"/>
                    </a:ext>
                  </a:extLst>
                </a:gridCol>
              </a:tblGrid>
              <a:tr h="702915">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5910533">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charset="-122"/>
                        </a:rPr>
                        <a:t>20.4.1</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0,2</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分：</a:t>
                      </a:r>
                      <a:r>
                        <a:rPr lang="en-US" altLang="zh-CN" sz="2400" b="0" dirty="0">
                          <a:latin typeface="黑体" panose="02010609060101010101" pitchFamily="49" charset="-122"/>
                          <a:ea typeface="黑体" panose="02010609060101010101" pitchFamily="49" charset="-122"/>
                        </a:rPr>
                        <a:t>F1</a:t>
                      </a:r>
                      <a:r>
                        <a:rPr lang="zh-CN" altLang="en-US" sz="2400" b="0" dirty="0">
                          <a:latin typeface="黑体" panose="02010609060101010101" pitchFamily="49" charset="-122"/>
                          <a:ea typeface="黑体" panose="02010609060101010101" pitchFamily="49" charset="-122"/>
                        </a:rPr>
                        <a:t>中来自品系丙的甲基化</a:t>
                      </a:r>
                      <a:r>
                        <a:rPr lang="en-US" altLang="zh-CN" sz="2400" b="0" dirty="0">
                          <a:latin typeface="黑体" panose="02010609060101010101" pitchFamily="49" charset="-122"/>
                          <a:ea typeface="黑体" panose="02010609060101010101" pitchFamily="49" charset="-122"/>
                        </a:rPr>
                        <a:t>A</a:t>
                      </a:r>
                      <a:r>
                        <a:rPr lang="zh-CN" altLang="en-US" sz="2400" b="0" dirty="0">
                          <a:latin typeface="黑体" panose="02010609060101010101" pitchFamily="49" charset="-122"/>
                          <a:ea typeface="黑体" panose="02010609060101010101" pitchFamily="49" charset="-122"/>
                        </a:rPr>
                        <a:t>基因能够使来自品系甲的</a:t>
                      </a:r>
                      <a:r>
                        <a:rPr lang="en-US" altLang="zh-CN" sz="2400" b="0" dirty="0">
                          <a:latin typeface="黑体" panose="02010609060101010101" pitchFamily="49" charset="-122"/>
                          <a:ea typeface="黑体" panose="02010609060101010101" pitchFamily="49" charset="-122"/>
                        </a:rPr>
                        <a:t>A</a:t>
                      </a:r>
                      <a:r>
                        <a:rPr lang="zh-CN" altLang="en-US" sz="2400" b="0" dirty="0">
                          <a:latin typeface="黑体" panose="02010609060101010101" pitchFamily="49" charset="-122"/>
                          <a:ea typeface="黑体" panose="02010609060101010101" pitchFamily="49" charset="-122"/>
                        </a:rPr>
                        <a:t>基因甲基化，</a:t>
                      </a:r>
                      <a:r>
                        <a:rPr lang="en-US" altLang="zh-CN" sz="2400" b="0" dirty="0">
                          <a:latin typeface="黑体" panose="02010609060101010101" pitchFamily="49" charset="-122"/>
                          <a:ea typeface="黑体" panose="02010609060101010101" pitchFamily="49" charset="-122"/>
                        </a:rPr>
                        <a:t>A</a:t>
                      </a:r>
                      <a:r>
                        <a:rPr lang="zh-CN" altLang="en-US" sz="2400" b="0" dirty="0">
                          <a:latin typeface="黑体" panose="02010609060101010101" pitchFamily="49" charset="-122"/>
                          <a:ea typeface="黑体" panose="02010609060101010101" pitchFamily="49" charset="-122"/>
                        </a:rPr>
                        <a:t>基因表达受抑制，不产生花青素</a:t>
                      </a:r>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0</a:t>
                      </a:r>
                      <a:r>
                        <a:rPr lang="zh-CN" altLang="en-US" sz="2400" b="0" dirty="0">
                          <a:latin typeface="黑体" panose="02010609060101010101" pitchFamily="49" charset="-122"/>
                          <a:ea typeface="黑体" panose="02010609060101010101" pitchFamily="49" charset="-122"/>
                        </a:rPr>
                        <a:t>分：其他</a:t>
                      </a:r>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逻辑混乱：</a:t>
                      </a:r>
                    </a:p>
                    <a:p>
                      <a:pPr algn="l"/>
                      <a:r>
                        <a:rPr lang="zh-CN" altLang="en-US" sz="2400" b="0" dirty="0">
                          <a:solidFill>
                            <a:srgbClr val="FF0000"/>
                          </a:solidFill>
                          <a:latin typeface="黑体" panose="02010609060101010101" pitchFamily="49" charset="-122"/>
                          <a:ea typeface="黑体" panose="02010609060101010101" pitchFamily="49" charset="-122"/>
                        </a:rPr>
                        <a:t>含有</a:t>
                      </a:r>
                      <a:r>
                        <a:rPr lang="en-US" altLang="zh-CN" sz="2400" b="0" dirty="0">
                          <a:solidFill>
                            <a:srgbClr val="FF0000"/>
                          </a:solidFill>
                          <a:latin typeface="黑体" panose="02010609060101010101" pitchFamily="49" charset="-122"/>
                          <a:ea typeface="黑体" panose="02010609060101010101" pitchFamily="49" charset="-122"/>
                        </a:rPr>
                        <a:t>R</a:t>
                      </a:r>
                      <a:r>
                        <a:rPr lang="zh-CN" altLang="en-US" sz="2400" b="0" dirty="0">
                          <a:solidFill>
                            <a:srgbClr val="FF0000"/>
                          </a:solidFill>
                          <a:latin typeface="黑体" panose="02010609060101010101" pitchFamily="49" charset="-122"/>
                          <a:ea typeface="黑体" panose="02010609060101010101" pitchFamily="49" charset="-122"/>
                        </a:rPr>
                        <a:t>基因，抑制</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基因表达；</a:t>
                      </a:r>
                    </a:p>
                    <a:p>
                      <a:pPr algn="l"/>
                      <a:r>
                        <a:rPr lang="zh-CN" altLang="en-US" sz="2400" b="0" dirty="0">
                          <a:solidFill>
                            <a:srgbClr val="FF0000"/>
                          </a:solidFill>
                          <a:latin typeface="黑体" panose="02010609060101010101" pitchFamily="49" charset="-122"/>
                          <a:ea typeface="黑体" panose="02010609060101010101" pitchFamily="49" charset="-122"/>
                        </a:rPr>
                        <a:t>描述</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甲基化但解释有误：</a:t>
                      </a:r>
                    </a:p>
                    <a:p>
                      <a:pPr algn="l"/>
                      <a:r>
                        <a:rPr lang="en-US" altLang="zh-CN" sz="2400" b="0" dirty="0">
                          <a:solidFill>
                            <a:srgbClr val="FF0000"/>
                          </a:solidFill>
                          <a:latin typeface="黑体" panose="02010609060101010101" pitchFamily="49" charset="-122"/>
                          <a:ea typeface="黑体" panose="02010609060101010101" pitchFamily="49" charset="-122"/>
                        </a:rPr>
                        <a:t>F1</a:t>
                      </a:r>
                      <a:r>
                        <a:rPr lang="zh-CN" altLang="en-US" sz="2400" b="0" dirty="0">
                          <a:solidFill>
                            <a:srgbClr val="FF0000"/>
                          </a:solidFill>
                          <a:latin typeface="黑体" panose="02010609060101010101" pitchFamily="49" charset="-122"/>
                          <a:ea typeface="黑体" panose="02010609060101010101" pitchFamily="49" charset="-122"/>
                        </a:rPr>
                        <a:t>中的</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基因被甲基化，</a:t>
                      </a:r>
                    </a:p>
                    <a:p>
                      <a:pPr algn="l"/>
                      <a:r>
                        <a:rPr lang="zh-CN" altLang="en-US" sz="2400" b="0" dirty="0">
                          <a:solidFill>
                            <a:srgbClr val="FF0000"/>
                          </a:solidFill>
                          <a:latin typeface="黑体" panose="02010609060101010101" pitchFamily="49" charset="-122"/>
                          <a:ea typeface="黑体" panose="02010609060101010101" pitchFamily="49" charset="-122"/>
                        </a:rPr>
                        <a:t>来自丙与</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连锁的基因使</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基因甲基化，</a:t>
                      </a:r>
                    </a:p>
                    <a:p>
                      <a:pPr algn="l"/>
                      <a:r>
                        <a:rPr lang="zh-CN" altLang="en-US" sz="2400" b="0" dirty="0">
                          <a:solidFill>
                            <a:srgbClr val="FF0000"/>
                          </a:solidFill>
                          <a:latin typeface="黑体" panose="02010609060101010101" pitchFamily="49" charset="-122"/>
                          <a:ea typeface="黑体" panose="02010609060101010101" pitchFamily="49" charset="-122"/>
                        </a:rPr>
                        <a:t>丙细胞质基因促进</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基因甲基化；</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无法解释所有现象：</a:t>
                      </a:r>
                    </a:p>
                    <a:p>
                      <a:pPr algn="l"/>
                      <a:r>
                        <a:rPr lang="zh-CN" altLang="en-US" sz="2400" b="0" dirty="0">
                          <a:solidFill>
                            <a:srgbClr val="FF0000"/>
                          </a:solidFill>
                          <a:latin typeface="黑体" panose="02010609060101010101" pitchFamily="49" charset="-122"/>
                          <a:ea typeface="黑体" panose="02010609060101010101" pitchFamily="49" charset="-122"/>
                        </a:rPr>
                        <a:t>丙中的甲基化</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基因为显性基因；</a:t>
                      </a:r>
                    </a:p>
                    <a:p>
                      <a:pPr algn="l"/>
                      <a:r>
                        <a:rPr lang="zh-CN" altLang="en-US" sz="2400" b="0" dirty="0">
                          <a:solidFill>
                            <a:srgbClr val="FF0000"/>
                          </a:solidFill>
                          <a:latin typeface="黑体" panose="02010609060101010101" pitchFamily="49" charset="-122"/>
                          <a:ea typeface="黑体" panose="02010609060101010101" pitchFamily="49" charset="-122"/>
                        </a:rPr>
                        <a:t>甲基化的</a:t>
                      </a:r>
                      <a:r>
                        <a:rPr lang="en-US" altLang="zh-CN" sz="2400" b="0" dirty="0">
                          <a:solidFill>
                            <a:srgbClr val="FF0000"/>
                          </a:solidFill>
                          <a:latin typeface="黑体" panose="02010609060101010101" pitchFamily="49" charset="-122"/>
                          <a:ea typeface="黑体" panose="02010609060101010101" pitchFamily="49" charset="-122"/>
                        </a:rPr>
                        <a:t>A</a:t>
                      </a:r>
                      <a:r>
                        <a:rPr lang="zh-CN" altLang="zh-CN" sz="2400" b="0" dirty="0">
                          <a:solidFill>
                            <a:srgbClr val="FF0000"/>
                          </a:solidFill>
                          <a:latin typeface="黑体" panose="02010609060101010101" pitchFamily="49" charset="-122"/>
                          <a:ea typeface="黑体" panose="02010609060101010101" pitchFamily="49" charset="-122"/>
                        </a:rPr>
                        <a:t>抑制非甲基化的</a:t>
                      </a:r>
                      <a:r>
                        <a:rPr lang="en-US" altLang="zh-CN" sz="2400" b="0" dirty="0">
                          <a:solidFill>
                            <a:srgbClr val="FF0000"/>
                          </a:solidFill>
                          <a:latin typeface="黑体" panose="02010609060101010101" pitchFamily="49" charset="-122"/>
                          <a:ea typeface="黑体" panose="02010609060101010101" pitchFamily="49" charset="-122"/>
                        </a:rPr>
                        <a:t>A</a:t>
                      </a:r>
                      <a:r>
                        <a:rPr lang="zh-CN" altLang="zh-CN" sz="2400" b="0" dirty="0">
                          <a:solidFill>
                            <a:srgbClr val="FF0000"/>
                          </a:solidFill>
                          <a:latin typeface="黑体" panose="02010609060101010101" pitchFamily="49" charset="-122"/>
                          <a:ea typeface="黑体" panose="02010609060101010101" pitchFamily="49" charset="-122"/>
                        </a:rPr>
                        <a:t>表达；</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zh-CN" sz="2400" b="0" dirty="0">
                          <a:solidFill>
                            <a:srgbClr val="FF0000"/>
                          </a:solidFill>
                          <a:latin typeface="黑体" panose="02010609060101010101" pitchFamily="49" charset="-122"/>
                          <a:ea typeface="黑体" panose="02010609060101010101" pitchFamily="49" charset="-122"/>
                        </a:rPr>
                        <a:t>在减数分裂过程中发生上述过程；</a:t>
                      </a:r>
                      <a:endParaRPr lang="zh-CN" altLang="en-US" sz="2400" b="0" dirty="0">
                        <a:solidFill>
                          <a:srgbClr val="FF0000"/>
                        </a:solidFill>
                        <a:latin typeface="黑体" panose="02010609060101010101" pitchFamily="49" charset="-122"/>
                        <a:ea typeface="黑体" panose="02010609060101010101" pitchFamily="49" charset="-122"/>
                      </a:endParaRPr>
                    </a:p>
                    <a:p>
                      <a:pPr algn="l"/>
                      <a:r>
                        <a:rPr lang="zh-CN" altLang="en-US" sz="2400" b="0" dirty="0">
                          <a:solidFill>
                            <a:srgbClr val="FF0000"/>
                          </a:solidFill>
                          <a:latin typeface="黑体" panose="02010609060101010101" pitchFamily="49" charset="-122"/>
                          <a:ea typeface="黑体" panose="02010609060101010101" pitchFamily="49" charset="-122"/>
                        </a:rPr>
                        <a:t>表述科学性错误：</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en-US" altLang="zh-CN" sz="2400" b="0" dirty="0">
                          <a:solidFill>
                            <a:srgbClr val="FF0000"/>
                          </a:solidFill>
                          <a:latin typeface="黑体" panose="02010609060101010101" pitchFamily="49" charset="-122"/>
                          <a:ea typeface="黑体" panose="02010609060101010101" pitchFamily="49" charset="-122"/>
                        </a:rPr>
                        <a:t>A</a:t>
                      </a:r>
                      <a:r>
                        <a:rPr lang="zh-CN" altLang="zh-CN" sz="2400" b="0" dirty="0">
                          <a:solidFill>
                            <a:srgbClr val="FF0000"/>
                          </a:solidFill>
                          <a:latin typeface="黑体" panose="02010609060101010101" pitchFamily="49" charset="-122"/>
                          <a:ea typeface="黑体" panose="02010609060101010101" pitchFamily="49" charset="-122"/>
                        </a:rPr>
                        <a:t>基因的同源基因，</a:t>
                      </a:r>
                      <a:endParaRPr lang="en-US" altLang="zh-CN" sz="2400" b="0" dirty="0">
                        <a:solidFill>
                          <a:srgbClr val="FF0000"/>
                        </a:solidFill>
                        <a:latin typeface="黑体" panose="02010609060101010101" pitchFamily="49" charset="-122"/>
                        <a:ea typeface="黑体" panose="02010609060101010101" pitchFamily="49" charset="-122"/>
                      </a:endParaRPr>
                    </a:p>
                    <a:p>
                      <a:pPr algn="l"/>
                      <a:r>
                        <a:rPr lang="zh-CN" altLang="zh-CN" sz="2400" b="0" dirty="0">
                          <a:solidFill>
                            <a:srgbClr val="FF0000"/>
                          </a:solidFill>
                          <a:latin typeface="黑体" panose="02010609060101010101" pitchFamily="49" charset="-122"/>
                          <a:ea typeface="黑体" panose="02010609060101010101" pitchFamily="49" charset="-122"/>
                        </a:rPr>
                        <a:t>正常基因与甲基化</a:t>
                      </a:r>
                      <a:r>
                        <a:rPr lang="en-US" altLang="zh-CN" sz="2400" b="0" dirty="0">
                          <a:solidFill>
                            <a:srgbClr val="FF0000"/>
                          </a:solidFill>
                          <a:latin typeface="黑体" panose="02010609060101010101" pitchFamily="49" charset="-122"/>
                          <a:ea typeface="黑体" panose="02010609060101010101" pitchFamily="49" charset="-122"/>
                        </a:rPr>
                        <a:t>A</a:t>
                      </a:r>
                      <a:r>
                        <a:rPr lang="zh-CN" altLang="zh-CN" sz="2400" b="0" dirty="0">
                          <a:solidFill>
                            <a:srgbClr val="FF0000"/>
                          </a:solidFill>
                          <a:latin typeface="黑体" panose="02010609060101010101" pitchFamily="49" charset="-122"/>
                          <a:ea typeface="黑体" panose="02010609060101010101" pitchFamily="49" charset="-122"/>
                        </a:rPr>
                        <a:t>基因杂交；</a:t>
                      </a:r>
                      <a:endParaRPr lang="zh-CN" altLang="en-US" sz="2400" b="0" dirty="0">
                        <a:solidFill>
                          <a:srgbClr val="FF0000"/>
                        </a:solidFill>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1"/>
                  </a:ext>
                </a:extLst>
              </a:tr>
            </a:tbl>
          </a:graphicData>
        </a:graphic>
      </p:graphicFrame>
      <p:pic>
        <p:nvPicPr>
          <p:cNvPr id="2097167" name="图片 1"/>
          <p:cNvPicPr>
            <a:picLocks noChangeAspect="1"/>
          </p:cNvPicPr>
          <p:nvPr/>
        </p:nvPicPr>
        <p:blipFill>
          <a:blip r:embed="rId2" cstate="print"/>
          <a:srcRect t="6825"/>
          <a:stretch>
            <a:fillRect/>
          </a:stretch>
        </p:blipFill>
        <p:spPr>
          <a:xfrm>
            <a:off x="206136" y="5299512"/>
            <a:ext cx="6506084" cy="750757"/>
          </a:xfrm>
          <a:prstGeom prst="rect">
            <a:avLst/>
          </a:prstGeom>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8" name="表格 2"/>
          <p:cNvGraphicFramePr>
            <a:graphicFrameLocks noGrp="1"/>
          </p:cNvGraphicFramePr>
          <p:nvPr/>
        </p:nvGraphicFramePr>
        <p:xfrm>
          <a:off x="929360" y="780460"/>
          <a:ext cx="10577594" cy="2992847"/>
        </p:xfrm>
        <a:graphic>
          <a:graphicData uri="http://schemas.openxmlformats.org/drawingml/2006/table">
            <a:tbl>
              <a:tblPr firstRow="1" bandRow="1">
                <a:tableStyleId>{5C22544A-7EE6-4342-B048-85BDC9FD1C3A}</a:tableStyleId>
              </a:tblPr>
              <a:tblGrid>
                <a:gridCol w="121694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gridCol w="3403600">
                  <a:extLst>
                    <a:ext uri="{9D8B030D-6E8A-4147-A177-3AD203B41FA5}">
                      <a16:colId xmlns:a16="http://schemas.microsoft.com/office/drawing/2014/main" val="20002"/>
                    </a:ext>
                  </a:extLst>
                </a:gridCol>
                <a:gridCol w="4306054">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anose="020B0604020202020204" charset="-122"/>
                        </a:rPr>
                        <a:t>20.4.2</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0,2</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分：子代全为绿茎</a:t>
                      </a:r>
                    </a:p>
                    <a:p>
                      <a:pPr algn="l"/>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0</a:t>
                      </a:r>
                      <a:r>
                        <a:rPr lang="zh-CN" altLang="en-US" sz="2400" b="0" dirty="0">
                          <a:latin typeface="黑体" panose="02010609060101010101" pitchFamily="49" charset="-122"/>
                          <a:ea typeface="黑体" panose="02010609060101010101" pitchFamily="49" charset="-122"/>
                        </a:rPr>
                        <a:t>分：见典型错误</a:t>
                      </a:r>
                      <a:endParaRPr lang="en-US" altLang="zh-CN" sz="2400" b="0" dirty="0">
                        <a:latin typeface="黑体" panose="02010609060101010101" pitchFamily="49" charset="-122"/>
                        <a:ea typeface="黑体" panose="02010609060101010101" pitchFamily="49" charset="-122"/>
                      </a:endParaRPr>
                    </a:p>
                    <a:p>
                      <a:pPr algn="l"/>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全为紫茎</a:t>
                      </a:r>
                    </a:p>
                    <a:p>
                      <a:pPr algn="l"/>
                      <a:r>
                        <a:rPr lang="zh-CN" altLang="en-US" sz="2400" b="0" dirty="0">
                          <a:solidFill>
                            <a:srgbClr val="FF0000"/>
                          </a:solidFill>
                          <a:latin typeface="黑体" panose="02010609060101010101" pitchFamily="49" charset="-122"/>
                          <a:ea typeface="黑体" panose="02010609060101010101" pitchFamily="49" charset="-122"/>
                        </a:rPr>
                        <a:t>出现紫茎</a:t>
                      </a:r>
                    </a:p>
                    <a:p>
                      <a:pPr algn="l"/>
                      <a:r>
                        <a:rPr lang="zh-CN" altLang="en-US" sz="2400" b="0" dirty="0">
                          <a:solidFill>
                            <a:srgbClr val="FF0000"/>
                          </a:solidFill>
                          <a:latin typeface="黑体" panose="02010609060101010101" pitchFamily="49" charset="-122"/>
                          <a:ea typeface="黑体" panose="02010609060101010101" pitchFamily="49" charset="-122"/>
                        </a:rPr>
                        <a:t>出现（有）绿茎</a:t>
                      </a:r>
                    </a:p>
                    <a:p>
                      <a:pPr algn="l"/>
                      <a:r>
                        <a:rPr lang="zh-CN" altLang="en-US" sz="2400" b="0" dirty="0">
                          <a:solidFill>
                            <a:srgbClr val="FF0000"/>
                          </a:solidFill>
                          <a:latin typeface="黑体" panose="02010609060101010101" pitchFamily="49" charset="-122"/>
                          <a:ea typeface="黑体" panose="02010609060101010101" pitchFamily="49" charset="-122"/>
                        </a:rPr>
                        <a:t>紫茎：绿茎</a:t>
                      </a:r>
                      <a:r>
                        <a:rPr lang="en-US" altLang="zh-CN" sz="2400" b="0" dirty="0">
                          <a:solidFill>
                            <a:srgbClr val="FF0000"/>
                          </a:solidFill>
                          <a:latin typeface="黑体" panose="02010609060101010101" pitchFamily="49" charset="-122"/>
                          <a:ea typeface="黑体" panose="02010609060101010101" pitchFamily="49" charset="-122"/>
                        </a:rPr>
                        <a:t>=1:1</a:t>
                      </a:r>
                    </a:p>
                    <a:p>
                      <a:pPr algn="l"/>
                      <a:endParaRPr lang="zh-CN" altLang="en-US" sz="2400" b="0" dirty="0">
                        <a:solidFill>
                          <a:srgbClr val="FF0000"/>
                        </a:solidFill>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1"/>
                  </a:ext>
                </a:extLst>
              </a:tr>
            </a:tbl>
          </a:graphicData>
        </a:graphic>
      </p:graphicFrame>
      <p:pic>
        <p:nvPicPr>
          <p:cNvPr id="2097168" name="图片 1"/>
          <p:cNvPicPr>
            <a:picLocks noChangeAspect="1"/>
          </p:cNvPicPr>
          <p:nvPr/>
        </p:nvPicPr>
        <p:blipFill>
          <a:blip r:embed="rId2" cstate="print"/>
          <a:srcRect t="6825"/>
          <a:stretch>
            <a:fillRect/>
          </a:stretch>
        </p:blipFill>
        <p:spPr>
          <a:xfrm>
            <a:off x="1028065" y="4200525"/>
            <a:ext cx="9175115" cy="1058545"/>
          </a:xfrm>
          <a:prstGeom prst="rect">
            <a:avLst/>
          </a:prstGeom>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648997"/>
          </a:xfrm>
          <a:prstGeom prst="rect">
            <a:avLst/>
          </a:prstGeom>
          <a:solidFill>
            <a:srgbClr val="F2DAF8"/>
          </a:solidFill>
        </p:spPr>
        <p:txBody>
          <a:bodyPr wrap="square" tIns="108000" bIns="108000" rtlCol="0">
            <a:spAutoFit/>
          </a:bodyPr>
          <a:lstStyle/>
          <a:p>
            <a:pPr algn="ctr"/>
            <a:r>
              <a:rPr lang="en-US" altLang="zh-CN" sz="2800" dirty="0">
                <a:latin typeface="微软雅黑" panose="020B0503020204020204" pitchFamily="34" charset="-122"/>
                <a:ea typeface="微软雅黑" panose="020B0503020204020204" pitchFamily="34" charset="-122"/>
              </a:rPr>
              <a:t>21.  </a:t>
            </a:r>
            <a:r>
              <a:rPr lang="zh-CN" altLang="en-US" sz="2800" dirty="0">
                <a:latin typeface="微软雅黑" panose="020B0503020204020204" pitchFamily="34" charset="-122"/>
                <a:ea typeface="微软雅黑" panose="020B0503020204020204" pitchFamily="34" charset="-122"/>
              </a:rPr>
              <a:t>一种用于大肠杆菌中连续高突变和加速进化的</a:t>
            </a:r>
            <a:r>
              <a:rPr lang="en-US" altLang="zh-CN" sz="2800" dirty="0">
                <a:latin typeface="微软雅黑" panose="020B0503020204020204" pitchFamily="34" charset="-122"/>
                <a:ea typeface="微软雅黑" panose="020B0503020204020204" pitchFamily="34" charset="-122"/>
              </a:rPr>
              <a:t>T7 </a:t>
            </a:r>
            <a:r>
              <a:rPr lang="zh-CN" altLang="en-US" sz="2800" dirty="0">
                <a:latin typeface="微软雅黑" panose="020B0503020204020204" pitchFamily="34" charset="-122"/>
                <a:ea typeface="微软雅黑" panose="020B0503020204020204" pitchFamily="34" charset="-122"/>
              </a:rPr>
              <a:t>复制复合体</a:t>
            </a:r>
          </a:p>
        </p:txBody>
      </p:sp>
      <p:grpSp>
        <p:nvGrpSpPr>
          <p:cNvPr id="2" name="组合 7"/>
          <p:cNvGrpSpPr/>
          <p:nvPr/>
        </p:nvGrpSpPr>
        <p:grpSpPr>
          <a:xfrm>
            <a:off x="1426698" y="1004934"/>
            <a:ext cx="9328819" cy="5391605"/>
            <a:chOff x="1444805" y="1222358"/>
            <a:chExt cx="8983927" cy="5092700"/>
          </a:xfrm>
        </p:grpSpPr>
        <p:pic>
          <p:nvPicPr>
            <p:cNvPr id="1026" name="Picture 2"/>
            <p:cNvPicPr>
              <a:picLocks noChangeAspect="1" noChangeArrowheads="1"/>
            </p:cNvPicPr>
            <p:nvPr/>
          </p:nvPicPr>
          <p:blipFill>
            <a:blip r:embed="rId2" cstate="print"/>
            <a:srcRect r="57225"/>
            <a:stretch>
              <a:fillRect/>
            </a:stretch>
          </p:blipFill>
          <p:spPr bwMode="auto">
            <a:xfrm>
              <a:off x="1444805" y="1223913"/>
              <a:ext cx="3695700" cy="5091145"/>
            </a:xfrm>
            <a:prstGeom prst="rect">
              <a:avLst/>
            </a:prstGeom>
            <a:noFill/>
            <a:ln w="9525">
              <a:solidFill>
                <a:srgbClr val="FF99FF"/>
              </a:solidFill>
              <a:miter lim="800000"/>
              <a:headEnd/>
              <a:tailEnd/>
            </a:ln>
            <a:effectLst/>
          </p:spPr>
        </p:pic>
        <p:pic>
          <p:nvPicPr>
            <p:cNvPr id="5" name="Picture 2"/>
            <p:cNvPicPr>
              <a:picLocks noChangeAspect="1" noChangeArrowheads="1"/>
            </p:cNvPicPr>
            <p:nvPr/>
          </p:nvPicPr>
          <p:blipFill>
            <a:blip r:embed="rId2" cstate="print"/>
            <a:srcRect l="42618" t="2254" b="61178"/>
            <a:stretch>
              <a:fillRect/>
            </a:stretch>
          </p:blipFill>
          <p:spPr bwMode="auto">
            <a:xfrm>
              <a:off x="5800905" y="1222358"/>
              <a:ext cx="4627827" cy="1828800"/>
            </a:xfrm>
            <a:prstGeom prst="rect">
              <a:avLst/>
            </a:prstGeom>
            <a:noFill/>
            <a:ln w="9525">
              <a:solidFill>
                <a:srgbClr val="FF99FF"/>
              </a:solidFill>
              <a:miter lim="800000"/>
              <a:headEnd/>
              <a:tailEnd/>
            </a:ln>
            <a:effectLst/>
          </p:spPr>
        </p:pic>
        <p:pic>
          <p:nvPicPr>
            <p:cNvPr id="6" name="Picture 2"/>
            <p:cNvPicPr>
              <a:picLocks noChangeAspect="1" noChangeArrowheads="1"/>
            </p:cNvPicPr>
            <p:nvPr/>
          </p:nvPicPr>
          <p:blipFill>
            <a:blip r:embed="rId2" cstate="print"/>
            <a:srcRect l="42618" t="38568"/>
            <a:stretch>
              <a:fillRect/>
            </a:stretch>
          </p:blipFill>
          <p:spPr bwMode="auto">
            <a:xfrm>
              <a:off x="5800905" y="3241658"/>
              <a:ext cx="4627827" cy="3072292"/>
            </a:xfrm>
            <a:prstGeom prst="rect">
              <a:avLst/>
            </a:prstGeom>
            <a:noFill/>
            <a:ln w="9525">
              <a:solidFill>
                <a:srgbClr val="FF99FF"/>
              </a:solidFill>
              <a:miter lim="800000"/>
              <a:headEnd/>
              <a:tailEnd/>
            </a:ln>
            <a:effectLst/>
          </p:spPr>
        </p:pic>
      </p:gr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884" t="4271" r="57225" b="40626"/>
          <a:stretch>
            <a:fillRect/>
          </a:stretch>
        </p:blipFill>
        <p:spPr bwMode="auto">
          <a:xfrm>
            <a:off x="542925" y="621030"/>
            <a:ext cx="7267575" cy="4164965"/>
          </a:xfrm>
          <a:prstGeom prst="rect">
            <a:avLst/>
          </a:prstGeom>
          <a:noFill/>
          <a:ln w="9525">
            <a:noFill/>
            <a:miter lim="800000"/>
            <a:headEnd/>
            <a:tailEnd/>
          </a:ln>
          <a:effectLst/>
        </p:spPr>
      </p:pic>
      <p:sp>
        <p:nvSpPr>
          <p:cNvPr id="4" name="文本框 3"/>
          <p:cNvSpPr txBox="1"/>
          <p:nvPr/>
        </p:nvSpPr>
        <p:spPr>
          <a:xfrm>
            <a:off x="9439910" y="794385"/>
            <a:ext cx="2010410" cy="460375"/>
          </a:xfrm>
          <a:prstGeom prst="rect">
            <a:avLst/>
          </a:prstGeom>
        </p:spPr>
        <p:txBody>
          <a:bodyPr wrap="square" rtlCol="0" anchor="t">
            <a:noAutofit/>
          </a:bodyPr>
          <a:lstStyle/>
          <a:p>
            <a:pPr lvl="0" algn="l" defTabSz="266700">
              <a:buClrTx/>
              <a:buSzTx/>
              <a:buFontTx/>
            </a:pPr>
            <a:r>
              <a:rPr lang="zh-CN" altLang="en-US" sz="2800">
                <a:latin typeface="Times New Roman" panose="02020603050405020304" charset="0"/>
                <a:ea typeface="黑体" panose="02010609060101010101" pitchFamily="49" charset="-122"/>
                <a:cs typeface="Times New Roman" panose="02020603050405020304" charset="0"/>
                <a:sym typeface="+mn-ea"/>
              </a:rPr>
              <a:t>转录起始</a:t>
            </a:r>
          </a:p>
        </p:txBody>
      </p:sp>
      <p:sp>
        <p:nvSpPr>
          <p:cNvPr id="10" name="下箭头 9"/>
          <p:cNvSpPr/>
          <p:nvPr/>
        </p:nvSpPr>
        <p:spPr>
          <a:xfrm>
            <a:off x="10409555" y="1371600"/>
            <a:ext cx="177800" cy="2053590"/>
          </a:xfrm>
          <a:prstGeom prst="downArrow">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9439910" y="3532505"/>
            <a:ext cx="2010410" cy="460375"/>
          </a:xfrm>
          <a:prstGeom prst="rect">
            <a:avLst/>
          </a:prstGeom>
        </p:spPr>
        <p:txBody>
          <a:bodyPr wrap="square" rtlCol="0" anchor="t">
            <a:noAutofit/>
          </a:bodyPr>
          <a:lstStyle/>
          <a:p>
            <a:pPr lvl="0" algn="l" defTabSz="266700">
              <a:buClrTx/>
              <a:buSzTx/>
              <a:buFontTx/>
            </a:pPr>
            <a:r>
              <a:rPr lang="zh-CN" altLang="en-US" sz="2800">
                <a:latin typeface="Times New Roman" panose="02020603050405020304" charset="0"/>
                <a:ea typeface="黑体" panose="02010609060101010101" pitchFamily="49" charset="-122"/>
                <a:cs typeface="Times New Roman" panose="02020603050405020304" charset="0"/>
                <a:sym typeface="+mn-ea"/>
              </a:rPr>
              <a:t>转录延申</a:t>
            </a:r>
          </a:p>
        </p:txBody>
      </p:sp>
      <p:sp>
        <p:nvSpPr>
          <p:cNvPr id="5" name="文本框 4"/>
          <p:cNvSpPr txBox="1"/>
          <p:nvPr/>
        </p:nvSpPr>
        <p:spPr>
          <a:xfrm>
            <a:off x="10621645" y="1598930"/>
            <a:ext cx="1560830" cy="1222375"/>
          </a:xfrm>
          <a:prstGeom prst="rect">
            <a:avLst/>
          </a:prstGeom>
        </p:spPr>
        <p:txBody>
          <a:bodyPr wrap="square" rtlCol="0" anchor="t">
            <a:noAutofit/>
          </a:bodyPr>
          <a:lstStyle/>
          <a:p>
            <a:pPr lvl="0" algn="l" defTabSz="266700">
              <a:buClrTx/>
              <a:buSzTx/>
              <a:buFontTx/>
            </a:pPr>
            <a:r>
              <a:rPr lang="en-US" altLang="zh-CN" sz="2000">
                <a:latin typeface="Times New Roman" panose="02020603050405020304" charset="0"/>
                <a:ea typeface="黑体" panose="02010609060101010101" pitchFamily="49" charset="-122"/>
                <a:cs typeface="Times New Roman" panose="02020603050405020304" charset="0"/>
                <a:sym typeface="+mn-ea"/>
              </a:rPr>
              <a:t>RNA</a:t>
            </a:r>
            <a:r>
              <a:rPr lang="zh-CN" altLang="en-US" sz="2000">
                <a:latin typeface="Times New Roman" panose="02020603050405020304" charset="0"/>
                <a:ea typeface="黑体" panose="02010609060101010101" pitchFamily="49" charset="-122"/>
                <a:cs typeface="Times New Roman" panose="02020603050405020304" charset="0"/>
                <a:sym typeface="+mn-ea"/>
              </a:rPr>
              <a:t>聚合酶变构，与启动子脱离</a:t>
            </a:r>
          </a:p>
        </p:txBody>
      </p:sp>
      <p:grpSp>
        <p:nvGrpSpPr>
          <p:cNvPr id="2" name="组合 8"/>
          <p:cNvGrpSpPr/>
          <p:nvPr/>
        </p:nvGrpSpPr>
        <p:grpSpPr>
          <a:xfrm>
            <a:off x="4214495" y="1474470"/>
            <a:ext cx="5943600" cy="1934210"/>
            <a:chOff x="6637" y="2322"/>
            <a:chExt cx="9360" cy="3046"/>
          </a:xfrm>
        </p:grpSpPr>
        <p:sp>
          <p:nvSpPr>
            <p:cNvPr id="6" name="圆角矩形 5"/>
            <p:cNvSpPr/>
            <p:nvPr/>
          </p:nvSpPr>
          <p:spPr>
            <a:xfrm>
              <a:off x="6637" y="3102"/>
              <a:ext cx="1767" cy="400"/>
            </a:xfrm>
            <a:prstGeom prst="roundRect">
              <a:avLst/>
            </a:prstGeom>
            <a:noFill/>
            <a:ln w="38100">
              <a:solidFill>
                <a:srgbClr val="D937CF"/>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箭头连接符 6"/>
            <p:cNvCxnSpPr/>
            <p:nvPr/>
          </p:nvCxnSpPr>
          <p:spPr>
            <a:xfrm>
              <a:off x="8404" y="3443"/>
              <a:ext cx="4989" cy="23"/>
            </a:xfrm>
            <a:prstGeom prst="straightConnector1">
              <a:avLst/>
            </a:prstGeom>
            <a:ln>
              <a:solidFill>
                <a:srgbClr val="D937CF"/>
              </a:solidFill>
              <a:tailEnd type="arrow"/>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13539" y="2322"/>
              <a:ext cx="2458" cy="3046"/>
            </a:xfrm>
            <a:prstGeom prst="rect">
              <a:avLst/>
            </a:prstGeom>
          </p:spPr>
          <p:txBody>
            <a:bodyPr wrap="square" rtlCol="0" anchor="t">
              <a:noAutofit/>
            </a:bodyPr>
            <a:lstStyle/>
            <a:p>
              <a:pPr lvl="0" algn="l" defTabSz="266700">
                <a:buClrTx/>
                <a:buSzTx/>
                <a:buFontTx/>
              </a:pPr>
              <a:r>
                <a:rPr lang="zh-CN" altLang="en-US" sz="2000" b="1">
                  <a:latin typeface="楷体" panose="02010609060101010101" charset="-122"/>
                  <a:ea typeface="楷体" panose="02010609060101010101" charset="-122"/>
                  <a:cs typeface="楷体" panose="02010609060101010101" charset="-122"/>
                  <a:sym typeface="+mn-ea"/>
                </a:rPr>
                <a:t>不影响</a:t>
              </a:r>
              <a:r>
                <a:rPr lang="en-US" altLang="zh-CN" sz="2000" b="1">
                  <a:latin typeface="楷体" panose="02010609060101010101" charset="-122"/>
                  <a:ea typeface="楷体" panose="02010609060101010101" charset="-122"/>
                  <a:cs typeface="楷体" panose="02010609060101010101" charset="-122"/>
                  <a:sym typeface="+mn-ea"/>
                </a:rPr>
                <a:t>RNA</a:t>
              </a:r>
              <a:r>
                <a:rPr lang="zh-CN" altLang="en-US" sz="2000" b="1">
                  <a:latin typeface="楷体" panose="02010609060101010101" charset="-122"/>
                  <a:ea typeface="楷体" panose="02010609060101010101" charset="-122"/>
                  <a:cs typeface="楷体" panose="02010609060101010101" charset="-122"/>
                  <a:sym typeface="+mn-ea"/>
                </a:rPr>
                <a:t>聚合酶与启动子的结合，但抑制变构，使其无法与启动子脱离</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animBg="1"/>
      <p:bldP spid="10" grpId="1" animBg="1"/>
      <p:bldP spid="3" grpId="0"/>
      <p:bldP spid="3" grpId="1"/>
      <p:bldP spid="5" grpId="0"/>
      <p:bldP spid="5"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33748" t="32338" r="21682" b="9010"/>
          <a:stretch>
            <a:fillRect/>
          </a:stretch>
        </p:blipFill>
        <p:spPr bwMode="auto">
          <a:xfrm>
            <a:off x="2426335" y="842010"/>
            <a:ext cx="5795645" cy="3068320"/>
          </a:xfrm>
          <a:prstGeom prst="rect">
            <a:avLst/>
          </a:prstGeom>
          <a:noFill/>
          <a:ln w="9525">
            <a:noFill/>
            <a:miter lim="800000"/>
            <a:headEnd/>
            <a:tailEnd/>
          </a:ln>
          <a:effectLst/>
        </p:spPr>
      </p:pic>
      <p:pic>
        <p:nvPicPr>
          <p:cNvPr id="3074" name="Picture 2"/>
          <p:cNvPicPr>
            <a:picLocks noChangeAspect="1" noChangeArrowheads="1"/>
          </p:cNvPicPr>
          <p:nvPr/>
        </p:nvPicPr>
        <p:blipFill>
          <a:blip r:embed="rId2" cstate="print"/>
          <a:srcRect t="11014" r="87153" b="42717"/>
          <a:stretch>
            <a:fillRect/>
          </a:stretch>
        </p:blipFill>
        <p:spPr bwMode="auto">
          <a:xfrm>
            <a:off x="651821" y="226361"/>
            <a:ext cx="1330862" cy="1928388"/>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t="63258" r="73870"/>
          <a:stretch>
            <a:fillRect/>
          </a:stretch>
        </p:blipFill>
        <p:spPr bwMode="auto">
          <a:xfrm>
            <a:off x="1050172" y="2100429"/>
            <a:ext cx="1264276" cy="715200"/>
          </a:xfrm>
          <a:prstGeom prst="rect">
            <a:avLst/>
          </a:prstGeom>
          <a:noFill/>
          <a:ln w="9525">
            <a:noFill/>
            <a:miter lim="800000"/>
            <a:headEnd/>
            <a:tailEnd/>
          </a:ln>
          <a:effectLst/>
        </p:spPr>
      </p:pic>
      <p:grpSp>
        <p:nvGrpSpPr>
          <p:cNvPr id="9" name="组合 8"/>
          <p:cNvGrpSpPr/>
          <p:nvPr/>
        </p:nvGrpSpPr>
        <p:grpSpPr>
          <a:xfrm>
            <a:off x="8622665" y="84455"/>
            <a:ext cx="3239770" cy="4360545"/>
            <a:chOff x="9230007" y="3730455"/>
            <a:chExt cx="2880000" cy="3147725"/>
          </a:xfrm>
        </p:grpSpPr>
        <p:pic>
          <p:nvPicPr>
            <p:cNvPr id="3075" name="Picture 3"/>
            <p:cNvPicPr>
              <a:picLocks noChangeAspect="1" noChangeArrowheads="1"/>
            </p:cNvPicPr>
            <p:nvPr/>
          </p:nvPicPr>
          <p:blipFill>
            <a:blip r:embed="rId4" cstate="print"/>
            <a:srcRect l="2395" b="50310"/>
            <a:stretch>
              <a:fillRect/>
            </a:stretch>
          </p:blipFill>
          <p:spPr bwMode="auto">
            <a:xfrm>
              <a:off x="9230007" y="3730455"/>
              <a:ext cx="2880000" cy="980097"/>
            </a:xfrm>
            <a:prstGeom prst="rect">
              <a:avLst/>
            </a:prstGeom>
            <a:noFill/>
            <a:ln w="9525">
              <a:noFill/>
              <a:miter lim="800000"/>
              <a:headEnd/>
              <a:tailEnd/>
            </a:ln>
            <a:effectLst/>
          </p:spPr>
        </p:pic>
        <p:pic>
          <p:nvPicPr>
            <p:cNvPr id="7" name="Picture 3"/>
            <p:cNvPicPr>
              <a:picLocks noChangeAspect="1" noChangeArrowheads="1"/>
            </p:cNvPicPr>
            <p:nvPr/>
          </p:nvPicPr>
          <p:blipFill>
            <a:blip r:embed="rId5" cstate="print"/>
            <a:srcRect l="52330" t="49690" r="1866"/>
            <a:stretch>
              <a:fillRect/>
            </a:stretch>
          </p:blipFill>
          <p:spPr bwMode="auto">
            <a:xfrm>
              <a:off x="9230007" y="5975286"/>
              <a:ext cx="2880000" cy="902894"/>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l="1450" t="49690" r="52720"/>
            <a:stretch>
              <a:fillRect/>
            </a:stretch>
          </p:blipFill>
          <p:spPr bwMode="auto">
            <a:xfrm>
              <a:off x="9230007" y="4833133"/>
              <a:ext cx="2880000" cy="1019571"/>
            </a:xfrm>
            <a:prstGeom prst="rect">
              <a:avLst/>
            </a:prstGeom>
            <a:noFill/>
            <a:ln w="9525">
              <a:noFill/>
              <a:miter lim="800000"/>
              <a:headEnd/>
              <a:tailEnd/>
            </a:ln>
            <a:effectLst/>
          </p:spPr>
        </p:pic>
      </p:grpSp>
      <p:sp>
        <p:nvSpPr>
          <p:cNvPr id="2" name="文本框 1"/>
          <p:cNvSpPr txBox="1"/>
          <p:nvPr/>
        </p:nvSpPr>
        <p:spPr>
          <a:xfrm>
            <a:off x="8072755" y="4597400"/>
            <a:ext cx="4239895" cy="1322070"/>
          </a:xfrm>
          <a:prstGeom prst="rect">
            <a:avLst/>
          </a:prstGeom>
        </p:spPr>
        <p:txBody>
          <a:bodyPr wrap="square">
            <a:spAutoFit/>
          </a:bodyPr>
          <a:lstStyle/>
          <a:p>
            <a:pPr defTabSz="266700"/>
            <a:r>
              <a:rPr lang="en-US" altLang="zh-CN" sz="2000">
                <a:latin typeface="Times New Roman" panose="02020603050405020304" charset="0"/>
                <a:ea typeface="黑体" panose="02010609060101010101" pitchFamily="49" charset="-122"/>
                <a:cs typeface="Times New Roman" panose="02020603050405020304" charset="0"/>
              </a:rPr>
              <a:t>RP1: T7</a:t>
            </a:r>
            <a:r>
              <a:rPr lang="zh-CN" altLang="en-US" sz="2000">
                <a:latin typeface="Times New Roman" panose="02020603050405020304" charset="0"/>
                <a:ea typeface="黑体" panose="02010609060101010101" pitchFamily="49" charset="-122"/>
                <a:cs typeface="Times New Roman" panose="02020603050405020304" charset="0"/>
              </a:rPr>
              <a:t>单链</a:t>
            </a:r>
            <a:r>
              <a:rPr lang="en-US" altLang="zh-CN" sz="2000">
                <a:latin typeface="Times New Roman" panose="02020603050405020304" charset="0"/>
                <a:ea typeface="黑体" panose="02010609060101010101" pitchFamily="49" charset="-122"/>
                <a:cs typeface="Times New Roman" panose="02020603050405020304" charset="0"/>
              </a:rPr>
              <a:t>DNA</a:t>
            </a:r>
            <a:r>
              <a:rPr lang="zh-CN" altLang="en-US" sz="2000">
                <a:latin typeface="Times New Roman" panose="02020603050405020304" charset="0"/>
                <a:ea typeface="黑体" panose="02010609060101010101" pitchFamily="49" charset="-122"/>
                <a:cs typeface="Times New Roman" panose="02020603050405020304" charset="0"/>
              </a:rPr>
              <a:t>结合蛋白（</a:t>
            </a:r>
            <a:r>
              <a:rPr lang="en-US" altLang="zh-CN" sz="2000">
                <a:latin typeface="Times New Roman" panose="02020603050405020304" charset="0"/>
                <a:ea typeface="黑体" panose="02010609060101010101" pitchFamily="49" charset="-122"/>
                <a:cs typeface="Times New Roman" panose="02020603050405020304" charset="0"/>
              </a:rPr>
              <a:t>gp2.5</a:t>
            </a:r>
            <a:r>
              <a:rPr lang="zh-CN" altLang="en-US" sz="2000">
                <a:latin typeface="Times New Roman" panose="02020603050405020304" charset="0"/>
                <a:ea typeface="黑体" panose="02010609060101010101" pitchFamily="49" charset="-122"/>
                <a:cs typeface="Times New Roman" panose="02020603050405020304" charset="0"/>
              </a:rPr>
              <a:t>）</a:t>
            </a:r>
          </a:p>
          <a:p>
            <a:pPr defTabSz="266700"/>
            <a:r>
              <a:rPr lang="en-US" altLang="zh-CN" sz="2000">
                <a:latin typeface="Times New Roman" panose="02020603050405020304" charset="0"/>
                <a:ea typeface="黑体" panose="02010609060101010101" pitchFamily="49" charset="-122"/>
                <a:cs typeface="Times New Roman" panose="02020603050405020304" charset="0"/>
              </a:rPr>
              <a:t>         </a:t>
            </a:r>
            <a:r>
              <a:rPr lang="zh-CN" altLang="en-US" sz="2000">
                <a:latin typeface="Times New Roman" panose="02020603050405020304" charset="0"/>
                <a:ea typeface="黑体" panose="02010609060101010101" pitchFamily="49" charset="-122"/>
                <a:cs typeface="Times New Roman" panose="02020603050405020304" charset="0"/>
              </a:rPr>
              <a:t>解旋酶</a:t>
            </a:r>
            <a:r>
              <a:rPr lang="en-US" altLang="zh-CN" sz="2000">
                <a:latin typeface="Times New Roman" panose="02020603050405020304" charset="0"/>
                <a:ea typeface="黑体" panose="02010609060101010101" pitchFamily="49" charset="-122"/>
                <a:cs typeface="Times New Roman" panose="02020603050405020304" charset="0"/>
              </a:rPr>
              <a:t>-</a:t>
            </a:r>
            <a:r>
              <a:rPr lang="zh-CN" altLang="en-US" sz="2000">
                <a:latin typeface="Times New Roman" panose="02020603050405020304" charset="0"/>
                <a:ea typeface="黑体" panose="02010609060101010101" pitchFamily="49" charset="-122"/>
                <a:cs typeface="Times New Roman" panose="02020603050405020304" charset="0"/>
              </a:rPr>
              <a:t>引发酶（</a:t>
            </a:r>
            <a:r>
              <a:rPr lang="en-US" altLang="zh-CN" sz="2000">
                <a:latin typeface="Times New Roman" panose="02020603050405020304" charset="0"/>
                <a:ea typeface="黑体" panose="02010609060101010101" pitchFamily="49" charset="-122"/>
                <a:cs typeface="Times New Roman" panose="02020603050405020304" charset="0"/>
              </a:rPr>
              <a:t>gp4A</a:t>
            </a:r>
            <a:r>
              <a:rPr lang="zh-CN" altLang="en-US" sz="2000">
                <a:latin typeface="Times New Roman" panose="02020603050405020304" charset="0"/>
                <a:ea typeface="黑体" panose="02010609060101010101" pitchFamily="49" charset="-122"/>
                <a:cs typeface="Times New Roman" panose="02020603050405020304" charset="0"/>
              </a:rPr>
              <a:t>）</a:t>
            </a:r>
          </a:p>
          <a:p>
            <a:pPr defTabSz="266700"/>
            <a:r>
              <a:rPr lang="en-US" altLang="zh-CN" sz="2000">
                <a:latin typeface="Times New Roman" panose="02020603050405020304" charset="0"/>
                <a:ea typeface="黑体" panose="02010609060101010101" pitchFamily="49" charset="-122"/>
                <a:cs typeface="Times New Roman" panose="02020603050405020304" charset="0"/>
                <a:sym typeface="+mn-ea"/>
              </a:rPr>
              <a:t>RP2: T7 DNA</a:t>
            </a:r>
            <a:r>
              <a:rPr lang="zh-CN" altLang="en-US" sz="2000">
                <a:latin typeface="Times New Roman" panose="02020603050405020304" charset="0"/>
                <a:ea typeface="黑体" panose="02010609060101010101" pitchFamily="49" charset="-122"/>
                <a:cs typeface="Times New Roman" panose="02020603050405020304" charset="0"/>
                <a:sym typeface="+mn-ea"/>
              </a:rPr>
              <a:t>聚合酶（</a:t>
            </a:r>
            <a:r>
              <a:rPr lang="en-US" altLang="zh-CN" sz="2000">
                <a:latin typeface="Times New Roman" panose="02020603050405020304" charset="0"/>
                <a:ea typeface="黑体" panose="02010609060101010101" pitchFamily="49" charset="-122"/>
                <a:cs typeface="Times New Roman" panose="02020603050405020304" charset="0"/>
                <a:sym typeface="+mn-ea"/>
              </a:rPr>
              <a:t>gp5</a:t>
            </a:r>
            <a:r>
              <a:rPr lang="zh-CN" altLang="en-US" sz="2000">
                <a:latin typeface="Times New Roman" panose="02020603050405020304" charset="0"/>
                <a:ea typeface="黑体" panose="02010609060101010101" pitchFamily="49" charset="-122"/>
                <a:cs typeface="Times New Roman" panose="02020603050405020304" charset="0"/>
                <a:sym typeface="+mn-ea"/>
              </a:rPr>
              <a:t>）</a:t>
            </a:r>
            <a:endParaRPr lang="zh-CN" altLang="en-US" sz="2000">
              <a:latin typeface="Times New Roman" panose="02020603050405020304" charset="0"/>
              <a:ea typeface="黑体" panose="02010609060101010101" pitchFamily="49" charset="-122"/>
              <a:cs typeface="Times New Roman" panose="02020603050405020304" charset="0"/>
            </a:endParaRPr>
          </a:p>
          <a:p>
            <a:pPr defTabSz="266700"/>
            <a:r>
              <a:rPr lang="en-US" altLang="zh-CN" sz="2000">
                <a:latin typeface="Times New Roman" panose="02020603050405020304" charset="0"/>
                <a:ea typeface="黑体" panose="02010609060101010101" pitchFamily="49" charset="-122"/>
                <a:cs typeface="Times New Roman" panose="02020603050405020304" charset="0"/>
                <a:sym typeface="+mn-ea"/>
              </a:rPr>
              <a:t>RP3:</a:t>
            </a:r>
            <a:r>
              <a:rPr lang="en-US" altLang="zh-CN" sz="2000">
                <a:highlight>
                  <a:srgbClr val="FFFF00"/>
                </a:highlight>
                <a:latin typeface="Times New Roman" panose="02020603050405020304" charset="0"/>
                <a:ea typeface="黑体" panose="02010609060101010101" pitchFamily="49" charset="-122"/>
                <a:cs typeface="Times New Roman" panose="02020603050405020304" charset="0"/>
                <a:sym typeface="+mn-ea"/>
              </a:rPr>
              <a:t> </a:t>
            </a:r>
            <a:r>
              <a:rPr lang="en-US" altLang="zh-CN" sz="2000">
                <a:highlight>
                  <a:srgbClr val="FFFF00"/>
                </a:highlight>
                <a:latin typeface="Times New Roman" panose="02020603050405020304" charset="0"/>
                <a:ea typeface="黑体" panose="02010609060101010101" pitchFamily="49" charset="-122"/>
                <a:cs typeface="Times New Roman" panose="02020603050405020304" charset="0"/>
              </a:rPr>
              <a:t>T7 RNA</a:t>
            </a:r>
            <a:r>
              <a:rPr lang="zh-CN" altLang="en-US" sz="2000">
                <a:highlight>
                  <a:srgbClr val="FFFF00"/>
                </a:highlight>
                <a:latin typeface="Times New Roman" panose="02020603050405020304" charset="0"/>
                <a:ea typeface="黑体" panose="02010609060101010101" pitchFamily="49" charset="-122"/>
                <a:cs typeface="Times New Roman" panose="02020603050405020304" charset="0"/>
              </a:rPr>
              <a:t>聚合酶（</a:t>
            </a:r>
            <a:r>
              <a:rPr lang="en-US" altLang="zh-CN" sz="2000">
                <a:highlight>
                  <a:srgbClr val="FFFF00"/>
                </a:highlight>
                <a:latin typeface="Times New Roman" panose="02020603050405020304" charset="0"/>
                <a:ea typeface="黑体" panose="02010609060101010101" pitchFamily="49" charset="-122"/>
                <a:cs typeface="Times New Roman" panose="02020603050405020304" charset="0"/>
              </a:rPr>
              <a:t>gp1</a:t>
            </a:r>
            <a:r>
              <a:rPr lang="zh-CN" altLang="en-US" sz="2000">
                <a:highlight>
                  <a:srgbClr val="FFFF00"/>
                </a:highlight>
                <a:latin typeface="Times New Roman" panose="02020603050405020304" charset="0"/>
                <a:ea typeface="黑体" panose="02010609060101010101" pitchFamily="49" charset="-122"/>
                <a:cs typeface="Times New Roman" panose="02020603050405020304" charset="0"/>
              </a:rPr>
              <a:t>）</a:t>
            </a:r>
          </a:p>
        </p:txBody>
      </p:sp>
      <p:sp>
        <p:nvSpPr>
          <p:cNvPr id="3" name="文本框 2"/>
          <p:cNvSpPr txBox="1"/>
          <p:nvPr/>
        </p:nvSpPr>
        <p:spPr>
          <a:xfrm>
            <a:off x="7831455" y="6071870"/>
            <a:ext cx="4030980" cy="844550"/>
          </a:xfrm>
          <a:prstGeom prst="rect">
            <a:avLst/>
          </a:prstGeom>
        </p:spPr>
        <p:txBody>
          <a:bodyPr wrap="square" rtlCol="0" anchor="t">
            <a:noAutofit/>
          </a:bodyPr>
          <a:lstStyle/>
          <a:p>
            <a:pPr lvl="0" algn="l" defTabSz="266700">
              <a:buClrTx/>
              <a:buSzTx/>
              <a:buFontTx/>
            </a:pPr>
            <a:r>
              <a:rPr lang="en-US" altLang="zh-CN" sz="2000">
                <a:highlight>
                  <a:srgbClr val="FFFF00"/>
                </a:highlight>
                <a:latin typeface="Times New Roman" panose="02020603050405020304" charset="0"/>
                <a:ea typeface="黑体" panose="02010609060101010101" pitchFamily="49" charset="-122"/>
                <a:cs typeface="Times New Roman" panose="02020603050405020304" charset="0"/>
                <a:sym typeface="+mn-ea"/>
              </a:rPr>
              <a:t>水解酶缺陷型</a:t>
            </a:r>
            <a:r>
              <a:rPr lang="en-US" altLang="zh-CN" sz="2000">
                <a:latin typeface="Times New Roman" panose="02020603050405020304" charset="0"/>
                <a:ea typeface="黑体" panose="02010609060101010101" pitchFamily="49" charset="-122"/>
                <a:cs typeface="Times New Roman" panose="02020603050405020304" charset="0"/>
                <a:sym typeface="+mn-ea"/>
              </a:rPr>
              <a:t>T7溶菌酶与T7 RNA聚合酶融合蛋白（gp3.5-gp1）</a:t>
            </a:r>
          </a:p>
        </p:txBody>
      </p:sp>
      <p:sp>
        <p:nvSpPr>
          <p:cNvPr id="4" name="文本框 3"/>
          <p:cNvSpPr txBox="1"/>
          <p:nvPr/>
        </p:nvSpPr>
        <p:spPr>
          <a:xfrm>
            <a:off x="3972560" y="6068060"/>
            <a:ext cx="3654425" cy="460375"/>
          </a:xfrm>
          <a:prstGeom prst="rect">
            <a:avLst/>
          </a:prstGeom>
        </p:spPr>
        <p:txBody>
          <a:bodyPr wrap="square" rtlCol="0" anchor="t">
            <a:noAutofit/>
          </a:bodyPr>
          <a:lstStyle/>
          <a:p>
            <a:pPr lvl="0" algn="l" defTabSz="266700">
              <a:buClrTx/>
              <a:buSzTx/>
              <a:buFontTx/>
            </a:pPr>
            <a:r>
              <a:rPr lang="en-US" altLang="zh-CN" sz="2000">
                <a:latin typeface="Times New Roman" panose="02020603050405020304" charset="0"/>
                <a:ea typeface="黑体" panose="02010609060101010101" pitchFamily="49" charset="-122"/>
                <a:cs typeface="Times New Roman" panose="02020603050405020304" charset="0"/>
                <a:sym typeface="+mn-ea"/>
              </a:rPr>
              <a:t>C131S（半胱氨酸¹³¹→丝氨酸）</a:t>
            </a:r>
          </a:p>
        </p:txBody>
      </p:sp>
      <p:sp>
        <p:nvSpPr>
          <p:cNvPr id="10" name="下箭头 9"/>
          <p:cNvSpPr/>
          <p:nvPr/>
        </p:nvSpPr>
        <p:spPr>
          <a:xfrm>
            <a:off x="9489440" y="5890895"/>
            <a:ext cx="268605" cy="247015"/>
          </a:xfrm>
          <a:prstGeom prst="downArrow">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左箭头 10"/>
          <p:cNvSpPr/>
          <p:nvPr/>
        </p:nvSpPr>
        <p:spPr>
          <a:xfrm>
            <a:off x="7435850" y="6162040"/>
            <a:ext cx="367665" cy="229870"/>
          </a:xfrm>
          <a:prstGeom prst="leftArrow">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1771015" y="4283710"/>
            <a:ext cx="4608830" cy="1351915"/>
          </a:xfrm>
          <a:prstGeom prst="rect">
            <a:avLst/>
          </a:prstGeom>
        </p:spPr>
        <p:txBody>
          <a:bodyPr wrap="square" rtlCol="0" anchor="t">
            <a:noAutofit/>
          </a:bodyPr>
          <a:lstStyle/>
          <a:p>
            <a:pPr lvl="0" indent="0" algn="l" defTabSz="266700" fontAlgn="auto">
              <a:lnSpc>
                <a:spcPct val="110000"/>
              </a:lnSpc>
              <a:buClrTx/>
              <a:buSzTx/>
              <a:buFontTx/>
            </a:pPr>
            <a:r>
              <a:rPr lang="en-US" altLang="zh-CN" sz="2000">
                <a:latin typeface="Times New Roman" panose="02020603050405020304" charset="0"/>
                <a:ea typeface="黑体" panose="02010609060101010101" pitchFamily="49" charset="-122"/>
                <a:cs typeface="Times New Roman" panose="02020603050405020304" charset="0"/>
                <a:sym typeface="+mn-ea"/>
              </a:rPr>
              <a:t>DNA复制的高保真：</a:t>
            </a:r>
          </a:p>
          <a:p>
            <a:pPr lvl="0" indent="0" algn="l" defTabSz="266700" fontAlgn="auto">
              <a:lnSpc>
                <a:spcPct val="110000"/>
              </a:lnSpc>
              <a:buClrTx/>
              <a:buSzTx/>
              <a:buFontTx/>
            </a:pPr>
            <a:r>
              <a:rPr lang="en-US" altLang="zh-CN" sz="2000">
                <a:latin typeface="Times New Roman" panose="02020603050405020304" charset="0"/>
                <a:ea typeface="黑体" panose="02010609060101010101" pitchFamily="49" charset="-122"/>
                <a:cs typeface="Times New Roman" panose="02020603050405020304" charset="0"/>
                <a:sym typeface="+mn-ea"/>
              </a:rPr>
              <a:t>①T7 DNA聚合酶活性位点的碱基选择</a:t>
            </a:r>
          </a:p>
          <a:p>
            <a:pPr lvl="0" indent="0" algn="l" defTabSz="266700" fontAlgn="auto">
              <a:lnSpc>
                <a:spcPct val="110000"/>
              </a:lnSpc>
              <a:buClrTx/>
              <a:buSzTx/>
              <a:buFontTx/>
            </a:pPr>
            <a:r>
              <a:rPr lang="en-US" altLang="zh-CN" sz="2000">
                <a:latin typeface="Times New Roman" panose="02020603050405020304" charset="0"/>
                <a:ea typeface="黑体" panose="02010609060101010101" pitchFamily="49" charset="-122"/>
                <a:cs typeface="Times New Roman" panose="02020603050405020304" charset="0"/>
                <a:sym typeface="+mn-ea"/>
              </a:rPr>
              <a:t>②T7 DNA聚合酶的3'-5'外切核酸酶校对</a:t>
            </a:r>
          </a:p>
          <a:p>
            <a:pPr lvl="0" indent="0" algn="l" defTabSz="266700" fontAlgn="auto">
              <a:lnSpc>
                <a:spcPct val="110000"/>
              </a:lnSpc>
              <a:buClrTx/>
              <a:buSzTx/>
              <a:buFontTx/>
            </a:pPr>
            <a:r>
              <a:rPr lang="en-US" altLang="zh-CN" sz="2000">
                <a:latin typeface="Times New Roman" panose="02020603050405020304" charset="0"/>
                <a:ea typeface="黑体" panose="02010609060101010101" pitchFamily="49" charset="-122"/>
                <a:cs typeface="Times New Roman" panose="02020603050405020304" charset="0"/>
                <a:sym typeface="+mn-ea"/>
              </a:rPr>
              <a:t>③宿主错配修复</a:t>
            </a:r>
          </a:p>
        </p:txBody>
      </p:sp>
      <p:cxnSp>
        <p:nvCxnSpPr>
          <p:cNvPr id="13" name="直接箭头连接符 12"/>
          <p:cNvCxnSpPr/>
          <p:nvPr/>
        </p:nvCxnSpPr>
        <p:spPr>
          <a:xfrm flipH="1" flipV="1">
            <a:off x="6155690" y="4862195"/>
            <a:ext cx="1957705" cy="50800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10" grpId="0" bldLvl="0" animBg="1"/>
      <p:bldP spid="10" grpId="1" animBg="1"/>
      <p:bldP spid="11" grpId="0" animBg="1"/>
      <p:bldP spid="11" grpId="1" animBg="1"/>
      <p:bldP spid="12" grpId="0"/>
      <p:bldP spid="12"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929360" y="780460"/>
          <a:ext cx="10577594" cy="2651639"/>
        </p:xfrm>
        <a:graphic>
          <a:graphicData uri="http://schemas.openxmlformats.org/drawingml/2006/table">
            <a:tbl>
              <a:tblPr firstRow="1" bandRow="1">
                <a:tableStyleId>{5C22544A-7EE6-4342-B048-85BDC9FD1C3A}</a:tableStyleId>
              </a:tblPr>
              <a:tblGrid>
                <a:gridCol w="121694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gridCol w="3403600">
                  <a:extLst>
                    <a:ext uri="{9D8B030D-6E8A-4147-A177-3AD203B41FA5}">
                      <a16:colId xmlns:a16="http://schemas.microsoft.com/office/drawing/2014/main" val="20002"/>
                    </a:ext>
                  </a:extLst>
                </a:gridCol>
                <a:gridCol w="4306054">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itchFamily="34" charset="-122"/>
                        </a:rPr>
                        <a:t>21.1</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3</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0,3</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endParaRPr lang="en-US" altLang="zh-CN" sz="2400" b="0" dirty="0">
                        <a:latin typeface="黑体" panose="02010609060101010101" pitchFamily="49" charset="-122"/>
                        <a:ea typeface="黑体" panose="02010609060101010101" pitchFamily="49" charset="-122"/>
                      </a:endParaRPr>
                    </a:p>
                    <a:p>
                      <a:pPr algn="l"/>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3</a:t>
                      </a:r>
                      <a:r>
                        <a:rPr lang="zh-CN" altLang="en-US" sz="2400" b="0" dirty="0">
                          <a:latin typeface="黑体" panose="02010609060101010101" pitchFamily="49" charset="-122"/>
                          <a:ea typeface="黑体" panose="02010609060101010101" pitchFamily="49" charset="-122"/>
                        </a:rPr>
                        <a:t>分：转录</a:t>
                      </a:r>
                      <a:endParaRPr lang="en-US" altLang="zh-CN" sz="2400" b="0" dirty="0">
                        <a:latin typeface="黑体" panose="02010609060101010101" pitchFamily="49" charset="-122"/>
                        <a:ea typeface="黑体" panose="02010609060101010101" pitchFamily="49" charset="-122"/>
                      </a:endParaRPr>
                    </a:p>
                    <a:p>
                      <a:pPr algn="l"/>
                      <a:endParaRPr lang="en-US" altLang="zh-CN" sz="2400" b="0" dirty="0">
                        <a:latin typeface="黑体" panose="02010609060101010101" pitchFamily="49" charset="-122"/>
                        <a:ea typeface="黑体" panose="02010609060101010101" pitchFamily="49" charset="-122"/>
                      </a:endParaRPr>
                    </a:p>
                    <a:p>
                      <a:pPr algn="l"/>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sym typeface="+mn-ea"/>
                        </a:rPr>
                        <a:t>复制、翻译</a:t>
                      </a:r>
                      <a:endParaRPr lang="zh-CN" altLang="en-US" sz="2400" b="0" dirty="0">
                        <a:solidFill>
                          <a:srgbClr val="FF0000"/>
                        </a:solidFill>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929360" y="780460"/>
          <a:ext cx="10577594" cy="4821647"/>
        </p:xfrm>
        <a:graphic>
          <a:graphicData uri="http://schemas.openxmlformats.org/drawingml/2006/table">
            <a:tbl>
              <a:tblPr firstRow="1" bandRow="1">
                <a:tableStyleId>{5C22544A-7EE6-4342-B048-85BDC9FD1C3A}</a:tableStyleId>
              </a:tblPr>
              <a:tblGrid>
                <a:gridCol w="864862">
                  <a:extLst>
                    <a:ext uri="{9D8B030D-6E8A-4147-A177-3AD203B41FA5}">
                      <a16:colId xmlns:a16="http://schemas.microsoft.com/office/drawing/2014/main" val="20000"/>
                    </a:ext>
                  </a:extLst>
                </a:gridCol>
                <a:gridCol w="1480820">
                  <a:extLst>
                    <a:ext uri="{9D8B030D-6E8A-4147-A177-3AD203B41FA5}">
                      <a16:colId xmlns:a16="http://schemas.microsoft.com/office/drawing/2014/main" val="20001"/>
                    </a:ext>
                  </a:extLst>
                </a:gridCol>
                <a:gridCol w="2371587">
                  <a:extLst>
                    <a:ext uri="{9D8B030D-6E8A-4147-A177-3AD203B41FA5}">
                      <a16:colId xmlns:a16="http://schemas.microsoft.com/office/drawing/2014/main" val="20002"/>
                    </a:ext>
                  </a:extLst>
                </a:gridCol>
                <a:gridCol w="2800075">
                  <a:extLst>
                    <a:ext uri="{9D8B030D-6E8A-4147-A177-3AD203B41FA5}">
                      <a16:colId xmlns:a16="http://schemas.microsoft.com/office/drawing/2014/main" val="20003"/>
                    </a:ext>
                  </a:extLst>
                </a:gridCol>
                <a:gridCol w="3060250">
                  <a:extLst>
                    <a:ext uri="{9D8B030D-6E8A-4147-A177-3AD203B41FA5}">
                      <a16:colId xmlns:a16="http://schemas.microsoft.com/office/drawing/2014/main" val="20004"/>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拓展答案</a:t>
                      </a:r>
                    </a:p>
                  </a:txBody>
                  <a:tcPr anchor="ctr">
                    <a:solidFill>
                      <a:srgbClr val="0070C0"/>
                    </a:solidFill>
                  </a:tcPr>
                </a:tc>
                <a:tc>
                  <a:txBody>
                    <a:bodyPr/>
                    <a:lstStyle/>
                    <a:p>
                      <a:pPr algn="ctr">
                        <a:buNone/>
                      </a:pPr>
                      <a:r>
                        <a:rPr lang="zh-CN" altLang="en-US" sz="2400" b="0" dirty="0">
                          <a:latin typeface="黑体" panose="02010609060101010101" pitchFamily="49" charset="-122"/>
                          <a:ea typeface="黑体" panose="02010609060101010101" pitchFamily="49" charset="-122"/>
                          <a:sym typeface="+mn-ea"/>
                        </a:rPr>
                        <a:t>典型错误</a:t>
                      </a:r>
                      <a:endParaRPr lang="zh-CN" altLang="en-US" sz="2400" b="0" dirty="0">
                        <a:latin typeface="黑体" panose="02010609060101010101" pitchFamily="49" charset="-122"/>
                        <a:ea typeface="黑体" panose="02010609060101010101" pitchFamily="49" charset="-122"/>
                      </a:endParaRP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itchFamily="34" charset="-122"/>
                        </a:rPr>
                        <a:t>21.2</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0,1,2</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zh-CN" altLang="en-US" sz="2400" b="0" dirty="0">
                          <a:latin typeface="黑体" panose="02010609060101010101" pitchFamily="49" charset="-122"/>
                          <a:ea typeface="黑体" panose="02010609060101010101" pitchFamily="49" charset="-122"/>
                        </a:rPr>
                        <a:t>每空</a:t>
                      </a:r>
                      <a:r>
                        <a:rPr lang="en-US" altLang="zh-CN" sz="2400" b="0" dirty="0">
                          <a:latin typeface="黑体" panose="02010609060101010101" pitchFamily="49" charset="-122"/>
                          <a:ea typeface="黑体" panose="02010609060101010101" pitchFamily="49" charset="-122"/>
                        </a:rPr>
                        <a:t>1</a:t>
                      </a:r>
                      <a:r>
                        <a:rPr lang="zh-CN" altLang="en-US" sz="2400" b="0" dirty="0">
                          <a:latin typeface="黑体" panose="02010609060101010101" pitchFamily="49" charset="-122"/>
                          <a:ea typeface="黑体" panose="02010609060101010101" pitchFamily="49" charset="-122"/>
                        </a:rPr>
                        <a:t>分</a:t>
                      </a:r>
                      <a:endParaRPr lang="en-US" altLang="zh-CN" sz="2400" b="0" dirty="0">
                        <a:latin typeface="黑体" panose="02010609060101010101" pitchFamily="49" charset="-122"/>
                        <a:ea typeface="黑体" panose="02010609060101010101" pitchFamily="49" charset="-122"/>
                      </a:endParaRPr>
                    </a:p>
                    <a:p>
                      <a:pPr algn="l"/>
                      <a:r>
                        <a:rPr lang="zh-CN" altLang="en-US" sz="2400" b="0" dirty="0">
                          <a:latin typeface="黑体" panose="02010609060101010101" pitchFamily="49" charset="-122"/>
                          <a:ea typeface="黑体" panose="02010609060101010101" pitchFamily="49" charset="-122"/>
                        </a:rPr>
                        <a:t>第</a:t>
                      </a:r>
                      <a:r>
                        <a:rPr lang="en-US" altLang="zh-CN" sz="2400" b="0" dirty="0">
                          <a:latin typeface="黑体" panose="02010609060101010101" pitchFamily="49" charset="-122"/>
                          <a:ea typeface="黑体" panose="02010609060101010101" pitchFamily="49" charset="-122"/>
                        </a:rPr>
                        <a:t>1</a:t>
                      </a:r>
                      <a:r>
                        <a:rPr lang="zh-CN" altLang="en-US" sz="2400" b="0" dirty="0">
                          <a:latin typeface="黑体" panose="02010609060101010101" pitchFamily="49" charset="-122"/>
                          <a:ea typeface="黑体" panose="02010609060101010101" pitchFamily="49" charset="-122"/>
                        </a:rPr>
                        <a:t>空：使</a:t>
                      </a:r>
                      <a:r>
                        <a:rPr lang="en-US" altLang="zh-CN" sz="2400" b="0" dirty="0">
                          <a:latin typeface="黑体" panose="02010609060101010101" pitchFamily="49" charset="-122"/>
                          <a:ea typeface="黑体" panose="02010609060101010101" pitchFamily="49" charset="-122"/>
                        </a:rPr>
                        <a:t>T7</a:t>
                      </a:r>
                      <a:r>
                        <a:rPr lang="zh-CN" altLang="en-US" sz="2400" b="0" dirty="0">
                          <a:latin typeface="黑体" panose="02010609060101010101" pitchFamily="49" charset="-122"/>
                          <a:ea typeface="黑体" panose="02010609060101010101" pitchFamily="49" charset="-122"/>
                        </a:rPr>
                        <a:t>溶菌酶降解细菌细胞壁功能缺失</a:t>
                      </a:r>
                    </a:p>
                    <a:p>
                      <a:pPr algn="l"/>
                      <a:r>
                        <a:rPr lang="zh-CN" altLang="en-US" sz="2400" b="0" dirty="0">
                          <a:latin typeface="黑体" panose="02010609060101010101" pitchFamily="49" charset="-122"/>
                          <a:ea typeface="黑体" panose="02010609060101010101" pitchFamily="49" charset="-122"/>
                        </a:rPr>
                        <a:t>第</a:t>
                      </a:r>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空：降低</a:t>
                      </a:r>
                      <a:r>
                        <a:rPr lang="en-US" altLang="zh-CN" sz="2400" b="0" dirty="0">
                          <a:latin typeface="黑体" panose="02010609060101010101" pitchFamily="49" charset="-122"/>
                          <a:ea typeface="黑体" panose="02010609060101010101" pitchFamily="49" charset="-122"/>
                        </a:rPr>
                        <a:t>T7 DNA</a:t>
                      </a:r>
                      <a:r>
                        <a:rPr lang="zh-CN" altLang="en-US" sz="2400" b="0" dirty="0">
                          <a:latin typeface="黑体" panose="02010609060101010101" pitchFamily="49" charset="-122"/>
                          <a:ea typeface="黑体" panose="02010609060101010101" pitchFamily="49" charset="-122"/>
                        </a:rPr>
                        <a:t>聚合酶的保真性</a:t>
                      </a:r>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chemeClr val="tx1"/>
                          </a:solidFill>
                          <a:latin typeface="黑体" panose="02010609060101010101" pitchFamily="49" charset="-122"/>
                          <a:ea typeface="黑体" panose="02010609060101010101" pitchFamily="49" charset="-122"/>
                        </a:rPr>
                        <a:t>第</a:t>
                      </a:r>
                      <a:r>
                        <a:rPr lang="en-US" altLang="zh-CN" sz="2400" b="0" dirty="0">
                          <a:solidFill>
                            <a:schemeClr val="tx1"/>
                          </a:solidFill>
                          <a:latin typeface="黑体" panose="02010609060101010101" pitchFamily="49" charset="-122"/>
                          <a:ea typeface="黑体" panose="02010609060101010101" pitchFamily="49" charset="-122"/>
                        </a:rPr>
                        <a:t>1</a:t>
                      </a:r>
                      <a:r>
                        <a:rPr lang="zh-CN" altLang="en-US" sz="2400" b="0" dirty="0">
                          <a:solidFill>
                            <a:schemeClr val="tx1"/>
                          </a:solidFill>
                          <a:latin typeface="黑体" panose="02010609060101010101" pitchFamily="49" charset="-122"/>
                          <a:ea typeface="黑体" panose="02010609060101010101" pitchFamily="49" charset="-122"/>
                        </a:rPr>
                        <a:t>空：失去溶菌活性</a:t>
                      </a:r>
                    </a:p>
                    <a:p>
                      <a:pPr algn="l"/>
                      <a:r>
                        <a:rPr lang="zh-CN" altLang="en-US" sz="2400" b="0" dirty="0">
                          <a:solidFill>
                            <a:schemeClr val="tx1"/>
                          </a:solidFill>
                          <a:latin typeface="黑体" panose="02010609060101010101" pitchFamily="49" charset="-122"/>
                          <a:ea typeface="黑体" panose="02010609060101010101" pitchFamily="49" charset="-122"/>
                        </a:rPr>
                        <a:t>第</a:t>
                      </a:r>
                      <a:r>
                        <a:rPr lang="en-US" altLang="zh-CN" sz="2400" b="0" dirty="0">
                          <a:solidFill>
                            <a:schemeClr val="tx1"/>
                          </a:solidFill>
                          <a:latin typeface="黑体" panose="02010609060101010101" pitchFamily="49" charset="-122"/>
                          <a:ea typeface="黑体" panose="02010609060101010101" pitchFamily="49" charset="-122"/>
                        </a:rPr>
                        <a:t>2</a:t>
                      </a:r>
                      <a:r>
                        <a:rPr lang="zh-CN" altLang="en-US" sz="2400" b="0" dirty="0">
                          <a:solidFill>
                            <a:schemeClr val="tx1"/>
                          </a:solidFill>
                          <a:latin typeface="黑体" panose="02010609060101010101" pitchFamily="49" charset="-122"/>
                          <a:ea typeface="黑体" panose="02010609060101010101" pitchFamily="49" charset="-122"/>
                        </a:rPr>
                        <a:t>空：提高</a:t>
                      </a:r>
                      <a:r>
                        <a:rPr lang="en-US" altLang="zh-CN" sz="2400" b="0" dirty="0">
                          <a:solidFill>
                            <a:schemeClr val="tx1"/>
                          </a:solidFill>
                          <a:latin typeface="黑体" panose="02010609060101010101" pitchFamily="49" charset="-122"/>
                          <a:ea typeface="黑体" panose="02010609060101010101" pitchFamily="49" charset="-122"/>
                        </a:rPr>
                        <a:t>DNA</a:t>
                      </a:r>
                      <a:r>
                        <a:rPr lang="zh-CN" altLang="en-US" sz="2400" b="0" dirty="0">
                          <a:solidFill>
                            <a:schemeClr val="tx1"/>
                          </a:solidFill>
                          <a:latin typeface="黑体" panose="02010609060101010101" pitchFamily="49" charset="-122"/>
                          <a:ea typeface="黑体" panose="02010609060101010101" pitchFamily="49" charset="-122"/>
                        </a:rPr>
                        <a:t>聚合酶复制的错误率</a:t>
                      </a:r>
                      <a:r>
                        <a:rPr lang="en-US" altLang="zh-CN" sz="2400" b="0" dirty="0">
                          <a:solidFill>
                            <a:schemeClr val="tx1"/>
                          </a:solidFill>
                          <a:latin typeface="黑体" panose="02010609060101010101" pitchFamily="49" charset="-122"/>
                          <a:ea typeface="黑体" panose="02010609060101010101" pitchFamily="49" charset="-122"/>
                        </a:rPr>
                        <a:t>/</a:t>
                      </a:r>
                      <a:r>
                        <a:rPr lang="zh-CN" altLang="en-US" sz="2400" b="0" dirty="0">
                          <a:solidFill>
                            <a:schemeClr val="tx1"/>
                          </a:solidFill>
                          <a:latin typeface="黑体" panose="02010609060101010101" pitchFamily="49" charset="-122"/>
                          <a:ea typeface="黑体" panose="02010609060101010101" pitchFamily="49" charset="-122"/>
                        </a:rPr>
                        <a:t>碱基错配；失去</a:t>
                      </a:r>
                      <a:r>
                        <a:rPr lang="en-US" altLang="zh-CN" sz="2400" b="0" dirty="0">
                          <a:solidFill>
                            <a:schemeClr val="tx1"/>
                          </a:solidFill>
                          <a:latin typeface="黑体" panose="02010609060101010101" pitchFamily="49" charset="-122"/>
                          <a:ea typeface="黑体" panose="02010609060101010101" pitchFamily="49" charset="-122"/>
                        </a:rPr>
                        <a:t>DNA</a:t>
                      </a:r>
                      <a:r>
                        <a:rPr lang="zh-CN" altLang="en-US" sz="2400" b="0" dirty="0">
                          <a:solidFill>
                            <a:schemeClr val="tx1"/>
                          </a:solidFill>
                          <a:latin typeface="黑体" panose="02010609060101010101" pitchFamily="49" charset="-122"/>
                          <a:ea typeface="黑体" panose="02010609060101010101" pitchFamily="49" charset="-122"/>
                        </a:rPr>
                        <a:t>聚合酶的纠错</a:t>
                      </a:r>
                      <a:r>
                        <a:rPr lang="en-US" altLang="zh-CN" sz="2400" b="0" dirty="0">
                          <a:solidFill>
                            <a:schemeClr val="tx1"/>
                          </a:solidFill>
                          <a:latin typeface="黑体" panose="02010609060101010101" pitchFamily="49" charset="-122"/>
                          <a:ea typeface="黑体" panose="02010609060101010101" pitchFamily="49" charset="-122"/>
                        </a:rPr>
                        <a:t>/</a:t>
                      </a:r>
                      <a:r>
                        <a:rPr lang="zh-CN" altLang="en-US" sz="2400" b="0" dirty="0">
                          <a:solidFill>
                            <a:schemeClr val="tx1"/>
                          </a:solidFill>
                          <a:latin typeface="黑体" panose="02010609060101010101" pitchFamily="49" charset="-122"/>
                          <a:ea typeface="黑体" panose="02010609060101010101" pitchFamily="49" charset="-122"/>
                        </a:rPr>
                        <a:t>修正功能</a:t>
                      </a:r>
                    </a:p>
                  </a:txBody>
                  <a:tcPr anchor="ctr"/>
                </a:tc>
                <a:tc>
                  <a:txBody>
                    <a:bodyPr/>
                    <a:lstStyle/>
                    <a:p>
                      <a:pPr algn="l">
                        <a:buNone/>
                      </a:pPr>
                      <a:r>
                        <a:rPr lang="zh-CN" altLang="en-US" sz="2400" b="0" dirty="0">
                          <a:solidFill>
                            <a:srgbClr val="FF0000"/>
                          </a:solidFill>
                          <a:latin typeface="黑体" panose="02010609060101010101" pitchFamily="49" charset="-122"/>
                          <a:ea typeface="黑体" panose="02010609060101010101" pitchFamily="49" charset="-122"/>
                        </a:rPr>
                        <a:t>两个空的共同错误：提高基因表达量、提高酶的活性、减弱酶的活性、只能识别结合</a:t>
                      </a:r>
                      <a:r>
                        <a:rPr lang="en-US" altLang="zh-CN" sz="2400" b="0" dirty="0">
                          <a:solidFill>
                            <a:srgbClr val="FF0000"/>
                          </a:solidFill>
                          <a:latin typeface="黑体" panose="02010609060101010101" pitchFamily="49" charset="-122"/>
                          <a:ea typeface="黑体" panose="02010609060101010101" pitchFamily="49" charset="-122"/>
                        </a:rPr>
                        <a:t>T7 DNA</a:t>
                      </a:r>
                    </a:p>
                    <a:p>
                      <a:pPr algn="l">
                        <a:buNone/>
                      </a:pPr>
                      <a:r>
                        <a:rPr lang="zh-CN" altLang="en-US" sz="2400" b="0" dirty="0">
                          <a:solidFill>
                            <a:srgbClr val="FF0000"/>
                          </a:solidFill>
                          <a:latin typeface="黑体" panose="02010609060101010101" pitchFamily="49" charset="-122"/>
                          <a:ea typeface="黑体" panose="02010609060101010101" pitchFamily="49" charset="-122"/>
                        </a:rPr>
                        <a:t>写出正确答案但是多加了明显错误表述不给分，如</a:t>
                      </a:r>
                      <a:r>
                        <a:rPr lang="en-US" altLang="zh-CN" sz="2400" b="0" dirty="0">
                          <a:solidFill>
                            <a:srgbClr val="FF0000"/>
                          </a:solidFill>
                          <a:latin typeface="黑体" panose="02010609060101010101" pitchFamily="49" charset="-122"/>
                          <a:ea typeface="黑体" panose="02010609060101010101" pitchFamily="49" charset="-122"/>
                        </a:rPr>
                        <a:t>“</a:t>
                      </a:r>
                      <a:r>
                        <a:rPr lang="zh-CN" altLang="en-US" sz="2400" b="0" dirty="0">
                          <a:solidFill>
                            <a:srgbClr val="FF0000"/>
                          </a:solidFill>
                          <a:latin typeface="黑体" panose="02010609060101010101" pitchFamily="49" charset="-122"/>
                          <a:ea typeface="黑体" panose="02010609060101010101" pitchFamily="49" charset="-122"/>
                        </a:rPr>
                        <a:t>溶菌酶与复制原点结合</a:t>
                      </a:r>
                      <a:r>
                        <a:rPr lang="en-US" altLang="zh-CN" sz="2400" b="0" dirty="0">
                          <a:solidFill>
                            <a:srgbClr val="FF0000"/>
                          </a:solidFill>
                          <a:latin typeface="黑体" panose="02010609060101010101" pitchFamily="49" charset="-122"/>
                          <a:ea typeface="黑体" panose="02010609060101010101" pitchFamily="49" charset="-122"/>
                        </a:rPr>
                        <a:t>”“</a:t>
                      </a:r>
                      <a:r>
                        <a:rPr lang="zh-CN" altLang="en-US" sz="2400" b="0" dirty="0">
                          <a:solidFill>
                            <a:srgbClr val="FF0000"/>
                          </a:solidFill>
                          <a:latin typeface="黑体" panose="02010609060101010101" pitchFamily="49" charset="-122"/>
                          <a:ea typeface="黑体" panose="02010609060101010101" pitchFamily="49" charset="-122"/>
                        </a:rPr>
                        <a:t>溶菌酶不与</a:t>
                      </a:r>
                      <a:r>
                        <a:rPr lang="en-US" altLang="zh-CN" sz="2400" b="0" dirty="0">
                          <a:solidFill>
                            <a:srgbClr val="FF0000"/>
                          </a:solidFill>
                          <a:latin typeface="黑体" panose="02010609060101010101" pitchFamily="49" charset="-122"/>
                          <a:ea typeface="黑体" panose="02010609060101010101" pitchFamily="49" charset="-122"/>
                        </a:rPr>
                        <a:t>RNA</a:t>
                      </a:r>
                      <a:r>
                        <a:rPr lang="zh-CN" altLang="en-US" sz="2400" b="0" dirty="0">
                          <a:solidFill>
                            <a:srgbClr val="FF0000"/>
                          </a:solidFill>
                          <a:latin typeface="黑体" panose="02010609060101010101" pitchFamily="49" charset="-122"/>
                          <a:ea typeface="黑体" panose="02010609060101010101" pitchFamily="49" charset="-122"/>
                        </a:rPr>
                        <a:t>聚合酶结合</a:t>
                      </a:r>
                      <a:r>
                        <a:rPr lang="en-US" altLang="zh-CN" sz="2400" b="0" dirty="0">
                          <a:solidFill>
                            <a:srgbClr val="FF0000"/>
                          </a:solidFill>
                          <a:latin typeface="黑体" panose="02010609060101010101" pitchFamily="49" charset="-122"/>
                          <a:ea typeface="黑体" panose="02010609060101010101" pitchFamily="49" charset="-122"/>
                        </a:rPr>
                        <a:t>”</a:t>
                      </a: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extLst>
              <p:ext uri="{D42A27DB-BD31-4B8C-83A1-F6EECF244321}">
                <p14:modId xmlns:p14="http://schemas.microsoft.com/office/powerpoint/2010/main" val="1137106898"/>
              </p:ext>
            </p:extLst>
          </p:nvPr>
        </p:nvGraphicFramePr>
        <p:xfrm>
          <a:off x="929360" y="780460"/>
          <a:ext cx="10577594" cy="3450662"/>
        </p:xfrm>
        <a:graphic>
          <a:graphicData uri="http://schemas.openxmlformats.org/drawingml/2006/table">
            <a:tbl>
              <a:tblPr firstRow="1" bandRow="1">
                <a:tableStyleId>{5C22544A-7EE6-4342-B048-85BDC9FD1C3A}</a:tableStyleId>
              </a:tblPr>
              <a:tblGrid>
                <a:gridCol w="1309607">
                  <a:extLst>
                    <a:ext uri="{9D8B030D-6E8A-4147-A177-3AD203B41FA5}">
                      <a16:colId xmlns:a16="http://schemas.microsoft.com/office/drawing/2014/main" val="20000"/>
                    </a:ext>
                  </a:extLst>
                </a:gridCol>
                <a:gridCol w="1309607">
                  <a:extLst>
                    <a:ext uri="{9D8B030D-6E8A-4147-A177-3AD203B41FA5}">
                      <a16:colId xmlns:a16="http://schemas.microsoft.com/office/drawing/2014/main" val="20001"/>
                    </a:ext>
                  </a:extLst>
                </a:gridCol>
                <a:gridCol w="3503145">
                  <a:extLst>
                    <a:ext uri="{9D8B030D-6E8A-4147-A177-3AD203B41FA5}">
                      <a16:colId xmlns:a16="http://schemas.microsoft.com/office/drawing/2014/main" val="20002"/>
                    </a:ext>
                  </a:extLst>
                </a:gridCol>
                <a:gridCol w="4455235">
                  <a:extLst>
                    <a:ext uri="{9D8B030D-6E8A-4147-A177-3AD203B41FA5}">
                      <a16:colId xmlns:a16="http://schemas.microsoft.com/office/drawing/2014/main" val="20003"/>
                    </a:ext>
                  </a:extLst>
                </a:gridCol>
              </a:tblGrid>
              <a:tr h="798902">
                <a:tc>
                  <a:txBody>
                    <a:bodyPr/>
                    <a:lstStyle/>
                    <a:p>
                      <a:pPr algn="ctr"/>
                      <a:r>
                        <a:rPr lang="zh-CN" altLang="en-US" sz="2400" b="0" dirty="0">
                          <a:latin typeface="SimHei" panose="02010609060101010101" pitchFamily="49" charset="-122"/>
                          <a:ea typeface="SimHei" panose="02010609060101010101" pitchFamily="49" charset="-122"/>
                        </a:rPr>
                        <a:t>小题</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分值</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赋分标准</a:t>
                      </a:r>
                    </a:p>
                  </a:txBody>
                  <a:tcPr anchor="ctr">
                    <a:solidFill>
                      <a:srgbClr val="0070C0"/>
                    </a:solidFill>
                  </a:tcPr>
                </a:tc>
                <a:tc>
                  <a:txBody>
                    <a:bodyPr/>
                    <a:lstStyle/>
                    <a:p>
                      <a:pPr algn="ctr"/>
                      <a:r>
                        <a:rPr lang="zh-CN" altLang="en-US" sz="2400" b="0" dirty="0">
                          <a:latin typeface="SimHei" panose="02010609060101010101" pitchFamily="49" charset="-122"/>
                          <a:ea typeface="SimHei"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21980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400" b="0" dirty="0">
                          <a:latin typeface="SimHei" panose="02010609060101010101" pitchFamily="49" charset="-122"/>
                          <a:ea typeface="SimHei" panose="02010609060101010101" pitchFamily="49" charset="-122"/>
                          <a:cs typeface="Arial Unicode MS" panose="020B0604020202020204" pitchFamily="34" charset="-122"/>
                        </a:rPr>
                        <a:t>16.3.2</a:t>
                      </a:r>
                    </a:p>
                    <a:p>
                      <a:pPr algn="ctr"/>
                      <a:endParaRPr lang="en-US" altLang="zh-CN" sz="2400" b="0" dirty="0">
                        <a:latin typeface="SimHei" panose="02010609060101010101" pitchFamily="49" charset="-122"/>
                        <a:ea typeface="SimHei" panose="02010609060101010101" pitchFamily="49" charset="-122"/>
                        <a:cs typeface="Arial Unicode MS" panose="020B0604020202020204" pitchFamily="34" charset="-122"/>
                      </a:endParaRPr>
                    </a:p>
                  </a:txBody>
                  <a:tcPr anchor="ctr">
                    <a:solidFill>
                      <a:schemeClr val="accent1">
                        <a:lumMod val="40000"/>
                        <a:lumOff val="60000"/>
                      </a:schemeClr>
                    </a:solidFill>
                  </a:tcPr>
                </a:tc>
                <a:tc>
                  <a:txBody>
                    <a:bodyPr/>
                    <a:lstStyle/>
                    <a:p>
                      <a:pPr algn="ctr"/>
                      <a:r>
                        <a:rPr lang="en-US" altLang="zh-CN" sz="2400" b="0" dirty="0">
                          <a:latin typeface="SimHei" panose="02010609060101010101" pitchFamily="49" charset="-122"/>
                          <a:ea typeface="SimHei" panose="02010609060101010101" pitchFamily="49" charset="-122"/>
                        </a:rPr>
                        <a:t>2</a:t>
                      </a:r>
                    </a:p>
                    <a:p>
                      <a:pPr algn="ctr"/>
                      <a:r>
                        <a:rPr lang="zh-CN" altLang="en-US" sz="1800" b="0" dirty="0">
                          <a:latin typeface="SimHei" panose="02010609060101010101" pitchFamily="49" charset="-122"/>
                          <a:ea typeface="SimHei" panose="02010609060101010101" pitchFamily="49" charset="-122"/>
                        </a:rPr>
                        <a:t>（</a:t>
                      </a:r>
                      <a:r>
                        <a:rPr lang="en-US" altLang="zh-CN" sz="1800" b="0" dirty="0">
                          <a:latin typeface="SimHei" panose="02010609060101010101" pitchFamily="49" charset="-122"/>
                          <a:ea typeface="SimHei" panose="02010609060101010101" pitchFamily="49" charset="-122"/>
                        </a:rPr>
                        <a:t>0,1,2</a:t>
                      </a:r>
                      <a:r>
                        <a:rPr lang="zh-CN" altLang="en-US" sz="1800" b="0" dirty="0">
                          <a:latin typeface="SimHei" panose="02010609060101010101" pitchFamily="49" charset="-122"/>
                          <a:ea typeface="SimHei" panose="02010609060101010101" pitchFamily="49" charset="-122"/>
                        </a:rPr>
                        <a:t>）</a:t>
                      </a:r>
                    </a:p>
                  </a:txBody>
                  <a:tcPr anchor="ctr">
                    <a:solidFill>
                      <a:schemeClr val="accent1">
                        <a:lumMod val="40000"/>
                        <a:lumOff val="60000"/>
                      </a:schemeClr>
                    </a:solidFill>
                  </a:tcPr>
                </a:tc>
                <a:tc>
                  <a:txBody>
                    <a:bodyPr/>
                    <a:lstStyle/>
                    <a:p>
                      <a:pPr algn="l"/>
                      <a:r>
                        <a:rPr lang="en-US" altLang="zh-CN" sz="2400" b="0" dirty="0">
                          <a:latin typeface="SimHei" panose="02010609060101010101" pitchFamily="49" charset="-122"/>
                          <a:ea typeface="SimHei" panose="02010609060101010101" pitchFamily="49" charset="-122"/>
                        </a:rPr>
                        <a:t>2</a:t>
                      </a:r>
                      <a:r>
                        <a:rPr lang="zh-CN" altLang="en-US" sz="2400" b="0" dirty="0">
                          <a:latin typeface="SimHei" panose="02010609060101010101" pitchFamily="49" charset="-122"/>
                          <a:ea typeface="SimHei" panose="02010609060101010101" pitchFamily="49" charset="-122"/>
                        </a:rPr>
                        <a:t>分：分两点各给</a:t>
                      </a:r>
                      <a:r>
                        <a:rPr lang="en-US" altLang="zh-CN" sz="2400" b="0" dirty="0">
                          <a:latin typeface="SimHei" panose="02010609060101010101" pitchFamily="49" charset="-122"/>
                          <a:ea typeface="SimHei" panose="02010609060101010101" pitchFamily="49" charset="-122"/>
                        </a:rPr>
                        <a:t>1</a:t>
                      </a:r>
                      <a:r>
                        <a:rPr lang="zh-CN" altLang="en-US" sz="2400" b="0" dirty="0">
                          <a:latin typeface="SimHei" panose="02010609060101010101" pitchFamily="49" charset="-122"/>
                          <a:ea typeface="SimHei" panose="02010609060101010101" pitchFamily="49" charset="-122"/>
                        </a:rPr>
                        <a:t>分，一个从对蝇子草有利的角度阐述理由，如</a:t>
                      </a:r>
                      <a:r>
                        <a:rPr lang="zh-CN" altLang="en-US" sz="2400" b="0" dirty="0">
                          <a:solidFill>
                            <a:srgbClr val="FF0000"/>
                          </a:solidFill>
                          <a:latin typeface="SimHei" panose="02010609060101010101" pitchFamily="49" charset="-122"/>
                          <a:ea typeface="SimHei" panose="02010609060101010101" pitchFamily="49" charset="-122"/>
                        </a:rPr>
                        <a:t>减少了啃食、消耗</a:t>
                      </a:r>
                      <a:r>
                        <a:rPr lang="zh-CN" altLang="en-US" sz="2400" b="0" dirty="0">
                          <a:latin typeface="SimHei" panose="02010609060101010101" pitchFamily="49" charset="-122"/>
                          <a:ea typeface="SimHei" panose="02010609060101010101" pitchFamily="49" charset="-122"/>
                        </a:rPr>
                        <a:t>；另一个从对夜蛾有利的角度阐述理由，如</a:t>
                      </a:r>
                      <a:r>
                        <a:rPr lang="zh-CN" altLang="en-US" sz="2400" b="0" dirty="0">
                          <a:solidFill>
                            <a:srgbClr val="FF0000"/>
                          </a:solidFill>
                          <a:latin typeface="SimHei" panose="02010609060101010101" pitchFamily="49" charset="-122"/>
                          <a:ea typeface="SimHei" panose="02010609060101010101" pitchFamily="49" charset="-122"/>
                        </a:rPr>
                        <a:t>降低种内竞争、提高幼虫成活率</a:t>
                      </a:r>
                      <a:r>
                        <a:rPr lang="zh-CN" altLang="en-US" sz="2400" b="0" dirty="0">
                          <a:latin typeface="SimHei" panose="02010609060101010101" pitchFamily="49" charset="-122"/>
                          <a:ea typeface="SimHei" panose="02010609060101010101" pitchFamily="49" charset="-122"/>
                        </a:rPr>
                        <a:t>。</a:t>
                      </a:r>
                      <a:r>
                        <a:rPr lang="en-US" altLang="zh-CN" sz="2400" b="0" dirty="0">
                          <a:latin typeface="SimHei" panose="02010609060101010101" pitchFamily="49" charset="-122"/>
                          <a:ea typeface="SimHei" panose="02010609060101010101" pitchFamily="49" charset="-122"/>
                        </a:rPr>
                        <a:t> </a:t>
                      </a:r>
                      <a:endParaRPr lang="zh-CN" altLang="en-US" sz="2400" b="0" dirty="0">
                        <a:latin typeface="SimHei" panose="02010609060101010101" pitchFamily="49" charset="-122"/>
                        <a:ea typeface="SimHei" panose="02010609060101010101" pitchFamily="49" charset="-122"/>
                      </a:endParaRPr>
                    </a:p>
                  </a:txBody>
                  <a:tcPr anchor="ctr">
                    <a:solidFill>
                      <a:schemeClr val="accent1">
                        <a:lumMod val="40000"/>
                        <a:lumOff val="60000"/>
                      </a:schemeClr>
                    </a:solidFill>
                  </a:tcPr>
                </a:tc>
                <a:tc>
                  <a:txBody>
                    <a:bodyPr/>
                    <a:lstStyle/>
                    <a:p>
                      <a:pPr algn="l"/>
                      <a:r>
                        <a:rPr lang="zh-CN" altLang="en-US" sz="2400" b="0" dirty="0">
                          <a:solidFill>
                            <a:srgbClr val="FF0000"/>
                          </a:solidFill>
                          <a:latin typeface="SimHei" panose="02010609060101010101" pitchFamily="49" charset="-122"/>
                          <a:ea typeface="SimHei" panose="02010609060101010101" pitchFamily="49" charset="-122"/>
                        </a:rPr>
                        <a:t>空泛描述对蝇子草和夜蛾的生存繁衍有利；用反馈的方式解释互惠的过程。</a:t>
                      </a:r>
                    </a:p>
                  </a:txBody>
                  <a:tcPr anchor="ct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929360" y="780460"/>
          <a:ext cx="10577594" cy="2651639"/>
        </p:xfrm>
        <a:graphic>
          <a:graphicData uri="http://schemas.openxmlformats.org/drawingml/2006/table">
            <a:tbl>
              <a:tblPr firstRow="1" bandRow="1">
                <a:tableStyleId>{5C22544A-7EE6-4342-B048-85BDC9FD1C3A}</a:tableStyleId>
              </a:tblPr>
              <a:tblGrid>
                <a:gridCol w="864862">
                  <a:extLst>
                    <a:ext uri="{9D8B030D-6E8A-4147-A177-3AD203B41FA5}">
                      <a16:colId xmlns:a16="http://schemas.microsoft.com/office/drawing/2014/main" val="20000"/>
                    </a:ext>
                  </a:extLst>
                </a:gridCol>
                <a:gridCol w="1631315">
                  <a:extLst>
                    <a:ext uri="{9D8B030D-6E8A-4147-A177-3AD203B41FA5}">
                      <a16:colId xmlns:a16="http://schemas.microsoft.com/office/drawing/2014/main" val="20001"/>
                    </a:ext>
                  </a:extLst>
                </a:gridCol>
                <a:gridCol w="2352040">
                  <a:extLst>
                    <a:ext uri="{9D8B030D-6E8A-4147-A177-3AD203B41FA5}">
                      <a16:colId xmlns:a16="http://schemas.microsoft.com/office/drawing/2014/main" val="20002"/>
                    </a:ext>
                  </a:extLst>
                </a:gridCol>
                <a:gridCol w="2669127">
                  <a:extLst>
                    <a:ext uri="{9D8B030D-6E8A-4147-A177-3AD203B41FA5}">
                      <a16:colId xmlns:a16="http://schemas.microsoft.com/office/drawing/2014/main" val="20003"/>
                    </a:ext>
                  </a:extLst>
                </a:gridCol>
                <a:gridCol w="3060250">
                  <a:extLst>
                    <a:ext uri="{9D8B030D-6E8A-4147-A177-3AD203B41FA5}">
                      <a16:colId xmlns:a16="http://schemas.microsoft.com/office/drawing/2014/main" val="20004"/>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拓展答案</a:t>
                      </a:r>
                    </a:p>
                  </a:txBody>
                  <a:tcPr anchor="ctr">
                    <a:solidFill>
                      <a:srgbClr val="0070C0"/>
                    </a:solidFill>
                  </a:tcPr>
                </a:tc>
                <a:tc>
                  <a:txBody>
                    <a:bodyPr/>
                    <a:lstStyle/>
                    <a:p>
                      <a:pPr algn="ctr">
                        <a:buNone/>
                      </a:pPr>
                      <a:r>
                        <a:rPr lang="zh-CN" altLang="en-US" sz="2400" b="0" dirty="0">
                          <a:latin typeface="黑体" panose="02010609060101010101" pitchFamily="49" charset="-122"/>
                          <a:ea typeface="黑体" panose="02010609060101010101" pitchFamily="49" charset="-122"/>
                          <a:sym typeface="+mn-ea"/>
                        </a:rPr>
                        <a:t>典型错误</a:t>
                      </a:r>
                      <a:endParaRPr lang="zh-CN" altLang="en-US" sz="2400" b="0" dirty="0">
                        <a:latin typeface="黑体" panose="02010609060101010101" pitchFamily="49" charset="-122"/>
                        <a:ea typeface="黑体" panose="02010609060101010101" pitchFamily="49" charset="-122"/>
                      </a:endParaRP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itchFamily="34" charset="-122"/>
                        </a:rPr>
                        <a:t>21.3</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3</a:t>
                      </a: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0,1,2,3</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zh-CN" altLang="en-US" sz="2400" b="0" dirty="0">
                          <a:latin typeface="黑体" panose="02010609060101010101" pitchFamily="49" charset="-122"/>
                          <a:ea typeface="黑体" panose="02010609060101010101" pitchFamily="49" charset="-122"/>
                        </a:rPr>
                        <a:t>每空</a:t>
                      </a:r>
                      <a:r>
                        <a:rPr lang="en-US" altLang="zh-CN" sz="2400" b="0" dirty="0">
                          <a:latin typeface="黑体" panose="02010609060101010101" pitchFamily="49" charset="-122"/>
                          <a:ea typeface="黑体" panose="02010609060101010101" pitchFamily="49" charset="-122"/>
                        </a:rPr>
                        <a:t>1</a:t>
                      </a:r>
                      <a:r>
                        <a:rPr lang="zh-CN" altLang="en-US" sz="2400" b="0" dirty="0">
                          <a:latin typeface="黑体" panose="02010609060101010101" pitchFamily="49" charset="-122"/>
                          <a:ea typeface="黑体" panose="02010609060101010101" pitchFamily="49" charset="-122"/>
                        </a:rPr>
                        <a:t>分</a:t>
                      </a:r>
                      <a:r>
                        <a:rPr lang="en-US" altLang="zh-CN" sz="2400" b="0" dirty="0">
                          <a:latin typeface="黑体" panose="02010609060101010101" pitchFamily="49" charset="-122"/>
                          <a:ea typeface="黑体" panose="02010609060101010101" pitchFamily="49" charset="-122"/>
                        </a:rPr>
                        <a:t> </a:t>
                      </a:r>
                    </a:p>
                    <a:p>
                      <a:pPr algn="l"/>
                      <a:r>
                        <a:rPr lang="zh-CN" altLang="en-US" sz="2400" b="0" dirty="0">
                          <a:latin typeface="黑体" panose="02010609060101010101" pitchFamily="49" charset="-122"/>
                          <a:ea typeface="黑体" panose="02010609060101010101" pitchFamily="49" charset="-122"/>
                        </a:rPr>
                        <a:t>第</a:t>
                      </a:r>
                      <a:r>
                        <a:rPr lang="en-US" altLang="zh-CN" sz="2400" b="0" dirty="0">
                          <a:latin typeface="黑体" panose="02010609060101010101" pitchFamily="49" charset="-122"/>
                          <a:ea typeface="黑体" panose="02010609060101010101" pitchFamily="49" charset="-122"/>
                        </a:rPr>
                        <a:t>1</a:t>
                      </a:r>
                      <a:r>
                        <a:rPr lang="zh-CN" altLang="en-US" sz="2400" b="0" dirty="0">
                          <a:latin typeface="黑体" panose="02010609060101010101" pitchFamily="49" charset="-122"/>
                          <a:ea typeface="黑体" panose="02010609060101010101" pitchFamily="49" charset="-122"/>
                        </a:rPr>
                        <a:t>空：质粒</a:t>
                      </a:r>
                      <a:r>
                        <a:rPr lang="en-US" altLang="zh-CN" sz="2400" b="0" dirty="0">
                          <a:latin typeface="黑体" panose="02010609060101010101" pitchFamily="49" charset="-122"/>
                          <a:ea typeface="黑体" panose="02010609060101010101" pitchFamily="49" charset="-122"/>
                        </a:rPr>
                        <a:t>1</a:t>
                      </a:r>
                    </a:p>
                    <a:p>
                      <a:pPr algn="l"/>
                      <a:r>
                        <a:rPr lang="zh-CN" altLang="en-US" sz="2400" b="0" dirty="0">
                          <a:latin typeface="黑体" panose="02010609060101010101" pitchFamily="49" charset="-122"/>
                          <a:ea typeface="黑体" panose="02010609060101010101" pitchFamily="49" charset="-122"/>
                        </a:rPr>
                        <a:t>第</a:t>
                      </a:r>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空：质粒</a:t>
                      </a:r>
                      <a:r>
                        <a:rPr lang="en-US" altLang="zh-CN" sz="2400" b="0" dirty="0">
                          <a:latin typeface="黑体" panose="02010609060101010101" pitchFamily="49" charset="-122"/>
                          <a:ea typeface="黑体" panose="02010609060101010101" pitchFamily="49" charset="-122"/>
                        </a:rPr>
                        <a:t>2</a:t>
                      </a:r>
                    </a:p>
                    <a:p>
                      <a:pPr algn="l"/>
                      <a:r>
                        <a:rPr lang="zh-CN" altLang="en-US" sz="2400" b="0" dirty="0">
                          <a:latin typeface="黑体" panose="02010609060101010101" pitchFamily="49" charset="-122"/>
                          <a:ea typeface="黑体" panose="02010609060101010101" pitchFamily="49" charset="-122"/>
                        </a:rPr>
                        <a:t>第</a:t>
                      </a:r>
                      <a:r>
                        <a:rPr lang="en-US" altLang="zh-CN" sz="2400" b="0" dirty="0">
                          <a:latin typeface="黑体" panose="02010609060101010101" pitchFamily="49" charset="-122"/>
                          <a:ea typeface="黑体" panose="02010609060101010101" pitchFamily="49" charset="-122"/>
                        </a:rPr>
                        <a:t>3</a:t>
                      </a:r>
                      <a:r>
                        <a:rPr lang="zh-CN" altLang="en-US" sz="2400" b="0" dirty="0">
                          <a:latin typeface="黑体" panose="02010609060101010101" pitchFamily="49" charset="-122"/>
                          <a:ea typeface="黑体" panose="02010609060101010101" pitchFamily="49" charset="-122"/>
                        </a:rPr>
                        <a:t>空：质粒</a:t>
                      </a:r>
                      <a:r>
                        <a:rPr lang="en-US" altLang="zh-CN" sz="2400" b="0" dirty="0">
                          <a:latin typeface="黑体" panose="02010609060101010101" pitchFamily="49" charset="-122"/>
                          <a:ea typeface="黑体" panose="02010609060101010101" pitchFamily="49" charset="-122"/>
                        </a:rPr>
                        <a:t>2</a:t>
                      </a:r>
                    </a:p>
                    <a:p>
                      <a:pPr algn="l"/>
                      <a:endParaRPr lang="en-US" altLang="zh-CN"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chemeClr val="tx1"/>
                          </a:solidFill>
                          <a:latin typeface="黑体" panose="02010609060101010101" pitchFamily="49" charset="-122"/>
                          <a:ea typeface="黑体" panose="02010609060101010101" pitchFamily="49" charset="-122"/>
                        </a:rPr>
                        <a:t>第</a:t>
                      </a:r>
                      <a:r>
                        <a:rPr lang="en-US" altLang="zh-CN" sz="2400" b="0" dirty="0">
                          <a:solidFill>
                            <a:schemeClr val="tx1"/>
                          </a:solidFill>
                          <a:latin typeface="黑体" panose="02010609060101010101" pitchFamily="49" charset="-122"/>
                          <a:ea typeface="黑体" panose="02010609060101010101" pitchFamily="49" charset="-122"/>
                        </a:rPr>
                        <a:t>1</a:t>
                      </a:r>
                      <a:r>
                        <a:rPr lang="zh-CN" altLang="en-US" sz="2400" b="0" dirty="0">
                          <a:solidFill>
                            <a:schemeClr val="tx1"/>
                          </a:solidFill>
                          <a:latin typeface="黑体" panose="02010609060101010101" pitchFamily="49" charset="-122"/>
                          <a:ea typeface="黑体" panose="02010609060101010101" pitchFamily="49" charset="-122"/>
                        </a:rPr>
                        <a:t>空：大肠杆菌拟核</a:t>
                      </a:r>
                    </a:p>
                  </a:txBody>
                  <a:tcPr anchor="ctr"/>
                </a:tc>
                <a:tc>
                  <a:txBody>
                    <a:bodyPr/>
                    <a:lstStyle/>
                    <a:p>
                      <a:pPr algn="l">
                        <a:buNone/>
                      </a:pPr>
                      <a:endParaRPr lang="zh-CN" altLang="en-US" sz="2400" b="0" dirty="0">
                        <a:solidFill>
                          <a:srgbClr val="FF0000"/>
                        </a:solidFill>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929360" y="780460"/>
          <a:ext cx="10577594" cy="2992847"/>
        </p:xfrm>
        <a:graphic>
          <a:graphicData uri="http://schemas.openxmlformats.org/drawingml/2006/table">
            <a:tbl>
              <a:tblPr firstRow="1" bandRow="1">
                <a:tableStyleId>{5C22544A-7EE6-4342-B048-85BDC9FD1C3A}</a:tableStyleId>
              </a:tblPr>
              <a:tblGrid>
                <a:gridCol w="121694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gridCol w="3403600">
                  <a:extLst>
                    <a:ext uri="{9D8B030D-6E8A-4147-A177-3AD203B41FA5}">
                      <a16:colId xmlns:a16="http://schemas.microsoft.com/office/drawing/2014/main" val="20002"/>
                    </a:ext>
                  </a:extLst>
                </a:gridCol>
                <a:gridCol w="4306054">
                  <a:extLst>
                    <a:ext uri="{9D8B030D-6E8A-4147-A177-3AD203B41FA5}">
                      <a16:colId xmlns:a16="http://schemas.microsoft.com/office/drawing/2014/main" val="20003"/>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典型错误</a:t>
                      </a: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itchFamily="34" charset="-122"/>
                        </a:rPr>
                        <a:t>21.4</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0,1,2</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en-US" altLang="zh-CN" sz="2400" b="0" dirty="0">
                          <a:latin typeface="黑体" panose="02010609060101010101" pitchFamily="49" charset="-122"/>
                          <a:ea typeface="黑体" panose="02010609060101010101" pitchFamily="49" charset="-122"/>
                        </a:rPr>
                        <a:t>2</a:t>
                      </a:r>
                      <a:r>
                        <a:rPr lang="zh-CN" altLang="en-US" sz="2400" b="0" dirty="0">
                          <a:latin typeface="黑体" panose="02010609060101010101" pitchFamily="49" charset="-122"/>
                          <a:ea typeface="黑体" panose="02010609060101010101" pitchFamily="49" charset="-122"/>
                        </a:rPr>
                        <a:t>分：</a:t>
                      </a:r>
                      <a:r>
                        <a:rPr lang="en-US" altLang="zh-CN" sz="2400" b="0" dirty="0">
                          <a:latin typeface="黑体" panose="02010609060101010101" pitchFamily="49" charset="-122"/>
                          <a:ea typeface="黑体" panose="02010609060101010101" pitchFamily="49" charset="-122"/>
                        </a:rPr>
                        <a:t>AC</a:t>
                      </a:r>
                    </a:p>
                    <a:p>
                      <a:pPr algn="l"/>
                      <a:endParaRPr lang="en-US" altLang="zh-CN"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1</a:t>
                      </a:r>
                      <a:r>
                        <a:rPr lang="zh-CN" altLang="en-US" sz="2400" b="0" dirty="0">
                          <a:latin typeface="黑体" panose="02010609060101010101" pitchFamily="49" charset="-122"/>
                          <a:ea typeface="黑体" panose="02010609060101010101" pitchFamily="49" charset="-122"/>
                        </a:rPr>
                        <a:t>分：</a:t>
                      </a:r>
                      <a:r>
                        <a:rPr lang="en-US" altLang="zh-CN" sz="2400" b="0" dirty="0">
                          <a:latin typeface="黑体" panose="02010609060101010101" pitchFamily="49" charset="-122"/>
                          <a:ea typeface="黑体" panose="02010609060101010101" pitchFamily="49" charset="-122"/>
                        </a:rPr>
                        <a:t>A</a:t>
                      </a:r>
                      <a:r>
                        <a:rPr lang="zh-CN" altLang="en-US" sz="2400" b="0" dirty="0">
                          <a:latin typeface="黑体" panose="02010609060101010101" pitchFamily="49" charset="-122"/>
                          <a:ea typeface="黑体" panose="02010609060101010101" pitchFamily="49" charset="-122"/>
                        </a:rPr>
                        <a:t>或</a:t>
                      </a:r>
                      <a:r>
                        <a:rPr lang="en-US" altLang="zh-CN" sz="2400" b="0" dirty="0">
                          <a:latin typeface="黑体" panose="02010609060101010101" pitchFamily="49" charset="-122"/>
                          <a:ea typeface="黑体" panose="02010609060101010101" pitchFamily="49" charset="-122"/>
                        </a:rPr>
                        <a:t>C</a:t>
                      </a: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p>
                      <a:pPr algn="l"/>
                      <a:r>
                        <a:rPr lang="en-US" altLang="zh-CN" sz="2400" b="0" dirty="0">
                          <a:latin typeface="黑体" panose="02010609060101010101" pitchFamily="49" charset="-122"/>
                          <a:ea typeface="黑体" panose="02010609060101010101" pitchFamily="49" charset="-122"/>
                        </a:rPr>
                        <a:t>0</a:t>
                      </a:r>
                      <a:r>
                        <a:rPr lang="zh-CN" altLang="en-US" sz="2400" b="0" dirty="0">
                          <a:latin typeface="黑体" panose="02010609060101010101" pitchFamily="49" charset="-122"/>
                          <a:ea typeface="黑体" panose="02010609060101010101" pitchFamily="49" charset="-122"/>
                        </a:rPr>
                        <a:t>分：写了</a:t>
                      </a:r>
                      <a:r>
                        <a:rPr lang="en-US" altLang="zh-CN" sz="2400" b="0" dirty="0">
                          <a:latin typeface="黑体" panose="02010609060101010101" pitchFamily="49" charset="-122"/>
                          <a:ea typeface="黑体" panose="02010609060101010101" pitchFamily="49" charset="-122"/>
                        </a:rPr>
                        <a:t>B</a:t>
                      </a:r>
                    </a:p>
                    <a:p>
                      <a:pPr algn="l"/>
                      <a:r>
                        <a:rPr lang="en-US" altLang="zh-CN" sz="2400" b="0" dirty="0">
                          <a:latin typeface="黑体" panose="02010609060101010101" pitchFamily="49" charset="-122"/>
                          <a:ea typeface="黑体" panose="02010609060101010101" pitchFamily="49" charset="-122"/>
                        </a:rPr>
                        <a:t> </a:t>
                      </a:r>
                      <a:endParaRPr lang="zh-CN" altLang="en-US" sz="2400" b="0" dirty="0">
                        <a:latin typeface="黑体" panose="02010609060101010101" pitchFamily="49" charset="-122"/>
                        <a:ea typeface="黑体" panose="02010609060101010101" pitchFamily="49" charset="-122"/>
                      </a:endParaRPr>
                    </a:p>
                  </a:txBody>
                  <a:tcPr anchor="ctr"/>
                </a:tc>
                <a:tc>
                  <a:txBody>
                    <a:bodyPr/>
                    <a:lstStyle/>
                    <a:p>
                      <a:pPr algn="l"/>
                      <a:r>
                        <a:rPr lang="zh-CN" altLang="en-US" sz="2400" b="0" dirty="0">
                          <a:solidFill>
                            <a:srgbClr val="FF0000"/>
                          </a:solidFill>
                          <a:latin typeface="黑体" panose="02010609060101010101" pitchFamily="49" charset="-122"/>
                          <a:ea typeface="黑体" panose="02010609060101010101" pitchFamily="49" charset="-122"/>
                        </a:rPr>
                        <a:t> 少写</a:t>
                      </a:r>
                      <a:r>
                        <a:rPr lang="en-US" altLang="zh-CN" sz="2400" b="0" dirty="0">
                          <a:solidFill>
                            <a:srgbClr val="FF0000"/>
                          </a:solidFill>
                          <a:latin typeface="黑体" panose="02010609060101010101" pitchFamily="49" charset="-122"/>
                          <a:ea typeface="黑体" panose="02010609060101010101" pitchFamily="49" charset="-122"/>
                        </a:rPr>
                        <a:t>A</a:t>
                      </a:r>
                      <a:r>
                        <a:rPr lang="zh-CN" altLang="en-US" sz="2400" b="0" dirty="0">
                          <a:solidFill>
                            <a:srgbClr val="FF0000"/>
                          </a:solidFill>
                          <a:latin typeface="黑体" panose="02010609060101010101" pitchFamily="49" charset="-122"/>
                          <a:ea typeface="黑体" panose="02010609060101010101" pitchFamily="49" charset="-122"/>
                        </a:rPr>
                        <a:t>或</a:t>
                      </a:r>
                      <a:r>
                        <a:rPr lang="en-US" altLang="zh-CN" sz="2400" b="0" dirty="0">
                          <a:solidFill>
                            <a:srgbClr val="FF0000"/>
                          </a:solidFill>
                          <a:latin typeface="黑体" panose="02010609060101010101" pitchFamily="49" charset="-122"/>
                          <a:ea typeface="黑体" panose="02010609060101010101" pitchFamily="49" charset="-122"/>
                        </a:rPr>
                        <a:t>C</a:t>
                      </a:r>
                    </a:p>
                  </a:txBody>
                  <a:tcPr anchor="ctr"/>
                </a:tc>
                <a:extLst>
                  <a:ext uri="{0D108BD9-81ED-4DB2-BD59-A6C34878D82A}">
                    <a16:rowId xmlns:a16="http://schemas.microsoft.com/office/drawing/2014/main" val="10001"/>
                  </a:ext>
                </a:extLst>
              </a:tr>
            </a:tbl>
          </a:graphicData>
        </a:graphic>
      </p:graphicFrame>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929360" y="256585"/>
          <a:ext cx="10577594" cy="4206240"/>
        </p:xfrm>
        <a:graphic>
          <a:graphicData uri="http://schemas.openxmlformats.org/drawingml/2006/table">
            <a:tbl>
              <a:tblPr firstRow="1" bandRow="1">
                <a:tableStyleId>{5C22544A-7EE6-4342-B048-85BDC9FD1C3A}</a:tableStyleId>
              </a:tblPr>
              <a:tblGrid>
                <a:gridCol w="523875">
                  <a:extLst>
                    <a:ext uri="{9D8B030D-6E8A-4147-A177-3AD203B41FA5}">
                      <a16:colId xmlns:a16="http://schemas.microsoft.com/office/drawing/2014/main" val="20000"/>
                    </a:ext>
                  </a:extLst>
                </a:gridCol>
                <a:gridCol w="1267460">
                  <a:extLst>
                    <a:ext uri="{9D8B030D-6E8A-4147-A177-3AD203B41FA5}">
                      <a16:colId xmlns:a16="http://schemas.microsoft.com/office/drawing/2014/main" val="20001"/>
                    </a:ext>
                  </a:extLst>
                </a:gridCol>
                <a:gridCol w="2292350">
                  <a:extLst>
                    <a:ext uri="{9D8B030D-6E8A-4147-A177-3AD203B41FA5}">
                      <a16:colId xmlns:a16="http://schemas.microsoft.com/office/drawing/2014/main" val="20002"/>
                    </a:ext>
                  </a:extLst>
                </a:gridCol>
                <a:gridCol w="3045460">
                  <a:extLst>
                    <a:ext uri="{9D8B030D-6E8A-4147-A177-3AD203B41FA5}">
                      <a16:colId xmlns:a16="http://schemas.microsoft.com/office/drawing/2014/main" val="20003"/>
                    </a:ext>
                  </a:extLst>
                </a:gridCol>
                <a:gridCol w="3448449">
                  <a:extLst>
                    <a:ext uri="{9D8B030D-6E8A-4147-A177-3AD203B41FA5}">
                      <a16:colId xmlns:a16="http://schemas.microsoft.com/office/drawing/2014/main" val="20004"/>
                    </a:ext>
                  </a:extLst>
                </a:gridCol>
              </a:tblGrid>
              <a:tr h="706847">
                <a:tc>
                  <a:txBody>
                    <a:bodyPr/>
                    <a:lstStyle/>
                    <a:p>
                      <a:pPr algn="ctr"/>
                      <a:r>
                        <a:rPr lang="zh-CN" altLang="en-US" sz="2400" b="0" dirty="0">
                          <a:latin typeface="黑体" panose="02010609060101010101" pitchFamily="49" charset="-122"/>
                          <a:ea typeface="黑体" panose="02010609060101010101" pitchFamily="49" charset="-122"/>
                        </a:rPr>
                        <a:t>小题</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分值</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赋分标准</a:t>
                      </a:r>
                    </a:p>
                  </a:txBody>
                  <a:tcPr anchor="ctr">
                    <a:solidFill>
                      <a:srgbClr val="0070C0"/>
                    </a:solidFill>
                  </a:tcPr>
                </a:tc>
                <a:tc>
                  <a:txBody>
                    <a:bodyPr/>
                    <a:lstStyle/>
                    <a:p>
                      <a:pPr algn="ctr"/>
                      <a:r>
                        <a:rPr lang="zh-CN" altLang="en-US" sz="2400" b="0" dirty="0">
                          <a:latin typeface="黑体" panose="02010609060101010101" pitchFamily="49" charset="-122"/>
                          <a:ea typeface="黑体" panose="02010609060101010101" pitchFamily="49" charset="-122"/>
                        </a:rPr>
                        <a:t>拓展答案</a:t>
                      </a:r>
                    </a:p>
                  </a:txBody>
                  <a:tcPr anchor="ctr">
                    <a:solidFill>
                      <a:srgbClr val="0070C0"/>
                    </a:solidFill>
                  </a:tcPr>
                </a:tc>
                <a:tc>
                  <a:txBody>
                    <a:bodyPr/>
                    <a:lstStyle/>
                    <a:p>
                      <a:pPr algn="ctr">
                        <a:buNone/>
                      </a:pPr>
                      <a:r>
                        <a:rPr lang="zh-CN" altLang="en-US" sz="2400" b="0" dirty="0">
                          <a:latin typeface="黑体" panose="02010609060101010101" pitchFamily="49" charset="-122"/>
                          <a:ea typeface="黑体" panose="02010609060101010101" pitchFamily="49" charset="-122"/>
                          <a:sym typeface="+mn-ea"/>
                        </a:rPr>
                        <a:t>典型错误</a:t>
                      </a:r>
                      <a:endParaRPr lang="zh-CN" altLang="en-US" sz="2400" b="0" dirty="0">
                        <a:latin typeface="黑体" panose="02010609060101010101" pitchFamily="49" charset="-122"/>
                        <a:ea typeface="黑体" panose="02010609060101010101" pitchFamily="49" charset="-122"/>
                      </a:endParaRPr>
                    </a:p>
                  </a:txBody>
                  <a:tcPr anchor="ctr">
                    <a:solidFill>
                      <a:srgbClr val="0070C0"/>
                    </a:solidFill>
                  </a:tcPr>
                </a:tc>
                <a:extLst>
                  <a:ext uri="{0D108BD9-81ED-4DB2-BD59-A6C34878D82A}">
                    <a16:rowId xmlns:a16="http://schemas.microsoft.com/office/drawing/2014/main" val="10000"/>
                  </a:ext>
                </a:extLst>
              </a:tr>
              <a:tr h="1944792">
                <a:tc>
                  <a:txBody>
                    <a:bodyPr/>
                    <a:lstStyle/>
                    <a:p>
                      <a:pPr algn="ctr"/>
                      <a:r>
                        <a:rPr lang="en-US" altLang="zh-CN" sz="2400" b="0" dirty="0">
                          <a:latin typeface="黑体" panose="02010609060101010101" pitchFamily="49" charset="-122"/>
                          <a:ea typeface="黑体" panose="02010609060101010101" pitchFamily="49" charset="-122"/>
                          <a:cs typeface="Arial Unicode MS" pitchFamily="34" charset="-122"/>
                        </a:rPr>
                        <a:t>21.5</a:t>
                      </a:r>
                    </a:p>
                  </a:txBody>
                  <a:tcPr anchor="ctr"/>
                </a:tc>
                <a:tc>
                  <a:txBody>
                    <a:bodyPr/>
                    <a:lstStyle/>
                    <a:p>
                      <a:pPr algn="ctr"/>
                      <a:r>
                        <a:rPr lang="en-US" altLang="zh-CN" sz="2400" b="0" dirty="0">
                          <a:latin typeface="黑体" panose="02010609060101010101" pitchFamily="49" charset="-122"/>
                          <a:ea typeface="黑体" panose="02010609060101010101" pitchFamily="49" charset="-122"/>
                        </a:rPr>
                        <a:t>2</a:t>
                      </a:r>
                    </a:p>
                    <a:p>
                      <a:pPr algn="ctr"/>
                      <a:r>
                        <a:rPr lang="zh-CN" altLang="en-US" sz="2400" b="0" dirty="0">
                          <a:latin typeface="黑体" panose="02010609060101010101" pitchFamily="49" charset="-122"/>
                          <a:ea typeface="黑体" panose="02010609060101010101" pitchFamily="49" charset="-122"/>
                        </a:rPr>
                        <a:t>（</a:t>
                      </a:r>
                      <a:r>
                        <a:rPr lang="en-US" altLang="zh-CN" sz="2400" b="0" dirty="0">
                          <a:latin typeface="黑体" panose="02010609060101010101" pitchFamily="49" charset="-122"/>
                          <a:ea typeface="黑体" panose="02010609060101010101" pitchFamily="49" charset="-122"/>
                        </a:rPr>
                        <a:t>0,1,2</a:t>
                      </a:r>
                      <a:r>
                        <a:rPr lang="zh-CN" altLang="en-US" sz="2400" b="0" dirty="0">
                          <a:latin typeface="黑体" panose="02010609060101010101" pitchFamily="49" charset="-122"/>
                          <a:ea typeface="黑体" panose="02010609060101010101" pitchFamily="49" charset="-122"/>
                        </a:rPr>
                        <a:t>）</a:t>
                      </a:r>
                    </a:p>
                  </a:txBody>
                  <a:tcPr anchor="ctr"/>
                </a:tc>
                <a:tc>
                  <a:txBody>
                    <a:bodyPr/>
                    <a:lstStyle/>
                    <a:p>
                      <a:pPr algn="l"/>
                      <a:r>
                        <a:rPr lang="zh-CN" altLang="en-US" sz="1800" b="0" dirty="0">
                          <a:latin typeface="黑体" panose="02010609060101010101" pitchFamily="49" charset="-122"/>
                          <a:ea typeface="黑体" panose="02010609060101010101" pitchFamily="49" charset="-122"/>
                        </a:rPr>
                        <a:t>两个要点，一个</a:t>
                      </a:r>
                      <a:r>
                        <a:rPr lang="en-US" altLang="zh-CN" sz="1800" b="0" dirty="0">
                          <a:latin typeface="黑体" panose="02010609060101010101" pitchFamily="49" charset="-122"/>
                          <a:ea typeface="黑体" panose="02010609060101010101" pitchFamily="49" charset="-122"/>
                        </a:rPr>
                        <a:t>1</a:t>
                      </a:r>
                      <a:r>
                        <a:rPr lang="zh-CN" altLang="en-US" sz="1800" b="0" dirty="0">
                          <a:latin typeface="黑体" panose="02010609060101010101" pitchFamily="49" charset="-122"/>
                          <a:ea typeface="黑体" panose="02010609060101010101" pitchFamily="49" charset="-122"/>
                        </a:rPr>
                        <a:t>分</a:t>
                      </a:r>
                    </a:p>
                    <a:p>
                      <a:pPr algn="l"/>
                      <a:r>
                        <a:rPr lang="zh-CN" altLang="en-US" sz="1800" b="0" dirty="0">
                          <a:latin typeface="黑体" panose="02010609060101010101" pitchFamily="49" charset="-122"/>
                          <a:ea typeface="黑体" panose="02010609060101010101" pitchFamily="49" charset="-122"/>
                        </a:rPr>
                        <a:t>要点</a:t>
                      </a:r>
                      <a:r>
                        <a:rPr lang="en-US" altLang="zh-CN" sz="1800" b="0" dirty="0">
                          <a:latin typeface="黑体" panose="02010609060101010101" pitchFamily="49" charset="-122"/>
                          <a:ea typeface="黑体" panose="02010609060101010101" pitchFamily="49" charset="-122"/>
                        </a:rPr>
                        <a:t>1</a:t>
                      </a:r>
                      <a:r>
                        <a:rPr lang="zh-CN" altLang="en-US" sz="1800" b="0" dirty="0">
                          <a:latin typeface="黑体" panose="02010609060101010101" pitchFamily="49" charset="-122"/>
                          <a:ea typeface="黑体" panose="02010609060101010101" pitchFamily="49" charset="-122"/>
                        </a:rPr>
                        <a:t>：仅针对目标基因进行突变</a:t>
                      </a:r>
                    </a:p>
                    <a:p>
                      <a:pPr algn="l"/>
                      <a:endParaRPr lang="zh-CN" altLang="en-US" sz="1800" b="0" dirty="0">
                        <a:latin typeface="黑体" panose="02010609060101010101" pitchFamily="49" charset="-122"/>
                        <a:ea typeface="黑体" panose="02010609060101010101" pitchFamily="49" charset="-122"/>
                      </a:endParaRPr>
                    </a:p>
                    <a:p>
                      <a:pPr algn="l"/>
                      <a:r>
                        <a:rPr lang="zh-CN" altLang="en-US" sz="1800" b="0" dirty="0">
                          <a:latin typeface="黑体" panose="02010609060101010101" pitchFamily="49" charset="-122"/>
                          <a:ea typeface="黑体" panose="02010609060101010101" pitchFamily="49" charset="-122"/>
                        </a:rPr>
                        <a:t>要点</a:t>
                      </a:r>
                      <a:r>
                        <a:rPr lang="en-US" altLang="zh-CN" sz="1800" b="0" dirty="0">
                          <a:latin typeface="黑体" panose="02010609060101010101" pitchFamily="49" charset="-122"/>
                          <a:ea typeface="黑体" panose="02010609060101010101" pitchFamily="49" charset="-122"/>
                        </a:rPr>
                        <a:t>2</a:t>
                      </a:r>
                      <a:r>
                        <a:rPr lang="zh-CN" altLang="en-US" sz="1800" b="0" dirty="0">
                          <a:latin typeface="黑体" panose="02010609060101010101" pitchFamily="49" charset="-122"/>
                          <a:ea typeface="黑体" panose="02010609060101010101" pitchFamily="49" charset="-122"/>
                        </a:rPr>
                        <a:t>：不导致宿主菌其他基因突变，宿主菌存活率高</a:t>
                      </a:r>
                    </a:p>
                    <a:p>
                      <a:pPr algn="l"/>
                      <a:endParaRPr lang="en-US" altLang="zh-CN" sz="1800" b="0" dirty="0">
                        <a:latin typeface="黑体" panose="02010609060101010101" pitchFamily="49" charset="-122"/>
                        <a:ea typeface="黑体" panose="02010609060101010101" pitchFamily="49" charset="-122"/>
                      </a:endParaRPr>
                    </a:p>
                    <a:p>
                      <a:pPr algn="l"/>
                      <a:r>
                        <a:rPr lang="en-US" altLang="zh-CN" sz="1800" b="0" dirty="0">
                          <a:latin typeface="黑体" panose="02010609060101010101" pitchFamily="49" charset="-122"/>
                          <a:ea typeface="黑体" panose="02010609060101010101" pitchFamily="49" charset="-122"/>
                        </a:rPr>
                        <a:t> </a:t>
                      </a:r>
                      <a:endParaRPr lang="zh-CN" altLang="en-US" sz="1800" b="0" dirty="0">
                        <a:latin typeface="黑体" panose="02010609060101010101" pitchFamily="49" charset="-122"/>
                        <a:ea typeface="黑体" panose="02010609060101010101" pitchFamily="49" charset="-122"/>
                      </a:endParaRPr>
                    </a:p>
                  </a:txBody>
                  <a:tcPr/>
                </a:tc>
                <a:tc>
                  <a:txBody>
                    <a:bodyPr/>
                    <a:lstStyle/>
                    <a:p>
                      <a:pPr algn="l"/>
                      <a:r>
                        <a:rPr lang="zh-CN" altLang="en-US" sz="1800" b="0" dirty="0">
                          <a:solidFill>
                            <a:schemeClr val="tx1"/>
                          </a:solidFill>
                          <a:latin typeface="黑体" panose="02010609060101010101" pitchFamily="49" charset="-122"/>
                          <a:ea typeface="黑体" panose="02010609060101010101" pitchFamily="49" charset="-122"/>
                        </a:rPr>
                        <a:t>要点</a:t>
                      </a:r>
                      <a:r>
                        <a:rPr lang="en-US" altLang="zh-CN" sz="1800" b="0" dirty="0">
                          <a:solidFill>
                            <a:schemeClr val="tx1"/>
                          </a:solidFill>
                          <a:latin typeface="黑体" panose="02010609060101010101" pitchFamily="49" charset="-122"/>
                          <a:ea typeface="黑体" panose="02010609060101010101" pitchFamily="49" charset="-122"/>
                        </a:rPr>
                        <a:t>1</a:t>
                      </a:r>
                      <a:r>
                        <a:rPr lang="zh-CN" altLang="en-US" sz="1800" b="0" dirty="0">
                          <a:solidFill>
                            <a:schemeClr val="tx1"/>
                          </a:solidFill>
                          <a:latin typeface="黑体" panose="02010609060101010101" pitchFamily="49" charset="-122"/>
                          <a:ea typeface="黑体" panose="02010609060101010101" pitchFamily="49" charset="-122"/>
                        </a:rPr>
                        <a:t>：体现</a:t>
                      </a:r>
                      <a:r>
                        <a:rPr lang="en-US" altLang="zh-CN" sz="1800" b="0" dirty="0">
                          <a:solidFill>
                            <a:schemeClr val="tx1"/>
                          </a:solidFill>
                          <a:latin typeface="黑体" panose="02010609060101010101" pitchFamily="49" charset="-122"/>
                          <a:ea typeface="黑体" panose="02010609060101010101" pitchFamily="49" charset="-122"/>
                        </a:rPr>
                        <a:t>“</a:t>
                      </a:r>
                      <a:r>
                        <a:rPr lang="zh-CN" altLang="en-US" sz="1800" b="0" dirty="0">
                          <a:solidFill>
                            <a:schemeClr val="tx1"/>
                          </a:solidFill>
                          <a:latin typeface="黑体" panose="02010609060101010101" pitchFamily="49" charset="-122"/>
                          <a:ea typeface="黑体" panose="02010609060101010101" pitchFamily="49" charset="-122"/>
                        </a:rPr>
                        <a:t>仅</a:t>
                      </a:r>
                      <a:r>
                        <a:rPr lang="en-US" altLang="zh-CN" sz="1800" b="0" dirty="0">
                          <a:solidFill>
                            <a:schemeClr val="tx1"/>
                          </a:solidFill>
                          <a:latin typeface="黑体" panose="02010609060101010101" pitchFamily="49" charset="-122"/>
                          <a:ea typeface="黑体" panose="02010609060101010101" pitchFamily="49" charset="-122"/>
                        </a:rPr>
                        <a:t>”“</a:t>
                      </a:r>
                      <a:r>
                        <a:rPr lang="zh-CN" altLang="en-US" sz="1800" b="0" dirty="0">
                          <a:solidFill>
                            <a:schemeClr val="tx1"/>
                          </a:solidFill>
                          <a:latin typeface="黑体" panose="02010609060101010101" pitchFamily="49" charset="-122"/>
                          <a:ea typeface="黑体" panose="02010609060101010101" pitchFamily="49" charset="-122"/>
                        </a:rPr>
                        <a:t>针对</a:t>
                      </a:r>
                      <a:r>
                        <a:rPr lang="en-US" altLang="zh-CN" sz="1800" b="0" dirty="0">
                          <a:solidFill>
                            <a:schemeClr val="tx1"/>
                          </a:solidFill>
                          <a:latin typeface="黑体" panose="02010609060101010101" pitchFamily="49" charset="-122"/>
                          <a:ea typeface="黑体" panose="02010609060101010101" pitchFamily="49" charset="-122"/>
                        </a:rPr>
                        <a:t>”</a:t>
                      </a:r>
                      <a:r>
                        <a:rPr lang="zh-CN" altLang="en-US" sz="1800" b="0" dirty="0">
                          <a:solidFill>
                            <a:schemeClr val="tx1"/>
                          </a:solidFill>
                          <a:latin typeface="黑体" panose="02010609060101010101" pitchFamily="49" charset="-122"/>
                          <a:ea typeface="黑体" panose="02010609060101010101" pitchFamily="49" charset="-122"/>
                        </a:rPr>
                        <a:t>或有靶向性描述，或</a:t>
                      </a:r>
                      <a:r>
                        <a:rPr lang="en-US" altLang="zh-CN" sz="1800" b="0" dirty="0">
                          <a:solidFill>
                            <a:schemeClr val="tx1"/>
                          </a:solidFill>
                          <a:latin typeface="黑体" panose="02010609060101010101" pitchFamily="49" charset="-122"/>
                          <a:ea typeface="黑体" panose="02010609060101010101" pitchFamily="49" charset="-122"/>
                        </a:rPr>
                        <a:t>“</a:t>
                      </a:r>
                      <a:r>
                        <a:rPr lang="zh-CN" altLang="en-US" sz="1800" b="0" dirty="0">
                          <a:solidFill>
                            <a:schemeClr val="tx1"/>
                          </a:solidFill>
                          <a:latin typeface="黑体" panose="02010609060101010101" pitchFamily="49" charset="-122"/>
                          <a:ea typeface="黑体" panose="02010609060101010101" pitchFamily="49" charset="-122"/>
                        </a:rPr>
                        <a:t>对目标基因进行突变，不导致宿主菌其他基因突变</a:t>
                      </a:r>
                      <a:r>
                        <a:rPr lang="en-US" altLang="zh-CN" sz="1800" b="0" dirty="0">
                          <a:solidFill>
                            <a:schemeClr val="tx1"/>
                          </a:solidFill>
                          <a:latin typeface="黑体" panose="02010609060101010101" pitchFamily="49" charset="-122"/>
                          <a:ea typeface="黑体" panose="02010609060101010101" pitchFamily="49" charset="-122"/>
                        </a:rPr>
                        <a:t>”</a:t>
                      </a:r>
                    </a:p>
                    <a:p>
                      <a:pPr algn="l"/>
                      <a:r>
                        <a:rPr lang="zh-CN" altLang="en-US" sz="1800" b="0" dirty="0">
                          <a:solidFill>
                            <a:schemeClr val="tx1"/>
                          </a:solidFill>
                          <a:latin typeface="黑体" panose="02010609060101010101" pitchFamily="49" charset="-122"/>
                          <a:ea typeface="黑体" panose="02010609060101010101" pitchFamily="49" charset="-122"/>
                        </a:rPr>
                        <a:t>要点</a:t>
                      </a:r>
                      <a:r>
                        <a:rPr lang="en-US" altLang="zh-CN" sz="1800" b="0" dirty="0">
                          <a:solidFill>
                            <a:schemeClr val="tx1"/>
                          </a:solidFill>
                          <a:latin typeface="黑体" panose="02010609060101010101" pitchFamily="49" charset="-122"/>
                          <a:ea typeface="黑体" panose="02010609060101010101" pitchFamily="49" charset="-122"/>
                        </a:rPr>
                        <a:t>2</a:t>
                      </a:r>
                      <a:r>
                        <a:rPr lang="zh-CN" altLang="en-US" sz="1800" b="0" dirty="0">
                          <a:solidFill>
                            <a:schemeClr val="tx1"/>
                          </a:solidFill>
                          <a:latin typeface="黑体" panose="02010609060101010101" pitchFamily="49" charset="-122"/>
                          <a:ea typeface="黑体" panose="02010609060101010101" pitchFamily="49" charset="-122"/>
                        </a:rPr>
                        <a:t>：明确</a:t>
                      </a:r>
                      <a:r>
                        <a:rPr lang="en-US" altLang="zh-CN" sz="1800" b="0" dirty="0">
                          <a:solidFill>
                            <a:schemeClr val="tx1"/>
                          </a:solidFill>
                          <a:latin typeface="黑体" panose="02010609060101010101" pitchFamily="49" charset="-122"/>
                          <a:ea typeface="黑体" panose="02010609060101010101" pitchFamily="49" charset="-122"/>
                        </a:rPr>
                        <a:t>“</a:t>
                      </a:r>
                      <a:r>
                        <a:rPr lang="zh-CN" altLang="en-US" sz="1800" b="0" dirty="0">
                          <a:solidFill>
                            <a:schemeClr val="tx1"/>
                          </a:solidFill>
                          <a:latin typeface="黑体" panose="02010609060101010101" pitchFamily="49" charset="-122"/>
                          <a:ea typeface="黑体" panose="02010609060101010101" pitchFamily="49" charset="-122"/>
                        </a:rPr>
                        <a:t>宿主菌的</a:t>
                      </a:r>
                      <a:r>
                        <a:rPr lang="zh-CN" altLang="en-US" sz="1800" b="1" dirty="0">
                          <a:solidFill>
                            <a:schemeClr val="tx1"/>
                          </a:solidFill>
                          <a:latin typeface="黑体" panose="02010609060101010101" pitchFamily="49" charset="-122"/>
                          <a:ea typeface="黑体" panose="02010609060101010101" pitchFamily="49" charset="-122"/>
                        </a:rPr>
                        <a:t>存活</a:t>
                      </a:r>
                      <a:r>
                        <a:rPr lang="zh-CN" altLang="en-US" sz="1800" b="0" dirty="0">
                          <a:solidFill>
                            <a:schemeClr val="tx1"/>
                          </a:solidFill>
                          <a:latin typeface="黑体" panose="02010609060101010101" pitchFamily="49" charset="-122"/>
                          <a:ea typeface="黑体" panose="02010609060101010101" pitchFamily="49" charset="-122"/>
                        </a:rPr>
                        <a:t>率高</a:t>
                      </a:r>
                      <a:r>
                        <a:rPr lang="en-US" altLang="zh-CN" sz="1800" b="0" dirty="0">
                          <a:solidFill>
                            <a:schemeClr val="tx1"/>
                          </a:solidFill>
                          <a:latin typeface="黑体" panose="02010609060101010101" pitchFamily="49" charset="-122"/>
                          <a:ea typeface="黑体" panose="02010609060101010101" pitchFamily="49" charset="-122"/>
                        </a:rPr>
                        <a:t>”</a:t>
                      </a:r>
                      <a:r>
                        <a:rPr lang="zh-CN" altLang="en-US" sz="1800" b="0" dirty="0">
                          <a:solidFill>
                            <a:schemeClr val="tx1"/>
                          </a:solidFill>
                          <a:latin typeface="黑体" panose="02010609060101010101" pitchFamily="49" charset="-122"/>
                          <a:ea typeface="黑体" panose="02010609060101010101" pitchFamily="49" charset="-122"/>
                        </a:rPr>
                        <a:t>，或</a:t>
                      </a:r>
                      <a:r>
                        <a:rPr lang="en-US" altLang="zh-CN" sz="1800" b="0" dirty="0">
                          <a:solidFill>
                            <a:schemeClr val="tx1"/>
                          </a:solidFill>
                          <a:latin typeface="黑体" panose="02010609060101010101" pitchFamily="49" charset="-122"/>
                          <a:ea typeface="黑体" panose="02010609060101010101" pitchFamily="49" charset="-122"/>
                        </a:rPr>
                        <a:t>“</a:t>
                      </a:r>
                      <a:r>
                        <a:rPr lang="zh-CN" altLang="en-US" sz="1800" b="0" dirty="0">
                          <a:solidFill>
                            <a:schemeClr val="tx1"/>
                          </a:solidFill>
                          <a:latin typeface="黑体" panose="02010609060101010101" pitchFamily="49" charset="-122"/>
                          <a:ea typeface="黑体" panose="02010609060101010101" pitchFamily="49" charset="-122"/>
                        </a:rPr>
                        <a:t>避免非目标基因突变造成</a:t>
                      </a:r>
                      <a:r>
                        <a:rPr lang="zh-CN" altLang="en-US" sz="1800" b="1" dirty="0">
                          <a:solidFill>
                            <a:schemeClr val="tx1"/>
                          </a:solidFill>
                          <a:latin typeface="黑体" panose="02010609060101010101" pitchFamily="49" charset="-122"/>
                          <a:ea typeface="黑体" panose="02010609060101010101" pitchFamily="49" charset="-122"/>
                        </a:rPr>
                        <a:t>死亡</a:t>
                      </a:r>
                      <a:r>
                        <a:rPr lang="en-US" altLang="zh-CN" sz="1800" b="0" dirty="0">
                          <a:solidFill>
                            <a:schemeClr val="tx1"/>
                          </a:solidFill>
                          <a:latin typeface="黑体" panose="02010609060101010101" pitchFamily="49" charset="-122"/>
                          <a:ea typeface="黑体" panose="02010609060101010101" pitchFamily="49" charset="-122"/>
                        </a:rPr>
                        <a:t>”</a:t>
                      </a:r>
                    </a:p>
                    <a:p>
                      <a:pPr algn="l"/>
                      <a:endParaRPr lang="zh-CN" altLang="en-US" sz="1800" b="0" dirty="0">
                        <a:solidFill>
                          <a:schemeClr val="tx1"/>
                        </a:solidFill>
                        <a:latin typeface="黑体" panose="02010609060101010101" pitchFamily="49" charset="-122"/>
                        <a:ea typeface="黑体" panose="02010609060101010101" pitchFamily="49" charset="-122"/>
                      </a:endParaRPr>
                    </a:p>
                    <a:p>
                      <a:pPr algn="l"/>
                      <a:r>
                        <a:rPr lang="zh-CN" altLang="en-US" sz="1800" b="0" dirty="0">
                          <a:solidFill>
                            <a:schemeClr val="tx1"/>
                          </a:solidFill>
                          <a:latin typeface="黑体" panose="02010609060101010101" pitchFamily="49" charset="-122"/>
                          <a:ea typeface="黑体" panose="02010609060101010101" pitchFamily="49" charset="-122"/>
                        </a:rPr>
                        <a:t>多答</a:t>
                      </a:r>
                      <a:r>
                        <a:rPr lang="zh-CN" altLang="en-US" sz="1800" b="0" dirty="0">
                          <a:solidFill>
                            <a:schemeClr val="tx1"/>
                          </a:solidFill>
                          <a:latin typeface="楷体" panose="02010609060101010101" charset="-122"/>
                          <a:ea typeface="楷体" panose="02010609060101010101" charset="-122"/>
                        </a:rPr>
                        <a:t>提高突变频率，操作简单、周期短等</a:t>
                      </a:r>
                      <a:r>
                        <a:rPr lang="zh-CN" altLang="en-US" sz="1800" b="0" dirty="0">
                          <a:solidFill>
                            <a:schemeClr val="tx1"/>
                          </a:solidFill>
                          <a:latin typeface="黑体" panose="02010609060101010101" pitchFamily="49" charset="-122"/>
                          <a:ea typeface="黑体" panose="02010609060101010101" pitchFamily="49" charset="-122"/>
                        </a:rPr>
                        <a:t>不作为给分点</a:t>
                      </a:r>
                    </a:p>
                  </a:txBody>
                  <a:tcPr/>
                </a:tc>
                <a:tc>
                  <a:txBody>
                    <a:bodyPr/>
                    <a:lstStyle/>
                    <a:p>
                      <a:pPr algn="l">
                        <a:buNone/>
                      </a:pPr>
                      <a:r>
                        <a:rPr lang="en-US" altLang="zh-CN" sz="1800" b="0" dirty="0">
                          <a:solidFill>
                            <a:srgbClr val="FF0000"/>
                          </a:solidFill>
                          <a:latin typeface="黑体" panose="02010609060101010101" pitchFamily="49" charset="-122"/>
                          <a:ea typeface="黑体" panose="02010609060101010101" pitchFamily="49" charset="-122"/>
                        </a:rPr>
                        <a:t>1.</a:t>
                      </a:r>
                      <a:r>
                        <a:rPr lang="zh-CN" altLang="en-US" sz="1800" b="0" dirty="0">
                          <a:solidFill>
                            <a:srgbClr val="FF0000"/>
                          </a:solidFill>
                          <a:latin typeface="黑体" panose="02010609060101010101" pitchFamily="49" charset="-122"/>
                          <a:ea typeface="黑体" panose="02010609060101010101" pitchFamily="49" charset="-122"/>
                        </a:rPr>
                        <a:t>要点</a:t>
                      </a:r>
                      <a:r>
                        <a:rPr lang="en-US" altLang="zh-CN" sz="1800" b="0" dirty="0">
                          <a:solidFill>
                            <a:srgbClr val="FF0000"/>
                          </a:solidFill>
                          <a:latin typeface="黑体" panose="02010609060101010101" pitchFamily="49" charset="-122"/>
                          <a:ea typeface="黑体" panose="02010609060101010101" pitchFamily="49" charset="-122"/>
                        </a:rPr>
                        <a:t>1</a:t>
                      </a:r>
                      <a:r>
                        <a:rPr lang="zh-CN" altLang="en-US" sz="1800" b="0" dirty="0">
                          <a:solidFill>
                            <a:srgbClr val="FF0000"/>
                          </a:solidFill>
                          <a:latin typeface="黑体" panose="02010609060101010101" pitchFamily="49" charset="-122"/>
                          <a:ea typeface="黑体" panose="02010609060101010101" pitchFamily="49" charset="-122"/>
                        </a:rPr>
                        <a:t>：①不体现</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仅</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，如是目标基因发生突变；②定向、定点突变，突变位点单一，避免</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降低不定向性，目标基因精准</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特定突变；③目的不清：针对目标基因进行复制</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加速进化</a:t>
                      </a:r>
                    </a:p>
                    <a:p>
                      <a:pPr algn="l">
                        <a:buNone/>
                      </a:pPr>
                      <a:r>
                        <a:rPr lang="en-US" altLang="zh-CN" sz="1800" b="0" dirty="0">
                          <a:solidFill>
                            <a:srgbClr val="FF0000"/>
                          </a:solidFill>
                          <a:latin typeface="黑体" panose="02010609060101010101" pitchFamily="49" charset="-122"/>
                          <a:ea typeface="黑体" panose="02010609060101010101" pitchFamily="49" charset="-122"/>
                        </a:rPr>
                        <a:t>2.</a:t>
                      </a:r>
                      <a:r>
                        <a:rPr lang="zh-CN" altLang="en-US" sz="1800" b="0" dirty="0">
                          <a:solidFill>
                            <a:srgbClr val="FF0000"/>
                          </a:solidFill>
                          <a:latin typeface="黑体" panose="02010609060101010101" pitchFamily="49" charset="-122"/>
                          <a:ea typeface="黑体" panose="02010609060101010101" pitchFamily="49" charset="-122"/>
                        </a:rPr>
                        <a:t>要点</a:t>
                      </a:r>
                      <a:r>
                        <a:rPr lang="en-US" altLang="zh-CN" sz="1800" b="0" dirty="0">
                          <a:solidFill>
                            <a:srgbClr val="FF0000"/>
                          </a:solidFill>
                          <a:latin typeface="黑体" panose="02010609060101010101" pitchFamily="49" charset="-122"/>
                          <a:ea typeface="黑体" panose="02010609060101010101" pitchFamily="49" charset="-122"/>
                        </a:rPr>
                        <a:t>2</a:t>
                      </a:r>
                      <a:r>
                        <a:rPr lang="zh-CN" altLang="en-US" sz="1800" b="0" dirty="0">
                          <a:solidFill>
                            <a:srgbClr val="FF0000"/>
                          </a:solidFill>
                          <a:latin typeface="黑体" panose="02010609060101010101" pitchFamily="49" charset="-122"/>
                          <a:ea typeface="黑体" panose="02010609060101010101" pitchFamily="49" charset="-122"/>
                        </a:rPr>
                        <a:t>：安全性高</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危害小</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繁殖快</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不干扰选择过程</a:t>
                      </a:r>
                    </a:p>
                    <a:p>
                      <a:pPr algn="l">
                        <a:buNone/>
                      </a:pPr>
                      <a:r>
                        <a:rPr lang="en-US" altLang="zh-CN" sz="1800" b="0" dirty="0">
                          <a:solidFill>
                            <a:srgbClr val="FF0000"/>
                          </a:solidFill>
                          <a:latin typeface="黑体" panose="02010609060101010101" pitchFamily="49" charset="-122"/>
                          <a:ea typeface="黑体" panose="02010609060101010101" pitchFamily="49" charset="-122"/>
                        </a:rPr>
                        <a:t>3.</a:t>
                      </a:r>
                      <a:r>
                        <a:rPr lang="zh-CN" altLang="en-US" sz="1800" b="0" dirty="0">
                          <a:solidFill>
                            <a:srgbClr val="FF0000"/>
                          </a:solidFill>
                          <a:latin typeface="黑体" panose="02010609060101010101" pitchFamily="49" charset="-122"/>
                          <a:ea typeface="黑体" panose="02010609060101010101" pitchFamily="49" charset="-122"/>
                        </a:rPr>
                        <a:t>逻辑错误，如</a:t>
                      </a:r>
                      <a:r>
                        <a:rPr lang="en-US" altLang="zh-CN" sz="1800" b="0" dirty="0">
                          <a:solidFill>
                            <a:srgbClr val="FF0000"/>
                          </a:solidFill>
                          <a:latin typeface="黑体" panose="02010609060101010101" pitchFamily="49" charset="-122"/>
                          <a:ea typeface="黑体" panose="02010609060101010101" pitchFamily="49" charset="-122"/>
                        </a:rPr>
                        <a:t>“</a:t>
                      </a:r>
                      <a:r>
                        <a:rPr lang="zh-CN" altLang="en-US" sz="1800" b="0" dirty="0">
                          <a:solidFill>
                            <a:srgbClr val="FF0000"/>
                          </a:solidFill>
                          <a:latin typeface="黑体" panose="02010609060101010101" pitchFamily="49" charset="-122"/>
                          <a:ea typeface="黑体" panose="02010609060101010101" pitchFamily="49" charset="-122"/>
                        </a:rPr>
                        <a:t>针对目标基因进突变，降低了突变的不定向性</a:t>
                      </a:r>
                      <a:r>
                        <a:rPr lang="en-US" altLang="zh-CN" sz="1800" b="0" dirty="0">
                          <a:solidFill>
                            <a:srgbClr val="FF0000"/>
                          </a:solidFill>
                          <a:latin typeface="黑体" panose="02010609060101010101" pitchFamily="49" charset="-122"/>
                          <a:ea typeface="黑体" panose="02010609060101010101" pitchFamily="49" charset="-122"/>
                        </a:rPr>
                        <a:t>”</a:t>
                      </a:r>
                    </a:p>
                    <a:p>
                      <a:pPr algn="l">
                        <a:buNone/>
                      </a:pPr>
                      <a:r>
                        <a:rPr lang="en-US" altLang="zh-CN" sz="1800" b="0" dirty="0">
                          <a:solidFill>
                            <a:srgbClr val="FF0000"/>
                          </a:solidFill>
                          <a:latin typeface="黑体" panose="02010609060101010101" pitchFamily="49" charset="-122"/>
                          <a:ea typeface="黑体" panose="02010609060101010101" pitchFamily="49" charset="-122"/>
                        </a:rPr>
                        <a:t>4.</a:t>
                      </a:r>
                      <a:r>
                        <a:rPr lang="zh-CN" altLang="en-US" sz="1800" b="0" dirty="0">
                          <a:solidFill>
                            <a:srgbClr val="FF0000"/>
                          </a:solidFill>
                          <a:latin typeface="黑体" panose="02010609060101010101" pitchFamily="49" charset="-122"/>
                          <a:ea typeface="黑体" panose="02010609060101010101" pitchFamily="49" charset="-122"/>
                        </a:rPr>
                        <a:t>泛泛作答不给分，如具有高效性、高频性、靶向性、精准性</a:t>
                      </a:r>
                    </a:p>
                  </a:txBody>
                  <a:tcPr/>
                </a:tc>
                <a:extLst>
                  <a:ext uri="{0D108BD9-81ED-4DB2-BD59-A6C34878D82A}">
                    <a16:rowId xmlns:a16="http://schemas.microsoft.com/office/drawing/2014/main" val="10001"/>
                  </a:ext>
                </a:extLst>
              </a:tr>
            </a:tbl>
          </a:graphicData>
        </a:graphic>
      </p:graphicFrame>
      <p:pic>
        <p:nvPicPr>
          <p:cNvPr id="19" name="图片 18"/>
          <p:cNvPicPr>
            <a:picLocks noChangeAspect="1"/>
          </p:cNvPicPr>
          <p:nvPr/>
        </p:nvPicPr>
        <p:blipFill>
          <a:blip r:embed="rId3" cstate="print"/>
          <a:stretch>
            <a:fillRect/>
          </a:stretch>
        </p:blipFill>
        <p:spPr>
          <a:xfrm>
            <a:off x="1004570" y="4544060"/>
            <a:ext cx="10036175" cy="2111375"/>
          </a:xfrm>
          <a:prstGeom prst="rect">
            <a:avLst/>
          </a:prstGeom>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414146" y="1137285"/>
            <a:ext cx="9365615" cy="458343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736024" y="2528852"/>
            <a:ext cx="6913245" cy="923330"/>
          </a:xfrm>
          <a:prstGeom prst="rect">
            <a:avLst/>
          </a:prstGeom>
          <a:noFill/>
        </p:spPr>
        <p:txBody>
          <a:bodyPr wrap="square" rtlCol="0">
            <a:spAutoFit/>
          </a:bodyPr>
          <a:lstStyle/>
          <a:p>
            <a:pPr algn="ctr"/>
            <a:r>
              <a:rPr lang="zh-CN" altLang="en-US" sz="5400" b="1" dirty="0">
                <a:solidFill>
                  <a:schemeClr val="bg1"/>
                </a:solidFill>
                <a:latin typeface="Microsoft YaHei" panose="020B0503020204020204" pitchFamily="34" charset="-122"/>
                <a:ea typeface="Microsoft YaHei" panose="020B0503020204020204" pitchFamily="34" charset="-122"/>
              </a:rPr>
              <a:t>请您批评指正！</a:t>
            </a:r>
            <a:endParaRPr lang="en-US" altLang="zh-CN" sz="5400" b="1"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a:blip r:embed="rId2" cstate="print"/>
          <a:srcRect l="8911" t="13729" r="59010" b="4951"/>
          <a:stretch>
            <a:fillRect/>
          </a:stretch>
        </p:blipFill>
        <p:spPr bwMode="auto">
          <a:xfrm>
            <a:off x="1566361" y="594446"/>
            <a:ext cx="2660416" cy="3151906"/>
          </a:xfrm>
          <a:prstGeom prst="rect">
            <a:avLst/>
          </a:prstGeom>
          <a:noFill/>
          <a:ln w="9525">
            <a:noFill/>
            <a:miter lim="800000"/>
            <a:headEnd/>
            <a:tailEnd/>
          </a:ln>
        </p:spPr>
      </p:pic>
      <p:sp>
        <p:nvSpPr>
          <p:cNvPr id="11" name="TextBox 3"/>
          <p:cNvSpPr txBox="1"/>
          <p:nvPr/>
        </p:nvSpPr>
        <p:spPr>
          <a:xfrm>
            <a:off x="4742979" y="1015847"/>
            <a:ext cx="2290525" cy="587441"/>
          </a:xfrm>
          <a:prstGeom prst="rect">
            <a:avLst/>
          </a:prstGeom>
          <a:noFill/>
        </p:spPr>
        <p:txBody>
          <a:bodyPr wrap="square" tIns="108000" bIns="108000" rtlCol="0">
            <a:spAutoFit/>
          </a:bodyPr>
          <a:lstStyle/>
          <a:p>
            <a:pPr algn="ctr"/>
            <a:r>
              <a:rPr lang="zh-CN" altLang="en-US" sz="2400" dirty="0">
                <a:latin typeface="Microsoft YaHei" panose="020B0503020204020204" pitchFamily="34" charset="-122"/>
                <a:ea typeface="Microsoft YaHei" panose="020B0503020204020204" pitchFamily="34" charset="-122"/>
              </a:rPr>
              <a:t>花蜜、种子</a:t>
            </a:r>
          </a:p>
        </p:txBody>
      </p:sp>
      <p:sp>
        <p:nvSpPr>
          <p:cNvPr id="14" name="右箭头 13"/>
          <p:cNvSpPr/>
          <p:nvPr/>
        </p:nvSpPr>
        <p:spPr>
          <a:xfrm>
            <a:off x="4409497" y="1634496"/>
            <a:ext cx="3041964" cy="43200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5" name="右箭头 14"/>
          <p:cNvSpPr/>
          <p:nvPr/>
        </p:nvSpPr>
        <p:spPr>
          <a:xfrm flipH="1">
            <a:off x="4398940" y="2076612"/>
            <a:ext cx="3041964" cy="4320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TextBox 3"/>
          <p:cNvSpPr txBox="1"/>
          <p:nvPr/>
        </p:nvSpPr>
        <p:spPr>
          <a:xfrm>
            <a:off x="4841057" y="2526267"/>
            <a:ext cx="2290525" cy="587441"/>
          </a:xfrm>
          <a:prstGeom prst="rect">
            <a:avLst/>
          </a:prstGeom>
          <a:noFill/>
        </p:spPr>
        <p:txBody>
          <a:bodyPr wrap="square" tIns="108000" bIns="108000" rtlCol="0">
            <a:spAutoFit/>
          </a:bodyPr>
          <a:lstStyle/>
          <a:p>
            <a:pPr algn="ctr"/>
            <a:r>
              <a:rPr lang="zh-CN" altLang="en-US" sz="2400" dirty="0">
                <a:latin typeface="Microsoft YaHei" panose="020B0503020204020204" pitchFamily="34" charset="-122"/>
                <a:ea typeface="Microsoft YaHei" panose="020B0503020204020204" pitchFamily="34" charset="-122"/>
              </a:rPr>
              <a:t>传粉服务</a:t>
            </a:r>
          </a:p>
        </p:txBody>
      </p:sp>
      <p:sp>
        <p:nvSpPr>
          <p:cNvPr id="17" name="矩形 16"/>
          <p:cNvSpPr/>
          <p:nvPr/>
        </p:nvSpPr>
        <p:spPr>
          <a:xfrm>
            <a:off x="1178616" y="4482780"/>
            <a:ext cx="9481997" cy="1630045"/>
          </a:xfrm>
          <a:prstGeom prst="rect">
            <a:avLst/>
          </a:prstGeom>
        </p:spPr>
        <p:txBody>
          <a:bodyPr wrap="square">
            <a:spAutoFit/>
          </a:bodyPr>
          <a:lstStyle/>
          <a:p>
            <a:r>
              <a:rPr lang="zh-CN" altLang="en-US" sz="2000" dirty="0">
                <a:latin typeface="Microsoft YaHei" panose="020B0503020204020204" pitchFamily="34" charset="-122"/>
                <a:ea typeface="Microsoft YaHei" panose="020B0503020204020204" pitchFamily="34" charset="-122"/>
                <a:sym typeface="+mn-ea"/>
              </a:rPr>
              <a:t>夜蛾与</a:t>
            </a:r>
            <a:r>
              <a:rPr lang="zh-CN" altLang="en-US" sz="2000" dirty="0">
                <a:latin typeface="Microsoft YaHei" panose="020B0503020204020204" pitchFamily="34" charset="-122"/>
                <a:ea typeface="Microsoft YaHei" panose="020B0503020204020204" pitchFamily="34" charset="-122"/>
              </a:rPr>
              <a:t>细蝇子草与之间的关系为</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sym typeface="+mn-ea"/>
              </a:rPr>
              <a:t>传粉</a:t>
            </a:r>
            <a:r>
              <a:rPr lang="en-US" altLang="zh-CN" sz="2000" dirty="0">
                <a:latin typeface="Microsoft YaHei" panose="020B0503020204020204" pitchFamily="34" charset="-122"/>
                <a:ea typeface="Microsoft YaHei" panose="020B0503020204020204" pitchFamily="34" charset="-122"/>
                <a:sym typeface="+mn-ea"/>
              </a:rPr>
              <a:t>-</a:t>
            </a:r>
            <a:r>
              <a:rPr lang="zh-CN" altLang="en-US" sz="2000" dirty="0">
                <a:latin typeface="Microsoft YaHei" panose="020B0503020204020204" pitchFamily="34" charset="-122"/>
                <a:ea typeface="Microsoft YaHei" panose="020B0503020204020204" pitchFamily="34" charset="-122"/>
                <a:sym typeface="+mn-ea"/>
              </a:rPr>
              <a:t>寄生</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sym typeface="+mn-ea"/>
              </a:rPr>
              <a:t>兼具的</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看护式传粉</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（由寄生向互惠演变的中间态），是生存压力下演化出的利益捆绑。</a:t>
            </a:r>
          </a:p>
          <a:p>
            <a:r>
              <a:rPr lang="zh-CN" sz="2000" dirty="0">
                <a:latin typeface="Microsoft YaHei" panose="020B0503020204020204" pitchFamily="34" charset="-122"/>
                <a:ea typeface="Microsoft YaHei" panose="020B0503020204020204" pitchFamily="34" charset="-122"/>
              </a:rPr>
              <a:t>夜蛾从掠夺到交易用传粉换少量的种子，蝇子草吸引夜蛾并限制产卵来驯化夜蛾，最终实现双方成本与收益的平衡，最终演化出互惠乃至互利共生</a:t>
            </a:r>
            <a:r>
              <a:rPr lang="zh-CN" altLang="en-US" sz="2000" dirty="0">
                <a:latin typeface="Microsoft YaHei" panose="020B0503020204020204" pitchFamily="34" charset="-122"/>
                <a:ea typeface="Microsoft YaHei" panose="020B0503020204020204" pitchFamily="34" charset="-122"/>
              </a:rPr>
              <a:t>。</a:t>
            </a:r>
          </a:p>
          <a:p>
            <a:r>
              <a:rPr lang="zh-CN" altLang="en-US" sz="2000" dirty="0">
                <a:latin typeface="Microsoft YaHei" panose="020B0503020204020204" pitchFamily="34" charset="-122"/>
                <a:ea typeface="Microsoft YaHei" panose="020B0503020204020204" pitchFamily="34" charset="-122"/>
              </a:rPr>
              <a:t>题目视角：生态学研究揭示种间关系的演化。</a:t>
            </a:r>
          </a:p>
        </p:txBody>
      </p:sp>
      <p:pic>
        <p:nvPicPr>
          <p:cNvPr id="2" name="图片 1" descr="default(5)"/>
          <p:cNvPicPr>
            <a:picLocks noChangeAspect="1"/>
          </p:cNvPicPr>
          <p:nvPr/>
        </p:nvPicPr>
        <p:blipFill>
          <a:blip r:embed="rId3" cstate="print"/>
          <a:stretch>
            <a:fillRect/>
          </a:stretch>
        </p:blipFill>
        <p:spPr>
          <a:xfrm>
            <a:off x="7451090" y="670560"/>
            <a:ext cx="3731260" cy="2903220"/>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0" y="-1"/>
            <a:ext cx="12192000" cy="648997"/>
          </a:xfrm>
          <a:prstGeom prst="rect">
            <a:avLst/>
          </a:prstGeom>
          <a:solidFill>
            <a:srgbClr val="FFFF97"/>
          </a:solidFill>
        </p:spPr>
        <p:txBody>
          <a:bodyPr wrap="square" tIns="108000" bIns="108000" rtlCol="0">
            <a:spAutoFit/>
          </a:bodyPr>
          <a:lstStyle/>
          <a:p>
            <a:pPr algn="ctr"/>
            <a:r>
              <a:rPr lang="en-US" altLang="zh-CN" sz="2800" dirty="0">
                <a:latin typeface="Microsoft YaHei" panose="020B0503020204020204" pitchFamily="34" charset="-122"/>
                <a:ea typeface="Microsoft YaHei" panose="020B0503020204020204" pitchFamily="34" charset="-122"/>
              </a:rPr>
              <a:t>17.  </a:t>
            </a:r>
            <a:r>
              <a:rPr lang="zh-CN" altLang="en-US" sz="2800" dirty="0">
                <a:latin typeface="Microsoft YaHei" panose="020B0503020204020204" pitchFamily="34" charset="-122"/>
                <a:ea typeface="Microsoft YaHei" panose="020B0503020204020204" pitchFamily="34" charset="-122"/>
              </a:rPr>
              <a:t>突触外激酶</a:t>
            </a:r>
            <a:r>
              <a:rPr lang="en-US" altLang="zh-CN" sz="2800" dirty="0">
                <a:latin typeface="Microsoft YaHei" panose="020B0503020204020204" pitchFamily="34" charset="-122"/>
                <a:ea typeface="Microsoft YaHei" panose="020B0503020204020204" pitchFamily="34" charset="-122"/>
              </a:rPr>
              <a:t>VLK</a:t>
            </a:r>
            <a:r>
              <a:rPr lang="zh-CN" altLang="en-US" sz="2800" dirty="0">
                <a:latin typeface="Microsoft YaHei" panose="020B0503020204020204" pitchFamily="34" charset="-122"/>
                <a:ea typeface="Microsoft YaHei" panose="020B0503020204020204" pitchFamily="34" charset="-122"/>
              </a:rPr>
              <a:t>触发</a:t>
            </a:r>
            <a:r>
              <a:rPr lang="en-US" altLang="zh-CN" sz="2800" dirty="0">
                <a:latin typeface="Microsoft YaHei" panose="020B0503020204020204" pitchFamily="34" charset="-122"/>
                <a:ea typeface="Microsoft YaHei" panose="020B0503020204020204" pitchFamily="34" charset="-122"/>
              </a:rPr>
              <a:t>EphB2-NMDAR</a:t>
            </a:r>
            <a:r>
              <a:rPr lang="zh-CN" altLang="en-US" sz="2800" dirty="0">
                <a:latin typeface="Microsoft YaHei" panose="020B0503020204020204" pitchFamily="34" charset="-122"/>
                <a:ea typeface="Microsoft YaHei" panose="020B0503020204020204" pitchFamily="34" charset="-122"/>
              </a:rPr>
              <a:t>相互作用驱动损伤引起的疼痛</a:t>
            </a:r>
          </a:p>
        </p:txBody>
      </p:sp>
      <p:pic>
        <p:nvPicPr>
          <p:cNvPr id="18433" name="Picture 1"/>
          <p:cNvPicPr>
            <a:picLocks noChangeAspect="1" noChangeArrowheads="1"/>
          </p:cNvPicPr>
          <p:nvPr/>
        </p:nvPicPr>
        <p:blipFill>
          <a:blip r:embed="rId2" cstate="print"/>
          <a:srcRect/>
          <a:stretch>
            <a:fillRect/>
          </a:stretch>
        </p:blipFill>
        <p:spPr bwMode="auto">
          <a:xfrm>
            <a:off x="1854590" y="849467"/>
            <a:ext cx="8522788" cy="5031996"/>
          </a:xfrm>
          <a:prstGeom prst="rect">
            <a:avLst/>
          </a:prstGeom>
          <a:noFill/>
          <a:ln w="9525">
            <a:noFill/>
            <a:miter lim="800000"/>
            <a:headEnd/>
            <a:tailEnd/>
          </a:ln>
          <a:effectLst/>
        </p:spPr>
      </p:pic>
      <p:sp>
        <p:nvSpPr>
          <p:cNvPr id="4" name="矩形 3"/>
          <p:cNvSpPr/>
          <p:nvPr/>
        </p:nvSpPr>
        <p:spPr>
          <a:xfrm>
            <a:off x="1385778" y="5975544"/>
            <a:ext cx="9640186" cy="400110"/>
          </a:xfrm>
          <a:prstGeom prst="rect">
            <a:avLst/>
          </a:prstGeom>
        </p:spPr>
        <p:txBody>
          <a:bodyPr wrap="square">
            <a:spAutoFit/>
          </a:bodyPr>
          <a:lstStyle/>
          <a:p>
            <a:r>
              <a:rPr lang="en-US" altLang="zh-CN" sz="1000" dirty="0">
                <a:latin typeface="Microsoft YaHei" panose="020B0503020204020204" pitchFamily="34" charset="-122"/>
                <a:ea typeface="Microsoft YaHei" panose="020B0503020204020204" pitchFamily="34" charset="-122"/>
              </a:rPr>
              <a:t>VLK </a:t>
            </a:r>
            <a:r>
              <a:rPr lang="zh-CN" altLang="en-US" sz="1000" dirty="0">
                <a:latin typeface="Microsoft YaHei" panose="020B0503020204020204" pitchFamily="34" charset="-122"/>
                <a:ea typeface="Microsoft YaHei" panose="020B0503020204020204" pitchFamily="34" charset="-122"/>
              </a:rPr>
              <a:t>从突触⼩泡（与共释放⾕氨酸和 </a:t>
            </a:r>
            <a:r>
              <a:rPr lang="en-US" altLang="zh-CN" sz="1000" dirty="0">
                <a:latin typeface="Microsoft YaHei" panose="020B0503020204020204" pitchFamily="34" charset="-122"/>
                <a:ea typeface="Microsoft YaHei" panose="020B0503020204020204" pitchFamily="34" charset="-122"/>
              </a:rPr>
              <a:t>ATP </a:t>
            </a:r>
            <a:r>
              <a:rPr lang="zh-CN" altLang="en-US" sz="1000" dirty="0">
                <a:latin typeface="Microsoft YaHei" panose="020B0503020204020204" pitchFamily="34" charset="-122"/>
                <a:ea typeface="Microsoft YaHei" panose="020B0503020204020204" pitchFamily="34" charset="-122"/>
              </a:rPr>
              <a:t>的⼩泡类型相同）中释放，并且 </a:t>
            </a:r>
            <a:r>
              <a:rPr lang="en-US" altLang="zh-CN" sz="1000" dirty="0">
                <a:latin typeface="Microsoft YaHei" panose="020B0503020204020204" pitchFamily="34" charset="-122"/>
                <a:ea typeface="Microsoft YaHei" panose="020B0503020204020204" pitchFamily="34" charset="-122"/>
              </a:rPr>
              <a:t>VLK </a:t>
            </a:r>
            <a:r>
              <a:rPr lang="zh-CN" altLang="en-US" sz="1000" dirty="0">
                <a:latin typeface="Microsoft YaHei" panose="020B0503020204020204" pitchFamily="34" charset="-122"/>
                <a:ea typeface="Microsoft YaHei" panose="020B0503020204020204" pitchFamily="34" charset="-122"/>
              </a:rPr>
              <a:t>的分泌是由神经元活动以 </a:t>
            </a:r>
            <a:r>
              <a:rPr lang="en-US" altLang="zh-CN" sz="1000" dirty="0">
                <a:latin typeface="Microsoft YaHei" panose="020B0503020204020204" pitchFamily="34" charset="-122"/>
                <a:ea typeface="Microsoft YaHei" panose="020B0503020204020204" pitchFamily="34" charset="-122"/>
              </a:rPr>
              <a:t>SNARE </a:t>
            </a:r>
            <a:r>
              <a:rPr lang="zh-CN" altLang="en-US" sz="1000" dirty="0">
                <a:latin typeface="Microsoft YaHei" panose="020B0503020204020204" pitchFamily="34" charset="-122"/>
                <a:ea typeface="Microsoft YaHei" panose="020B0503020204020204" pitchFamily="34" charset="-122"/>
              </a:rPr>
              <a:t>依赖的⽅式介导的。释放后，</a:t>
            </a:r>
            <a:r>
              <a:rPr lang="en-US" altLang="zh-CN" sz="1000" dirty="0">
                <a:latin typeface="Microsoft YaHei" panose="020B0503020204020204" pitchFamily="34" charset="-122"/>
                <a:ea typeface="Microsoft YaHei" panose="020B0503020204020204" pitchFamily="34" charset="-122"/>
              </a:rPr>
              <a:t>VLK </a:t>
            </a:r>
            <a:r>
              <a:rPr lang="zh-CN" altLang="en-US" sz="1000" dirty="0">
                <a:latin typeface="Microsoft YaHei" panose="020B0503020204020204" pitchFamily="34" charset="-122"/>
                <a:ea typeface="Microsoft YaHei" panose="020B0503020204020204" pitchFamily="34" charset="-122"/>
              </a:rPr>
              <a:t>磷酸 化 </a:t>
            </a:r>
            <a:r>
              <a:rPr lang="en-US" altLang="zh-CN" sz="1000" dirty="0" err="1">
                <a:latin typeface="Microsoft YaHei" panose="020B0503020204020204" pitchFamily="34" charset="-122"/>
                <a:ea typeface="Microsoft YaHei" panose="020B0503020204020204" pitchFamily="34" charset="-122"/>
              </a:rPr>
              <a:t>EphB</a:t>
            </a:r>
            <a:r>
              <a:rPr lang="en-US" altLang="zh-CN" sz="1000" dirty="0">
                <a:latin typeface="Microsoft YaHei" panose="020B0503020204020204" pitchFamily="34" charset="-122"/>
                <a:ea typeface="Microsoft YaHei" panose="020B0503020204020204" pitchFamily="34" charset="-122"/>
              </a:rPr>
              <a:t> </a:t>
            </a:r>
            <a:r>
              <a:rPr lang="zh-CN" altLang="en-US" sz="1000" dirty="0">
                <a:latin typeface="Microsoft YaHei" panose="020B0503020204020204" pitchFamily="34" charset="-122"/>
                <a:ea typeface="Microsoft YaHei" panose="020B0503020204020204" pitchFamily="34" charset="-122"/>
              </a:rPr>
              <a:t>受体胞外 </a:t>
            </a:r>
            <a:r>
              <a:rPr lang="en-US" altLang="zh-CN" sz="1000" dirty="0">
                <a:latin typeface="Microsoft YaHei" panose="020B0503020204020204" pitchFamily="34" charset="-122"/>
                <a:ea typeface="Microsoft YaHei" panose="020B0503020204020204" pitchFamily="34" charset="-122"/>
              </a:rPr>
              <a:t>FNIII </a:t>
            </a:r>
            <a:r>
              <a:rPr lang="zh-CN" altLang="en-US" sz="1000" dirty="0">
                <a:latin typeface="Microsoft YaHei" panose="020B0503020204020204" pitchFamily="34" charset="-122"/>
                <a:ea typeface="Microsoft YaHei" panose="020B0503020204020204" pitchFamily="34" charset="-122"/>
              </a:rPr>
              <a:t>结构域中⼀个进化上保守的酪氨酸残基。这种磷 酸化促进了 </a:t>
            </a:r>
            <a:r>
              <a:rPr lang="en-US" altLang="zh-CN" sz="1000" dirty="0">
                <a:latin typeface="Microsoft YaHei" panose="020B0503020204020204" pitchFamily="34" charset="-122"/>
                <a:ea typeface="Microsoft YaHei" panose="020B0503020204020204" pitchFamily="34" charset="-122"/>
              </a:rPr>
              <a:t>EphB2-NMDAR </a:t>
            </a:r>
            <a:r>
              <a:rPr lang="zh-CN" altLang="en-US" sz="1000" dirty="0">
                <a:latin typeface="Microsoft YaHei" panose="020B0503020204020204" pitchFamily="34" charset="-122"/>
                <a:ea typeface="Microsoft YaHei" panose="020B0503020204020204" pitchFamily="34" charset="-122"/>
              </a:rPr>
              <a:t>复合物的形成，可能增强 </a:t>
            </a:r>
            <a:r>
              <a:rPr lang="en-US" altLang="zh-CN" sz="1000" dirty="0">
                <a:latin typeface="Microsoft YaHei" panose="020B0503020204020204" pitchFamily="34" charset="-122"/>
                <a:ea typeface="Microsoft YaHei" panose="020B0503020204020204" pitchFamily="34" charset="-122"/>
              </a:rPr>
              <a:t>NMDAR </a:t>
            </a:r>
            <a:r>
              <a:rPr lang="zh-CN" altLang="en-US" sz="1000" dirty="0">
                <a:latin typeface="Microsoft YaHei" panose="020B0503020204020204" pitchFamily="34" charset="-122"/>
                <a:ea typeface="Microsoft YaHei" panose="020B0503020204020204" pitchFamily="34" charset="-122"/>
              </a:rPr>
              <a:t>的突触定位和功 能，并增强伤害性信号传导。</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40757" y="1223307"/>
            <a:ext cx="10013132" cy="4678204"/>
          </a:xfrm>
          <a:prstGeom prst="rect">
            <a:avLst/>
          </a:prstGeom>
        </p:spPr>
        <p:txBody>
          <a:bodyPr wrap="square">
            <a:spAutoFit/>
          </a:bodyPr>
          <a:lstStyle/>
          <a:p>
            <a:pPr algn="ctr">
              <a:spcBef>
                <a:spcPts val="1200"/>
              </a:spcBef>
              <a:buClr>
                <a:srgbClr val="00B0F0"/>
              </a:buClr>
            </a:pPr>
            <a:r>
              <a:rPr lang="zh-CN" altLang="en-US" sz="2400" b="1" dirty="0">
                <a:latin typeface="Microsoft YaHei" panose="020B0503020204020204" pitchFamily="34" charset="-122"/>
                <a:ea typeface="Microsoft YaHei" panose="020B0503020204020204" pitchFamily="34" charset="-122"/>
              </a:rPr>
              <a:t>  </a:t>
            </a:r>
            <a:r>
              <a:rPr lang="en-US" altLang="zh-CN" sz="2800" b="1" dirty="0">
                <a:solidFill>
                  <a:srgbClr val="FF0000"/>
                </a:solidFill>
                <a:latin typeface="Microsoft YaHei" panose="020B0503020204020204" pitchFamily="34" charset="-122"/>
                <a:ea typeface="Microsoft YaHei" panose="020B0503020204020204" pitchFamily="34" charset="-122"/>
              </a:rPr>
              <a:t> </a:t>
            </a:r>
            <a:endParaRPr lang="en-US" altLang="zh-CN" b="1" dirty="0">
              <a:solidFill>
                <a:srgbClr val="FF0000"/>
              </a:solidFill>
              <a:latin typeface="Microsoft YaHei" panose="020B0503020204020204" pitchFamily="34" charset="-122"/>
              <a:ea typeface="Microsoft YaHei" panose="020B0503020204020204" pitchFamily="34" charset="-122"/>
            </a:endParaRPr>
          </a:p>
          <a:p>
            <a:pPr>
              <a:lnSpc>
                <a:spcPct val="125000"/>
              </a:lnSpc>
              <a:spcBef>
                <a:spcPts val="1800"/>
              </a:spcBef>
              <a:buClr>
                <a:srgbClr val="00B0F0"/>
              </a:buClr>
              <a:buFont typeface="Wingdings" panose="05000000000000000000" pitchFamily="2" charset="2"/>
              <a:buChar char="l"/>
            </a:pPr>
            <a:r>
              <a:rPr lang="en-US" altLang="zh-CN" sz="2000" dirty="0">
                <a:latin typeface="Microsoft YaHei" panose="020B0503020204020204" pitchFamily="34" charset="-122"/>
                <a:ea typeface="Microsoft YaHei" panose="020B0503020204020204" pitchFamily="34" charset="-122"/>
              </a:rPr>
              <a:t>  PLA</a:t>
            </a:r>
            <a:r>
              <a:rPr lang="zh-CN" altLang="en-US" sz="2000" dirty="0">
                <a:latin typeface="Microsoft YaHei" panose="020B0503020204020204" pitchFamily="34" charset="-122"/>
                <a:ea typeface="Microsoft YaHei" panose="020B0503020204020204" pitchFamily="34" charset="-122"/>
              </a:rPr>
              <a:t>是一种基于抗体识别与核酸扩增的高灵敏度检测方法，专门用于在单细胞水平上可视化并定量分析空间距离小于</a:t>
            </a:r>
            <a:r>
              <a:rPr lang="en-US" altLang="zh-CN" sz="2000" dirty="0">
                <a:latin typeface="Microsoft YaHei" panose="020B0503020204020204" pitchFamily="34" charset="-122"/>
                <a:ea typeface="Microsoft YaHei" panose="020B0503020204020204" pitchFamily="34" charset="-122"/>
              </a:rPr>
              <a:t>40</a:t>
            </a:r>
            <a:r>
              <a:rPr lang="zh-CN" altLang="en-US" sz="2000" dirty="0">
                <a:latin typeface="Microsoft YaHei" panose="020B0503020204020204" pitchFamily="34" charset="-122"/>
                <a:ea typeface="Microsoft YaHei" panose="020B0503020204020204" pitchFamily="34" charset="-122"/>
              </a:rPr>
              <a:t>纳米的蛋白质相互作用。</a:t>
            </a:r>
            <a:endParaRPr lang="en-US" altLang="zh-CN" sz="2000" dirty="0">
              <a:latin typeface="Microsoft YaHei" panose="020B0503020204020204" pitchFamily="34" charset="-122"/>
              <a:ea typeface="Microsoft YaHei" panose="020B0503020204020204" pitchFamily="34" charset="-122"/>
            </a:endParaRPr>
          </a:p>
          <a:p>
            <a:pPr>
              <a:lnSpc>
                <a:spcPct val="125000"/>
              </a:lnSpc>
              <a:spcBef>
                <a:spcPts val="1800"/>
              </a:spcBef>
              <a:buClr>
                <a:srgbClr val="00B0F0"/>
              </a:buClr>
              <a:buFont typeface="Wingdings" panose="05000000000000000000" pitchFamily="2" charset="2"/>
              <a:buChar char="l"/>
            </a:pPr>
            <a:r>
              <a:rPr lang="zh-CN" altLang="en-US" sz="2000" dirty="0">
                <a:latin typeface="Microsoft YaHei" panose="020B0503020204020204" pitchFamily="34" charset="-122"/>
                <a:ea typeface="Microsoft YaHei" panose="020B0503020204020204" pitchFamily="34" charset="-122"/>
              </a:rPr>
              <a:t>  该技术通过将抗原</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抗体反应的特异性与核酸扩增的信号放大能力相结合，实现了对目标蛋白互作的原位、精确定位与定量分析。</a:t>
            </a:r>
            <a:endParaRPr lang="en-US" altLang="zh-CN" sz="2000" dirty="0">
              <a:latin typeface="Microsoft YaHei" panose="020B0503020204020204" pitchFamily="34" charset="-122"/>
              <a:ea typeface="Microsoft YaHei" panose="020B0503020204020204" pitchFamily="34" charset="-122"/>
            </a:endParaRPr>
          </a:p>
          <a:p>
            <a:pPr>
              <a:lnSpc>
                <a:spcPct val="125000"/>
              </a:lnSpc>
              <a:spcBef>
                <a:spcPts val="1800"/>
              </a:spcBef>
              <a:buClr>
                <a:srgbClr val="00B0F0"/>
              </a:buClr>
              <a:buFont typeface="Wingdings" panose="05000000000000000000" pitchFamily="2" charset="2"/>
              <a:buChar char="l"/>
            </a:pPr>
            <a:r>
              <a:rPr lang="zh-CN" altLang="en-US" sz="2000" dirty="0">
                <a:latin typeface="Microsoft YaHei" panose="020B0503020204020204" pitchFamily="34" charset="-122"/>
                <a:ea typeface="Microsoft YaHei" panose="020B0503020204020204" pitchFamily="34" charset="-122"/>
              </a:rPr>
              <a:t>  技术原理：针对目标蛋白的特异性一抗分别与带有互补序列的</a:t>
            </a:r>
            <a:r>
              <a:rPr lang="en-US" altLang="zh-CN" sz="2000" dirty="0">
                <a:latin typeface="Microsoft YaHei" panose="020B0503020204020204" pitchFamily="34" charset="-122"/>
                <a:ea typeface="Microsoft YaHei" panose="020B0503020204020204" pitchFamily="34" charset="-122"/>
              </a:rPr>
              <a:t>DNA</a:t>
            </a:r>
            <a:r>
              <a:rPr lang="zh-CN" altLang="en-US" sz="2000" dirty="0">
                <a:latin typeface="Microsoft YaHei" panose="020B0503020204020204" pitchFamily="34" charset="-122"/>
                <a:ea typeface="Microsoft YaHei" panose="020B0503020204020204" pitchFamily="34" charset="-122"/>
              </a:rPr>
              <a:t>探针的二抗结合。当两个目标蛋白在细胞内空间距离接近（</a:t>
            </a:r>
            <a:r>
              <a:rPr lang="en-US" altLang="zh-CN" sz="2000" dirty="0">
                <a:latin typeface="Microsoft YaHei" panose="020B0503020204020204" pitchFamily="34" charset="-122"/>
                <a:ea typeface="Microsoft YaHei" panose="020B0503020204020204" pitchFamily="34" charset="-122"/>
              </a:rPr>
              <a:t>&lt;40 nm</a:t>
            </a:r>
            <a:r>
              <a:rPr lang="zh-CN" altLang="en-US" sz="2000" dirty="0">
                <a:latin typeface="Microsoft YaHei" panose="020B0503020204020204" pitchFamily="34" charset="-122"/>
                <a:ea typeface="Microsoft YaHei" panose="020B0503020204020204" pitchFamily="34" charset="-122"/>
              </a:rPr>
              <a:t>）时，其连接的</a:t>
            </a:r>
            <a:r>
              <a:rPr lang="en-US" altLang="zh-CN" sz="2000" dirty="0">
                <a:latin typeface="Microsoft YaHei" panose="020B0503020204020204" pitchFamily="34" charset="-122"/>
                <a:ea typeface="Microsoft YaHei" panose="020B0503020204020204" pitchFamily="34" charset="-122"/>
              </a:rPr>
              <a:t>DNA</a:t>
            </a:r>
            <a:r>
              <a:rPr lang="zh-CN" altLang="en-US" sz="2000" dirty="0">
                <a:latin typeface="Microsoft YaHei" panose="020B0503020204020204" pitchFamily="34" charset="-122"/>
                <a:ea typeface="Microsoft YaHei" panose="020B0503020204020204" pitchFamily="34" charset="-122"/>
              </a:rPr>
              <a:t>探针随之靠近，在连接酶作用下环化成完整的环形</a:t>
            </a:r>
            <a:r>
              <a:rPr lang="en-US" altLang="zh-CN" sz="2000" dirty="0">
                <a:latin typeface="Microsoft YaHei" panose="020B0503020204020204" pitchFamily="34" charset="-122"/>
                <a:ea typeface="Microsoft YaHei" panose="020B0503020204020204" pitchFamily="34" charset="-122"/>
              </a:rPr>
              <a:t>DNA</a:t>
            </a:r>
            <a:r>
              <a:rPr lang="zh-CN" altLang="en-US" sz="2000" dirty="0">
                <a:latin typeface="Microsoft YaHei" panose="020B0503020204020204" pitchFamily="34" charset="-122"/>
                <a:ea typeface="Microsoft YaHei" panose="020B0503020204020204" pitchFamily="34" charset="-122"/>
              </a:rPr>
              <a:t>模板。随后通过滚环扩增（</a:t>
            </a:r>
            <a:r>
              <a:rPr lang="en-US" altLang="zh-CN" sz="2000" dirty="0">
                <a:latin typeface="Microsoft YaHei" panose="020B0503020204020204" pitchFamily="34" charset="-122"/>
                <a:ea typeface="Microsoft YaHei" panose="020B0503020204020204" pitchFamily="34" charset="-122"/>
              </a:rPr>
              <a:t>RCA</a:t>
            </a:r>
            <a:r>
              <a:rPr lang="zh-CN" altLang="en-US" sz="2000" dirty="0">
                <a:latin typeface="Microsoft YaHei" panose="020B0503020204020204" pitchFamily="34" charset="-122"/>
                <a:ea typeface="Microsoft YaHei" panose="020B0503020204020204" pitchFamily="34" charset="-122"/>
              </a:rPr>
              <a:t>）产生大量单链</a:t>
            </a:r>
            <a:r>
              <a:rPr lang="en-US" altLang="zh-CN" sz="2000" dirty="0">
                <a:latin typeface="Microsoft YaHei" panose="020B0503020204020204" pitchFamily="34" charset="-122"/>
                <a:ea typeface="Microsoft YaHei" panose="020B0503020204020204" pitchFamily="34" charset="-122"/>
              </a:rPr>
              <a:t>DNA</a:t>
            </a:r>
            <a:r>
              <a:rPr lang="zh-CN" altLang="en-US" sz="2000" dirty="0">
                <a:latin typeface="Microsoft YaHei" panose="020B0503020204020204" pitchFamily="34" charset="-122"/>
                <a:ea typeface="Microsoft YaHei" panose="020B0503020204020204" pitchFamily="34" charset="-122"/>
              </a:rPr>
              <a:t>重复序列，并使用荧光标记的寡核苷酸探针进行检测。最终，荧光显微镜下的每个荧光信号点即代表一处蛋白质相互作用的位点，实现“所见即所得”的直观分析。</a:t>
            </a:r>
            <a:endParaRPr lang="zh-CN" altLang="en-US" sz="2400" dirty="0">
              <a:latin typeface="Microsoft YaHei" panose="020B0503020204020204" pitchFamily="34" charset="-122"/>
              <a:ea typeface="Microsoft YaHei" panose="020B0503020204020204" pitchFamily="34" charset="-122"/>
            </a:endParaRPr>
          </a:p>
        </p:txBody>
      </p:sp>
      <p:sp>
        <p:nvSpPr>
          <p:cNvPr id="3" name="矩形 2"/>
          <p:cNvSpPr/>
          <p:nvPr/>
        </p:nvSpPr>
        <p:spPr>
          <a:xfrm>
            <a:off x="3624852" y="609898"/>
            <a:ext cx="4657909" cy="984885"/>
          </a:xfrm>
          <a:prstGeom prst="rect">
            <a:avLst/>
          </a:prstGeom>
        </p:spPr>
        <p:txBody>
          <a:bodyPr wrap="square">
            <a:spAutoFit/>
          </a:bodyPr>
          <a:lstStyle/>
          <a:p>
            <a:pPr lvl="0" algn="ctr">
              <a:spcBef>
                <a:spcPts val="1200"/>
              </a:spcBef>
              <a:buClr>
                <a:srgbClr val="00B0F0"/>
              </a:buClr>
            </a:pPr>
            <a:r>
              <a:rPr lang="zh-CN" altLang="en-US" sz="2400" b="1" dirty="0">
                <a:solidFill>
                  <a:prstClr val="black"/>
                </a:solidFill>
                <a:latin typeface="Microsoft YaHei" panose="020B0503020204020204" pitchFamily="34" charset="-122"/>
                <a:ea typeface="Microsoft YaHei" panose="020B0503020204020204" pitchFamily="34" charset="-122"/>
              </a:rPr>
              <a:t> </a:t>
            </a:r>
            <a:r>
              <a:rPr lang="zh-CN" altLang="en-US" sz="2800" b="1" dirty="0">
                <a:solidFill>
                  <a:srgbClr val="FF0000"/>
                </a:solidFill>
                <a:latin typeface="Microsoft YaHei" panose="020B0503020204020204" pitchFamily="34" charset="-122"/>
                <a:ea typeface="Microsoft YaHei" panose="020B0503020204020204" pitchFamily="34" charset="-122"/>
              </a:rPr>
              <a:t>邻位连接技术</a:t>
            </a:r>
            <a:endParaRPr lang="en-US" altLang="zh-CN" sz="2800" b="1" dirty="0">
              <a:solidFill>
                <a:srgbClr val="FF0000"/>
              </a:solidFill>
              <a:latin typeface="Microsoft YaHei" panose="020B0503020204020204" pitchFamily="34" charset="-122"/>
              <a:ea typeface="Microsoft YaHei" panose="020B0503020204020204" pitchFamily="34" charset="-122"/>
            </a:endParaRPr>
          </a:p>
          <a:p>
            <a:pPr lvl="0" algn="ctr">
              <a:spcBef>
                <a:spcPts val="1200"/>
              </a:spcBef>
              <a:buClr>
                <a:srgbClr val="00B0F0"/>
              </a:buClr>
            </a:pPr>
            <a:r>
              <a:rPr lang="zh-CN" altLang="en-US" sz="2000" b="1" dirty="0">
                <a:solidFill>
                  <a:srgbClr val="FF0000"/>
                </a:solidFill>
                <a:latin typeface="Microsoft YaHei" panose="020B0503020204020204" pitchFamily="34" charset="-122"/>
                <a:ea typeface="Microsoft YaHei" panose="020B0503020204020204" pitchFamily="34" charset="-122"/>
              </a:rPr>
              <a:t>（</a:t>
            </a:r>
            <a:r>
              <a:rPr lang="en-US" altLang="zh-CN" sz="2000" b="1" dirty="0">
                <a:solidFill>
                  <a:srgbClr val="FF0000"/>
                </a:solidFill>
                <a:latin typeface="Microsoft YaHei" panose="020B0503020204020204" pitchFamily="34" charset="-122"/>
                <a:ea typeface="Microsoft YaHei" panose="020B0503020204020204" pitchFamily="34" charset="-122"/>
              </a:rPr>
              <a:t>Proximity Ligation Assay</a:t>
            </a:r>
            <a:r>
              <a:rPr lang="zh-CN" altLang="en-US" sz="2000" b="1" dirty="0">
                <a:solidFill>
                  <a:srgbClr val="FF0000"/>
                </a:solidFill>
                <a:latin typeface="Microsoft YaHei" panose="020B0503020204020204" pitchFamily="34" charset="-122"/>
                <a:ea typeface="Microsoft YaHei" panose="020B0503020204020204" pitchFamily="34" charset="-122"/>
              </a:rPr>
              <a:t>，</a:t>
            </a:r>
            <a:r>
              <a:rPr lang="en-US" altLang="zh-CN" sz="2000" b="1" dirty="0">
                <a:solidFill>
                  <a:srgbClr val="FF0000"/>
                </a:solidFill>
                <a:latin typeface="Microsoft YaHei" panose="020B0503020204020204" pitchFamily="34" charset="-122"/>
                <a:ea typeface="Microsoft YaHei" panose="020B0503020204020204" pitchFamily="34" charset="-122"/>
                <a:hlinkClick r:id="rId2" action="ppaction://hlinkfile"/>
              </a:rPr>
              <a:t>PLA</a:t>
            </a:r>
            <a:r>
              <a:rPr lang="zh-CN" altLang="en-US" sz="2000" b="1" dirty="0">
                <a:solidFill>
                  <a:srgbClr val="FF0000"/>
                </a:solidFill>
                <a:latin typeface="Microsoft YaHei" panose="020B0503020204020204" pitchFamily="34" charset="-122"/>
                <a:ea typeface="Microsoft YaHei" panose="020B0503020204020204" pitchFamily="34" charset="-122"/>
              </a:rPr>
              <a:t>）</a:t>
            </a:r>
            <a:endParaRPr lang="zh-CN" altLang="en-US" dirty="0"/>
          </a:p>
        </p:txBody>
      </p:sp>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1300fbf4-ff9a-468f-834c-ae382cf21a21}"/>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937cb29e-934a-4d6f-a93c-ee3a7f95d5f1}"/>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86dc73a6-1187-4d31-a162-c041ad336fd3}"/>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937cb29e-934a-4d6f-a93c-ee3a7f95d5f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0070C0"/>
        </a:solidFill>
        <a:ln>
          <a:noFill/>
        </a:ln>
      </a:spPr>
      <a:bodyPr wrap="square" rtlCol="0">
        <a:spAutoFit/>
      </a:bodyPr>
      <a:lstStyle>
        <a:defPPr>
          <a:lnSpc>
            <a:spcPct val="150000"/>
          </a:lnSpc>
          <a:defRPr sz="2400" b="1" dirty="0" smtClean="0">
            <a:solidFill>
              <a:srgbClr val="FFFF00"/>
            </a:solidFill>
            <a:latin typeface="SimHei" panose="02010609060101010101" pitchFamily="49" charset="-122"/>
            <a:ea typeface="SimHei" panose="02010609060101010101" pitchFamily="49"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3961</Words>
  <Application>Microsoft Office PowerPoint</Application>
  <PresentationFormat>宽屏</PresentationFormat>
  <Paragraphs>607</Paragraphs>
  <Slides>63</Slides>
  <Notes>5</Notes>
  <HiddenSlides>1</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63</vt:i4>
      </vt:variant>
    </vt:vector>
  </HeadingPairs>
  <TitlesOfParts>
    <vt:vector size="79" baseType="lpstr">
      <vt:lpstr>Arial Unicode MS</vt:lpstr>
      <vt:lpstr>Microsoft YaHei Light</vt:lpstr>
      <vt:lpstr>等线</vt:lpstr>
      <vt:lpstr>黑体</vt:lpstr>
      <vt:lpstr>黑体</vt:lpstr>
      <vt:lpstr>楷体</vt:lpstr>
      <vt:lpstr>宋体</vt:lpstr>
      <vt:lpstr>微软雅黑</vt:lpstr>
      <vt:lpstr>微软雅黑</vt:lpstr>
      <vt:lpstr>Arial</vt:lpstr>
      <vt:lpstr>Calibri</vt:lpstr>
      <vt:lpstr>Calibri Light</vt:lpstr>
      <vt:lpstr>Cambria Math</vt:lpstr>
      <vt:lpstr>Times New Roman</vt:lpstr>
      <vt:lpstr>Wingdings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起源于1956年玉米遗传研究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清新自然</dc:title>
  <dc:creator>第一PPT</dc:creator>
  <cp:keywords>www.1ppt.com</cp:keywords>
  <dc:description>www.1ppt.com</dc:description>
  <cp:lastModifiedBy>HiteVision</cp:lastModifiedBy>
  <cp:revision>1351</cp:revision>
  <dcterms:created xsi:type="dcterms:W3CDTF">2017-07-04T12:53:00Z</dcterms:created>
  <dcterms:modified xsi:type="dcterms:W3CDTF">2026-04-20T09:07:11Z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ICV">
    <vt:lpwstr>DE2F38B95C30407FB69AE6829C6AE719_12</vt:lpwstr>
  </property>
</Properties>
</file>