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71" r:id="rId3"/>
    <p:sldId id="274" r:id="rId4"/>
    <p:sldId id="275" r:id="rId5"/>
    <p:sldId id="276" r:id="rId6"/>
    <p:sldId id="277" r:id="rId7"/>
    <p:sldId id="278" r:id="rId8"/>
    <p:sldId id="280" r:id="rId9"/>
    <p:sldId id="281" r:id="rId10"/>
    <p:sldId id="283" r:id="rId11"/>
    <p:sldId id="282" r:id="rId12"/>
    <p:sldId id="284" r:id="rId13"/>
    <p:sldId id="289" r:id="rId14"/>
    <p:sldId id="290" r:id="rId15"/>
    <p:sldId id="279" r:id="rId16"/>
    <p:sldId id="315" r:id="rId17"/>
    <p:sldId id="318" r:id="rId18"/>
    <p:sldId id="319" r:id="rId19"/>
    <p:sldId id="291" r:id="rId20"/>
    <p:sldId id="262" r:id="rId21"/>
    <p:sldId id="267" r:id="rId22"/>
    <p:sldId id="268" r:id="rId23"/>
    <p:sldId id="269" r:id="rId24"/>
    <p:sldId id="270" r:id="rId25"/>
    <p:sldId id="292" r:id="rId26"/>
    <p:sldId id="298" r:id="rId27"/>
    <p:sldId id="300" r:id="rId28"/>
    <p:sldId id="302" r:id="rId29"/>
    <p:sldId id="303" r:id="rId30"/>
    <p:sldId id="305" r:id="rId31"/>
    <p:sldId id="306" r:id="rId32"/>
    <p:sldId id="311" r:id="rId33"/>
    <p:sldId id="312" r:id="rId34"/>
    <p:sldId id="313" r:id="rId35"/>
    <p:sldId id="314" r:id="rId3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3" d="100"/>
          <a:sy n="143" d="100"/>
        </p:scale>
        <p:origin x="693" y="63"/>
      </p:cViewPr>
      <p:guideLst>
        <p:guide orient="horz" pos="164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382F385-E86A-4757-BDB8-C2AC632DB07C}" type="slidenum">
              <a:rPr lang="zh-CN" altLang="en-US" smtClean="0"/>
              <a:t>35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D667090-E346-4D34-AE2B-6A5461916A19}" type="datetimeFigureOut">
              <a:rPr lang="zh-CN" altLang="en-US" smtClean="0"/>
              <a:t>2026/1/23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8A05FB-08A0-4E7C-A798-909ACEA839C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667090-E346-4D34-AE2B-6A5461916A19}" type="datetimeFigureOut">
              <a:rPr lang="zh-CN" altLang="en-US" smtClean="0"/>
              <a:t>2026/1/23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8A05FB-08A0-4E7C-A798-909ACEA839C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667090-E346-4D34-AE2B-6A5461916A19}" type="datetimeFigureOut">
              <a:rPr lang="zh-CN" altLang="en-US" smtClean="0"/>
              <a:t>2026/1/23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8A05FB-08A0-4E7C-A798-909ACEA839C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667090-E346-4D34-AE2B-6A5461916A19}" type="datetimeFigureOut">
              <a:rPr lang="zh-CN" altLang="en-US" smtClean="0"/>
              <a:t>2026/1/23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8A05FB-08A0-4E7C-A798-909ACEA839C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D667090-E346-4D34-AE2B-6A5461916A19}" type="datetimeFigureOut">
              <a:rPr lang="zh-CN" altLang="en-US" smtClean="0"/>
              <a:t>2026/1/23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8A05FB-08A0-4E7C-A798-909ACEA839C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D667090-E346-4D34-AE2B-6A5461916A19}" type="datetimeFigureOut">
              <a:rPr lang="zh-CN" altLang="en-US" smtClean="0"/>
              <a:t>2026/1/23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8A05FB-08A0-4E7C-A798-909ACEA839C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D667090-E346-4D34-AE2B-6A5461916A19}" type="datetimeFigureOut">
              <a:rPr lang="zh-CN" altLang="en-US" smtClean="0"/>
              <a:t>2026/1/23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8A05FB-08A0-4E7C-A798-909ACEA839C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D667090-E346-4D34-AE2B-6A5461916A19}" type="datetimeFigureOut">
              <a:rPr lang="zh-CN" altLang="en-US" smtClean="0"/>
              <a:t>2026/1/23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8A05FB-08A0-4E7C-A798-909ACEA839C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D667090-E346-4D34-AE2B-6A5461916A19}" type="datetimeFigureOut">
              <a:rPr lang="zh-CN" altLang="en-US" smtClean="0"/>
              <a:t>2026/1/23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8A05FB-08A0-4E7C-A798-909ACEA839C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D667090-E346-4D34-AE2B-6A5461916A19}" type="datetimeFigureOut">
              <a:rPr lang="zh-CN" altLang="en-US" smtClean="0"/>
              <a:t>2026/1/23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8A05FB-08A0-4E7C-A798-909ACEA839C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D667090-E346-4D34-AE2B-6A5461916A19}" type="datetimeFigureOut">
              <a:rPr lang="zh-CN" altLang="en-US" smtClean="0"/>
              <a:t>2026/1/23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8A05FB-08A0-4E7C-A798-909ACEA839C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667090-E346-4D34-AE2B-6A5461916A19}" type="datetimeFigureOut">
              <a:rPr lang="zh-CN" altLang="en-US" smtClean="0"/>
              <a:t>2026/1/23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8A05FB-08A0-4E7C-A798-909ACEA839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131590"/>
            <a:ext cx="7772400" cy="1512168"/>
          </a:xfrm>
        </p:spPr>
        <p:txBody>
          <a:bodyPr>
            <a:normAutofit/>
          </a:bodyPr>
          <a:lstStyle/>
          <a:p>
            <a:r>
              <a:rPr lang="en-US" altLang="zh-CN" dirty="0">
                <a:latin typeface="微软雅黑" panose="020B0503020204020204" pitchFamily="34" charset="-122"/>
                <a:ea typeface="微软雅黑" panose="020B0503020204020204" pitchFamily="34" charset="-122"/>
              </a:rPr>
              <a:t>2026.1</a:t>
            </a:r>
            <a:r>
              <a:rPr lang="zh-CN" altLang="en-US" dirty="0">
                <a:latin typeface="微软雅黑" panose="020B0503020204020204" pitchFamily="34" charset="-122"/>
                <a:ea typeface="微软雅黑" panose="020B0503020204020204" pitchFamily="34" charset="-122"/>
              </a:rPr>
              <a:t>西城区高三生物试题</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参考答案及评分标准</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10;&#10;AI 生成的内容可能不正确。"/>
          <p:cNvPicPr>
            <a:picLocks noChangeAspect="1"/>
          </p:cNvPicPr>
          <p:nvPr/>
        </p:nvPicPr>
        <p:blipFill>
          <a:blip r:embed="rId2" cstate="print"/>
          <a:stretch>
            <a:fillRect/>
          </a:stretch>
        </p:blipFill>
        <p:spPr>
          <a:xfrm>
            <a:off x="4356100" y="339725"/>
            <a:ext cx="4846320" cy="3960495"/>
          </a:xfrm>
          <a:prstGeom prst="rect">
            <a:avLst/>
          </a:prstGeom>
        </p:spPr>
      </p:pic>
      <p:pic>
        <p:nvPicPr>
          <p:cNvPr id="5" name="图片 4" descr="图示&#10;&#10;AI 生成的内容可能不正确。"/>
          <p:cNvPicPr>
            <a:picLocks noChangeAspect="1"/>
          </p:cNvPicPr>
          <p:nvPr/>
        </p:nvPicPr>
        <p:blipFill>
          <a:blip r:embed="rId3" cstate="print"/>
          <a:stretch>
            <a:fillRect/>
          </a:stretch>
        </p:blipFill>
        <p:spPr>
          <a:xfrm>
            <a:off x="107504" y="123478"/>
            <a:ext cx="4338305" cy="4640533"/>
          </a:xfrm>
          <a:prstGeom prst="rect">
            <a:avLst/>
          </a:prstGeom>
        </p:spPr>
      </p:pic>
      <p:sp>
        <p:nvSpPr>
          <p:cNvPr id="6" name="矩形 5"/>
          <p:cNvSpPr/>
          <p:nvPr/>
        </p:nvSpPr>
        <p:spPr>
          <a:xfrm>
            <a:off x="3131840" y="195486"/>
            <a:ext cx="1296144" cy="86409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9938" y="699542"/>
            <a:ext cx="2897886" cy="5760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00245" y="2787650"/>
            <a:ext cx="4562475" cy="149987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气泡图&#10;&#10;AI 生成的内容可能不正确。"/>
          <p:cNvPicPr>
            <a:picLocks noChangeAspect="1"/>
          </p:cNvPicPr>
          <p:nvPr/>
        </p:nvPicPr>
        <p:blipFill>
          <a:blip r:embed="rId2" cstate="print"/>
          <a:stretch>
            <a:fillRect/>
          </a:stretch>
        </p:blipFill>
        <p:spPr>
          <a:xfrm>
            <a:off x="-36512" y="0"/>
            <a:ext cx="6663673" cy="3636784"/>
          </a:xfrm>
          <a:prstGeom prst="rect">
            <a:avLst/>
          </a:prstGeom>
        </p:spPr>
      </p:pic>
      <p:pic>
        <p:nvPicPr>
          <p:cNvPr id="5" name="图片 4" descr="文本, 信件&#10;&#10;AI 生成的内容可能不正确。"/>
          <p:cNvPicPr>
            <a:picLocks noChangeAspect="1"/>
          </p:cNvPicPr>
          <p:nvPr/>
        </p:nvPicPr>
        <p:blipFill>
          <a:blip r:embed="rId3" cstate="print"/>
          <a:stretch>
            <a:fillRect/>
          </a:stretch>
        </p:blipFill>
        <p:spPr>
          <a:xfrm>
            <a:off x="3915881" y="3003798"/>
            <a:ext cx="5222675" cy="1956349"/>
          </a:xfrm>
          <a:prstGeom prst="rect">
            <a:avLst/>
          </a:prstGeom>
        </p:spPr>
      </p:pic>
      <p:sp>
        <p:nvSpPr>
          <p:cNvPr id="6" name="矩形 5"/>
          <p:cNvSpPr/>
          <p:nvPr/>
        </p:nvSpPr>
        <p:spPr>
          <a:xfrm>
            <a:off x="107504" y="1851670"/>
            <a:ext cx="1440160" cy="7200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04048" y="4299942"/>
            <a:ext cx="3024336"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3737" t="3047" b="3740"/>
          <a:stretch>
            <a:fillRect/>
          </a:stretch>
        </p:blipFill>
        <p:spPr bwMode="auto">
          <a:xfrm>
            <a:off x="573063" y="51723"/>
            <a:ext cx="5466951" cy="2787774"/>
          </a:xfrm>
          <a:prstGeom prst="rect">
            <a:avLst/>
          </a:prstGeom>
          <a:noFill/>
          <a:ln w="9525">
            <a:noFill/>
            <a:miter lim="800000"/>
            <a:headEnd/>
            <a:tailEnd/>
          </a:ln>
          <a:effectLst/>
        </p:spPr>
      </p:pic>
      <p:sp>
        <p:nvSpPr>
          <p:cNvPr id="3" name="矩形 2"/>
          <p:cNvSpPr/>
          <p:nvPr/>
        </p:nvSpPr>
        <p:spPr>
          <a:xfrm>
            <a:off x="323807" y="2716143"/>
            <a:ext cx="7848872" cy="1631216"/>
          </a:xfrm>
          <a:prstGeom prst="rect">
            <a:avLst/>
          </a:prstGeom>
        </p:spPr>
        <p:txBody>
          <a:bodyPr wrap="square">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       线粒体介导 </a:t>
            </a:r>
            <a:r>
              <a:rPr lang="en-US" altLang="zh-CN" sz="2000" dirty="0">
                <a:solidFill>
                  <a:srgbClr val="FF0000"/>
                </a:solidFill>
                <a:latin typeface="微软雅黑" panose="020B0503020204020204" pitchFamily="34" charset="-122"/>
                <a:ea typeface="微软雅黑" panose="020B0503020204020204" pitchFamily="34" charset="-122"/>
              </a:rPr>
              <a:t>ATP </a:t>
            </a:r>
            <a:r>
              <a:rPr lang="zh-CN" altLang="en-US" sz="2000" dirty="0">
                <a:solidFill>
                  <a:srgbClr val="FF0000"/>
                </a:solidFill>
                <a:latin typeface="微软雅黑" panose="020B0503020204020204" pitchFamily="34" charset="-122"/>
                <a:ea typeface="微软雅黑" panose="020B0503020204020204" pitchFamily="34" charset="-122"/>
              </a:rPr>
              <a:t>的合成</a:t>
            </a:r>
            <a:r>
              <a:rPr lang="zh-CN" altLang="en-US" sz="2000" dirty="0">
                <a:latin typeface="微软雅黑" panose="020B0503020204020204" pitchFamily="34" charset="-122"/>
                <a:ea typeface="微软雅黑" panose="020B0503020204020204" pitchFamily="34" charset="-122"/>
              </a:rPr>
              <a:t>和</a:t>
            </a:r>
            <a:r>
              <a:rPr lang="zh-CN" altLang="en-US" sz="2000" dirty="0">
                <a:solidFill>
                  <a:srgbClr val="FF0000"/>
                </a:solidFill>
                <a:latin typeface="微软雅黑" panose="020B0503020204020204" pitchFamily="34" charset="-122"/>
                <a:ea typeface="微软雅黑" panose="020B0503020204020204" pitchFamily="34" charset="-122"/>
              </a:rPr>
              <a:t>大分子前体的生产</a:t>
            </a:r>
            <a:r>
              <a:rPr lang="zh-CN" altLang="en-US" sz="2000" dirty="0">
                <a:latin typeface="微软雅黑" panose="020B0503020204020204" pitchFamily="34" charset="-122"/>
                <a:ea typeface="微软雅黑" panose="020B0503020204020204" pitchFamily="34" charset="-122"/>
              </a:rPr>
              <a:t>，在细胞生长和增殖中有至关重要的作用。其中 </a:t>
            </a:r>
            <a:r>
              <a:rPr lang="en-US" altLang="zh-CN" sz="2000" dirty="0">
                <a:latin typeface="微软雅黑" panose="020B0503020204020204" pitchFamily="34" charset="-122"/>
                <a:ea typeface="微软雅黑" panose="020B0503020204020204" pitchFamily="34" charset="-122"/>
              </a:rPr>
              <a:t>ATP </a:t>
            </a:r>
            <a:r>
              <a:rPr lang="zh-CN" altLang="en-US" sz="2000" dirty="0">
                <a:latin typeface="微软雅黑" panose="020B0503020204020204" pitchFamily="34" charset="-122"/>
                <a:ea typeface="微软雅黑" panose="020B0503020204020204" pitchFamily="34" charset="-122"/>
              </a:rPr>
              <a:t>生成主要依赖于三羧酸循环中间产物的氧化磷酸化反应，而脯氨酸和鸟氨酸的合成则是依赖于还原反应。线粒体调控</a:t>
            </a:r>
            <a:r>
              <a:rPr lang="zh-CN" altLang="en-US" sz="2000" dirty="0">
                <a:solidFill>
                  <a:srgbClr val="FF0000"/>
                </a:solidFill>
                <a:latin typeface="微软雅黑" panose="020B0503020204020204" pitchFamily="34" charset="-122"/>
                <a:ea typeface="微软雅黑" panose="020B0503020204020204" pitchFamily="34" charset="-122"/>
              </a:rPr>
              <a:t>这两个相互竞争的代谢途径</a:t>
            </a:r>
            <a:r>
              <a:rPr lang="zh-CN" altLang="en-US" sz="2000" dirty="0">
                <a:latin typeface="微软雅黑" panose="020B0503020204020204" pitchFamily="34" charset="-122"/>
                <a:ea typeface="微软雅黑" panose="020B0503020204020204" pitchFamily="34" charset="-122"/>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3752" y="235559"/>
          <a:ext cx="9036496" cy="4672382"/>
        </p:xfrm>
        <a:graphic>
          <a:graphicData uri="http://schemas.openxmlformats.org/drawingml/2006/table">
            <a:tbl>
              <a:tblPr firstRow="1" bandRow="1">
                <a:tableStyleId>{5C22544A-7EE6-4342-B048-85BDC9FD1C3A}</a:tableStyleId>
              </a:tblPr>
              <a:tblGrid>
                <a:gridCol w="817628">
                  <a:extLst>
                    <a:ext uri="{9D8B030D-6E8A-4147-A177-3AD203B41FA5}">
                      <a16:colId xmlns:a16="http://schemas.microsoft.com/office/drawing/2014/main" val="20000"/>
                    </a:ext>
                  </a:extLst>
                </a:gridCol>
                <a:gridCol w="831387">
                  <a:extLst>
                    <a:ext uri="{9D8B030D-6E8A-4147-A177-3AD203B41FA5}">
                      <a16:colId xmlns:a16="http://schemas.microsoft.com/office/drawing/2014/main" val="20001"/>
                    </a:ext>
                  </a:extLst>
                </a:gridCol>
                <a:gridCol w="4842193">
                  <a:extLst>
                    <a:ext uri="{9D8B030D-6E8A-4147-A177-3AD203B41FA5}">
                      <a16:colId xmlns:a16="http://schemas.microsoft.com/office/drawing/2014/main" val="20002"/>
                    </a:ext>
                  </a:extLst>
                </a:gridCol>
                <a:gridCol w="2545288">
                  <a:extLst>
                    <a:ext uri="{9D8B030D-6E8A-4147-A177-3AD203B41FA5}">
                      <a16:colId xmlns:a16="http://schemas.microsoft.com/office/drawing/2014/main" val="20003"/>
                    </a:ext>
                  </a:extLst>
                </a:gridCol>
              </a:tblGrid>
              <a:tr h="576064">
                <a:tc>
                  <a:txBody>
                    <a:bodyPr/>
                    <a:lstStyle/>
                    <a:p>
                      <a:r>
                        <a:rPr lang="zh-CN" altLang="en-US" sz="1800" dirty="0"/>
                        <a:t>小题</a:t>
                      </a:r>
                    </a:p>
                  </a:txBody>
                  <a:tcPr marL="68580" marR="68580" marT="34290" marB="34290"/>
                </a:tc>
                <a:tc>
                  <a:txBody>
                    <a:bodyPr/>
                    <a:lstStyle/>
                    <a:p>
                      <a:r>
                        <a:rPr lang="zh-CN" altLang="en-US" sz="1800" dirty="0"/>
                        <a:t>分值</a:t>
                      </a:r>
                    </a:p>
                  </a:txBody>
                  <a:tcPr marL="68580" marR="68580" marT="34290" marB="34290"/>
                </a:tc>
                <a:tc>
                  <a:txBody>
                    <a:bodyPr/>
                    <a:lstStyle/>
                    <a:p>
                      <a:r>
                        <a:rPr lang="zh-CN" altLang="en-US" sz="1800" dirty="0"/>
                        <a:t>评分标准</a:t>
                      </a:r>
                    </a:p>
                  </a:txBody>
                  <a:tcPr marL="68580" marR="68580" marT="34290" marB="34290"/>
                </a:tc>
                <a:tc>
                  <a:txBody>
                    <a:bodyPr/>
                    <a:lstStyle/>
                    <a:p>
                      <a:r>
                        <a:rPr lang="zh-CN" altLang="en-US" sz="1800" dirty="0"/>
                        <a:t>典型错误</a:t>
                      </a:r>
                    </a:p>
                  </a:txBody>
                  <a:tcPr marL="68580" marR="68580" marT="34290" marB="34290"/>
                </a:tc>
                <a:extLst>
                  <a:ext uri="{0D108BD9-81ED-4DB2-BD59-A6C34878D82A}">
                    <a16:rowId xmlns:a16="http://schemas.microsoft.com/office/drawing/2014/main" val="10000"/>
                  </a:ext>
                </a:extLst>
              </a:tr>
              <a:tr h="390657">
                <a:tc>
                  <a:txBody>
                    <a:bodyPr/>
                    <a:lstStyle/>
                    <a:p>
                      <a:r>
                        <a:rPr lang="en-US" altLang="zh-CN" sz="1400" b="1" dirty="0"/>
                        <a:t>17.1</a:t>
                      </a:r>
                      <a:endParaRPr lang="zh-CN" altLang="en-US" sz="1400" b="1" dirty="0"/>
                    </a:p>
                  </a:txBody>
                  <a:tcPr marL="68580" marR="68580" marT="34290" marB="34290"/>
                </a:tc>
                <a:tc>
                  <a:txBody>
                    <a:bodyPr/>
                    <a:lstStyle/>
                    <a:p>
                      <a:r>
                        <a:rPr lang="en-US" altLang="zh-CN" sz="1400" b="1" dirty="0"/>
                        <a:t>0,2</a:t>
                      </a:r>
                      <a:endParaRPr lang="zh-CN" altLang="en-US" sz="1400" b="1" dirty="0"/>
                    </a:p>
                  </a:txBody>
                  <a:tcPr marL="68580" marR="68580" marT="34290" marB="34290"/>
                </a:tc>
                <a:tc>
                  <a:txBody>
                    <a:bodyPr/>
                    <a:lstStyle/>
                    <a:p>
                      <a:r>
                        <a:rPr lang="zh-CN" altLang="en-US" sz="1600" b="1" dirty="0">
                          <a:latin typeface="黑体" panose="02010609060101010101" pitchFamily="49" charset="-122"/>
                          <a:ea typeface="黑体" panose="02010609060101010101" pitchFamily="49" charset="-122"/>
                        </a:rPr>
                        <a:t>内膜</a:t>
                      </a:r>
                    </a:p>
                  </a:txBody>
                  <a:tcPr marL="68580" marR="68580" marT="34290" marB="34290"/>
                </a:tc>
                <a:tc>
                  <a:txBody>
                    <a:bodyPr/>
                    <a:lstStyle/>
                    <a:p>
                      <a:r>
                        <a:rPr lang="zh-CN" altLang="en-US" sz="1600" b="1" dirty="0">
                          <a:latin typeface="黑体" panose="02010609060101010101" pitchFamily="49" charset="-122"/>
                          <a:ea typeface="黑体" panose="02010609060101010101" pitchFamily="49" charset="-122"/>
                        </a:rPr>
                        <a:t>基质</a:t>
                      </a:r>
                    </a:p>
                  </a:txBody>
                  <a:tcPr marL="68580" marR="68580" marT="34290" marB="34290"/>
                </a:tc>
                <a:extLst>
                  <a:ext uri="{0D108BD9-81ED-4DB2-BD59-A6C34878D82A}">
                    <a16:rowId xmlns:a16="http://schemas.microsoft.com/office/drawing/2014/main" val="10001"/>
                  </a:ext>
                </a:extLst>
              </a:tr>
              <a:tr h="1343637">
                <a:tc>
                  <a:txBody>
                    <a:bodyPr/>
                    <a:lstStyle/>
                    <a:p>
                      <a:r>
                        <a:rPr lang="en-US" altLang="zh-CN" sz="1400" b="1" dirty="0"/>
                        <a:t>17.2</a:t>
                      </a:r>
                      <a:endParaRPr lang="zh-CN" altLang="en-US" sz="1400" b="1" dirty="0"/>
                    </a:p>
                  </a:txBody>
                  <a:tcPr marL="68580" marR="68580" marT="34290" marB="34290"/>
                </a:tc>
                <a:tc>
                  <a:txBody>
                    <a:bodyPr/>
                    <a:lstStyle/>
                    <a:p>
                      <a:r>
                        <a:rPr lang="en-US" altLang="zh-CN" sz="1400" b="1" dirty="0"/>
                        <a:t>0,1,2</a:t>
                      </a:r>
                      <a:endParaRPr lang="zh-CN" altLang="en-US" sz="1400" b="1" dirty="0"/>
                    </a:p>
                  </a:txBody>
                  <a:tcPr marL="68580" marR="68580" marT="34290" marB="34290"/>
                </a:tc>
                <a:tc>
                  <a:txBody>
                    <a:bodyPr/>
                    <a:lstStyle/>
                    <a:p>
                      <a:r>
                        <a:rPr lang="en-US" altLang="zh-CN" sz="1600" b="1" dirty="0">
                          <a:latin typeface="黑体" panose="02010609060101010101" pitchFamily="49" charset="-122"/>
                          <a:ea typeface="黑体" panose="02010609060101010101" pitchFamily="49" charset="-122"/>
                        </a:rPr>
                        <a:t>2</a:t>
                      </a:r>
                      <a:r>
                        <a:rPr lang="zh-CN" altLang="en-US" sz="1600" b="1" dirty="0">
                          <a:latin typeface="黑体" panose="02010609060101010101" pitchFamily="49" charset="-122"/>
                          <a:ea typeface="黑体" panose="02010609060101010101" pitchFamily="49" charset="-122"/>
                        </a:rPr>
                        <a:t>分：氨基酸、维生素    多写“动物血清”不扣分</a:t>
                      </a:r>
                      <a:endParaRPr lang="en-US" altLang="zh-CN" sz="1600" b="1" dirty="0">
                        <a:latin typeface="黑体" panose="02010609060101010101" pitchFamily="49" charset="-122"/>
                        <a:ea typeface="黑体" panose="02010609060101010101" pitchFamily="49" charset="-122"/>
                      </a:endParaRPr>
                    </a:p>
                    <a:p>
                      <a:r>
                        <a:rPr lang="en-US" altLang="zh-CN" sz="1600" b="1" dirty="0">
                          <a:latin typeface="黑体" panose="02010609060101010101" pitchFamily="49" charset="-122"/>
                          <a:ea typeface="黑体" panose="02010609060101010101" pitchFamily="49" charset="-122"/>
                        </a:rPr>
                        <a:t>1</a:t>
                      </a:r>
                      <a:r>
                        <a:rPr lang="zh-CN" altLang="en-US" sz="1600" b="1" dirty="0">
                          <a:latin typeface="黑体" panose="02010609060101010101" pitchFamily="49" charset="-122"/>
                          <a:ea typeface="黑体" panose="02010609060101010101" pitchFamily="49" charset="-122"/>
                        </a:rPr>
                        <a:t>分：氨基酸</a:t>
                      </a:r>
                      <a:r>
                        <a:rPr lang="en-US" altLang="zh-CN" sz="1600" b="1" dirty="0">
                          <a:latin typeface="黑体" panose="02010609060101010101" pitchFamily="49" charset="-122"/>
                          <a:ea typeface="黑体" panose="02010609060101010101" pitchFamily="49" charset="-122"/>
                        </a:rPr>
                        <a:t> / </a:t>
                      </a:r>
                      <a:r>
                        <a:rPr lang="zh-CN" altLang="en-US" sz="1600" b="1" dirty="0">
                          <a:latin typeface="黑体" panose="02010609060101010101" pitchFamily="49" charset="-122"/>
                          <a:ea typeface="黑体" panose="02010609060101010101" pitchFamily="49" charset="-122"/>
                        </a:rPr>
                        <a:t>维生素</a:t>
                      </a:r>
                      <a:endParaRPr lang="en-US" altLang="zh-CN" sz="1600" b="1" dirty="0">
                        <a:latin typeface="黑体" panose="02010609060101010101" pitchFamily="49" charset="-122"/>
                        <a:ea typeface="黑体" panose="02010609060101010101" pitchFamily="49" charset="-122"/>
                      </a:endParaRPr>
                    </a:p>
                    <a:p>
                      <a:r>
                        <a:rPr lang="zh-CN" altLang="en-US" sz="1600" b="1" dirty="0">
                          <a:latin typeface="黑体" panose="02010609060101010101" pitchFamily="49" charset="-122"/>
                          <a:ea typeface="黑体" panose="02010609060101010101" pitchFamily="49" charset="-122"/>
                        </a:rPr>
                        <a:t>     氨基酸</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“错的”</a:t>
                      </a:r>
                      <a:endParaRPr lang="en-US" altLang="zh-CN" sz="1600" b="1" dirty="0">
                        <a:latin typeface="黑体" panose="02010609060101010101" pitchFamily="49" charset="-122"/>
                        <a:ea typeface="黑体" panose="02010609060101010101" pitchFamily="49" charset="-122"/>
                      </a:endParaRPr>
                    </a:p>
                    <a:p>
                      <a:r>
                        <a:rPr lang="en-US" altLang="zh-CN" sz="1600" b="1" dirty="0">
                          <a:latin typeface="黑体" panose="02010609060101010101" pitchFamily="49" charset="-122"/>
                          <a:ea typeface="黑体" panose="02010609060101010101" pitchFamily="49" charset="-122"/>
                        </a:rPr>
                        <a:t>     </a:t>
                      </a:r>
                      <a:r>
                        <a:rPr lang="zh-CN" altLang="en-US" sz="1600" b="1" dirty="0">
                          <a:latin typeface="黑体" panose="02010609060101010101" pitchFamily="49" charset="-122"/>
                          <a:ea typeface="黑体" panose="02010609060101010101" pitchFamily="49" charset="-122"/>
                        </a:rPr>
                        <a:t>维生素</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“错的”</a:t>
                      </a:r>
                      <a:endParaRPr lang="en-US" altLang="zh-CN" sz="1600" b="1" dirty="0">
                        <a:latin typeface="黑体" panose="02010609060101010101" pitchFamily="49" charset="-122"/>
                        <a:ea typeface="黑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latin typeface="黑体" panose="02010609060101010101" pitchFamily="49" charset="-122"/>
                          <a:ea typeface="黑体" panose="02010609060101010101" pitchFamily="49" charset="-122"/>
                        </a:rPr>
                        <a:t>     氨基酸</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维生素</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“错的”</a:t>
                      </a:r>
                      <a:endParaRPr lang="en-US" altLang="zh-CN" sz="1600" b="1" dirty="0">
                        <a:latin typeface="黑体" panose="02010609060101010101" pitchFamily="49" charset="-122"/>
                        <a:ea typeface="黑体" panose="02010609060101010101" pitchFamily="49" charset="-122"/>
                      </a:endParaRPr>
                    </a:p>
                  </a:txBody>
                  <a:tcPr marL="68580" marR="68580" marT="34290" marB="34290"/>
                </a:tc>
                <a:tc>
                  <a:txBody>
                    <a:bodyPr/>
                    <a:lstStyle/>
                    <a:p>
                      <a:r>
                        <a:rPr lang="zh-CN" altLang="en-US" sz="1600" b="1" dirty="0">
                          <a:latin typeface="黑体" panose="02010609060101010101" pitchFamily="49" charset="-122"/>
                          <a:ea typeface="黑体" panose="02010609060101010101" pitchFamily="49" charset="-122"/>
                        </a:rPr>
                        <a:t>碳源、氮源</a:t>
                      </a:r>
                      <a:endParaRPr lang="en-US" altLang="zh-CN" sz="1600" b="1" dirty="0">
                        <a:latin typeface="黑体" panose="02010609060101010101" pitchFamily="49" charset="-122"/>
                        <a:ea typeface="黑体" panose="02010609060101010101" pitchFamily="49" charset="-122"/>
                      </a:endParaRPr>
                    </a:p>
                    <a:p>
                      <a:r>
                        <a:rPr lang="zh-CN" altLang="en-US" sz="1600" b="1" dirty="0">
                          <a:latin typeface="黑体" panose="02010609060101010101" pitchFamily="49" charset="-122"/>
                          <a:ea typeface="黑体" panose="02010609060101010101" pitchFamily="49" charset="-122"/>
                        </a:rPr>
                        <a:t>蛋白质、脂质、动物血清</a:t>
                      </a:r>
                      <a:endParaRPr lang="en-US" altLang="zh-CN" sz="1600" b="1" dirty="0">
                        <a:latin typeface="黑体" panose="02010609060101010101" pitchFamily="49" charset="-122"/>
                        <a:ea typeface="黑体" panose="02010609060101010101" pitchFamily="49" charset="-122"/>
                      </a:endParaRPr>
                    </a:p>
                  </a:txBody>
                  <a:tcPr marL="68580" marR="68580" marT="34290" marB="34290"/>
                </a:tc>
                <a:extLst>
                  <a:ext uri="{0D108BD9-81ED-4DB2-BD59-A6C34878D82A}">
                    <a16:rowId xmlns:a16="http://schemas.microsoft.com/office/drawing/2014/main" val="10002"/>
                  </a:ext>
                </a:extLst>
              </a:tr>
              <a:tr h="1074244">
                <a:tc>
                  <a:txBody>
                    <a:bodyPr/>
                    <a:lstStyle/>
                    <a:p>
                      <a:r>
                        <a:rPr lang="en-US" altLang="zh-CN" sz="1400" b="1" dirty="0"/>
                        <a:t>17.3.1</a:t>
                      </a:r>
                      <a:endParaRPr lang="zh-CN" altLang="en-US" sz="1400" b="1" dirty="0"/>
                    </a:p>
                  </a:txBody>
                  <a:tcPr marL="68580" marR="68580" marT="34290" marB="34290"/>
                </a:tc>
                <a:tc>
                  <a:txBody>
                    <a:bodyPr/>
                    <a:lstStyle/>
                    <a:p>
                      <a:r>
                        <a:rPr lang="en-US" altLang="zh-CN" sz="1400" b="1" dirty="0"/>
                        <a:t>0,2</a:t>
                      </a:r>
                      <a:endParaRPr lang="zh-CN" altLang="en-US" sz="1400" b="1" dirty="0"/>
                    </a:p>
                  </a:txBody>
                  <a:tcPr marL="68580" marR="68580" marT="34290" marB="34290"/>
                </a:tc>
                <a:tc>
                  <a:txBody>
                    <a:bodyPr/>
                    <a:lstStyle/>
                    <a:p>
                      <a:r>
                        <a:rPr lang="zh-CN" altLang="en-US" sz="1600" b="1" dirty="0">
                          <a:latin typeface="黑体" panose="02010609060101010101" pitchFamily="49" charset="-122"/>
                          <a:ea typeface="黑体" panose="02010609060101010101" pitchFamily="49" charset="-122"/>
                        </a:rPr>
                        <a:t>氧化磷酸化</a:t>
                      </a:r>
                      <a:endParaRPr lang="en-US" altLang="zh-CN" sz="1600" b="1" dirty="0">
                        <a:latin typeface="黑体" panose="02010609060101010101" pitchFamily="49" charset="-122"/>
                        <a:ea typeface="黑体" panose="02010609060101010101" pitchFamily="49" charset="-122"/>
                      </a:endParaRPr>
                    </a:p>
                    <a:p>
                      <a:r>
                        <a:rPr lang="zh-CN" altLang="en-US" sz="1600" b="1" dirty="0">
                          <a:solidFill>
                            <a:srgbClr val="FF0000"/>
                          </a:solidFill>
                          <a:latin typeface="黑体" panose="02010609060101010101" pitchFamily="49" charset="-122"/>
                          <a:ea typeface="黑体" panose="02010609060101010101" pitchFamily="49" charset="-122"/>
                        </a:rPr>
                        <a:t>拓展答案</a:t>
                      </a:r>
                      <a:r>
                        <a:rPr lang="zh-CN" altLang="en-US" sz="1600" b="1" dirty="0">
                          <a:latin typeface="黑体" panose="02010609060101010101" pitchFamily="49" charset="-122"/>
                          <a:ea typeface="黑体" panose="02010609060101010101" pitchFamily="49" charset="-122"/>
                        </a:rPr>
                        <a:t>：有氧呼吸第三阶段</a:t>
                      </a:r>
                      <a:endParaRPr lang="en-US" altLang="zh-CN" sz="1600" b="1" dirty="0">
                        <a:latin typeface="黑体" panose="02010609060101010101" pitchFamily="49" charset="-122"/>
                        <a:ea typeface="黑体" panose="02010609060101010101" pitchFamily="49" charset="-122"/>
                      </a:endParaRPr>
                    </a:p>
                    <a:p>
                      <a:r>
                        <a:rPr lang="en-US" altLang="zh-CN" sz="1600" b="1" dirty="0">
                          <a:latin typeface="黑体" panose="02010609060101010101" pitchFamily="49" charset="-122"/>
                          <a:ea typeface="黑体" panose="02010609060101010101" pitchFamily="49" charset="-122"/>
                        </a:rPr>
                        <a:t>          </a:t>
                      </a:r>
                      <a:r>
                        <a:rPr lang="zh-CN" altLang="en-US" sz="1600" b="1" dirty="0">
                          <a:latin typeface="黑体" panose="02010609060101010101" pitchFamily="49" charset="-122"/>
                          <a:ea typeface="黑体" panose="02010609060101010101" pitchFamily="49" charset="-122"/>
                        </a:rPr>
                        <a:t>电子传递链</a:t>
                      </a:r>
                      <a:endParaRPr lang="en-US" altLang="zh-CN" sz="1600" b="1" dirty="0">
                        <a:latin typeface="黑体" panose="02010609060101010101" pitchFamily="49" charset="-122"/>
                        <a:ea typeface="黑体" panose="02010609060101010101" pitchFamily="49" charset="-122"/>
                      </a:endParaRPr>
                    </a:p>
                    <a:p>
                      <a:r>
                        <a:rPr lang="en-US" altLang="zh-CN" sz="1600" b="1" dirty="0">
                          <a:latin typeface="黑体" panose="02010609060101010101" pitchFamily="49" charset="-122"/>
                          <a:ea typeface="黑体" panose="02010609060101010101" pitchFamily="49" charset="-122"/>
                        </a:rPr>
                        <a:t>          </a:t>
                      </a:r>
                      <a:r>
                        <a:rPr lang="zh-CN" altLang="en-US" sz="1600" b="1" dirty="0">
                          <a:latin typeface="黑体" panose="02010609060101010101" pitchFamily="49" charset="-122"/>
                          <a:ea typeface="黑体" panose="02010609060101010101" pitchFamily="49" charset="-122"/>
                        </a:rPr>
                        <a:t>谷氨酸通过三羧酸循环进而氧化磷酸化</a:t>
                      </a:r>
                    </a:p>
                  </a:txBody>
                  <a:tcPr marL="68580" marR="68580" marT="34290" marB="34290"/>
                </a:tc>
                <a:tc>
                  <a:txBody>
                    <a:bodyPr/>
                    <a:lstStyle/>
                    <a:p>
                      <a:r>
                        <a:rPr lang="zh-CN" altLang="en-US" sz="1600" b="1" dirty="0">
                          <a:latin typeface="黑体" panose="02010609060101010101" pitchFamily="49" charset="-122"/>
                          <a:ea typeface="黑体" panose="02010609060101010101" pitchFamily="49" charset="-122"/>
                        </a:rPr>
                        <a:t>有氧呼吸 </a:t>
                      </a:r>
                      <a:r>
                        <a:rPr lang="en-US" altLang="zh-CN" sz="1600" b="1" dirty="0">
                          <a:latin typeface="黑体" panose="02010609060101010101" pitchFamily="49" charset="-122"/>
                          <a:ea typeface="黑体" panose="02010609060101010101" pitchFamily="49" charset="-122"/>
                        </a:rPr>
                        <a:t>/ </a:t>
                      </a:r>
                      <a:r>
                        <a:rPr lang="zh-CN" altLang="en-US" sz="1600" b="1" dirty="0">
                          <a:latin typeface="黑体" panose="02010609060101010101" pitchFamily="49" charset="-122"/>
                          <a:ea typeface="黑体" panose="02010609060101010101" pitchFamily="49" charset="-122"/>
                        </a:rPr>
                        <a:t>无氧呼吸</a:t>
                      </a:r>
                      <a:endParaRPr lang="en-US" altLang="zh-CN" sz="1600" b="1" dirty="0">
                        <a:latin typeface="黑体" panose="02010609060101010101" pitchFamily="49" charset="-122"/>
                        <a:ea typeface="黑体" panose="02010609060101010101" pitchFamily="49" charset="-122"/>
                      </a:endParaRPr>
                    </a:p>
                    <a:p>
                      <a:r>
                        <a:rPr lang="zh-CN" altLang="en-US" sz="1600" b="1" dirty="0">
                          <a:latin typeface="黑体" panose="02010609060101010101" pitchFamily="49" charset="-122"/>
                          <a:ea typeface="黑体" panose="02010609060101010101" pitchFamily="49" charset="-122"/>
                        </a:rPr>
                        <a:t>有氧呼吸第二阶段</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三羧酸循环</a:t>
                      </a:r>
                      <a:endParaRPr lang="en-US" altLang="zh-CN" sz="1600" b="1" dirty="0">
                        <a:latin typeface="黑体" panose="02010609060101010101" pitchFamily="49" charset="-122"/>
                        <a:ea typeface="黑体" panose="02010609060101010101" pitchFamily="49" charset="-122"/>
                      </a:endParaRPr>
                    </a:p>
                    <a:p>
                      <a:r>
                        <a:rPr lang="zh-CN" altLang="en-US" sz="1600" b="1" dirty="0">
                          <a:latin typeface="黑体" panose="02010609060101010101" pitchFamily="49" charset="-122"/>
                          <a:ea typeface="黑体" panose="02010609060101010101" pitchFamily="49" charset="-122"/>
                        </a:rPr>
                        <a:t>有氧呼吸第二、三阶段</a:t>
                      </a:r>
                      <a:endParaRPr lang="en-US" altLang="zh-CN" sz="1600" b="1" dirty="0">
                        <a:latin typeface="黑体" panose="02010609060101010101" pitchFamily="49" charset="-122"/>
                        <a:ea typeface="黑体" panose="02010609060101010101" pitchFamily="49" charset="-122"/>
                      </a:endParaRPr>
                    </a:p>
                    <a:p>
                      <a:r>
                        <a:rPr lang="zh-CN" altLang="en-US" sz="1600" b="1" dirty="0">
                          <a:latin typeface="黑体" panose="02010609060101010101" pitchFamily="49" charset="-122"/>
                          <a:ea typeface="黑体" panose="02010609060101010101" pitchFamily="49" charset="-122"/>
                        </a:rPr>
                        <a:t>谷氨酸的氧化磷酸化</a:t>
                      </a:r>
                      <a:endParaRPr lang="en-US" altLang="zh-CN" sz="1600" b="1" dirty="0">
                        <a:latin typeface="黑体" panose="02010609060101010101" pitchFamily="49" charset="-122"/>
                        <a:ea typeface="黑体" panose="02010609060101010101" pitchFamily="49" charset="-122"/>
                      </a:endParaRPr>
                    </a:p>
                  </a:txBody>
                  <a:tcPr marL="68580" marR="68580" marT="34290" marB="34290"/>
                </a:tc>
                <a:extLst>
                  <a:ext uri="{0D108BD9-81ED-4DB2-BD59-A6C34878D82A}">
                    <a16:rowId xmlns:a16="http://schemas.microsoft.com/office/drawing/2014/main" val="10003"/>
                  </a:ext>
                </a:extLst>
              </a:tr>
              <a:tr h="1074244">
                <a:tc>
                  <a:txBody>
                    <a:bodyPr/>
                    <a:lstStyle/>
                    <a:p>
                      <a:r>
                        <a:rPr lang="en-US" altLang="zh-CN" sz="1400" b="1" dirty="0"/>
                        <a:t>17.3.2</a:t>
                      </a:r>
                      <a:endParaRPr lang="zh-CN" altLang="en-US" sz="1400" b="1" dirty="0"/>
                    </a:p>
                  </a:txBody>
                  <a:tcPr marL="68580" marR="68580" marT="34290" marB="34290"/>
                </a:tc>
                <a:tc>
                  <a:txBody>
                    <a:bodyPr/>
                    <a:lstStyle/>
                    <a:p>
                      <a:r>
                        <a:rPr lang="en-US" altLang="zh-CN" sz="1400" b="1" dirty="0"/>
                        <a:t>0,2</a:t>
                      </a:r>
                      <a:endParaRPr lang="zh-CN" altLang="en-US" sz="1400" b="1" dirty="0"/>
                    </a:p>
                  </a:txBody>
                  <a:tcPr marL="68580" marR="68580" marT="34290" marB="34290"/>
                </a:tc>
                <a:tc>
                  <a:txBody>
                    <a:bodyPr/>
                    <a:lstStyle/>
                    <a:p>
                      <a:r>
                        <a:rPr lang="zh-CN" altLang="en-US" sz="1600" b="1" dirty="0">
                          <a:latin typeface="黑体" panose="02010609060101010101" pitchFamily="49" charset="-122"/>
                          <a:ea typeface="黑体" panose="02010609060101010101" pitchFamily="49" charset="-122"/>
                        </a:rPr>
                        <a:t>不受影响</a:t>
                      </a:r>
                      <a:endParaRPr lang="en-US" altLang="zh-CN" sz="1600" b="1" dirty="0">
                        <a:latin typeface="黑体" panose="02010609060101010101" pitchFamily="49" charset="-122"/>
                        <a:ea typeface="黑体" panose="02010609060101010101" pitchFamily="49" charset="-122"/>
                      </a:endParaRPr>
                    </a:p>
                    <a:p>
                      <a:r>
                        <a:rPr lang="zh-CN" altLang="en-US" sz="1600" b="1" dirty="0">
                          <a:solidFill>
                            <a:srgbClr val="FF0000"/>
                          </a:solidFill>
                          <a:latin typeface="黑体" panose="02010609060101010101" pitchFamily="49" charset="-122"/>
                          <a:ea typeface="黑体" panose="02010609060101010101" pitchFamily="49" charset="-122"/>
                        </a:rPr>
                        <a:t>拓展答案</a:t>
                      </a:r>
                      <a:r>
                        <a:rPr lang="zh-CN" altLang="en-US" sz="1600" b="1" dirty="0">
                          <a:latin typeface="黑体" panose="02010609060101010101" pitchFamily="49" charset="-122"/>
                          <a:ea typeface="黑体" panose="02010609060101010101" pitchFamily="49" charset="-122"/>
                        </a:rPr>
                        <a:t>：并不受抑制 </a:t>
                      </a:r>
                      <a:r>
                        <a:rPr lang="en-US" altLang="zh-CN" sz="1600" b="1" dirty="0">
                          <a:latin typeface="黑体" panose="02010609060101010101" pitchFamily="49" charset="-122"/>
                          <a:ea typeface="黑体" panose="02010609060101010101" pitchFamily="49" charset="-122"/>
                        </a:rPr>
                        <a:t>/ </a:t>
                      </a:r>
                      <a:r>
                        <a:rPr lang="zh-CN" altLang="en-US" sz="1600" b="1" dirty="0">
                          <a:latin typeface="黑体" panose="02010609060101010101" pitchFamily="49" charset="-122"/>
                          <a:ea typeface="黑体" panose="02010609060101010101" pitchFamily="49" charset="-122"/>
                        </a:rPr>
                        <a:t>未降低 </a:t>
                      </a:r>
                      <a:r>
                        <a:rPr lang="en-US" altLang="zh-CN" sz="1600" b="1" dirty="0">
                          <a:latin typeface="黑体" panose="02010609060101010101" pitchFamily="49" charset="-122"/>
                          <a:ea typeface="黑体" panose="02010609060101010101" pitchFamily="49" charset="-122"/>
                        </a:rPr>
                        <a:t>/ </a:t>
                      </a:r>
                      <a:r>
                        <a:rPr lang="zh-CN" altLang="en-US" sz="1600" b="1" dirty="0">
                          <a:latin typeface="黑体" panose="02010609060101010101" pitchFamily="49" charset="-122"/>
                          <a:ea typeface="黑体" panose="02010609060101010101" pitchFamily="49" charset="-122"/>
                        </a:rPr>
                        <a:t>总量不变</a:t>
                      </a:r>
                      <a:endParaRPr lang="en-US" altLang="zh-CN" sz="1600" b="1" dirty="0">
                        <a:latin typeface="黑体" panose="02010609060101010101" pitchFamily="49" charset="-122"/>
                        <a:ea typeface="黑体" panose="02010609060101010101" pitchFamily="49" charset="-122"/>
                      </a:endParaRPr>
                    </a:p>
                    <a:p>
                      <a:r>
                        <a:rPr lang="en-US" altLang="zh-CN" sz="1600" b="1" dirty="0">
                          <a:latin typeface="黑体" panose="02010609060101010101" pitchFamily="49" charset="-122"/>
                          <a:ea typeface="黑体" panose="02010609060101010101" pitchFamily="49" charset="-122"/>
                        </a:rPr>
                        <a:t>          </a:t>
                      </a:r>
                      <a:r>
                        <a:rPr lang="zh-CN" altLang="en-US" sz="1600" b="1" dirty="0">
                          <a:latin typeface="黑体" panose="02010609060101010101" pitchFamily="49" charset="-122"/>
                          <a:ea typeface="黑体" panose="02010609060101010101" pitchFamily="49" charset="-122"/>
                        </a:rPr>
                        <a:t>不依赖葡萄糖 </a:t>
                      </a:r>
                      <a:r>
                        <a:rPr lang="en-US" altLang="zh-CN" sz="1600" b="1" dirty="0">
                          <a:latin typeface="黑体" panose="02010609060101010101" pitchFamily="49" charset="-122"/>
                          <a:ea typeface="黑体" panose="02010609060101010101" pitchFamily="49" charset="-122"/>
                        </a:rPr>
                        <a:t>/ </a:t>
                      </a:r>
                      <a:r>
                        <a:rPr lang="zh-CN" altLang="en-US" sz="1600" b="1" dirty="0">
                          <a:latin typeface="黑体" panose="02010609060101010101" pitchFamily="49" charset="-122"/>
                          <a:ea typeface="黑体" panose="02010609060101010101" pitchFamily="49" charset="-122"/>
                        </a:rPr>
                        <a:t>与葡萄糖和耗氧无关</a:t>
                      </a:r>
                    </a:p>
                  </a:txBody>
                  <a:tcPr marL="68580" marR="68580" marT="34290" marB="34290"/>
                </a:tc>
                <a:tc>
                  <a:txBody>
                    <a:bodyPr/>
                    <a:lstStyle/>
                    <a:p>
                      <a:r>
                        <a:rPr lang="zh-CN" altLang="en-US" sz="1600" b="1" dirty="0">
                          <a:latin typeface="黑体" panose="02010609060101010101" pitchFamily="49" charset="-122"/>
                          <a:ea typeface="黑体" panose="02010609060101010101" pitchFamily="49" charset="-122"/>
                        </a:rPr>
                        <a:t>不需要葡萄糖供能</a:t>
                      </a:r>
                      <a:endParaRPr lang="en-US" altLang="zh-CN" sz="1600" b="1" dirty="0">
                        <a:latin typeface="黑体" panose="02010609060101010101" pitchFamily="49" charset="-122"/>
                        <a:ea typeface="黑体" panose="02010609060101010101" pitchFamily="49" charset="-122"/>
                      </a:endParaRPr>
                    </a:p>
                    <a:p>
                      <a:r>
                        <a:rPr lang="zh-CN" altLang="en-US" sz="1600" b="1" dirty="0">
                          <a:latin typeface="黑体" panose="02010609060101010101" pitchFamily="49" charset="-122"/>
                          <a:ea typeface="黑体" panose="02010609060101010101" pitchFamily="49" charset="-122"/>
                        </a:rPr>
                        <a:t>不消耗葡萄糖</a:t>
                      </a:r>
                      <a:endParaRPr lang="en-US" altLang="zh-CN" sz="1600" b="1" dirty="0">
                        <a:latin typeface="黑体" panose="02010609060101010101" pitchFamily="49" charset="-122"/>
                        <a:ea typeface="黑体" panose="02010609060101010101" pitchFamily="49" charset="-122"/>
                      </a:endParaRPr>
                    </a:p>
                    <a:p>
                      <a:r>
                        <a:rPr lang="zh-CN" altLang="en-US" sz="1600" b="1" dirty="0">
                          <a:latin typeface="黑体" panose="02010609060101010101" pitchFamily="49" charset="-122"/>
                          <a:ea typeface="黑体" panose="02010609060101010101" pitchFamily="49" charset="-122"/>
                        </a:rPr>
                        <a:t>不需要分解葡萄糖</a:t>
                      </a:r>
                      <a:endParaRPr lang="en-US" altLang="zh-CN" sz="1600" b="1" dirty="0">
                        <a:latin typeface="黑体" panose="02010609060101010101" pitchFamily="49" charset="-122"/>
                        <a:ea typeface="黑体" panose="02010609060101010101" pitchFamily="49" charset="-122"/>
                      </a:endParaRPr>
                    </a:p>
                    <a:p>
                      <a:r>
                        <a:rPr lang="zh-CN" altLang="en-US" sz="1600" b="1" dirty="0">
                          <a:latin typeface="黑体" panose="02010609060101010101" pitchFamily="49" charset="-122"/>
                          <a:ea typeface="黑体" panose="02010609060101010101" pitchFamily="49" charset="-122"/>
                        </a:rPr>
                        <a:t>产生途径一致</a:t>
                      </a:r>
                      <a:endParaRPr lang="en-US" altLang="zh-CN" sz="1600" b="1" dirty="0">
                        <a:latin typeface="黑体" panose="02010609060101010101" pitchFamily="49" charset="-122"/>
                        <a:ea typeface="黑体" panose="02010609060101010101" pitchFamily="49" charset="-122"/>
                      </a:endParaRPr>
                    </a:p>
                  </a:txBody>
                  <a:tcPr marL="68580" marR="68580" marT="34290" marB="34290"/>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53752" y="431056"/>
          <a:ext cx="9036496" cy="4281388"/>
        </p:xfrm>
        <a:graphic>
          <a:graphicData uri="http://schemas.openxmlformats.org/drawingml/2006/table">
            <a:tbl>
              <a:tblPr firstRow="1" bandRow="1">
                <a:tableStyleId>{5C22544A-7EE6-4342-B048-85BDC9FD1C3A}</a:tableStyleId>
              </a:tblPr>
              <a:tblGrid>
                <a:gridCol w="817628">
                  <a:extLst>
                    <a:ext uri="{9D8B030D-6E8A-4147-A177-3AD203B41FA5}">
                      <a16:colId xmlns:a16="http://schemas.microsoft.com/office/drawing/2014/main" val="20000"/>
                    </a:ext>
                  </a:extLst>
                </a:gridCol>
                <a:gridCol w="831387">
                  <a:extLst>
                    <a:ext uri="{9D8B030D-6E8A-4147-A177-3AD203B41FA5}">
                      <a16:colId xmlns:a16="http://schemas.microsoft.com/office/drawing/2014/main" val="20001"/>
                    </a:ext>
                  </a:extLst>
                </a:gridCol>
                <a:gridCol w="4842193">
                  <a:extLst>
                    <a:ext uri="{9D8B030D-6E8A-4147-A177-3AD203B41FA5}">
                      <a16:colId xmlns:a16="http://schemas.microsoft.com/office/drawing/2014/main" val="20002"/>
                    </a:ext>
                  </a:extLst>
                </a:gridCol>
                <a:gridCol w="2545288">
                  <a:extLst>
                    <a:ext uri="{9D8B030D-6E8A-4147-A177-3AD203B41FA5}">
                      <a16:colId xmlns:a16="http://schemas.microsoft.com/office/drawing/2014/main" val="20003"/>
                    </a:ext>
                  </a:extLst>
                </a:gridCol>
              </a:tblGrid>
              <a:tr h="1042888">
                <a:tc>
                  <a:txBody>
                    <a:bodyPr/>
                    <a:lstStyle/>
                    <a:p>
                      <a:r>
                        <a:rPr lang="zh-CN" altLang="en-US" sz="2000" dirty="0"/>
                        <a:t>小题</a:t>
                      </a:r>
                    </a:p>
                  </a:txBody>
                  <a:tcPr marL="68580" marR="68580" marT="34290" marB="34290"/>
                </a:tc>
                <a:tc>
                  <a:txBody>
                    <a:bodyPr/>
                    <a:lstStyle/>
                    <a:p>
                      <a:r>
                        <a:rPr lang="zh-CN" altLang="en-US" sz="2000" dirty="0"/>
                        <a:t>分值</a:t>
                      </a:r>
                    </a:p>
                  </a:txBody>
                  <a:tcPr marL="68580" marR="68580" marT="34290" marB="34290"/>
                </a:tc>
                <a:tc>
                  <a:txBody>
                    <a:bodyPr/>
                    <a:lstStyle/>
                    <a:p>
                      <a:r>
                        <a:rPr lang="zh-CN" altLang="en-US" sz="2000" dirty="0"/>
                        <a:t>评分标准</a:t>
                      </a:r>
                    </a:p>
                  </a:txBody>
                  <a:tcPr marL="68580" marR="68580" marT="34290" marB="34290"/>
                </a:tc>
                <a:tc>
                  <a:txBody>
                    <a:bodyPr/>
                    <a:lstStyle/>
                    <a:p>
                      <a:r>
                        <a:rPr lang="zh-CN" altLang="en-US" sz="2000" dirty="0"/>
                        <a:t>典型错误</a:t>
                      </a:r>
                    </a:p>
                  </a:txBody>
                  <a:tcPr marL="68580" marR="68580" marT="34290" marB="34290"/>
                </a:tc>
                <a:extLst>
                  <a:ext uri="{0D108BD9-81ED-4DB2-BD59-A6C34878D82A}">
                    <a16:rowId xmlns:a16="http://schemas.microsoft.com/office/drawing/2014/main" val="10000"/>
                  </a:ext>
                </a:extLst>
              </a:tr>
              <a:tr h="2764716">
                <a:tc>
                  <a:txBody>
                    <a:bodyPr/>
                    <a:lstStyle/>
                    <a:p>
                      <a:r>
                        <a:rPr lang="en-US" altLang="zh-CN" sz="1800" b="1" dirty="0"/>
                        <a:t>17.4</a:t>
                      </a:r>
                      <a:endParaRPr lang="zh-CN" altLang="en-US" sz="1800" b="1" dirty="0"/>
                    </a:p>
                  </a:txBody>
                  <a:tcPr marL="68580" marR="68580" marT="34290" marB="34290"/>
                </a:tc>
                <a:tc>
                  <a:txBody>
                    <a:bodyPr/>
                    <a:lstStyle/>
                    <a:p>
                      <a:r>
                        <a:rPr lang="en-US" altLang="zh-CN" sz="1800" b="1" dirty="0"/>
                        <a:t>0,1,2</a:t>
                      </a:r>
                      <a:endParaRPr lang="zh-CN" altLang="en-US" sz="1800" b="1" dirty="0"/>
                    </a:p>
                  </a:txBody>
                  <a:tcPr marL="68580" marR="68580" marT="34290" marB="34290"/>
                </a:tc>
                <a:tc>
                  <a:txBody>
                    <a:bodyPr/>
                    <a:lstStyle/>
                    <a:p>
                      <a:r>
                        <a:rPr lang="zh-CN" altLang="en-US" sz="1600" b="1" dirty="0">
                          <a:latin typeface="黑体" panose="02010609060101010101" pitchFamily="49" charset="-122"/>
                          <a:ea typeface="黑体" panose="02010609060101010101" pitchFamily="49" charset="-122"/>
                        </a:rPr>
                        <a:t>线粒体分化导致代谢分工，</a:t>
                      </a:r>
                      <a:r>
                        <a:rPr lang="en-US" altLang="zh-CN" sz="1600" b="1" dirty="0">
                          <a:solidFill>
                            <a:srgbClr val="FF0000"/>
                          </a:solidFill>
                          <a:latin typeface="黑体" panose="02010609060101010101" pitchFamily="49" charset="-122"/>
                          <a:ea typeface="黑体" panose="02010609060101010101" pitchFamily="49" charset="-122"/>
                        </a:rPr>
                        <a:t>I</a:t>
                      </a:r>
                      <a:r>
                        <a:rPr lang="zh-CN" altLang="en-US" sz="1600" b="1" dirty="0">
                          <a:solidFill>
                            <a:srgbClr val="FF0000"/>
                          </a:solidFill>
                          <a:latin typeface="黑体" panose="02010609060101010101" pitchFamily="49" charset="-122"/>
                          <a:ea typeface="黑体" panose="02010609060101010101" pitchFamily="49" charset="-122"/>
                        </a:rPr>
                        <a:t>型专注于脯氨酸等物质的合成，</a:t>
                      </a:r>
                      <a:r>
                        <a:rPr lang="en-US" altLang="zh-CN" sz="1600" b="1" dirty="0">
                          <a:solidFill>
                            <a:srgbClr val="FF0000"/>
                          </a:solidFill>
                          <a:latin typeface="黑体" panose="02010609060101010101" pitchFamily="49" charset="-122"/>
                          <a:ea typeface="黑体" panose="02010609060101010101" pitchFamily="49" charset="-122"/>
                        </a:rPr>
                        <a:t>II</a:t>
                      </a:r>
                      <a:r>
                        <a:rPr lang="zh-CN" altLang="en-US" sz="1600" b="1" dirty="0">
                          <a:solidFill>
                            <a:srgbClr val="FF0000"/>
                          </a:solidFill>
                          <a:latin typeface="黑体" panose="02010609060101010101" pitchFamily="49" charset="-122"/>
                          <a:ea typeface="黑体" panose="02010609060101010101" pitchFamily="49" charset="-122"/>
                        </a:rPr>
                        <a:t>型专注于</a:t>
                      </a:r>
                      <a:r>
                        <a:rPr lang="en-US" altLang="zh-CN" sz="1600" b="1" dirty="0">
                          <a:solidFill>
                            <a:srgbClr val="FF0000"/>
                          </a:solidFill>
                          <a:latin typeface="黑体" panose="02010609060101010101" pitchFamily="49" charset="-122"/>
                          <a:ea typeface="黑体" panose="02010609060101010101" pitchFamily="49" charset="-122"/>
                        </a:rPr>
                        <a:t>ATP</a:t>
                      </a:r>
                      <a:r>
                        <a:rPr lang="zh-CN" altLang="en-US" sz="1600" b="1" dirty="0">
                          <a:solidFill>
                            <a:srgbClr val="FF0000"/>
                          </a:solidFill>
                          <a:latin typeface="黑体" panose="02010609060101010101" pitchFamily="49" charset="-122"/>
                          <a:ea typeface="黑体" panose="02010609060101010101" pitchFamily="49" charset="-122"/>
                        </a:rPr>
                        <a:t>的合成（</a:t>
                      </a:r>
                      <a:r>
                        <a:rPr lang="en-US" altLang="zh-CN" sz="1600" b="1" dirty="0">
                          <a:solidFill>
                            <a:srgbClr val="FF0000"/>
                          </a:solidFill>
                          <a:latin typeface="黑体" panose="02010609060101010101" pitchFamily="49" charset="-122"/>
                          <a:ea typeface="黑体" panose="02010609060101010101" pitchFamily="49" charset="-122"/>
                        </a:rPr>
                        <a:t>1</a:t>
                      </a:r>
                      <a:r>
                        <a:rPr lang="zh-CN" altLang="en-US" sz="1600" b="1" dirty="0">
                          <a:solidFill>
                            <a:srgbClr val="FF0000"/>
                          </a:solidFill>
                          <a:latin typeface="黑体" panose="02010609060101010101" pitchFamily="49" charset="-122"/>
                          <a:ea typeface="黑体" panose="02010609060101010101" pitchFamily="49" charset="-122"/>
                        </a:rPr>
                        <a:t>分）。</a:t>
                      </a:r>
                      <a:r>
                        <a:rPr lang="zh-CN" altLang="en-US" sz="1600" b="1" dirty="0">
                          <a:latin typeface="黑体" panose="02010609060101010101" pitchFamily="49" charset="-122"/>
                          <a:ea typeface="黑体" panose="02010609060101010101" pitchFamily="49" charset="-122"/>
                        </a:rPr>
                        <a:t>代谢分工提高了线粒体合成</a:t>
                      </a:r>
                      <a:r>
                        <a:rPr lang="en-US" altLang="zh-CN" sz="1600" b="1" dirty="0">
                          <a:latin typeface="黑体" panose="02010609060101010101" pitchFamily="49" charset="-122"/>
                          <a:ea typeface="黑体" panose="02010609060101010101" pitchFamily="49" charset="-122"/>
                        </a:rPr>
                        <a:t>ATP</a:t>
                      </a:r>
                      <a:r>
                        <a:rPr lang="zh-CN" altLang="en-US" sz="1600" b="1" dirty="0">
                          <a:latin typeface="黑体" panose="02010609060101010101" pitchFamily="49" charset="-122"/>
                          <a:ea typeface="黑体" panose="02010609060101010101" pitchFamily="49" charset="-122"/>
                        </a:rPr>
                        <a:t>和氨基酸的能力，</a:t>
                      </a:r>
                      <a:r>
                        <a:rPr lang="zh-CN" altLang="en-US" sz="1600" b="1" dirty="0">
                          <a:solidFill>
                            <a:srgbClr val="FF0000"/>
                          </a:solidFill>
                          <a:latin typeface="黑体" panose="02010609060101010101" pitchFamily="49" charset="-122"/>
                          <a:ea typeface="黑体" panose="02010609060101010101" pitchFamily="49" charset="-122"/>
                        </a:rPr>
                        <a:t>使细胞能更好地应对营养缺乏环境，</a:t>
                      </a:r>
                      <a:r>
                        <a:rPr lang="zh-CN" altLang="en-US" sz="1600" b="1" dirty="0">
                          <a:latin typeface="黑体" panose="02010609060101010101" pitchFamily="49" charset="-122"/>
                          <a:ea typeface="黑体" panose="02010609060101010101" pitchFamily="49" charset="-122"/>
                        </a:rPr>
                        <a:t>满足</a:t>
                      </a:r>
                      <a:r>
                        <a:rPr lang="zh-CN" altLang="en-US" sz="1600" b="1" dirty="0">
                          <a:solidFill>
                            <a:srgbClr val="FF0000"/>
                          </a:solidFill>
                          <a:latin typeface="黑体" panose="02010609060101010101" pitchFamily="49" charset="-122"/>
                          <a:ea typeface="黑体" panose="02010609060101010101" pitchFamily="49" charset="-122"/>
                        </a:rPr>
                        <a:t>能量和营养</a:t>
                      </a:r>
                      <a:r>
                        <a:rPr lang="zh-CN" altLang="en-US" sz="1600" b="1" dirty="0">
                          <a:latin typeface="黑体" panose="02010609060101010101" pitchFamily="49" charset="-122"/>
                          <a:ea typeface="黑体" panose="02010609060101010101" pitchFamily="49" charset="-122"/>
                        </a:rPr>
                        <a:t>需求。（</a:t>
                      </a:r>
                      <a:r>
                        <a:rPr lang="en-US" altLang="zh-CN" sz="1600" b="1" dirty="0">
                          <a:latin typeface="黑体" panose="02010609060101010101" pitchFamily="49" charset="-122"/>
                          <a:ea typeface="黑体" panose="02010609060101010101" pitchFamily="49" charset="-122"/>
                        </a:rPr>
                        <a:t>1</a:t>
                      </a:r>
                      <a:r>
                        <a:rPr lang="zh-CN" altLang="en-US" sz="1600" b="1" dirty="0">
                          <a:latin typeface="黑体" panose="02010609060101010101" pitchFamily="49" charset="-122"/>
                          <a:ea typeface="黑体" panose="02010609060101010101" pitchFamily="49" charset="-122"/>
                        </a:rPr>
                        <a:t>分）</a:t>
                      </a:r>
                      <a:endParaRPr lang="en-US" altLang="zh-CN" sz="1600" b="1" dirty="0">
                        <a:latin typeface="黑体" panose="02010609060101010101" pitchFamily="49" charset="-122"/>
                        <a:ea typeface="黑体" panose="02010609060101010101" pitchFamily="49" charset="-122"/>
                      </a:endParaRPr>
                    </a:p>
                    <a:p>
                      <a:r>
                        <a:rPr lang="zh-CN" altLang="en-US" sz="1600" b="1" dirty="0">
                          <a:solidFill>
                            <a:srgbClr val="FF0000"/>
                          </a:solidFill>
                          <a:latin typeface="黑体" panose="02010609060101010101" pitchFamily="49" charset="-122"/>
                          <a:ea typeface="黑体" panose="02010609060101010101" pitchFamily="49" charset="-122"/>
                        </a:rPr>
                        <a:t>拓展答案：</a:t>
                      </a:r>
                      <a:endParaRPr lang="en-US" altLang="zh-CN" sz="1600" b="1" dirty="0">
                        <a:solidFill>
                          <a:srgbClr val="FF0000"/>
                        </a:solidFill>
                        <a:latin typeface="黑体" panose="02010609060101010101" pitchFamily="49" charset="-122"/>
                        <a:ea typeface="黑体" panose="02010609060101010101" pitchFamily="49" charset="-122"/>
                      </a:endParaRPr>
                    </a:p>
                    <a:p>
                      <a:r>
                        <a:rPr lang="zh-CN" altLang="en-US" sz="1600" b="1" dirty="0">
                          <a:latin typeface="黑体" panose="02010609060101010101" pitchFamily="49" charset="-122"/>
                          <a:ea typeface="黑体" panose="02010609060101010101" pitchFamily="49" charset="-122"/>
                        </a:rPr>
                        <a:t>部分线粒体专注于</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另一部分专注于</a:t>
                      </a:r>
                      <a:r>
                        <a:rPr lang="en-US" altLang="zh-CN" sz="1600" b="1" dirty="0">
                          <a:latin typeface="黑体" panose="02010609060101010101" pitchFamily="49" charset="-122"/>
                          <a:ea typeface="黑体" panose="02010609060101010101" pitchFamily="49" charset="-122"/>
                        </a:rPr>
                        <a:t>……</a:t>
                      </a:r>
                    </a:p>
                    <a:p>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空间上分开进行</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分区进行</a:t>
                      </a:r>
                      <a:r>
                        <a:rPr lang="en-US" altLang="zh-CN" sz="1600" b="1" dirty="0">
                          <a:latin typeface="黑体" panose="02010609060101010101" pitchFamily="49" charset="-122"/>
                          <a:ea typeface="黑体" panose="02010609060101010101" pitchFamily="49" charset="-122"/>
                        </a:rPr>
                        <a:t>……</a:t>
                      </a:r>
                    </a:p>
                    <a:p>
                      <a:endParaRPr lang="en-US" altLang="zh-CN" sz="1600" b="1" dirty="0">
                        <a:latin typeface="黑体" panose="02010609060101010101" pitchFamily="49" charset="-122"/>
                        <a:ea typeface="黑体" panose="02010609060101010101" pitchFamily="49" charset="-122"/>
                      </a:endParaRPr>
                    </a:p>
                    <a:p>
                      <a:r>
                        <a:rPr lang="zh-CN" altLang="en-US" sz="1600" b="1" dirty="0">
                          <a:latin typeface="黑体" panose="02010609060101010101" pitchFamily="49" charset="-122"/>
                          <a:ea typeface="黑体" panose="02010609060101010101" pitchFamily="49" charset="-122"/>
                        </a:rPr>
                        <a:t>使细胞在缺糖条件下维持正常生命活动</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维持稳态</a:t>
                      </a:r>
                    </a:p>
                  </a:txBody>
                  <a:tcPr marL="68580" marR="68580" marT="34290" marB="34290"/>
                </a:tc>
                <a:tc>
                  <a:txBody>
                    <a:bodyPr/>
                    <a:lstStyle/>
                    <a:p>
                      <a:r>
                        <a:rPr lang="en-US" altLang="zh-CN" sz="1600" b="1" dirty="0">
                          <a:latin typeface="黑体" panose="02010609060101010101" pitchFamily="49" charset="-122"/>
                          <a:ea typeface="黑体" panose="02010609060101010101" pitchFamily="49" charset="-122"/>
                        </a:rPr>
                        <a:t>1.</a:t>
                      </a:r>
                      <a:r>
                        <a:rPr lang="zh-CN" altLang="en-US" sz="1600" b="1" dirty="0">
                          <a:latin typeface="黑体" panose="02010609060101010101" pitchFamily="49" charset="-122"/>
                          <a:ea typeface="黑体" panose="02010609060101010101" pitchFamily="49" charset="-122"/>
                        </a:rPr>
                        <a:t>不具体写明两类线粒体分开进行</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而是笼统写</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如：分化后能同时产生</a:t>
                      </a:r>
                      <a:r>
                        <a:rPr lang="en-US" altLang="zh-CN" sz="1600" b="1" dirty="0">
                          <a:latin typeface="黑体" panose="02010609060101010101" pitchFamily="49" charset="-122"/>
                          <a:ea typeface="黑体" panose="02010609060101010101" pitchFamily="49" charset="-122"/>
                        </a:rPr>
                        <a:t>ATP</a:t>
                      </a:r>
                      <a:r>
                        <a:rPr lang="zh-CN" altLang="en-US" sz="1600" b="1" dirty="0">
                          <a:latin typeface="黑体" panose="02010609060101010101" pitchFamily="49" charset="-122"/>
                          <a:ea typeface="黑体" panose="02010609060101010101" pitchFamily="49" charset="-122"/>
                        </a:rPr>
                        <a:t>和氨基酸；分化能减少两个途径的竞争</a:t>
                      </a:r>
                      <a:endParaRPr lang="en-US" altLang="zh-CN" sz="1600" b="1" dirty="0">
                        <a:latin typeface="黑体" panose="02010609060101010101" pitchFamily="49" charset="-122"/>
                        <a:ea typeface="黑体" panose="02010609060101010101" pitchFamily="49" charset="-122"/>
                      </a:endParaRPr>
                    </a:p>
                    <a:p>
                      <a:r>
                        <a:rPr lang="en-US" altLang="zh-CN" sz="1600" b="1" dirty="0">
                          <a:latin typeface="黑体" panose="02010609060101010101" pitchFamily="49" charset="-122"/>
                          <a:ea typeface="黑体" panose="02010609060101010101" pitchFamily="49" charset="-122"/>
                        </a:rPr>
                        <a:t>2.</a:t>
                      </a:r>
                      <a:r>
                        <a:rPr lang="zh-CN" altLang="en-US" sz="1600" b="1" dirty="0">
                          <a:latin typeface="黑体" panose="02010609060101010101" pitchFamily="49" charset="-122"/>
                          <a:ea typeface="黑体" panose="02010609060101010101" pitchFamily="49" charset="-122"/>
                        </a:rPr>
                        <a:t>把脯氨酸等氨基酸的合成也理解成供能</a:t>
                      </a:r>
                      <a:r>
                        <a:rPr lang="en-US" altLang="zh-CN" sz="1600" b="1" dirty="0">
                          <a:latin typeface="黑体" panose="02010609060101010101" pitchFamily="49" charset="-122"/>
                          <a:ea typeface="黑体" panose="02010609060101010101" pitchFamily="49" charset="-122"/>
                        </a:rPr>
                        <a:t>/</a:t>
                      </a:r>
                      <a:r>
                        <a:rPr lang="zh-CN" altLang="en-US" sz="1600" b="1" dirty="0">
                          <a:latin typeface="黑体" panose="02010609060101010101" pitchFamily="49" charset="-122"/>
                          <a:ea typeface="黑体" panose="02010609060101010101" pitchFamily="49" charset="-122"/>
                        </a:rPr>
                        <a:t>产</a:t>
                      </a:r>
                      <a:r>
                        <a:rPr lang="en-US" altLang="zh-CN" sz="1600" b="1" dirty="0">
                          <a:latin typeface="黑体" panose="02010609060101010101" pitchFamily="49" charset="-122"/>
                          <a:ea typeface="黑体" panose="02010609060101010101" pitchFamily="49" charset="-122"/>
                        </a:rPr>
                        <a:t>ATP</a:t>
                      </a:r>
                    </a:p>
                    <a:p>
                      <a:r>
                        <a:rPr lang="en-US" altLang="zh-CN" sz="1600" b="1" dirty="0">
                          <a:latin typeface="黑体" panose="02010609060101010101" pitchFamily="49" charset="-122"/>
                          <a:ea typeface="黑体" panose="02010609060101010101" pitchFamily="49" charset="-122"/>
                        </a:rPr>
                        <a:t>3.</a:t>
                      </a:r>
                      <a:r>
                        <a:rPr lang="zh-CN" altLang="en-US" sz="1600" b="1" dirty="0">
                          <a:latin typeface="黑体" panose="02010609060101010101" pitchFamily="49" charset="-122"/>
                          <a:ea typeface="黑体" panose="02010609060101010101" pitchFamily="49" charset="-122"/>
                        </a:rPr>
                        <a:t>意义应聚焦“细胞水平”，而非：维持内环境稳态，利于个体的生存，利于种群繁衍，</a:t>
                      </a:r>
                      <a:endParaRPr lang="en-US" altLang="zh-CN" sz="1600" b="1" dirty="0">
                        <a:latin typeface="黑体" panose="02010609060101010101" pitchFamily="49" charset="-122"/>
                        <a:ea typeface="黑体" panose="02010609060101010101" pitchFamily="49" charset="-122"/>
                      </a:endParaRPr>
                    </a:p>
                    <a:p>
                      <a:r>
                        <a:rPr lang="en-US" altLang="zh-CN" sz="1600" b="1" dirty="0">
                          <a:latin typeface="黑体" panose="02010609060101010101" pitchFamily="49" charset="-122"/>
                          <a:ea typeface="黑体" panose="02010609060101010101" pitchFamily="49" charset="-122"/>
                        </a:rPr>
                        <a:t>4.</a:t>
                      </a:r>
                      <a:r>
                        <a:rPr lang="zh-CN" altLang="en-US" sz="1600" b="1" dirty="0">
                          <a:latin typeface="黑体" panose="02010609060101010101" pitchFamily="49" charset="-122"/>
                          <a:ea typeface="黑体" panose="02010609060101010101" pitchFamily="49" charset="-122"/>
                        </a:rPr>
                        <a:t>科学性错误：提高葡萄糖的利用率</a:t>
                      </a:r>
                    </a:p>
                  </a:txBody>
                  <a:tcPr marL="68580" marR="68580" marT="34290" marB="34290"/>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48640"/>
          </a:xfrm>
          <a:prstGeom prst="rect">
            <a:avLst/>
          </a:prstGeom>
          <a:solidFill>
            <a:schemeClr val="accent6">
              <a:lumMod val="20000"/>
              <a:lumOff val="80000"/>
            </a:schemeClr>
          </a:solidFill>
        </p:spPr>
        <p:txBody>
          <a:bodyPr wrap="square" tIns="108000" bIns="72000" rtlCol="0">
            <a:spAutoFit/>
          </a:bodyPr>
          <a:lstStyle/>
          <a:p>
            <a:r>
              <a:rPr lang="en-US" altLang="zh-CN" sz="2400" b="1" dirty="0">
                <a:latin typeface="微软雅黑" panose="020B0503020204020204" pitchFamily="34" charset="-122"/>
                <a:ea typeface="微软雅黑" panose="020B0503020204020204" pitchFamily="34" charset="-122"/>
              </a:rPr>
              <a:t>18</a:t>
            </a:r>
            <a:r>
              <a:rPr lang="zh-CN" altLang="en-US" sz="2400" b="1" dirty="0">
                <a:latin typeface="微软雅黑" panose="020B0503020204020204" pitchFamily="34" charset="-122"/>
                <a:ea typeface="微软雅黑" panose="020B0503020204020204" pitchFamily="34" charset="-122"/>
              </a:rPr>
              <a:t>：</a:t>
            </a:r>
            <a:r>
              <a:rPr lang="zh-CN" sz="2400" b="1" dirty="0">
                <a:latin typeface="微软雅黑" panose="020B0503020204020204" pitchFamily="34" charset="-122"/>
                <a:ea typeface="微软雅黑" panose="020B0503020204020204" pitchFamily="34" charset="-122"/>
              </a:rPr>
              <a:t>内质网应激期间线粒体区域翻译受保护</a:t>
            </a:r>
          </a:p>
        </p:txBody>
      </p:sp>
      <p:pic>
        <p:nvPicPr>
          <p:cNvPr id="5" name="图片 4"/>
          <p:cNvPicPr>
            <a:picLocks noChangeAspect="1"/>
          </p:cNvPicPr>
          <p:nvPr/>
        </p:nvPicPr>
        <p:blipFill>
          <a:blip r:embed="rId2" cstate="print"/>
          <a:stretch>
            <a:fillRect/>
          </a:stretch>
        </p:blipFill>
        <p:spPr>
          <a:xfrm>
            <a:off x="467995" y="1491615"/>
            <a:ext cx="5485765" cy="498475"/>
          </a:xfrm>
          <a:prstGeom prst="rect">
            <a:avLst/>
          </a:prstGeom>
        </p:spPr>
      </p:pic>
      <p:pic>
        <p:nvPicPr>
          <p:cNvPr id="3" name="图片 2"/>
          <p:cNvPicPr>
            <a:picLocks noChangeAspect="1"/>
          </p:cNvPicPr>
          <p:nvPr/>
        </p:nvPicPr>
        <p:blipFill>
          <a:blip r:embed="rId3" cstate="print"/>
          <a:stretch>
            <a:fillRect/>
          </a:stretch>
        </p:blipFill>
        <p:spPr>
          <a:xfrm>
            <a:off x="467360" y="598805"/>
            <a:ext cx="7423150" cy="914400"/>
          </a:xfrm>
          <a:prstGeom prst="rect">
            <a:avLst/>
          </a:prstGeom>
        </p:spPr>
      </p:pic>
      <p:sp>
        <p:nvSpPr>
          <p:cNvPr id="6" name="文本框 5"/>
          <p:cNvSpPr txBox="1"/>
          <p:nvPr/>
        </p:nvSpPr>
        <p:spPr>
          <a:xfrm>
            <a:off x="323850" y="1990090"/>
            <a:ext cx="5285105" cy="3138170"/>
          </a:xfrm>
          <a:prstGeom prst="rect">
            <a:avLst/>
          </a:prstGeom>
          <a:noFill/>
        </p:spPr>
        <p:txBody>
          <a:bodyPr wrap="square" rtlCol="0" anchor="t">
            <a:spAutoFit/>
          </a:bodyPr>
          <a:lstStyle/>
          <a:p>
            <a:r>
              <a:rPr lang="en-US" altLang="zh-CN"/>
              <a:t>        </a:t>
            </a:r>
            <a:r>
              <a:rPr lang="zh-CN" altLang="en-US"/>
              <a:t>内质网应激会诱导整个细胞的蛋白质合成受到抑制。本研究通过活细胞成像技术观察报告</a:t>
            </a:r>
            <a:r>
              <a:rPr lang="en-US" altLang="zh-CN"/>
              <a:t>mRNA</a:t>
            </a:r>
            <a:r>
              <a:rPr lang="zh-CN" altLang="en-US"/>
              <a:t>翻译，意外发现</a:t>
            </a:r>
            <a:r>
              <a:rPr lang="en-US" altLang="zh-CN"/>
              <a:t>ER</a:t>
            </a:r>
            <a:r>
              <a:rPr lang="zh-CN" altLang="en-US"/>
              <a:t>应激期间线粒体的活跃翻译受到显著保护。线粒体蛋白</a:t>
            </a:r>
            <a:r>
              <a:rPr lang="en-US" altLang="zh-CN"/>
              <a:t>ATAD3A</a:t>
            </a:r>
            <a:r>
              <a:rPr lang="zh-CN" altLang="en-US"/>
              <a:t>与内质网激酶</a:t>
            </a:r>
            <a:r>
              <a:rPr lang="en-US" altLang="zh-CN"/>
              <a:t>PERK</a:t>
            </a:r>
            <a:r>
              <a:rPr lang="zh-CN" altLang="en-US"/>
              <a:t>相互作用，并通过竞争性结合</a:t>
            </a:r>
            <a:r>
              <a:rPr lang="en-US" altLang="zh-CN"/>
              <a:t>PERK</a:t>
            </a:r>
            <a:r>
              <a:rPr lang="zh-CN" altLang="en-US"/>
              <a:t>的靶标</a:t>
            </a:r>
            <a:r>
              <a:rPr lang="en-US" altLang="zh-CN"/>
              <a:t>——</a:t>
            </a:r>
            <a:r>
              <a:rPr lang="zh-CN" altLang="en-US"/>
              <a:t>翻译起始因子</a:t>
            </a:r>
            <a:r>
              <a:rPr lang="en-US" altLang="zh-CN"/>
              <a:t>eIF2α</a:t>
            </a:r>
            <a:r>
              <a:rPr lang="zh-CN" altLang="en-US"/>
              <a:t>来介导这种对局部翻译的调控作用。</a:t>
            </a:r>
            <a:r>
              <a:rPr lang="en-US" altLang="zh-CN"/>
              <a:t>ER</a:t>
            </a:r>
            <a:r>
              <a:rPr lang="zh-CN" altLang="en-US"/>
              <a:t>应激期间</a:t>
            </a:r>
            <a:r>
              <a:rPr lang="en-US" altLang="zh-CN"/>
              <a:t>PERK-ATAD3A</a:t>
            </a:r>
            <a:r>
              <a:rPr lang="zh-CN" altLang="en-US"/>
              <a:t>相互作用增强，形成线粒体</a:t>
            </a:r>
            <a:r>
              <a:rPr lang="en-US" altLang="zh-CN"/>
              <a:t>-</a:t>
            </a:r>
            <a:r>
              <a:rPr lang="zh-CN" altLang="en-US"/>
              <a:t>内质网接触位点。</a:t>
            </a:r>
            <a:r>
              <a:rPr lang="en-US" altLang="zh-CN"/>
              <a:t>ATAD3A</a:t>
            </a:r>
            <a:r>
              <a:rPr lang="zh-CN" altLang="en-US"/>
              <a:t>的结合可减弱局部</a:t>
            </a:r>
            <a:r>
              <a:rPr lang="en-US" altLang="zh-CN"/>
              <a:t>PERK</a:t>
            </a:r>
            <a:r>
              <a:rPr lang="zh-CN" altLang="en-US"/>
              <a:t>信号转导，并挽救某些线粒体蛋白的表达。因此，</a:t>
            </a:r>
            <a:r>
              <a:rPr lang="en-US" altLang="zh-CN"/>
              <a:t>PERK-ATAD3A</a:t>
            </a:r>
            <a:r>
              <a:rPr lang="zh-CN" altLang="en-US"/>
              <a:t>相互作用能在亚细胞水平调控翻译抑制，从而减轻</a:t>
            </a:r>
            <a:r>
              <a:rPr lang="en-US" altLang="zh-CN"/>
              <a:t>ER</a:t>
            </a:r>
            <a:r>
              <a:rPr lang="zh-CN" altLang="en-US"/>
              <a:t>应激对细胞的影响。</a:t>
            </a:r>
          </a:p>
        </p:txBody>
      </p:sp>
      <p:pic>
        <p:nvPicPr>
          <p:cNvPr id="7" name="图片 6"/>
          <p:cNvPicPr>
            <a:picLocks noChangeAspect="1"/>
          </p:cNvPicPr>
          <p:nvPr/>
        </p:nvPicPr>
        <p:blipFill>
          <a:blip r:embed="rId4" cstate="print"/>
          <a:stretch>
            <a:fillRect/>
          </a:stretch>
        </p:blipFill>
        <p:spPr>
          <a:xfrm>
            <a:off x="5796280" y="1491615"/>
            <a:ext cx="3281680" cy="35617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07315" y="56515"/>
          <a:ext cx="8549640" cy="4885690"/>
        </p:xfrm>
        <a:graphic>
          <a:graphicData uri="http://schemas.openxmlformats.org/drawingml/2006/table">
            <a:tbl>
              <a:tblPr firstRow="1" bandRow="1">
                <a:tableStyleId>{5C22544A-7EE6-4342-B048-85BDC9FD1C3A}</a:tableStyleId>
              </a:tblPr>
              <a:tblGrid>
                <a:gridCol w="102616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3169920">
                  <a:extLst>
                    <a:ext uri="{9D8B030D-6E8A-4147-A177-3AD203B41FA5}">
                      <a16:colId xmlns:a16="http://schemas.microsoft.com/office/drawing/2014/main" val="20002"/>
                    </a:ext>
                  </a:extLst>
                </a:gridCol>
                <a:gridCol w="3185160">
                  <a:extLst>
                    <a:ext uri="{9D8B030D-6E8A-4147-A177-3AD203B41FA5}">
                      <a16:colId xmlns:a16="http://schemas.microsoft.com/office/drawing/2014/main" val="20003"/>
                    </a:ext>
                  </a:extLst>
                </a:gridCol>
              </a:tblGrid>
              <a:tr h="421005">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1177925">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18.1</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r>
                        <a:rPr lang="en-US" altLang="zh-CN" sz="1800" b="0" dirty="0">
                          <a:latin typeface="黑体" panose="02010609060101010101" pitchFamily="49" charset="-122"/>
                          <a:ea typeface="黑体" panose="02010609060101010101" pitchFamily="49" charset="-122"/>
                        </a:rPr>
                        <a:t>3</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0,1,3</a:t>
                      </a:r>
                      <a:r>
                        <a:rPr lang="zh-CN" altLang="en-US" sz="1800" b="0" dirty="0">
                          <a:latin typeface="黑体" panose="02010609060101010101" pitchFamily="49" charset="-122"/>
                          <a:ea typeface="黑体" panose="02010609060101010101" pitchFamily="49" charset="-122"/>
                        </a:rPr>
                        <a:t>）</a:t>
                      </a:r>
                    </a:p>
                  </a:txBody>
                  <a:tcPr/>
                </a:tc>
                <a:tc>
                  <a:txBody>
                    <a:bodyPr/>
                    <a:lstStyle/>
                    <a:p>
                      <a:r>
                        <a:rPr lang="zh-CN" altLang="en-US" sz="2000" b="0" dirty="0">
                          <a:solidFill>
                            <a:srgbClr val="FF0000"/>
                          </a:solidFill>
                          <a:latin typeface="黑体" panose="02010609060101010101" pitchFamily="49" charset="-122"/>
                          <a:ea typeface="黑体" panose="02010609060101010101" pitchFamily="49" charset="-122"/>
                        </a:rPr>
                        <a:t>【加工】</a:t>
                      </a:r>
                      <a:endParaRPr lang="zh-CN" altLang="en-US" sz="2000" b="0" dirty="0">
                        <a:latin typeface="黑体" panose="02010609060101010101" pitchFamily="49" charset="-122"/>
                        <a:ea typeface="黑体" panose="02010609060101010101" pitchFamily="49" charset="-122"/>
                      </a:endParaRPr>
                    </a:p>
                    <a:p>
                      <a:r>
                        <a:rPr lang="en-US" altLang="zh-CN" sz="2000" b="0" dirty="0">
                          <a:latin typeface="黑体" panose="02010609060101010101" pitchFamily="49" charset="-122"/>
                          <a:ea typeface="黑体" panose="02010609060101010101" pitchFamily="49" charset="-122"/>
                        </a:rPr>
                        <a:t>3</a:t>
                      </a:r>
                      <a:r>
                        <a:rPr lang="zh-CN" altLang="en-US" sz="2000" b="0" dirty="0">
                          <a:latin typeface="黑体" panose="02010609060101010101" pitchFamily="49" charset="-122"/>
                          <a:ea typeface="黑体" panose="02010609060101010101" pitchFamily="49" charset="-122"/>
                        </a:rPr>
                        <a:t>分：加工</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合成</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翻译</a:t>
                      </a:r>
                      <a:r>
                        <a:rPr lang="en-US" altLang="zh-CN" sz="2000" b="0" dirty="0">
                          <a:latin typeface="黑体" panose="02010609060101010101" pitchFamily="49" charset="-122"/>
                          <a:ea typeface="黑体" panose="02010609060101010101" pitchFamily="49" charset="-122"/>
                        </a:rPr>
                        <a:t>     </a:t>
                      </a:r>
                    </a:p>
                    <a:p>
                      <a:r>
                        <a:rPr lang="en-US" altLang="zh-CN" sz="2000" b="0" dirty="0">
                          <a:latin typeface="黑体" panose="02010609060101010101" pitchFamily="49" charset="-122"/>
                          <a:ea typeface="黑体" panose="02010609060101010101" pitchFamily="49" charset="-122"/>
                        </a:rPr>
                        <a:t>1</a:t>
                      </a:r>
                      <a:r>
                        <a:rPr lang="zh-CN" altLang="en-US" sz="2000" b="0" dirty="0">
                          <a:latin typeface="黑体" panose="02010609060101010101" pitchFamily="49" charset="-122"/>
                          <a:ea typeface="黑体" panose="02010609060101010101" pitchFamily="49" charset="-122"/>
                        </a:rPr>
                        <a:t>分：折叠</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修饰</a:t>
                      </a:r>
                    </a:p>
                  </a:txBody>
                  <a:tcPr/>
                </a:tc>
                <a:tc>
                  <a:txBody>
                    <a:bodyPr/>
                    <a:lstStyle/>
                    <a:p>
                      <a:r>
                        <a:rPr lang="zh-CN" altLang="en-US" sz="2000" b="0" dirty="0">
                          <a:latin typeface="黑体" panose="02010609060101010101" pitchFamily="49" charset="-122"/>
                          <a:ea typeface="黑体" panose="02010609060101010101" pitchFamily="49" charset="-122"/>
                        </a:rPr>
                        <a:t>合成；加工</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分类</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包装</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编辑</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摄取</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组装</a:t>
                      </a:r>
                    </a:p>
                    <a:p>
                      <a:endParaRPr lang="zh-CN" altLang="en-US" sz="2000" b="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0001"/>
                  </a:ext>
                </a:extLst>
              </a:tr>
              <a:tr h="1671320">
                <a:tc>
                  <a:txBody>
                    <a:bodyPr/>
                    <a:lstStyle/>
                    <a:p>
                      <a:pPr algn="ctr">
                        <a:buNone/>
                      </a:pP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18.2.1</a:t>
                      </a:r>
                    </a:p>
                  </a:txBody>
                  <a:tcPr/>
                </a:tc>
                <a:tc>
                  <a:txBody>
                    <a:bodyPr/>
                    <a:lstStyle/>
                    <a:p>
                      <a:pPr algn="ctr">
                        <a:buNone/>
                      </a:pPr>
                      <a:r>
                        <a:rPr lang="en-US" altLang="zh-CN" sz="1800" b="0" dirty="0">
                          <a:latin typeface="黑体" panose="02010609060101010101" pitchFamily="49" charset="-122"/>
                          <a:ea typeface="黑体" panose="02010609060101010101" pitchFamily="49" charset="-122"/>
                        </a:rPr>
                        <a:t>2</a:t>
                      </a:r>
                    </a:p>
                    <a:p>
                      <a:pPr algn="ctr">
                        <a:buNone/>
                      </a:pPr>
                      <a:r>
                        <a:rPr lang="zh-CN" altLang="en-US" sz="1800" dirty="0">
                          <a:latin typeface="黑体" panose="02010609060101010101" pitchFamily="49" charset="-122"/>
                          <a:ea typeface="黑体" panose="02010609060101010101" pitchFamily="49" charset="-122"/>
                          <a:sym typeface="+mn-ea"/>
                        </a:rPr>
                        <a:t>（</a:t>
                      </a:r>
                      <a:r>
                        <a:rPr lang="en-US" altLang="zh-CN" sz="1800" dirty="0">
                          <a:latin typeface="黑体" panose="02010609060101010101" pitchFamily="49" charset="-122"/>
                          <a:ea typeface="黑体" panose="02010609060101010101" pitchFamily="49" charset="-122"/>
                          <a:sym typeface="+mn-ea"/>
                        </a:rPr>
                        <a:t>0,1,2</a:t>
                      </a:r>
                      <a:r>
                        <a:rPr lang="zh-CN" altLang="en-US" sz="1800" dirty="0">
                          <a:latin typeface="黑体" panose="02010609060101010101" pitchFamily="49" charset="-122"/>
                          <a:ea typeface="黑体" panose="02010609060101010101" pitchFamily="49" charset="-122"/>
                          <a:sym typeface="+mn-ea"/>
                        </a:rPr>
                        <a:t>）</a:t>
                      </a:r>
                      <a:endParaRPr lang="en-US" altLang="zh-CN" sz="1800" b="0" dirty="0">
                        <a:latin typeface="黑体" panose="02010609060101010101" pitchFamily="49" charset="-122"/>
                        <a:ea typeface="黑体" panose="02010609060101010101" pitchFamily="49" charset="-122"/>
                      </a:endParaRPr>
                    </a:p>
                  </a:txBody>
                  <a:tcPr/>
                </a:tc>
                <a:tc>
                  <a:txBody>
                    <a:bodyPr/>
                    <a:lstStyle/>
                    <a:p>
                      <a:pPr>
                        <a:buNone/>
                      </a:pPr>
                      <a:r>
                        <a:rPr lang="zh-CN" altLang="en-US" sz="2000" b="0" dirty="0">
                          <a:solidFill>
                            <a:srgbClr val="FF0000"/>
                          </a:solidFill>
                          <a:latin typeface="黑体" panose="02010609060101010101" pitchFamily="49" charset="-122"/>
                          <a:ea typeface="黑体" panose="02010609060101010101" pitchFamily="49" charset="-122"/>
                        </a:rPr>
                        <a:t>【竞争性结合激活的</a:t>
                      </a:r>
                      <a:r>
                        <a:rPr lang="en-US" altLang="zh-CN" sz="2000" b="0" dirty="0">
                          <a:solidFill>
                            <a:srgbClr val="FF0000"/>
                          </a:solidFill>
                          <a:latin typeface="黑体" panose="02010609060101010101" pitchFamily="49" charset="-122"/>
                          <a:ea typeface="黑体" panose="02010609060101010101" pitchFamily="49" charset="-122"/>
                        </a:rPr>
                        <a:t>PERK</a:t>
                      </a:r>
                      <a:r>
                        <a:rPr lang="zh-CN" altLang="en-US" sz="2000" b="0" dirty="0">
                          <a:solidFill>
                            <a:srgbClr val="FF0000"/>
                          </a:solidFill>
                          <a:latin typeface="黑体" panose="02010609060101010101" pitchFamily="49" charset="-122"/>
                          <a:ea typeface="黑体" panose="02010609060101010101" pitchFamily="49" charset="-122"/>
                        </a:rPr>
                        <a:t>】</a:t>
                      </a:r>
                      <a:r>
                        <a:rPr lang="en-US" altLang="zh-CN" sz="2000" b="0" dirty="0">
                          <a:latin typeface="黑体" panose="02010609060101010101" pitchFamily="49" charset="-122"/>
                          <a:ea typeface="黑体" panose="02010609060101010101" pitchFamily="49" charset="-122"/>
                        </a:rPr>
                        <a:t> </a:t>
                      </a:r>
                    </a:p>
                    <a:p>
                      <a:pPr>
                        <a:buNone/>
                      </a:pPr>
                      <a:r>
                        <a:rPr lang="en-US" altLang="zh-CN" sz="2000" b="0" dirty="0">
                          <a:latin typeface="黑体" panose="02010609060101010101" pitchFamily="49" charset="-122"/>
                          <a:ea typeface="黑体" panose="02010609060101010101" pitchFamily="49" charset="-122"/>
                        </a:rPr>
                        <a:t>PERK</a:t>
                      </a:r>
                      <a:r>
                        <a:rPr lang="zh-CN" altLang="en-US" sz="2000" b="0" dirty="0">
                          <a:latin typeface="黑体" panose="02010609060101010101" pitchFamily="49" charset="-122"/>
                          <a:ea typeface="黑体" panose="02010609060101010101" pitchFamily="49" charset="-122"/>
                        </a:rPr>
                        <a:t>必须写，在此基础上写出</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竞争性</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给</a:t>
                      </a:r>
                      <a:r>
                        <a:rPr lang="en-US" altLang="zh-CN" sz="2000" b="0" dirty="0">
                          <a:latin typeface="黑体" panose="02010609060101010101" pitchFamily="49" charset="-122"/>
                          <a:ea typeface="黑体" panose="02010609060101010101" pitchFamily="49" charset="-122"/>
                        </a:rPr>
                        <a:t>1</a:t>
                      </a:r>
                      <a:r>
                        <a:rPr lang="zh-CN" altLang="en-US" sz="2000" b="0" dirty="0">
                          <a:latin typeface="黑体" panose="02010609060101010101" pitchFamily="49" charset="-122"/>
                          <a:ea typeface="黑体" panose="02010609060101010101" pitchFamily="49" charset="-122"/>
                        </a:rPr>
                        <a:t>分，写出</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激活</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或</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活化</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给</a:t>
                      </a:r>
                      <a:r>
                        <a:rPr lang="en-US" altLang="zh-CN" sz="2000" b="0" dirty="0">
                          <a:latin typeface="黑体" panose="02010609060101010101" pitchFamily="49" charset="-122"/>
                          <a:ea typeface="黑体" panose="02010609060101010101" pitchFamily="49" charset="-122"/>
                        </a:rPr>
                        <a:t>1</a:t>
                      </a:r>
                      <a:r>
                        <a:rPr lang="zh-CN" altLang="en-US" sz="2000" b="0" dirty="0">
                          <a:latin typeface="黑体" panose="02010609060101010101" pitchFamily="49" charset="-122"/>
                          <a:ea typeface="黑体" panose="02010609060101010101" pitchFamily="49" charset="-122"/>
                        </a:rPr>
                        <a:t>分。</a:t>
                      </a:r>
                    </a:p>
                  </a:txBody>
                  <a:tcPr/>
                </a:tc>
                <a:tc>
                  <a:txBody>
                    <a:bodyPr/>
                    <a:lstStyle/>
                    <a:p>
                      <a:pPr>
                        <a:buNone/>
                      </a:pPr>
                      <a:r>
                        <a:rPr lang="zh-CN" altLang="en-US" sz="2000" dirty="0">
                          <a:latin typeface="黑体" panose="02010609060101010101" pitchFamily="49" charset="-122"/>
                          <a:ea typeface="黑体" panose="02010609060101010101" pitchFamily="49" charset="-122"/>
                          <a:sym typeface="+mn-ea"/>
                        </a:rPr>
                        <a:t>没有写出</a:t>
                      </a:r>
                      <a:r>
                        <a:rPr lang="en-US" altLang="zh-CN" sz="2000" dirty="0">
                          <a:latin typeface="黑体" panose="02010609060101010101" pitchFamily="49" charset="-122"/>
                          <a:ea typeface="黑体" panose="02010609060101010101" pitchFamily="49" charset="-122"/>
                          <a:sym typeface="+mn-ea"/>
                        </a:rPr>
                        <a:t>PERK;</a:t>
                      </a:r>
                      <a:r>
                        <a:rPr lang="zh-CN" altLang="en-US" sz="2000" b="0" dirty="0">
                          <a:latin typeface="黑体" panose="02010609060101010101" pitchFamily="49" charset="-122"/>
                          <a:ea typeface="黑体" panose="02010609060101010101" pitchFamily="49" charset="-122"/>
                        </a:rPr>
                        <a:t>没有写出激活；没有体现竞争；共同结合或同时结合。</a:t>
                      </a:r>
                    </a:p>
                  </a:txBody>
                  <a:tcPr/>
                </a:tc>
                <a:extLst>
                  <a:ext uri="{0D108BD9-81ED-4DB2-BD59-A6C34878D82A}">
                    <a16:rowId xmlns:a16="http://schemas.microsoft.com/office/drawing/2014/main" val="10002"/>
                  </a:ext>
                </a:extLst>
              </a:tr>
              <a:tr h="1615440">
                <a:tc>
                  <a:txBody>
                    <a:bodyPr/>
                    <a:lstStyle/>
                    <a:p>
                      <a:pPr algn="ctr">
                        <a:buNone/>
                      </a:pP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18.2.2</a:t>
                      </a:r>
                    </a:p>
                  </a:txBody>
                  <a:tcPr/>
                </a:tc>
                <a:tc>
                  <a:txBody>
                    <a:bodyPr/>
                    <a:lstStyle/>
                    <a:p>
                      <a:pPr algn="ctr">
                        <a:buNone/>
                      </a:pPr>
                      <a:r>
                        <a:rPr lang="en-US" altLang="zh-CN" sz="1800" dirty="0">
                          <a:latin typeface="黑体" panose="02010609060101010101" pitchFamily="49" charset="-122"/>
                          <a:ea typeface="黑体" panose="02010609060101010101" pitchFamily="49" charset="-122"/>
                          <a:sym typeface="+mn-ea"/>
                        </a:rPr>
                        <a:t>2</a:t>
                      </a:r>
                      <a:endParaRPr lang="en-US" altLang="zh-CN" sz="1800" b="0" dirty="0">
                        <a:latin typeface="黑体" panose="02010609060101010101" pitchFamily="49" charset="-122"/>
                        <a:ea typeface="黑体" panose="02010609060101010101" pitchFamily="49" charset="-122"/>
                      </a:endParaRPr>
                    </a:p>
                    <a:p>
                      <a:pPr algn="ctr">
                        <a:buNone/>
                      </a:pPr>
                      <a:r>
                        <a:rPr lang="zh-CN" altLang="en-US" sz="1800" dirty="0">
                          <a:latin typeface="黑体" panose="02010609060101010101" pitchFamily="49" charset="-122"/>
                          <a:ea typeface="黑体" panose="02010609060101010101" pitchFamily="49" charset="-122"/>
                          <a:sym typeface="+mn-ea"/>
                        </a:rPr>
                        <a:t>（</a:t>
                      </a:r>
                      <a:r>
                        <a:rPr lang="en-US" altLang="zh-CN" sz="1800" dirty="0">
                          <a:latin typeface="黑体" panose="02010609060101010101" pitchFamily="49" charset="-122"/>
                          <a:ea typeface="黑体" panose="02010609060101010101" pitchFamily="49" charset="-122"/>
                          <a:sym typeface="+mn-ea"/>
                        </a:rPr>
                        <a:t>0,1,2</a:t>
                      </a:r>
                      <a:r>
                        <a:rPr lang="zh-CN" altLang="en-US" sz="1800" dirty="0">
                          <a:latin typeface="黑体" panose="02010609060101010101" pitchFamily="49" charset="-122"/>
                          <a:ea typeface="黑体" panose="02010609060101010101" pitchFamily="49" charset="-122"/>
                          <a:sym typeface="+mn-ea"/>
                        </a:rPr>
                        <a:t>）</a:t>
                      </a:r>
                      <a:endParaRPr lang="zh-CN" altLang="en-US" sz="1800" b="0" dirty="0">
                        <a:latin typeface="黑体" panose="02010609060101010101" pitchFamily="49" charset="-122"/>
                        <a:ea typeface="黑体" panose="02010609060101010101" pitchFamily="49" charset="-122"/>
                      </a:endParaRPr>
                    </a:p>
                  </a:txBody>
                  <a:tcPr/>
                </a:tc>
                <a:tc>
                  <a:txBody>
                    <a:bodyPr/>
                    <a:lstStyle/>
                    <a:p>
                      <a:pPr>
                        <a:buNone/>
                      </a:pPr>
                      <a:r>
                        <a:rPr lang="zh-CN" altLang="en-US" sz="2000" b="0" dirty="0">
                          <a:solidFill>
                            <a:srgbClr val="FF0000"/>
                          </a:solidFill>
                          <a:latin typeface="黑体" panose="02010609060101010101" pitchFamily="49" charset="-122"/>
                          <a:ea typeface="黑体" panose="02010609060101010101" pitchFamily="49" charset="-122"/>
                        </a:rPr>
                        <a:t>【</a:t>
                      </a:r>
                      <a:r>
                        <a:rPr lang="en-US" altLang="zh-CN" sz="2000" b="0" dirty="0">
                          <a:solidFill>
                            <a:srgbClr val="FF0000"/>
                          </a:solidFill>
                          <a:latin typeface="黑体" panose="02010609060101010101" pitchFamily="49" charset="-122"/>
                          <a:ea typeface="黑体" panose="02010609060101010101" pitchFamily="49" charset="-122"/>
                        </a:rPr>
                        <a:t>M</a:t>
                      </a:r>
                      <a:r>
                        <a:rPr lang="zh-CN" altLang="en-US" sz="2000" b="0" dirty="0">
                          <a:solidFill>
                            <a:srgbClr val="FF0000"/>
                          </a:solidFill>
                          <a:latin typeface="黑体" panose="02010609060101010101" pitchFamily="49" charset="-122"/>
                          <a:ea typeface="黑体" panose="02010609060101010101" pitchFamily="49" charset="-122"/>
                        </a:rPr>
                        <a:t>区的磷酸化</a:t>
                      </a:r>
                      <a:r>
                        <a:rPr lang="en-US" altLang="zh-CN" sz="2000" b="0" dirty="0">
                          <a:solidFill>
                            <a:srgbClr val="FF0000"/>
                          </a:solidFill>
                          <a:latin typeface="黑体" panose="02010609060101010101" pitchFamily="49" charset="-122"/>
                          <a:ea typeface="黑体" panose="02010609060101010101" pitchFamily="49" charset="-122"/>
                        </a:rPr>
                        <a:t>eIF2α</a:t>
                      </a:r>
                      <a:r>
                        <a:rPr lang="zh-CN" altLang="en-US" sz="2000" b="0" dirty="0">
                          <a:solidFill>
                            <a:srgbClr val="FF0000"/>
                          </a:solidFill>
                          <a:latin typeface="黑体" panose="02010609060101010101" pitchFamily="49" charset="-122"/>
                          <a:ea typeface="黑体" panose="02010609060101010101" pitchFamily="49" charset="-122"/>
                        </a:rPr>
                        <a:t>】</a:t>
                      </a:r>
                      <a:endParaRPr lang="en-US" altLang="zh-CN" sz="2000" b="0" dirty="0">
                        <a:latin typeface="黑体" panose="02010609060101010101" pitchFamily="49" charset="-122"/>
                        <a:ea typeface="黑体" panose="02010609060101010101" pitchFamily="49" charset="-122"/>
                      </a:endParaRPr>
                    </a:p>
                    <a:p>
                      <a:pPr>
                        <a:buNone/>
                      </a:pPr>
                      <a:r>
                        <a:rPr lang="en-US" altLang="zh-CN" sz="2000" b="0" dirty="0">
                          <a:latin typeface="黑体" panose="02010609060101010101" pitchFamily="49" charset="-122"/>
                          <a:ea typeface="黑体" panose="02010609060101010101" pitchFamily="49" charset="-122"/>
                        </a:rPr>
                        <a:t>eIF2α</a:t>
                      </a:r>
                      <a:r>
                        <a:rPr lang="zh-CN" altLang="en-US" sz="2000" b="0" dirty="0">
                          <a:latin typeface="黑体" panose="02010609060101010101" pitchFamily="49" charset="-122"/>
                          <a:ea typeface="黑体" panose="02010609060101010101" pitchFamily="49" charset="-122"/>
                        </a:rPr>
                        <a:t>必须写，</a:t>
                      </a:r>
                      <a:r>
                        <a:rPr lang="zh-CN" altLang="en-US" sz="2000" dirty="0">
                          <a:latin typeface="黑体" panose="02010609060101010101" pitchFamily="49" charset="-122"/>
                          <a:ea typeface="黑体" panose="02010609060101010101" pitchFamily="49" charset="-122"/>
                          <a:sym typeface="+mn-ea"/>
                        </a:rPr>
                        <a:t>在此基础上</a:t>
                      </a:r>
                      <a:r>
                        <a:rPr lang="en-US" altLang="zh-CN" sz="2000" dirty="0">
                          <a:latin typeface="黑体" panose="02010609060101010101" pitchFamily="49" charset="-122"/>
                          <a:ea typeface="黑体" panose="02010609060101010101" pitchFamily="49" charset="-122"/>
                          <a:sym typeface="+mn-ea"/>
                        </a:rPr>
                        <a:t>,</a:t>
                      </a:r>
                      <a:r>
                        <a:rPr lang="zh-CN" altLang="en-US" sz="2000" b="0" dirty="0">
                          <a:latin typeface="黑体" panose="02010609060101010101" pitchFamily="49" charset="-122"/>
                          <a:ea typeface="黑体" panose="02010609060101010101" pitchFamily="49" charset="-122"/>
                        </a:rPr>
                        <a:t>写出</a:t>
                      </a:r>
                      <a:r>
                        <a:rPr lang="en-US" altLang="zh-CN" sz="2000" b="0" dirty="0">
                          <a:latin typeface="黑体" panose="02010609060101010101" pitchFamily="49" charset="-122"/>
                          <a:ea typeface="黑体" panose="02010609060101010101" pitchFamily="49" charset="-122"/>
                        </a:rPr>
                        <a:t>“M</a:t>
                      </a:r>
                      <a:r>
                        <a:rPr lang="zh-CN" altLang="en-US" sz="2000" b="0" dirty="0">
                          <a:latin typeface="黑体" panose="02010609060101010101" pitchFamily="49" charset="-122"/>
                          <a:ea typeface="黑体" panose="02010609060101010101" pitchFamily="49" charset="-122"/>
                        </a:rPr>
                        <a:t>区</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或</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线粒体区域</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给</a:t>
                      </a:r>
                      <a:r>
                        <a:rPr lang="en-US" altLang="zh-CN" sz="2000" b="0" dirty="0">
                          <a:latin typeface="黑体" panose="02010609060101010101" pitchFamily="49" charset="-122"/>
                          <a:ea typeface="黑体" panose="02010609060101010101" pitchFamily="49" charset="-122"/>
                        </a:rPr>
                        <a:t>1</a:t>
                      </a:r>
                      <a:r>
                        <a:rPr lang="zh-CN" altLang="en-US" sz="2000" b="0" dirty="0">
                          <a:latin typeface="黑体" panose="02010609060101010101" pitchFamily="49" charset="-122"/>
                          <a:ea typeface="黑体" panose="02010609060101010101" pitchFamily="49" charset="-122"/>
                        </a:rPr>
                        <a:t>分，写出</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磷酸化</a:t>
                      </a:r>
                      <a:r>
                        <a:rPr lang="en-US" altLang="zh-CN" sz="2000" b="0" dirty="0">
                          <a:latin typeface="黑体" panose="02010609060101010101" pitchFamily="49" charset="-122"/>
                          <a:ea typeface="黑体" panose="02010609060101010101" pitchFamily="49" charset="-122"/>
                        </a:rPr>
                        <a:t>”</a:t>
                      </a:r>
                      <a:r>
                        <a:rPr lang="zh-CN" altLang="en-US" sz="2000" b="0" dirty="0">
                          <a:latin typeface="黑体" panose="02010609060101010101" pitchFamily="49" charset="-122"/>
                          <a:ea typeface="黑体" panose="02010609060101010101" pitchFamily="49" charset="-122"/>
                        </a:rPr>
                        <a:t>给</a:t>
                      </a:r>
                      <a:r>
                        <a:rPr lang="en-US" altLang="zh-CN" sz="2000" b="0" dirty="0">
                          <a:latin typeface="黑体" panose="02010609060101010101" pitchFamily="49" charset="-122"/>
                          <a:ea typeface="黑体" panose="02010609060101010101" pitchFamily="49" charset="-122"/>
                        </a:rPr>
                        <a:t>1</a:t>
                      </a:r>
                      <a:r>
                        <a:rPr lang="zh-CN" altLang="en-US" sz="2000" b="0" dirty="0">
                          <a:latin typeface="黑体" panose="02010609060101010101" pitchFamily="49" charset="-122"/>
                          <a:ea typeface="黑体" panose="02010609060101010101" pitchFamily="49" charset="-122"/>
                        </a:rPr>
                        <a:t>分</a:t>
                      </a:r>
                    </a:p>
                  </a:txBody>
                  <a:tcPr/>
                </a:tc>
                <a:tc>
                  <a:txBody>
                    <a:bodyPr/>
                    <a:lstStyle/>
                    <a:p>
                      <a:pPr>
                        <a:buNone/>
                      </a:pPr>
                      <a:r>
                        <a:rPr lang="en-US" altLang="zh-CN" sz="2000" dirty="0">
                          <a:latin typeface="黑体" panose="02010609060101010101" pitchFamily="49" charset="-122"/>
                          <a:ea typeface="黑体" panose="02010609060101010101" pitchFamily="49" charset="-122"/>
                          <a:sym typeface="+mn-ea"/>
                        </a:rPr>
                        <a:t>PERK</a:t>
                      </a:r>
                      <a:r>
                        <a:rPr lang="zh-CN" altLang="en-US" sz="2000" dirty="0">
                          <a:latin typeface="黑体" panose="02010609060101010101" pitchFamily="49" charset="-122"/>
                          <a:ea typeface="黑体" panose="02010609060101010101" pitchFamily="49" charset="-122"/>
                          <a:sym typeface="+mn-ea"/>
                        </a:rPr>
                        <a:t>；</a:t>
                      </a:r>
                      <a:r>
                        <a:rPr lang="en-US" altLang="zh-CN" sz="2000" dirty="0">
                          <a:solidFill>
                            <a:schemeClr val="tx1"/>
                          </a:solidFill>
                          <a:latin typeface="黑体" panose="02010609060101010101" pitchFamily="49" charset="-122"/>
                          <a:ea typeface="黑体" panose="02010609060101010101" pitchFamily="49" charset="-122"/>
                          <a:sym typeface="+mn-ea"/>
                        </a:rPr>
                        <a:t>eIF2α</a:t>
                      </a:r>
                      <a:r>
                        <a:rPr lang="zh-CN" altLang="en-US" sz="2000" dirty="0">
                          <a:solidFill>
                            <a:schemeClr val="tx1"/>
                          </a:solidFill>
                          <a:latin typeface="黑体" panose="02010609060101010101" pitchFamily="49" charset="-122"/>
                          <a:ea typeface="黑体" panose="02010609060101010101" pitchFamily="49" charset="-122"/>
                          <a:sym typeface="+mn-ea"/>
                        </a:rPr>
                        <a:t>和</a:t>
                      </a:r>
                      <a:r>
                        <a:rPr lang="en-US" altLang="zh-CN" sz="2000" dirty="0">
                          <a:latin typeface="黑体" panose="02010609060101010101" pitchFamily="49" charset="-122"/>
                          <a:ea typeface="黑体" panose="02010609060101010101" pitchFamily="49" charset="-122"/>
                          <a:sym typeface="+mn-ea"/>
                        </a:rPr>
                        <a:t>PERK</a:t>
                      </a:r>
                      <a:r>
                        <a:rPr lang="zh-CN" altLang="en-US" sz="2000" dirty="0">
                          <a:latin typeface="黑体" panose="02010609060101010101" pitchFamily="49" charset="-122"/>
                          <a:ea typeface="黑体" panose="02010609060101010101" pitchFamily="49" charset="-122"/>
                          <a:sym typeface="+mn-ea"/>
                        </a:rPr>
                        <a:t>的复合物；没有写出</a:t>
                      </a:r>
                      <a:r>
                        <a:rPr lang="en-US" altLang="zh-CN" sz="2000" dirty="0">
                          <a:latin typeface="黑体" panose="02010609060101010101" pitchFamily="49" charset="-122"/>
                          <a:ea typeface="黑体" panose="02010609060101010101" pitchFamily="49" charset="-122"/>
                          <a:sym typeface="+mn-ea"/>
                        </a:rPr>
                        <a:t>M</a:t>
                      </a:r>
                      <a:r>
                        <a:rPr lang="zh-CN" altLang="en-US" sz="2000" dirty="0">
                          <a:latin typeface="黑体" panose="02010609060101010101" pitchFamily="49" charset="-122"/>
                          <a:ea typeface="黑体" panose="02010609060101010101" pitchFamily="49" charset="-122"/>
                          <a:sym typeface="+mn-ea"/>
                        </a:rPr>
                        <a:t>区；线粒体内</a:t>
                      </a:r>
                      <a:r>
                        <a:rPr lang="en-US" altLang="zh-CN" sz="2000" dirty="0">
                          <a:latin typeface="黑体" panose="02010609060101010101" pitchFamily="49" charset="-122"/>
                          <a:ea typeface="黑体" panose="02010609060101010101" pitchFamily="49" charset="-122"/>
                          <a:sym typeface="+mn-ea"/>
                        </a:rPr>
                        <a:t>/</a:t>
                      </a:r>
                      <a:r>
                        <a:rPr lang="zh-CN" altLang="en-US" sz="2000" dirty="0">
                          <a:latin typeface="黑体" panose="02010609060101010101" pitchFamily="49" charset="-122"/>
                          <a:ea typeface="黑体" panose="02010609060101010101" pitchFamily="49" charset="-122"/>
                          <a:sym typeface="+mn-ea"/>
                        </a:rPr>
                        <a:t>线粒体中</a:t>
                      </a:r>
                      <a:endParaRPr lang="en-US" altLang="zh-CN" sz="2000" b="0" dirty="0">
                        <a:latin typeface="黑体" panose="02010609060101010101" pitchFamily="49" charset="-122"/>
                        <a:ea typeface="黑体" panose="02010609060101010101" pitchFamily="49" charset="-122"/>
                        <a:sym typeface="+mn-ea"/>
                      </a:endParaRP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1275" y="55880"/>
          <a:ext cx="8726170" cy="5019040"/>
        </p:xfrm>
        <a:graphic>
          <a:graphicData uri="http://schemas.openxmlformats.org/drawingml/2006/table">
            <a:tbl>
              <a:tblPr firstRow="1" bandRow="1">
                <a:tableStyleId>{5C22544A-7EE6-4342-B048-85BDC9FD1C3A}</a:tableStyleId>
              </a:tblPr>
              <a:tblGrid>
                <a:gridCol w="696595">
                  <a:extLst>
                    <a:ext uri="{9D8B030D-6E8A-4147-A177-3AD203B41FA5}">
                      <a16:colId xmlns:a16="http://schemas.microsoft.com/office/drawing/2014/main" val="20000"/>
                    </a:ext>
                  </a:extLst>
                </a:gridCol>
                <a:gridCol w="1250315">
                  <a:extLst>
                    <a:ext uri="{9D8B030D-6E8A-4147-A177-3AD203B41FA5}">
                      <a16:colId xmlns:a16="http://schemas.microsoft.com/office/drawing/2014/main" val="20001"/>
                    </a:ext>
                  </a:extLst>
                </a:gridCol>
                <a:gridCol w="4672965">
                  <a:extLst>
                    <a:ext uri="{9D8B030D-6E8A-4147-A177-3AD203B41FA5}">
                      <a16:colId xmlns:a16="http://schemas.microsoft.com/office/drawing/2014/main" val="20002"/>
                    </a:ext>
                  </a:extLst>
                </a:gridCol>
                <a:gridCol w="2106295">
                  <a:extLst>
                    <a:ext uri="{9D8B030D-6E8A-4147-A177-3AD203B41FA5}">
                      <a16:colId xmlns:a16="http://schemas.microsoft.com/office/drawing/2014/main" val="20003"/>
                    </a:ext>
                  </a:extLst>
                </a:gridCol>
              </a:tblGrid>
              <a:tr h="511175">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819785">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18.3</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0,1,2</a:t>
                      </a:r>
                      <a:r>
                        <a:rPr lang="zh-CN" altLang="en-US" sz="1800" b="0" dirty="0">
                          <a:latin typeface="黑体" panose="02010609060101010101" pitchFamily="49" charset="-122"/>
                          <a:ea typeface="黑体" panose="02010609060101010101" pitchFamily="49" charset="-122"/>
                        </a:rPr>
                        <a:t>）</a:t>
                      </a:r>
                    </a:p>
                  </a:txBody>
                  <a:tcPr/>
                </a:tc>
                <a:tc>
                  <a:txBody>
                    <a:bodyPr/>
                    <a:lstStyle/>
                    <a:p>
                      <a:r>
                        <a:rPr lang="zh-CN" altLang="en-US" sz="2000" b="0" dirty="0">
                          <a:solidFill>
                            <a:srgbClr val="FF0000"/>
                          </a:solidFill>
                          <a:latin typeface="黑体" panose="02010609060101010101" pitchFamily="49" charset="-122"/>
                          <a:ea typeface="黑体" panose="02010609060101010101" pitchFamily="49" charset="-122"/>
                        </a:rPr>
                        <a:t>【</a:t>
                      </a:r>
                      <a:r>
                        <a:rPr lang="en-US" altLang="zh-CN" sz="2000" b="0" dirty="0">
                          <a:solidFill>
                            <a:srgbClr val="FF0000"/>
                          </a:solidFill>
                          <a:latin typeface="黑体" panose="02010609060101010101" pitchFamily="49" charset="-122"/>
                          <a:ea typeface="黑体" panose="02010609060101010101" pitchFamily="49" charset="-122"/>
                        </a:rPr>
                        <a:t>ABC</a:t>
                      </a:r>
                      <a:r>
                        <a:rPr lang="zh-CN" altLang="en-US" sz="2000" b="0" dirty="0">
                          <a:solidFill>
                            <a:srgbClr val="FF0000"/>
                          </a:solidFill>
                          <a:latin typeface="黑体" panose="02010609060101010101" pitchFamily="49" charset="-122"/>
                          <a:ea typeface="黑体" panose="02010609060101010101" pitchFamily="49" charset="-122"/>
                        </a:rPr>
                        <a:t>】</a:t>
                      </a:r>
                      <a:endParaRPr lang="en-US" altLang="zh-CN" sz="2000" b="0" dirty="0">
                        <a:solidFill>
                          <a:srgbClr val="FF0000"/>
                        </a:solidFill>
                        <a:latin typeface="黑体" panose="02010609060101010101" pitchFamily="49" charset="-122"/>
                        <a:ea typeface="黑体" panose="02010609060101010101" pitchFamily="49" charset="-122"/>
                      </a:endParaRPr>
                    </a:p>
                    <a:p>
                      <a:r>
                        <a:rPr lang="zh-CN" altLang="en-US" sz="2000" b="0" dirty="0">
                          <a:latin typeface="黑体" panose="02010609060101010101" pitchFamily="49" charset="-122"/>
                          <a:ea typeface="黑体" panose="02010609060101010101" pitchFamily="49" charset="-122"/>
                        </a:rPr>
                        <a:t>全对</a:t>
                      </a:r>
                      <a:r>
                        <a:rPr lang="en-US" altLang="zh-CN" sz="2000" b="0" dirty="0">
                          <a:latin typeface="黑体" panose="02010609060101010101" pitchFamily="49" charset="-122"/>
                          <a:ea typeface="黑体" panose="02010609060101010101" pitchFamily="49" charset="-122"/>
                        </a:rPr>
                        <a:t>2</a:t>
                      </a:r>
                      <a:r>
                        <a:rPr lang="zh-CN" altLang="en-US" sz="2000" b="0" dirty="0">
                          <a:latin typeface="黑体" panose="02010609060101010101" pitchFamily="49" charset="-122"/>
                          <a:ea typeface="黑体" panose="02010609060101010101" pitchFamily="49" charset="-122"/>
                        </a:rPr>
                        <a:t>分，少</a:t>
                      </a:r>
                      <a:r>
                        <a:rPr lang="en-US" altLang="zh-CN" sz="2000" b="0" dirty="0">
                          <a:latin typeface="黑体" panose="02010609060101010101" pitchFamily="49" charset="-122"/>
                          <a:ea typeface="黑体" panose="02010609060101010101" pitchFamily="49" charset="-122"/>
                        </a:rPr>
                        <a:t>1</a:t>
                      </a:r>
                      <a:r>
                        <a:rPr lang="zh-CN" altLang="en-US" sz="2000" b="0" dirty="0">
                          <a:latin typeface="黑体" panose="02010609060101010101" pitchFamily="49" charset="-122"/>
                          <a:ea typeface="黑体" panose="02010609060101010101" pitchFamily="49" charset="-122"/>
                        </a:rPr>
                        <a:t>或</a:t>
                      </a:r>
                      <a:r>
                        <a:rPr lang="en-US" altLang="zh-CN" sz="2000" b="0" dirty="0">
                          <a:latin typeface="黑体" panose="02010609060101010101" pitchFamily="49" charset="-122"/>
                          <a:ea typeface="黑体" panose="02010609060101010101" pitchFamily="49" charset="-122"/>
                        </a:rPr>
                        <a:t>2</a:t>
                      </a:r>
                      <a:r>
                        <a:rPr lang="zh-CN" altLang="en-US" sz="2000" b="0" dirty="0">
                          <a:latin typeface="黑体" panose="02010609060101010101" pitchFamily="49" charset="-122"/>
                          <a:ea typeface="黑体" panose="02010609060101010101" pitchFamily="49" charset="-122"/>
                        </a:rPr>
                        <a:t>个得</a:t>
                      </a:r>
                      <a:r>
                        <a:rPr lang="en-US" altLang="zh-CN" sz="2000" b="0" dirty="0">
                          <a:latin typeface="黑体" panose="02010609060101010101" pitchFamily="49" charset="-122"/>
                          <a:ea typeface="黑体" panose="02010609060101010101" pitchFamily="49" charset="-122"/>
                        </a:rPr>
                        <a:t>1</a:t>
                      </a:r>
                      <a:r>
                        <a:rPr lang="zh-CN" altLang="en-US" sz="2000" b="0" dirty="0">
                          <a:latin typeface="黑体" panose="02010609060101010101" pitchFamily="49" charset="-122"/>
                          <a:ea typeface="黑体" panose="02010609060101010101" pitchFamily="49" charset="-122"/>
                        </a:rPr>
                        <a:t>分，有错选得</a:t>
                      </a:r>
                      <a:r>
                        <a:rPr lang="en-US" altLang="zh-CN" sz="2000" b="0" dirty="0">
                          <a:latin typeface="黑体" panose="02010609060101010101" pitchFamily="49" charset="-122"/>
                          <a:ea typeface="黑体" panose="02010609060101010101" pitchFamily="49" charset="-122"/>
                        </a:rPr>
                        <a:t>0</a:t>
                      </a:r>
                      <a:r>
                        <a:rPr lang="zh-CN" altLang="en-US" sz="2000" b="0" dirty="0">
                          <a:latin typeface="黑体" panose="02010609060101010101" pitchFamily="49" charset="-122"/>
                          <a:ea typeface="黑体" panose="02010609060101010101" pitchFamily="49" charset="-122"/>
                        </a:rPr>
                        <a:t>分</a:t>
                      </a:r>
                    </a:p>
                  </a:txBody>
                  <a:tcPr/>
                </a:tc>
                <a:tc>
                  <a:txBody>
                    <a:bodyPr/>
                    <a:lstStyle/>
                    <a:p>
                      <a:r>
                        <a:rPr lang="zh-CN" altLang="en-US" sz="2000" b="0" dirty="0">
                          <a:latin typeface="黑体" panose="02010609060101010101" pitchFamily="49" charset="-122"/>
                          <a:ea typeface="黑体" panose="02010609060101010101" pitchFamily="49" charset="-122"/>
                        </a:rPr>
                        <a:t>写不全或者多写</a:t>
                      </a:r>
                      <a:r>
                        <a:rPr lang="en-US" altLang="zh-CN" sz="2000" b="0" dirty="0">
                          <a:latin typeface="黑体" panose="02010609060101010101" pitchFamily="49" charset="-122"/>
                          <a:ea typeface="黑体" panose="02010609060101010101" pitchFamily="49" charset="-122"/>
                        </a:rPr>
                        <a:t>D</a:t>
                      </a:r>
                    </a:p>
                  </a:txBody>
                  <a:tcPr/>
                </a:tc>
                <a:extLst>
                  <a:ext uri="{0D108BD9-81ED-4DB2-BD59-A6C34878D82A}">
                    <a16:rowId xmlns:a16="http://schemas.microsoft.com/office/drawing/2014/main" val="10001"/>
                  </a:ext>
                </a:extLst>
              </a:tr>
              <a:tr h="3657600">
                <a:tc>
                  <a:txBody>
                    <a:bodyPr/>
                    <a:lstStyle/>
                    <a:p>
                      <a:pPr algn="ctr">
                        <a:buNone/>
                      </a:pP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18.4</a:t>
                      </a:r>
                    </a:p>
                  </a:txBody>
                  <a:tcPr/>
                </a:tc>
                <a:tc>
                  <a:txBody>
                    <a:bodyPr/>
                    <a:lstStyle/>
                    <a:p>
                      <a:pPr algn="ctr">
                        <a:buNone/>
                      </a:pPr>
                      <a:r>
                        <a:rPr lang="en-US" altLang="zh-CN" sz="1800" b="0" dirty="0">
                          <a:latin typeface="黑体" panose="02010609060101010101" pitchFamily="49" charset="-122"/>
                          <a:ea typeface="黑体" panose="02010609060101010101" pitchFamily="49" charset="-122"/>
                        </a:rPr>
                        <a:t>3</a:t>
                      </a:r>
                    </a:p>
                    <a:p>
                      <a:pPr algn="ctr">
                        <a:buNone/>
                      </a:pPr>
                      <a:r>
                        <a:rPr lang="zh-CN" altLang="en-US" sz="1800" dirty="0">
                          <a:latin typeface="黑体" panose="02010609060101010101" pitchFamily="49" charset="-122"/>
                          <a:ea typeface="黑体" panose="02010609060101010101" pitchFamily="49" charset="-122"/>
                          <a:sym typeface="+mn-ea"/>
                        </a:rPr>
                        <a:t>（</a:t>
                      </a:r>
                      <a:r>
                        <a:rPr lang="en-US" altLang="zh-CN" sz="1800" dirty="0">
                          <a:latin typeface="黑体" panose="02010609060101010101" pitchFamily="49" charset="-122"/>
                          <a:ea typeface="黑体" panose="02010609060101010101" pitchFamily="49" charset="-122"/>
                          <a:sym typeface="+mn-ea"/>
                        </a:rPr>
                        <a:t>0,1,2,3</a:t>
                      </a:r>
                      <a:r>
                        <a:rPr lang="zh-CN" altLang="en-US" sz="1800" dirty="0">
                          <a:latin typeface="黑体" panose="02010609060101010101" pitchFamily="49" charset="-122"/>
                          <a:ea typeface="黑体" panose="02010609060101010101" pitchFamily="49" charset="-122"/>
                          <a:sym typeface="+mn-ea"/>
                        </a:rPr>
                        <a:t>）</a:t>
                      </a:r>
                      <a:endParaRPr lang="en-US" altLang="zh-CN" sz="1800" b="0" dirty="0">
                        <a:latin typeface="黑体" panose="02010609060101010101" pitchFamily="49" charset="-122"/>
                        <a:ea typeface="黑体" panose="02010609060101010101" pitchFamily="49" charset="-122"/>
                      </a:endParaRPr>
                    </a:p>
                  </a:txBody>
                  <a:tcPr/>
                </a:tc>
                <a:tc>
                  <a:txBody>
                    <a:bodyPr/>
                    <a:lstStyle/>
                    <a:p>
                      <a:pPr>
                        <a:buNone/>
                      </a:pPr>
                      <a:r>
                        <a:rPr lang="zh-CN" altLang="en-US" sz="2000" b="0" dirty="0">
                          <a:solidFill>
                            <a:srgbClr val="FF0000"/>
                          </a:solidFill>
                          <a:latin typeface="黑体" panose="02010609060101010101" pitchFamily="49" charset="-122"/>
                          <a:ea typeface="黑体" panose="02010609060101010101" pitchFamily="49" charset="-122"/>
                        </a:rPr>
                        <a:t>【</a:t>
                      </a:r>
                      <a:r>
                        <a:rPr lang="en-US" altLang="zh-CN" sz="1800" b="0" dirty="0">
                          <a:solidFill>
                            <a:srgbClr val="FF0000"/>
                          </a:solidFill>
                          <a:latin typeface="黑体" panose="02010609060101010101" pitchFamily="49" charset="-122"/>
                          <a:ea typeface="黑体" panose="02010609060101010101" pitchFamily="49" charset="-122"/>
                        </a:rPr>
                        <a:t>BiP</a:t>
                      </a:r>
                      <a:r>
                        <a:rPr lang="zh-CN" altLang="en-US" sz="1800" b="0" dirty="0">
                          <a:solidFill>
                            <a:srgbClr val="FF0000"/>
                          </a:solidFill>
                          <a:latin typeface="黑体" panose="02010609060101010101" pitchFamily="49" charset="-122"/>
                          <a:ea typeface="黑体" panose="02010609060101010101" pitchFamily="49" charset="-122"/>
                        </a:rPr>
                        <a:t>转录上调，促进新合成蛋白质以及错误折叠蛋白质的正确折叠（</a:t>
                      </a:r>
                      <a:r>
                        <a:rPr lang="en-US" altLang="zh-CN" sz="1800" b="0" dirty="0">
                          <a:solidFill>
                            <a:srgbClr val="FF0000"/>
                          </a:solidFill>
                          <a:latin typeface="黑体" panose="02010609060101010101" pitchFamily="49" charset="-122"/>
                          <a:ea typeface="黑体" panose="02010609060101010101" pitchFamily="49" charset="-122"/>
                        </a:rPr>
                        <a:t>1</a:t>
                      </a:r>
                      <a:r>
                        <a:rPr lang="zh-CN" altLang="en-US" sz="1800" b="0" dirty="0">
                          <a:solidFill>
                            <a:srgbClr val="FF0000"/>
                          </a:solidFill>
                          <a:latin typeface="黑体" panose="02010609060101010101" pitchFamily="49" charset="-122"/>
                          <a:ea typeface="黑体" panose="02010609060101010101" pitchFamily="49" charset="-122"/>
                        </a:rPr>
                        <a:t>分）；大部分蛋白质翻译被抑制，降低进入内质网的蛋白质量，有利于内质网恢复正常功能（</a:t>
                      </a:r>
                      <a:r>
                        <a:rPr lang="en-US" altLang="zh-CN" sz="1800" b="0" dirty="0">
                          <a:solidFill>
                            <a:srgbClr val="FF0000"/>
                          </a:solidFill>
                          <a:latin typeface="黑体" panose="02010609060101010101" pitchFamily="49" charset="-122"/>
                          <a:ea typeface="黑体" panose="02010609060101010101" pitchFamily="49" charset="-122"/>
                        </a:rPr>
                        <a:t>1</a:t>
                      </a:r>
                      <a:r>
                        <a:rPr lang="zh-CN" altLang="en-US" sz="1800" b="0" dirty="0">
                          <a:solidFill>
                            <a:srgbClr val="FF0000"/>
                          </a:solidFill>
                          <a:latin typeface="黑体" panose="02010609060101010101" pitchFamily="49" charset="-122"/>
                          <a:ea typeface="黑体" panose="02010609060101010101" pitchFamily="49" charset="-122"/>
                        </a:rPr>
                        <a:t>分）；选择性保护线粒体蛋白翻译，有利于保障细胞的能量供应（</a:t>
                      </a:r>
                      <a:r>
                        <a:rPr lang="en-US" altLang="zh-CN" sz="1800" b="0" dirty="0">
                          <a:solidFill>
                            <a:srgbClr val="FF0000"/>
                          </a:solidFill>
                          <a:latin typeface="黑体" panose="02010609060101010101" pitchFamily="49" charset="-122"/>
                          <a:ea typeface="黑体" panose="02010609060101010101" pitchFamily="49" charset="-122"/>
                        </a:rPr>
                        <a:t>1</a:t>
                      </a:r>
                      <a:r>
                        <a:rPr lang="zh-CN" altLang="en-US" sz="1800" b="0" dirty="0">
                          <a:solidFill>
                            <a:srgbClr val="FF0000"/>
                          </a:solidFill>
                          <a:latin typeface="黑体" panose="02010609060101010101" pitchFamily="49" charset="-122"/>
                          <a:ea typeface="黑体" panose="02010609060101010101" pitchFamily="49" charset="-122"/>
                        </a:rPr>
                        <a:t>分）。几方面共同提高了细胞在有害环境下的生存能力。】</a:t>
                      </a:r>
                      <a:endParaRPr lang="zh-CN" altLang="en-US" sz="1800" b="0" dirty="0">
                        <a:latin typeface="黑体" panose="02010609060101010101" pitchFamily="49" charset="-122"/>
                        <a:ea typeface="黑体" panose="02010609060101010101" pitchFamily="49" charset="-122"/>
                      </a:endParaRPr>
                    </a:p>
                    <a:p>
                      <a:pPr>
                        <a:buNone/>
                      </a:pPr>
                      <a:r>
                        <a:rPr lang="en-US" altLang="zh-CN" sz="1800" b="0" dirty="0">
                          <a:latin typeface="黑体" panose="02010609060101010101" pitchFamily="49" charset="-122"/>
                          <a:ea typeface="黑体" panose="02010609060101010101" pitchFamily="49" charset="-122"/>
                        </a:rPr>
                        <a:t>3</a:t>
                      </a:r>
                      <a:r>
                        <a:rPr lang="zh-CN" altLang="en-US" sz="1800" b="0" dirty="0">
                          <a:latin typeface="黑体" panose="02010609060101010101" pitchFamily="49" charset="-122"/>
                          <a:ea typeface="黑体" panose="02010609060101010101" pitchFamily="49" charset="-122"/>
                        </a:rPr>
                        <a:t>个点，每个点各</a:t>
                      </a:r>
                      <a:r>
                        <a:rPr lang="en-US" altLang="zh-CN" sz="1800" b="0" dirty="0">
                          <a:latin typeface="黑体" panose="02010609060101010101" pitchFamily="49" charset="-122"/>
                          <a:ea typeface="黑体" panose="02010609060101010101" pitchFamily="49" charset="-122"/>
                        </a:rPr>
                        <a:t>1</a:t>
                      </a:r>
                      <a:r>
                        <a:rPr lang="zh-CN" altLang="en-US" sz="1800" b="0" dirty="0">
                          <a:latin typeface="黑体" panose="02010609060101010101" pitchFamily="49" charset="-122"/>
                          <a:ea typeface="黑体" panose="02010609060101010101" pitchFamily="49" charset="-122"/>
                        </a:rPr>
                        <a:t>分，每个点既要写具体的细胞反应，又要写该反应的意义。其中第</a:t>
                      </a:r>
                      <a:r>
                        <a:rPr lang="en-US" altLang="zh-CN" sz="1800" b="0" dirty="0">
                          <a:latin typeface="黑体" panose="02010609060101010101" pitchFamily="49" charset="-122"/>
                          <a:ea typeface="黑体" panose="02010609060101010101" pitchFamily="49" charset="-122"/>
                        </a:rPr>
                        <a:t>2</a:t>
                      </a:r>
                      <a:r>
                        <a:rPr lang="zh-CN" altLang="en-US" sz="1800" b="0" dirty="0">
                          <a:latin typeface="黑体" panose="02010609060101010101" pitchFamily="49" charset="-122"/>
                          <a:ea typeface="黑体" panose="02010609060101010101" pitchFamily="49" charset="-122"/>
                        </a:rPr>
                        <a:t>个点在意义的表述上扩展如下答案：</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减少物质和能量的浪费</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维持细胞内稳态</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。第</a:t>
                      </a:r>
                      <a:r>
                        <a:rPr lang="en-US" altLang="zh-CN" sz="1800" b="0" dirty="0">
                          <a:latin typeface="黑体" panose="02010609060101010101" pitchFamily="49" charset="-122"/>
                          <a:ea typeface="黑体" panose="02010609060101010101" pitchFamily="49" charset="-122"/>
                        </a:rPr>
                        <a:t>3</a:t>
                      </a:r>
                      <a:r>
                        <a:rPr lang="zh-CN" altLang="en-US" sz="1800" b="0" dirty="0">
                          <a:latin typeface="黑体" panose="02010609060101010101" pitchFamily="49" charset="-122"/>
                          <a:ea typeface="黑体" panose="02010609060101010101" pitchFamily="49" charset="-122"/>
                        </a:rPr>
                        <a:t>个点</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能量</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可写作</a:t>
                      </a:r>
                      <a:r>
                        <a:rPr lang="en-US" altLang="zh-CN" sz="1800" b="0" dirty="0">
                          <a:latin typeface="黑体" panose="02010609060101010101" pitchFamily="49" charset="-122"/>
                          <a:ea typeface="黑体" panose="02010609060101010101" pitchFamily="49" charset="-122"/>
                        </a:rPr>
                        <a:t>“ATP”</a:t>
                      </a:r>
                      <a:r>
                        <a:rPr lang="zh-CN" altLang="en-US" sz="1800" b="0" dirty="0">
                          <a:latin typeface="黑体" panose="02010609060101010101" pitchFamily="49" charset="-122"/>
                          <a:ea typeface="黑体" panose="02010609060101010101" pitchFamily="49" charset="-122"/>
                        </a:rPr>
                        <a:t>或</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有氧呼吸</a:t>
                      </a:r>
                      <a:r>
                        <a:rPr lang="en-US" altLang="zh-CN" sz="1800" b="0" dirty="0">
                          <a:latin typeface="黑体" panose="02010609060101010101" pitchFamily="49" charset="-122"/>
                          <a:ea typeface="黑体" panose="02010609060101010101" pitchFamily="49" charset="-122"/>
                        </a:rPr>
                        <a:t>”</a:t>
                      </a:r>
                    </a:p>
                  </a:txBody>
                  <a:tcPr/>
                </a:tc>
                <a:tc>
                  <a:txBody>
                    <a:bodyPr/>
                    <a:lstStyle/>
                    <a:p>
                      <a:pPr>
                        <a:buNone/>
                      </a:pPr>
                      <a:r>
                        <a:rPr lang="zh-CN" altLang="en-US" sz="1800" b="0" dirty="0">
                          <a:latin typeface="黑体" panose="02010609060101010101" pitchFamily="49" charset="-122"/>
                          <a:ea typeface="黑体" panose="02010609060101010101" pitchFamily="49" charset="-122"/>
                        </a:rPr>
                        <a:t>只答细胞反应，不答意义或只泛泛答意义，不答反应；</a:t>
                      </a:r>
                    </a:p>
                    <a:p>
                      <a:pPr>
                        <a:buNone/>
                      </a:pPr>
                      <a:r>
                        <a:rPr lang="zh-CN" altLang="en-US" sz="1800" b="0" dirty="0">
                          <a:latin typeface="黑体" panose="02010609060101010101" pitchFamily="49" charset="-122"/>
                          <a:ea typeface="黑体" panose="02010609060101010101" pitchFamily="49" charset="-122"/>
                        </a:rPr>
                        <a:t>第</a:t>
                      </a:r>
                      <a:r>
                        <a:rPr lang="en-US" altLang="zh-CN" sz="1800" b="0" dirty="0">
                          <a:latin typeface="黑体" panose="02010609060101010101" pitchFamily="49" charset="-122"/>
                          <a:ea typeface="黑体" panose="02010609060101010101" pitchFamily="49" charset="-122"/>
                        </a:rPr>
                        <a:t>1</a:t>
                      </a:r>
                      <a:r>
                        <a:rPr lang="zh-CN" altLang="en-US" sz="1800" b="0" dirty="0">
                          <a:latin typeface="黑体" panose="02010609060101010101" pitchFamily="49" charset="-122"/>
                          <a:ea typeface="黑体" panose="02010609060101010101" pitchFamily="49" charset="-122"/>
                        </a:rPr>
                        <a:t>点容易漏；</a:t>
                      </a:r>
                    </a:p>
                    <a:p>
                      <a:pPr>
                        <a:buNone/>
                      </a:pPr>
                      <a:r>
                        <a:rPr lang="zh-CN" altLang="en-US" sz="1800" b="0" dirty="0">
                          <a:latin typeface="黑体" panose="02010609060101010101" pitchFamily="49" charset="-122"/>
                          <a:ea typeface="黑体" panose="02010609060101010101" pitchFamily="49" charset="-122"/>
                        </a:rPr>
                        <a:t>第</a:t>
                      </a:r>
                      <a:r>
                        <a:rPr lang="en-US" altLang="zh-CN" sz="1800" b="0" dirty="0">
                          <a:latin typeface="黑体" panose="02010609060101010101" pitchFamily="49" charset="-122"/>
                          <a:ea typeface="黑体" panose="02010609060101010101" pitchFamily="49" charset="-122"/>
                        </a:rPr>
                        <a:t>2</a:t>
                      </a:r>
                      <a:r>
                        <a:rPr lang="zh-CN" altLang="en-US" sz="1800" b="0" dirty="0">
                          <a:latin typeface="黑体" panose="02010609060101010101" pitchFamily="49" charset="-122"/>
                          <a:ea typeface="黑体" panose="02010609060101010101" pitchFamily="49" charset="-122"/>
                        </a:rPr>
                        <a:t>点答不到意义上，或意义只说减少对细胞的危害或有利于细胞生存或写成维持内环境稳态；第</a:t>
                      </a:r>
                      <a:r>
                        <a:rPr lang="en-US" altLang="zh-CN" sz="1800" b="0" dirty="0">
                          <a:latin typeface="黑体" panose="02010609060101010101" pitchFamily="49" charset="-122"/>
                          <a:ea typeface="黑体" panose="02010609060101010101" pitchFamily="49" charset="-122"/>
                        </a:rPr>
                        <a:t>3</a:t>
                      </a:r>
                      <a:r>
                        <a:rPr lang="zh-CN" altLang="en-US" sz="1800" b="0" dirty="0">
                          <a:latin typeface="黑体" panose="02010609060101010101" pitchFamily="49" charset="-122"/>
                          <a:ea typeface="黑体" panose="02010609060101010101" pitchFamily="49" charset="-122"/>
                        </a:rPr>
                        <a:t>点只说维持线粒体正常，不答具体功能或只说保障细胞代谢</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6-01-19_183652_507"/>
          <p:cNvPicPr>
            <a:picLocks noChangeAspect="1"/>
          </p:cNvPicPr>
          <p:nvPr/>
        </p:nvPicPr>
        <p:blipFill>
          <a:blip r:embed="rId2" cstate="print"/>
          <a:stretch>
            <a:fillRect/>
          </a:stretch>
        </p:blipFill>
        <p:spPr>
          <a:xfrm>
            <a:off x="34925" y="915670"/>
            <a:ext cx="5210810" cy="3799840"/>
          </a:xfrm>
          <a:prstGeom prst="rect">
            <a:avLst/>
          </a:prstGeom>
        </p:spPr>
      </p:pic>
      <p:sp>
        <p:nvSpPr>
          <p:cNvPr id="5" name="TextBox 3"/>
          <p:cNvSpPr txBox="1"/>
          <p:nvPr/>
        </p:nvSpPr>
        <p:spPr>
          <a:xfrm>
            <a:off x="179705" y="195580"/>
            <a:ext cx="8726805" cy="521970"/>
          </a:xfrm>
          <a:prstGeom prst="rect">
            <a:avLst/>
          </a:prstGeom>
          <a:solidFill>
            <a:schemeClr val="accent6">
              <a:lumMod val="20000"/>
              <a:lumOff val="80000"/>
            </a:schemeClr>
          </a:solidFill>
        </p:spPr>
        <p:txBody>
          <a:bodyPr wrap="square" rtlCol="0">
            <a:spAutoFit/>
          </a:bodyPr>
          <a:lstStyle/>
          <a:p>
            <a:r>
              <a:rPr lang="zh-CN" altLang="en-US" sz="2800" dirty="0"/>
              <a:t>第</a:t>
            </a:r>
            <a:r>
              <a:rPr lang="en-US" altLang="zh-CN" sz="2800" dirty="0"/>
              <a:t>16</a:t>
            </a:r>
            <a:r>
              <a:rPr lang="zh-CN" altLang="en-US" sz="2800" dirty="0"/>
              <a:t>题：千岛湖片段化栖息地中动物身体大小的变化</a:t>
            </a:r>
          </a:p>
        </p:txBody>
      </p:sp>
      <p:pic>
        <p:nvPicPr>
          <p:cNvPr id="3" name="图片 2" descr="3d12825a94ee8683b7a095c0828ff6d1"/>
          <p:cNvPicPr>
            <a:picLocks noChangeAspect="1"/>
          </p:cNvPicPr>
          <p:nvPr/>
        </p:nvPicPr>
        <p:blipFill>
          <a:blip r:embed="rId3" cstate="print"/>
          <a:stretch>
            <a:fillRect/>
          </a:stretch>
        </p:blipFill>
        <p:spPr>
          <a:xfrm>
            <a:off x="5147945" y="771525"/>
            <a:ext cx="3350895" cy="2408555"/>
          </a:xfrm>
          <a:prstGeom prst="rect">
            <a:avLst/>
          </a:prstGeom>
        </p:spPr>
      </p:pic>
      <p:pic>
        <p:nvPicPr>
          <p:cNvPr id="7" name="图片 6" descr="c1757bdba1b8760ecfee2a4dd4093a49"/>
          <p:cNvPicPr>
            <a:picLocks noChangeAspect="1"/>
          </p:cNvPicPr>
          <p:nvPr/>
        </p:nvPicPr>
        <p:blipFill>
          <a:blip r:embed="rId4" cstate="print"/>
          <a:stretch>
            <a:fillRect/>
          </a:stretch>
        </p:blipFill>
        <p:spPr>
          <a:xfrm>
            <a:off x="5147945" y="3234055"/>
            <a:ext cx="1849755" cy="1386205"/>
          </a:xfrm>
          <a:prstGeom prst="rect">
            <a:avLst/>
          </a:prstGeom>
        </p:spPr>
      </p:pic>
      <p:pic>
        <p:nvPicPr>
          <p:cNvPr id="8" name="图片 7" descr="7be89be5f5deb0fc26fca966848dcb58"/>
          <p:cNvPicPr>
            <a:picLocks noChangeAspect="1"/>
          </p:cNvPicPr>
          <p:nvPr/>
        </p:nvPicPr>
        <p:blipFill>
          <a:blip r:embed="rId5" cstate="print"/>
          <a:stretch>
            <a:fillRect/>
          </a:stretch>
        </p:blipFill>
        <p:spPr>
          <a:xfrm>
            <a:off x="7236460" y="3363595"/>
            <a:ext cx="1414780" cy="1087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48640"/>
          </a:xfrm>
          <a:prstGeom prst="rect">
            <a:avLst/>
          </a:prstGeom>
          <a:solidFill>
            <a:schemeClr val="accent6">
              <a:lumMod val="20000"/>
              <a:lumOff val="80000"/>
            </a:schemeClr>
          </a:solidFill>
        </p:spPr>
        <p:txBody>
          <a:bodyPr wrap="square" tIns="108000" bIns="72000" rtlCol="0">
            <a:spAutoFit/>
          </a:bodyPr>
          <a:lstStyle/>
          <a:p>
            <a:r>
              <a:rPr lang="en-US" altLang="zh-CN" sz="2400" b="1" dirty="0">
                <a:latin typeface="微软雅黑" panose="020B0503020204020204" pitchFamily="34" charset="-122"/>
                <a:ea typeface="微软雅黑" panose="020B0503020204020204" pitchFamily="34" charset="-122"/>
              </a:rPr>
              <a:t>19</a:t>
            </a:r>
            <a:r>
              <a:rPr lang="zh-CN" altLang="en-US" sz="2400" b="1" dirty="0">
                <a:latin typeface="微软雅黑" panose="020B0503020204020204" pitchFamily="34" charset="-122"/>
                <a:ea typeface="微软雅黑" panose="020B0503020204020204" pitchFamily="34" charset="-122"/>
              </a:rPr>
              <a:t>：基于近红外光（</a:t>
            </a:r>
            <a:r>
              <a:rPr lang="en-US" altLang="zh-CN" sz="2400" b="1" dirty="0">
                <a:latin typeface="微软雅黑" panose="020B0503020204020204" pitchFamily="34" charset="-122"/>
                <a:ea typeface="微软雅黑" panose="020B0503020204020204" pitchFamily="34" charset="-122"/>
              </a:rPr>
              <a:t>NIR</a:t>
            </a:r>
            <a:r>
              <a:rPr lang="zh-CN" altLang="en-US" sz="2400" b="1" dirty="0">
                <a:latin typeface="微软雅黑" panose="020B0503020204020204" pitchFamily="34" charset="-122"/>
                <a:ea typeface="微软雅黑" panose="020B0503020204020204" pitchFamily="34" charset="-122"/>
              </a:rPr>
              <a:t>）的</a:t>
            </a:r>
            <a:r>
              <a:rPr lang="en-US" altLang="zh-CN" sz="2400" b="1" dirty="0">
                <a:latin typeface="微软雅黑" panose="020B0503020204020204" pitchFamily="34" charset="-122"/>
                <a:ea typeface="微软雅黑" panose="020B0503020204020204" pitchFamily="34" charset="-122"/>
              </a:rPr>
              <a:t>PadC</a:t>
            </a:r>
            <a:r>
              <a:rPr lang="zh-CN" altLang="en-US" sz="2400" b="1" dirty="0">
                <a:latin typeface="微软雅黑" panose="020B0503020204020204" pitchFamily="34" charset="-122"/>
                <a:ea typeface="微软雅黑" panose="020B0503020204020204" pitchFamily="34" charset="-122"/>
              </a:rPr>
              <a:t>光开关系统</a:t>
            </a:r>
          </a:p>
        </p:txBody>
      </p:sp>
      <p:pic>
        <p:nvPicPr>
          <p:cNvPr id="2" name="图片 1"/>
          <p:cNvPicPr>
            <a:picLocks noChangeAspect="1"/>
          </p:cNvPicPr>
          <p:nvPr/>
        </p:nvPicPr>
        <p:blipFill>
          <a:blip r:embed="rId7" cstate="print"/>
          <a:stretch>
            <a:fillRect/>
          </a:stretch>
        </p:blipFill>
        <p:spPr>
          <a:xfrm>
            <a:off x="2894330" y="627380"/>
            <a:ext cx="6125210" cy="3613785"/>
          </a:xfrm>
          <a:prstGeom prst="rect">
            <a:avLst/>
          </a:prstGeom>
        </p:spPr>
      </p:pic>
      <p:sp>
        <p:nvSpPr>
          <p:cNvPr id="3" name="文本框 2"/>
          <p:cNvSpPr txBox="1"/>
          <p:nvPr>
            <p:custDataLst>
              <p:tags r:id="rId1"/>
            </p:custDataLst>
          </p:nvPr>
        </p:nvSpPr>
        <p:spPr>
          <a:xfrm>
            <a:off x="36195" y="771525"/>
            <a:ext cx="2642235" cy="1014730"/>
          </a:xfrm>
          <a:prstGeom prst="rect">
            <a:avLst/>
          </a:prstGeom>
          <a:noFill/>
        </p:spPr>
        <p:txBody>
          <a:bodyPr wrap="square" rtlCol="0" anchor="t">
            <a:spAutoFit/>
          </a:bodyPr>
          <a:lstStyle/>
          <a:p>
            <a:r>
              <a:rPr lang="zh-CN" altLang="en-US" sz="2000" dirty="0">
                <a:latin typeface="黑体" panose="02010609060101010101" pitchFamily="49" charset="-122"/>
                <a:ea typeface="黑体" panose="02010609060101010101" pitchFamily="49" charset="-122"/>
                <a:sym typeface="+mn-ea"/>
              </a:rPr>
              <a:t>第一部分：基础知识：基因工程的基本工具（工具酶）</a:t>
            </a:r>
          </a:p>
        </p:txBody>
      </p:sp>
      <p:sp>
        <p:nvSpPr>
          <p:cNvPr id="6" name="文本框 5"/>
          <p:cNvSpPr txBox="1"/>
          <p:nvPr>
            <p:custDataLst>
              <p:tags r:id="rId2"/>
            </p:custDataLst>
          </p:nvPr>
        </p:nvSpPr>
        <p:spPr>
          <a:xfrm>
            <a:off x="107315" y="2068195"/>
            <a:ext cx="2472690" cy="398780"/>
          </a:xfrm>
          <a:prstGeom prst="rect">
            <a:avLst/>
          </a:prstGeom>
          <a:noFill/>
        </p:spPr>
        <p:txBody>
          <a:bodyPr wrap="square" rtlCol="0" anchor="t">
            <a:spAutoFit/>
          </a:bodyPr>
          <a:lstStyle/>
          <a:p>
            <a:r>
              <a:rPr lang="zh-CN" altLang="en-US" sz="2000" dirty="0">
                <a:latin typeface="黑体" panose="02010609060101010101" pitchFamily="49" charset="-122"/>
                <a:ea typeface="黑体" panose="02010609060101010101" pitchFamily="49" charset="-122"/>
                <a:sym typeface="+mn-ea"/>
              </a:rPr>
              <a:t>第二部分：研究逻辑</a:t>
            </a:r>
          </a:p>
        </p:txBody>
      </p:sp>
      <p:sp>
        <p:nvSpPr>
          <p:cNvPr id="7" name="文本框 6"/>
          <p:cNvSpPr txBox="1"/>
          <p:nvPr>
            <p:custDataLst>
              <p:tags r:id="rId3"/>
            </p:custDataLst>
          </p:nvPr>
        </p:nvSpPr>
        <p:spPr>
          <a:xfrm>
            <a:off x="107315" y="2428875"/>
            <a:ext cx="2607310" cy="1132205"/>
          </a:xfrm>
          <a:prstGeom prst="rect">
            <a:avLst/>
          </a:prstGeom>
          <a:noFill/>
        </p:spPr>
        <p:txBody>
          <a:bodyPr wrap="square" rtlCol="0">
            <a:noAutofit/>
          </a:bodyPr>
          <a:lstStyle/>
          <a:p>
            <a:pPr algn="ctr"/>
            <a:r>
              <a:rPr lang="zh-CN" altLang="en-US" b="1">
                <a:latin typeface="楷体" panose="02010609060101010101" charset="-122"/>
                <a:ea typeface="楷体" panose="02010609060101010101" charset="-122"/>
              </a:rPr>
              <a:t>构建近红外光精准调控目的基因表达的系统，图文结合解读调控机制</a:t>
            </a:r>
          </a:p>
        </p:txBody>
      </p:sp>
      <p:sp>
        <p:nvSpPr>
          <p:cNvPr id="8" name="文本框 7"/>
          <p:cNvSpPr txBox="1"/>
          <p:nvPr>
            <p:custDataLst>
              <p:tags r:id="rId4"/>
            </p:custDataLst>
          </p:nvPr>
        </p:nvSpPr>
        <p:spPr>
          <a:xfrm>
            <a:off x="187325" y="3929380"/>
            <a:ext cx="2388235" cy="983615"/>
          </a:xfrm>
          <a:prstGeom prst="rect">
            <a:avLst/>
          </a:prstGeom>
          <a:noFill/>
        </p:spPr>
        <p:txBody>
          <a:bodyPr wrap="square" rtlCol="0">
            <a:noAutofit/>
          </a:bodyPr>
          <a:lstStyle/>
          <a:p>
            <a:pPr algn="ctr"/>
            <a:r>
              <a:rPr lang="zh-CN" altLang="en-US" b="1">
                <a:latin typeface="楷体" panose="02010609060101010101" charset="-122"/>
                <a:ea typeface="楷体" panose="02010609060101010101" charset="-122"/>
              </a:rPr>
              <a:t>利用上述系统构建肿瘤治疗的工程菌并进行评价</a:t>
            </a:r>
          </a:p>
        </p:txBody>
      </p:sp>
      <p:sp>
        <p:nvSpPr>
          <p:cNvPr id="11" name="下箭头 10"/>
          <p:cNvSpPr/>
          <p:nvPr/>
        </p:nvSpPr>
        <p:spPr>
          <a:xfrm>
            <a:off x="1259205" y="3363595"/>
            <a:ext cx="153035" cy="501650"/>
          </a:xfrm>
          <a:prstGeom prst="downArrow">
            <a:avLst/>
          </a:prstGeom>
          <a:noFill/>
          <a:ln w="63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noFill/>
            </a:endParaRPr>
          </a:p>
        </p:txBody>
      </p:sp>
      <p:sp>
        <p:nvSpPr>
          <p:cNvPr id="12" name="下箭头 11"/>
          <p:cNvSpPr/>
          <p:nvPr/>
        </p:nvSpPr>
        <p:spPr>
          <a:xfrm rot="16200000">
            <a:off x="2808605" y="4152900"/>
            <a:ext cx="130810" cy="675640"/>
          </a:xfrm>
          <a:prstGeom prst="downArrow">
            <a:avLst/>
          </a:prstGeom>
          <a:noFill/>
          <a:ln w="63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noFill/>
            </a:endParaRPr>
          </a:p>
        </p:txBody>
      </p:sp>
      <p:sp>
        <p:nvSpPr>
          <p:cNvPr id="13" name="文本框 12"/>
          <p:cNvSpPr txBox="1"/>
          <p:nvPr>
            <p:custDataLst>
              <p:tags r:id="rId5"/>
            </p:custDataLst>
          </p:nvPr>
        </p:nvSpPr>
        <p:spPr>
          <a:xfrm>
            <a:off x="3161665" y="4189730"/>
            <a:ext cx="5242560" cy="645160"/>
          </a:xfrm>
          <a:prstGeom prst="rect">
            <a:avLst/>
          </a:prstGeom>
          <a:noFill/>
        </p:spPr>
        <p:txBody>
          <a:bodyPr wrap="square" rtlCol="0">
            <a:spAutoFit/>
          </a:bodyPr>
          <a:lstStyle/>
          <a:p>
            <a:pPr algn="ctr"/>
            <a:r>
              <a:rPr lang="zh-CN" altLang="en-US" b="1">
                <a:latin typeface="楷体" panose="02010609060101010101" charset="-122"/>
                <a:ea typeface="楷体" panose="02010609060101010101" charset="-122"/>
              </a:rPr>
              <a:t>学以致用：针对肠道疾病进行工程菌设计，从目的基因选择考虑有效性，从受体菌选择考虑安全性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7" grpId="0"/>
      <p:bldP spid="7" grpId="1"/>
      <p:bldP spid="8" grpId="0"/>
      <p:bldP spid="8" grpId="1"/>
      <p:bldP spid="11" grpId="0" animBg="1"/>
      <p:bldP spid="11" grpId="1" animBg="1"/>
      <p:bldP spid="12" grpId="0" animBg="1"/>
      <p:bldP spid="12" grpId="1" animBg="1"/>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483518"/>
            <a:ext cx="6192688" cy="521970"/>
          </a:xfrm>
          <a:prstGeom prst="rect">
            <a:avLst/>
          </a:prstGeom>
          <a:noFill/>
        </p:spPr>
        <p:txBody>
          <a:bodyPr wrap="square" rtlCol="0" anchor="t">
            <a:spAutoFit/>
          </a:bodyPr>
          <a:lstStyle/>
          <a:p>
            <a:pPr lvl="0" algn="l">
              <a:buClrTx/>
              <a:buSzTx/>
              <a:buFontTx/>
            </a:pPr>
            <a:r>
              <a:rPr lang="zh-CN" altLang="en-US" sz="2800" dirty="0">
                <a:latin typeface="黑体" panose="02010609060101010101" pitchFamily="49" charset="-122"/>
                <a:ea typeface="黑体" panose="02010609060101010101" pitchFamily="49" charset="-122"/>
                <a:sym typeface="+mn-ea"/>
              </a:rPr>
              <a:t>第三部分：评分标准及典型错误</a:t>
            </a:r>
          </a:p>
        </p:txBody>
      </p:sp>
      <p:graphicFrame>
        <p:nvGraphicFramePr>
          <p:cNvPr id="5" name="表格 4"/>
          <p:cNvGraphicFramePr>
            <a:graphicFrameLocks noGrp="1"/>
          </p:cNvGraphicFramePr>
          <p:nvPr/>
        </p:nvGraphicFramePr>
        <p:xfrm>
          <a:off x="827584" y="1131451"/>
          <a:ext cx="7560840" cy="2352288"/>
        </p:xfrm>
        <a:graphic>
          <a:graphicData uri="http://schemas.openxmlformats.org/drawingml/2006/table">
            <a:tbl>
              <a:tblPr firstRow="1" bandRow="1">
                <a:tableStyleId>{5C22544A-7EE6-4342-B048-85BDC9FD1C3A}</a:tableStyleId>
              </a:tblPr>
              <a:tblGrid>
                <a:gridCol w="739140">
                  <a:extLst>
                    <a:ext uri="{9D8B030D-6E8A-4147-A177-3AD203B41FA5}">
                      <a16:colId xmlns:a16="http://schemas.microsoft.com/office/drawing/2014/main" val="20000"/>
                    </a:ext>
                  </a:extLst>
                </a:gridCol>
                <a:gridCol w="906780">
                  <a:extLst>
                    <a:ext uri="{9D8B030D-6E8A-4147-A177-3AD203B41FA5}">
                      <a16:colId xmlns:a16="http://schemas.microsoft.com/office/drawing/2014/main" val="20001"/>
                    </a:ext>
                  </a:extLst>
                </a:gridCol>
                <a:gridCol w="2730328">
                  <a:extLst>
                    <a:ext uri="{9D8B030D-6E8A-4147-A177-3AD203B41FA5}">
                      <a16:colId xmlns:a16="http://schemas.microsoft.com/office/drawing/2014/main" val="20002"/>
                    </a:ext>
                  </a:extLst>
                </a:gridCol>
                <a:gridCol w="3184592">
                  <a:extLst>
                    <a:ext uri="{9D8B030D-6E8A-4147-A177-3AD203B41FA5}">
                      <a16:colId xmlns:a16="http://schemas.microsoft.com/office/drawing/2014/main" val="20003"/>
                    </a:ext>
                  </a:extLst>
                </a:gridCol>
              </a:tblGrid>
              <a:tr h="432048">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1357352">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19.1</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0,1</a:t>
                      </a: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2</a:t>
                      </a:r>
                      <a:r>
                        <a:rPr lang="zh-CN" altLang="en-US" sz="1800" b="0" dirty="0">
                          <a:latin typeface="黑体" panose="02010609060101010101" pitchFamily="49" charset="-122"/>
                          <a:ea typeface="黑体" panose="02010609060101010101" pitchFamily="49" charset="-122"/>
                        </a:rPr>
                        <a:t>）</a:t>
                      </a:r>
                    </a:p>
                  </a:txBody>
                  <a:tcPr/>
                </a:tc>
                <a:tc>
                  <a:txBody>
                    <a:bodyPr/>
                    <a:lstStyle/>
                    <a:p>
                      <a:r>
                        <a:rPr lang="zh-CN" altLang="en-US" sz="2400" b="0" dirty="0">
                          <a:latin typeface="黑体" panose="02010609060101010101" pitchFamily="49" charset="-122"/>
                          <a:ea typeface="黑体" panose="02010609060101010101" pitchFamily="49" charset="-122"/>
                        </a:rPr>
                        <a:t>限制酶和</a:t>
                      </a:r>
                      <a:r>
                        <a:rPr lang="en-US" altLang="zh-CN" sz="2400" b="0" dirty="0">
                          <a:latin typeface="黑体" panose="02010609060101010101" pitchFamily="49" charset="-122"/>
                          <a:ea typeface="黑体" panose="02010609060101010101" pitchFamily="49" charset="-122"/>
                        </a:rPr>
                        <a:t>DNA</a:t>
                      </a:r>
                      <a:r>
                        <a:rPr lang="zh-CN" altLang="en-US" sz="2400" b="0" dirty="0">
                          <a:latin typeface="黑体" panose="02010609060101010101" pitchFamily="49" charset="-122"/>
                          <a:ea typeface="黑体" panose="02010609060101010101" pitchFamily="49" charset="-122"/>
                        </a:rPr>
                        <a:t>连接酶</a:t>
                      </a:r>
                    </a:p>
                    <a:p>
                      <a:r>
                        <a:rPr lang="zh-CN" altLang="en-US" sz="2400" b="0" dirty="0">
                          <a:latin typeface="黑体" panose="02010609060101010101" pitchFamily="49" charset="-122"/>
                          <a:ea typeface="黑体" panose="02010609060101010101" pitchFamily="49" charset="-122"/>
                        </a:rPr>
                        <a:t>写对一个给</a:t>
                      </a:r>
                      <a:r>
                        <a:rPr lang="en-US" altLang="zh-CN" sz="2400" b="0" dirty="0">
                          <a:latin typeface="黑体" panose="02010609060101010101" pitchFamily="49" charset="-122"/>
                          <a:ea typeface="黑体" panose="02010609060101010101" pitchFamily="49" charset="-122"/>
                        </a:rPr>
                        <a:t>1</a:t>
                      </a:r>
                      <a:r>
                        <a:rPr lang="zh-CN" altLang="en-US" sz="2400" b="0" dirty="0">
                          <a:latin typeface="黑体" panose="02010609060101010101" pitchFamily="49" charset="-122"/>
                          <a:ea typeface="黑体" panose="02010609060101010101" pitchFamily="49" charset="-122"/>
                        </a:rPr>
                        <a:t>分，</a:t>
                      </a:r>
                    </a:p>
                    <a:p>
                      <a:r>
                        <a:rPr lang="zh-CN" altLang="en-US" sz="2400" b="0" dirty="0">
                          <a:latin typeface="黑体" panose="02010609060101010101" pitchFamily="49" charset="-122"/>
                          <a:ea typeface="黑体" panose="02010609060101010101" pitchFamily="49" charset="-122"/>
                        </a:rPr>
                        <a:t>两个都写对，但是多写其他酶，降档</a:t>
                      </a:r>
                    </a:p>
                  </a:txBody>
                  <a:tcPr/>
                </a:tc>
                <a:tc>
                  <a:txBody>
                    <a:bodyPr/>
                    <a:lstStyle/>
                    <a:p>
                      <a:r>
                        <a:rPr lang="zh-CN" altLang="en-US" sz="2400" b="0" dirty="0">
                          <a:latin typeface="黑体" panose="02010609060101010101" pitchFamily="49" charset="-122"/>
                          <a:ea typeface="黑体" panose="02010609060101010101" pitchFamily="49" charset="-122"/>
                        </a:rPr>
                        <a:t>错字；</a:t>
                      </a:r>
                    </a:p>
                    <a:p>
                      <a:r>
                        <a:rPr lang="zh-CN" altLang="en-US" sz="2400" b="0" dirty="0">
                          <a:latin typeface="黑体" panose="02010609060101010101" pitchFamily="49" charset="-122"/>
                          <a:ea typeface="黑体" panose="02010609060101010101" pitchFamily="49" charset="-122"/>
                        </a:rPr>
                        <a:t>（耐高温）</a:t>
                      </a:r>
                      <a:r>
                        <a:rPr lang="en-US" altLang="zh-CN" sz="2400" b="0" dirty="0">
                          <a:latin typeface="黑体" panose="02010609060101010101" pitchFamily="49" charset="-122"/>
                          <a:ea typeface="黑体" panose="02010609060101010101" pitchFamily="49" charset="-122"/>
                        </a:rPr>
                        <a:t>DNA</a:t>
                      </a:r>
                      <a:r>
                        <a:rPr lang="zh-CN" altLang="en-US" sz="2400" b="0" dirty="0">
                          <a:latin typeface="黑体" panose="02010609060101010101" pitchFamily="49" charset="-122"/>
                          <a:ea typeface="黑体" panose="02010609060101010101" pitchFamily="49" charset="-122"/>
                        </a:rPr>
                        <a:t>聚合酶；</a:t>
                      </a:r>
                    </a:p>
                    <a:p>
                      <a:r>
                        <a:rPr lang="zh-CN" altLang="en-US" sz="2400" b="0" dirty="0">
                          <a:latin typeface="黑体" panose="02010609060101010101" pitchFamily="49" charset="-122"/>
                          <a:ea typeface="黑体" panose="02010609060101010101" pitchFamily="49" charset="-122"/>
                        </a:rPr>
                        <a:t>耐高温</a:t>
                      </a:r>
                      <a:r>
                        <a:rPr lang="en-US" altLang="zh-CN" sz="2400" b="0" dirty="0">
                          <a:latin typeface="黑体" panose="02010609060101010101" pitchFamily="49" charset="-122"/>
                          <a:ea typeface="黑体" panose="02010609060101010101" pitchFamily="49" charset="-122"/>
                        </a:rPr>
                        <a:t>DNA</a:t>
                      </a:r>
                      <a:r>
                        <a:rPr lang="zh-CN" altLang="en-US" sz="2400" b="0" dirty="0">
                          <a:latin typeface="黑体" panose="02010609060101010101" pitchFamily="49" charset="-122"/>
                          <a:ea typeface="黑体" panose="02010609060101010101" pitchFamily="49" charset="-122"/>
                        </a:rPr>
                        <a:t>连接酶；</a:t>
                      </a:r>
                    </a:p>
                    <a:p>
                      <a:r>
                        <a:rPr lang="zh-CN" altLang="en-US" sz="2400" b="0" dirty="0">
                          <a:latin typeface="黑体" panose="02010609060101010101" pitchFamily="49" charset="-122"/>
                          <a:ea typeface="黑体" panose="02010609060101010101" pitchFamily="49" charset="-122"/>
                        </a:rPr>
                        <a:t>多写</a:t>
                      </a:r>
                      <a:r>
                        <a:rPr lang="en-US" altLang="zh-CN" sz="2400" b="0" dirty="0">
                          <a:latin typeface="黑体" panose="02010609060101010101" pitchFamily="49" charset="-122"/>
                          <a:ea typeface="黑体" panose="02010609060101010101" pitchFamily="49" charset="-122"/>
                        </a:rPr>
                        <a:t>Y</a:t>
                      </a:r>
                      <a:r>
                        <a:rPr lang="zh-CN" altLang="en-US" sz="2400" b="0" dirty="0">
                          <a:latin typeface="黑体" panose="02010609060101010101" pitchFamily="49" charset="-122"/>
                          <a:ea typeface="黑体" panose="02010609060101010101" pitchFamily="49" charset="-122"/>
                        </a:rPr>
                        <a:t>酶、</a:t>
                      </a:r>
                      <a:r>
                        <a:rPr lang="en-US" altLang="zh-CN" sz="2400" b="0" dirty="0">
                          <a:latin typeface="黑体" panose="02010609060101010101" pitchFamily="49" charset="-122"/>
                          <a:ea typeface="黑体" panose="02010609060101010101" pitchFamily="49" charset="-122"/>
                        </a:rPr>
                        <a:t>P</a:t>
                      </a:r>
                      <a:r>
                        <a:rPr lang="zh-CN" altLang="en-US" sz="2400" b="0" dirty="0">
                          <a:latin typeface="黑体" panose="02010609060101010101" pitchFamily="49" charset="-122"/>
                          <a:ea typeface="黑体" panose="02010609060101010101" pitchFamily="49" charset="-122"/>
                        </a:rPr>
                        <a:t>酶</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447675" y="401955"/>
          <a:ext cx="8199120" cy="4098290"/>
        </p:xfrm>
        <a:graphic>
          <a:graphicData uri="http://schemas.openxmlformats.org/drawingml/2006/table">
            <a:tbl>
              <a:tblPr firstRow="1" bandRow="1">
                <a:tableStyleId>{5C22544A-7EE6-4342-B048-85BDC9FD1C3A}</a:tableStyleId>
              </a:tblPr>
              <a:tblGrid>
                <a:gridCol w="801370">
                  <a:extLst>
                    <a:ext uri="{9D8B030D-6E8A-4147-A177-3AD203B41FA5}">
                      <a16:colId xmlns:a16="http://schemas.microsoft.com/office/drawing/2014/main" val="20000"/>
                    </a:ext>
                  </a:extLst>
                </a:gridCol>
                <a:gridCol w="983615">
                  <a:extLst>
                    <a:ext uri="{9D8B030D-6E8A-4147-A177-3AD203B41FA5}">
                      <a16:colId xmlns:a16="http://schemas.microsoft.com/office/drawing/2014/main" val="20001"/>
                    </a:ext>
                  </a:extLst>
                </a:gridCol>
                <a:gridCol w="2961005">
                  <a:extLst>
                    <a:ext uri="{9D8B030D-6E8A-4147-A177-3AD203B41FA5}">
                      <a16:colId xmlns:a16="http://schemas.microsoft.com/office/drawing/2014/main" val="20002"/>
                    </a:ext>
                  </a:extLst>
                </a:gridCol>
                <a:gridCol w="3453130">
                  <a:extLst>
                    <a:ext uri="{9D8B030D-6E8A-4147-A177-3AD203B41FA5}">
                      <a16:colId xmlns:a16="http://schemas.microsoft.com/office/drawing/2014/main" val="20003"/>
                    </a:ext>
                  </a:extLst>
                </a:gridCol>
              </a:tblGrid>
              <a:tr h="474345">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1094105">
                <a:tc>
                  <a:txBody>
                    <a:bodyPr/>
                    <a:lstStyle/>
                    <a:p>
                      <a:pPr algn="ctr"/>
                      <a:r>
                        <a:rPr lang="en-US" altLang="zh-CN" sz="2000" b="0" dirty="0">
                          <a:latin typeface="黑体" panose="02010609060101010101" pitchFamily="49" charset="-122"/>
                          <a:ea typeface="黑体" panose="02010609060101010101" pitchFamily="49" charset="-122"/>
                          <a:cs typeface="Arial Unicode MS" panose="020B0604020202020204" pitchFamily="34" charset="-122"/>
                        </a:rPr>
                        <a:t>19.2.1</a:t>
                      </a:r>
                    </a:p>
                  </a:txBody>
                  <a:tcPr/>
                </a:tc>
                <a:tc>
                  <a:txBody>
                    <a:bodyPr/>
                    <a:lstStyle/>
                    <a:p>
                      <a:pPr algn="ctr"/>
                      <a:r>
                        <a:rPr lang="en-US" altLang="zh-CN" sz="2000" b="0" dirty="0">
                          <a:latin typeface="黑体" panose="02010609060101010101" pitchFamily="49" charset="-122"/>
                          <a:ea typeface="黑体" panose="02010609060101010101" pitchFamily="49" charset="-122"/>
                        </a:rPr>
                        <a:t>2</a:t>
                      </a:r>
                    </a:p>
                    <a:p>
                      <a:pPr algn="ctr"/>
                      <a:r>
                        <a:rPr lang="zh-CN" altLang="en-US" sz="2000" b="0" dirty="0">
                          <a:latin typeface="黑体" panose="02010609060101010101" pitchFamily="49" charset="-122"/>
                          <a:ea typeface="黑体" panose="02010609060101010101" pitchFamily="49" charset="-122"/>
                        </a:rPr>
                        <a:t>（</a:t>
                      </a:r>
                      <a:r>
                        <a:rPr lang="en-US" altLang="zh-CN" sz="2000" b="0" dirty="0">
                          <a:latin typeface="黑体" panose="02010609060101010101" pitchFamily="49" charset="-122"/>
                          <a:ea typeface="黑体" panose="02010609060101010101" pitchFamily="49" charset="-122"/>
                        </a:rPr>
                        <a:t>0,2</a:t>
                      </a:r>
                      <a:r>
                        <a:rPr lang="zh-CN" altLang="en-US" sz="2000" b="0" dirty="0">
                          <a:latin typeface="黑体" panose="02010609060101010101" pitchFamily="49" charset="-122"/>
                          <a:ea typeface="黑体" panose="02010609060101010101" pitchFamily="49" charset="-122"/>
                        </a:rPr>
                        <a:t>）</a:t>
                      </a:r>
                    </a:p>
                  </a:txBody>
                  <a:tcPr/>
                </a:tc>
                <a:tc>
                  <a:txBody>
                    <a:bodyPr/>
                    <a:lstStyle/>
                    <a:p>
                      <a:r>
                        <a:rPr lang="zh-CN" altLang="en-US" sz="2000" b="0" dirty="0">
                          <a:latin typeface="黑体" panose="02010609060101010101" pitchFamily="49" charset="-122"/>
                          <a:ea typeface="黑体" panose="02010609060101010101" pitchFamily="49" charset="-122"/>
                        </a:rPr>
                        <a:t>组成型启动子</a:t>
                      </a:r>
                    </a:p>
                  </a:txBody>
                  <a:tcPr/>
                </a:tc>
                <a:tc>
                  <a:txBody>
                    <a:bodyPr/>
                    <a:lstStyle/>
                    <a:p>
                      <a:r>
                        <a:rPr lang="zh-CN" altLang="en-US" sz="2000" b="0" dirty="0">
                          <a:latin typeface="黑体" panose="02010609060101010101" pitchFamily="49" charset="-122"/>
                          <a:ea typeface="黑体" panose="02010609060101010101" pitchFamily="49" charset="-122"/>
                        </a:rPr>
                        <a:t>普通启动子</a:t>
                      </a:r>
                    </a:p>
                    <a:p>
                      <a:r>
                        <a:rPr lang="zh-CN" altLang="en-US" sz="2000" b="0" dirty="0">
                          <a:latin typeface="黑体" panose="02010609060101010101" pitchFamily="49" charset="-122"/>
                          <a:ea typeface="黑体" panose="02010609060101010101" pitchFamily="49" charset="-122"/>
                        </a:rPr>
                        <a:t>黑暗启动子</a:t>
                      </a:r>
                    </a:p>
                    <a:p>
                      <a:r>
                        <a:rPr lang="zh-CN" altLang="en-US" sz="2000" b="0" dirty="0">
                          <a:latin typeface="黑体" panose="02010609060101010101" pitchFamily="49" charset="-122"/>
                          <a:ea typeface="黑体" panose="02010609060101010101" pitchFamily="49" charset="-122"/>
                        </a:rPr>
                        <a:t>各种诱导型启动子</a:t>
                      </a:r>
                    </a:p>
                  </a:txBody>
                  <a:tcPr/>
                </a:tc>
                <a:extLst>
                  <a:ext uri="{0D108BD9-81ED-4DB2-BD59-A6C34878D82A}">
                    <a16:rowId xmlns:a16="http://schemas.microsoft.com/office/drawing/2014/main" val="10001"/>
                  </a:ext>
                </a:extLst>
              </a:tr>
              <a:tr h="2407285">
                <a:tc>
                  <a:txBody>
                    <a:bodyPr/>
                    <a:lstStyle/>
                    <a:p>
                      <a:pPr algn="ctr"/>
                      <a:r>
                        <a:rPr lang="en-US" altLang="zh-CN" sz="2000" b="0" dirty="0">
                          <a:latin typeface="黑体" panose="02010609060101010101" pitchFamily="49" charset="-122"/>
                          <a:ea typeface="黑体" panose="02010609060101010101" pitchFamily="49" charset="-122"/>
                          <a:cs typeface="Arial Unicode MS" panose="020B0604020202020204" pitchFamily="34" charset="-122"/>
                        </a:rPr>
                        <a:t>19.2.2</a:t>
                      </a:r>
                    </a:p>
                  </a:txBody>
                  <a:tcPr/>
                </a:tc>
                <a:tc>
                  <a:txBody>
                    <a:bodyPr/>
                    <a:lstStyle/>
                    <a:p>
                      <a:pPr algn="ctr"/>
                      <a:r>
                        <a:rPr lang="en-US" altLang="zh-CN" sz="2000" b="0" dirty="0">
                          <a:latin typeface="黑体" panose="02010609060101010101" pitchFamily="49" charset="-122"/>
                          <a:ea typeface="黑体" panose="02010609060101010101" pitchFamily="49" charset="-122"/>
                        </a:rPr>
                        <a:t>2</a:t>
                      </a:r>
                    </a:p>
                    <a:p>
                      <a:pPr algn="ctr"/>
                      <a:r>
                        <a:rPr lang="zh-CN" altLang="en-US" sz="2000" b="0" dirty="0">
                          <a:latin typeface="黑体" panose="02010609060101010101" pitchFamily="49" charset="-122"/>
                          <a:ea typeface="黑体" panose="02010609060101010101" pitchFamily="49" charset="-122"/>
                        </a:rPr>
                        <a:t>（</a:t>
                      </a:r>
                      <a:r>
                        <a:rPr lang="en-US" altLang="zh-CN" sz="2000" b="0" dirty="0">
                          <a:latin typeface="黑体" panose="02010609060101010101" pitchFamily="49" charset="-122"/>
                          <a:ea typeface="黑体" panose="02010609060101010101" pitchFamily="49" charset="-122"/>
                        </a:rPr>
                        <a:t>0,2</a:t>
                      </a:r>
                      <a:r>
                        <a:rPr lang="zh-CN" altLang="en-US" sz="2000" b="0" dirty="0">
                          <a:latin typeface="黑体" panose="02010609060101010101" pitchFamily="49" charset="-122"/>
                          <a:ea typeface="黑体" panose="02010609060101010101" pitchFamily="49" charset="-122"/>
                        </a:rPr>
                        <a:t>）</a:t>
                      </a:r>
                    </a:p>
                  </a:txBody>
                  <a:tcPr/>
                </a:tc>
                <a:tc>
                  <a:txBody>
                    <a:bodyPr/>
                    <a:lstStyle/>
                    <a:p>
                      <a:pPr>
                        <a:buNone/>
                      </a:pPr>
                      <a:r>
                        <a:rPr lang="zh-CN" altLang="en-US" sz="2000" b="0" dirty="0">
                          <a:latin typeface="黑体" panose="02010609060101010101" pitchFamily="49" charset="-122"/>
                          <a:ea typeface="黑体" panose="02010609060101010101" pitchFamily="49" charset="-122"/>
                        </a:rPr>
                        <a:t>以</a:t>
                      </a:r>
                      <a:r>
                        <a:rPr lang="en-US" altLang="zh-CN" sz="2000" b="0" dirty="0">
                          <a:latin typeface="黑体" panose="02010609060101010101" pitchFamily="49" charset="-122"/>
                          <a:ea typeface="黑体" panose="02010609060101010101" pitchFamily="49" charset="-122"/>
                        </a:rPr>
                        <a:t>M</a:t>
                      </a:r>
                      <a:r>
                        <a:rPr lang="zh-CN" altLang="en-US" sz="2000" b="0" dirty="0">
                          <a:latin typeface="黑体" panose="02010609060101010101" pitchFamily="49" charset="-122"/>
                          <a:ea typeface="黑体" panose="02010609060101010101" pitchFamily="49" charset="-122"/>
                        </a:rPr>
                        <a:t>蛋白为转录激活因子的启动子</a:t>
                      </a:r>
                    </a:p>
                    <a:p>
                      <a:pPr>
                        <a:buNone/>
                      </a:pPr>
                      <a:r>
                        <a:rPr lang="zh-CN" altLang="en-US" sz="2000" b="0" dirty="0">
                          <a:latin typeface="黑体" panose="02010609060101010101" pitchFamily="49" charset="-122"/>
                          <a:ea typeface="黑体" panose="02010609060101010101" pitchFamily="49" charset="-122"/>
                        </a:rPr>
                        <a:t>拓展：</a:t>
                      </a:r>
                    </a:p>
                    <a:p>
                      <a:pPr>
                        <a:buNone/>
                      </a:pPr>
                      <a:r>
                        <a:rPr lang="en-US" altLang="zh-CN" sz="2000" b="0" dirty="0">
                          <a:latin typeface="黑体" panose="02010609060101010101" pitchFamily="49" charset="-122"/>
                          <a:ea typeface="黑体" panose="02010609060101010101" pitchFamily="49" charset="-122"/>
                        </a:rPr>
                        <a:t>M</a:t>
                      </a:r>
                      <a:r>
                        <a:rPr lang="zh-CN" altLang="en-US" sz="2000" b="0" dirty="0">
                          <a:latin typeface="黑体" panose="02010609060101010101" pitchFamily="49" charset="-122"/>
                          <a:ea typeface="黑体" panose="02010609060101010101" pitchFamily="49" charset="-122"/>
                        </a:rPr>
                        <a:t>蛋白诱导型启动子；</a:t>
                      </a:r>
                    </a:p>
                    <a:p>
                      <a:pPr>
                        <a:buNone/>
                      </a:pPr>
                      <a:r>
                        <a:rPr lang="zh-CN" altLang="en-US" sz="2000" b="0" dirty="0">
                          <a:latin typeface="黑体" panose="02010609060101010101" pitchFamily="49" charset="-122"/>
                          <a:ea typeface="黑体" panose="02010609060101010101" pitchFamily="49" charset="-122"/>
                        </a:rPr>
                        <a:t>受</a:t>
                      </a:r>
                      <a:r>
                        <a:rPr lang="en-US" altLang="zh-CN" sz="2000" b="0" dirty="0">
                          <a:latin typeface="黑体" panose="02010609060101010101" pitchFamily="49" charset="-122"/>
                          <a:ea typeface="黑体" panose="02010609060101010101" pitchFamily="49" charset="-122"/>
                        </a:rPr>
                        <a:t>M</a:t>
                      </a:r>
                      <a:r>
                        <a:rPr lang="zh-CN" altLang="en-US" sz="2000" b="0" dirty="0">
                          <a:latin typeface="黑体" panose="02010609060101010101" pitchFamily="49" charset="-122"/>
                          <a:ea typeface="黑体" panose="02010609060101010101" pitchFamily="49" charset="-122"/>
                        </a:rPr>
                        <a:t>蛋白调控的启动子；</a:t>
                      </a:r>
                    </a:p>
                    <a:p>
                      <a:pPr>
                        <a:buNone/>
                      </a:pPr>
                      <a:r>
                        <a:rPr lang="zh-CN" altLang="en-US" sz="2000" b="0" dirty="0">
                          <a:latin typeface="黑体" panose="02010609060101010101" pitchFamily="49" charset="-122"/>
                          <a:ea typeface="黑体" panose="02010609060101010101" pitchFamily="49" charset="-122"/>
                        </a:rPr>
                        <a:t>受</a:t>
                      </a:r>
                      <a:r>
                        <a:rPr lang="en-US" altLang="zh-CN" sz="2000" b="0" dirty="0">
                          <a:latin typeface="黑体" panose="02010609060101010101" pitchFamily="49" charset="-122"/>
                          <a:ea typeface="黑体" panose="02010609060101010101" pitchFamily="49" charset="-122"/>
                        </a:rPr>
                        <a:t>c-di-GMP</a:t>
                      </a:r>
                      <a:r>
                        <a:rPr lang="zh-CN" altLang="en-US" sz="2000" b="0" dirty="0">
                          <a:latin typeface="黑体" panose="02010609060101010101" pitchFamily="49" charset="-122"/>
                          <a:ea typeface="黑体" panose="02010609060101010101" pitchFamily="49" charset="-122"/>
                        </a:rPr>
                        <a:t>调控的启动子；</a:t>
                      </a:r>
                    </a:p>
                    <a:p>
                      <a:pPr>
                        <a:buNone/>
                      </a:pPr>
                      <a:r>
                        <a:rPr lang="zh-CN" altLang="en-US" sz="2000" b="0" dirty="0">
                          <a:latin typeface="黑体" panose="02010609060101010101" pitchFamily="49" charset="-122"/>
                          <a:ea typeface="黑体" panose="02010609060101010101" pitchFamily="49" charset="-122"/>
                        </a:rPr>
                        <a:t>与</a:t>
                      </a:r>
                      <a:r>
                        <a:rPr lang="en-US" altLang="zh-CN" sz="2000" b="0" dirty="0">
                          <a:latin typeface="黑体" panose="02010609060101010101" pitchFamily="49" charset="-122"/>
                          <a:ea typeface="黑体" panose="02010609060101010101" pitchFamily="49" charset="-122"/>
                        </a:rPr>
                        <a:t>M</a:t>
                      </a:r>
                      <a:r>
                        <a:rPr lang="zh-CN" altLang="en-US" sz="2000" b="0" dirty="0">
                          <a:latin typeface="黑体" panose="02010609060101010101" pitchFamily="49" charset="-122"/>
                          <a:ea typeface="黑体" panose="02010609060101010101" pitchFamily="49" charset="-122"/>
                        </a:rPr>
                        <a:t>蛋白结合的启动子</a:t>
                      </a:r>
                    </a:p>
                  </a:txBody>
                  <a:tcPr/>
                </a:tc>
                <a:tc>
                  <a:txBody>
                    <a:bodyPr/>
                    <a:lstStyle/>
                    <a:p>
                      <a:pPr>
                        <a:buNone/>
                      </a:pPr>
                      <a:r>
                        <a:rPr lang="zh-CN" altLang="en-US" sz="2000" b="0" dirty="0">
                          <a:latin typeface="黑体" panose="02010609060101010101" pitchFamily="49" charset="-122"/>
                          <a:ea typeface="黑体" panose="02010609060101010101" pitchFamily="49" charset="-122"/>
                        </a:rPr>
                        <a:t>诱导型启动子；</a:t>
                      </a:r>
                    </a:p>
                    <a:p>
                      <a:pPr>
                        <a:buNone/>
                      </a:pPr>
                      <a:r>
                        <a:rPr lang="zh-CN" altLang="en-US" sz="2000" b="0" dirty="0">
                          <a:latin typeface="黑体" panose="02010609060101010101" pitchFamily="49" charset="-122"/>
                          <a:ea typeface="黑体" panose="02010609060101010101" pitchFamily="49" charset="-122"/>
                        </a:rPr>
                        <a:t>近红外光诱导型启动子；</a:t>
                      </a:r>
                    </a:p>
                    <a:p>
                      <a:pPr>
                        <a:buNone/>
                      </a:pPr>
                      <a:r>
                        <a:rPr lang="en-US" altLang="zh-CN" sz="2000" b="0" dirty="0">
                          <a:latin typeface="黑体" panose="02010609060101010101" pitchFamily="49" charset="-122"/>
                          <a:ea typeface="黑体" panose="02010609060101010101" pitchFamily="49" charset="-122"/>
                        </a:rPr>
                        <a:t>M</a:t>
                      </a:r>
                      <a:r>
                        <a:rPr lang="zh-CN" altLang="en-US" sz="2000" b="0" dirty="0">
                          <a:latin typeface="黑体" panose="02010609060101010101" pitchFamily="49" charset="-122"/>
                          <a:ea typeface="黑体" panose="02010609060101010101" pitchFamily="49" charset="-122"/>
                        </a:rPr>
                        <a:t>蛋白启动子；</a:t>
                      </a:r>
                    </a:p>
                    <a:p>
                      <a:pPr>
                        <a:buNone/>
                      </a:pPr>
                      <a:r>
                        <a:rPr lang="zh-CN" altLang="en-US" sz="2000" b="0" dirty="0">
                          <a:latin typeface="黑体" panose="02010609060101010101" pitchFamily="49" charset="-122"/>
                          <a:ea typeface="黑体" panose="02010609060101010101" pitchFamily="49" charset="-122"/>
                        </a:rPr>
                        <a:t>与</a:t>
                      </a:r>
                      <a:r>
                        <a:rPr lang="en-US" altLang="zh-CN" sz="2000" b="0" dirty="0">
                          <a:latin typeface="黑体" panose="02010609060101010101" pitchFamily="49" charset="-122"/>
                          <a:ea typeface="黑体" panose="02010609060101010101" pitchFamily="49" charset="-122"/>
                        </a:rPr>
                        <a:t>M</a:t>
                      </a:r>
                      <a:r>
                        <a:rPr lang="zh-CN" altLang="en-US" sz="2000" b="0" dirty="0">
                          <a:latin typeface="黑体" panose="02010609060101010101" pitchFamily="49" charset="-122"/>
                          <a:ea typeface="黑体" panose="02010609060101010101" pitchFamily="49" charset="-122"/>
                        </a:rPr>
                        <a:t>蛋白结合后开始表达的启动子；</a:t>
                      </a:r>
                    </a:p>
                    <a:p>
                      <a:pPr>
                        <a:buNone/>
                      </a:pPr>
                      <a:r>
                        <a:rPr lang="zh-CN" altLang="en-US" sz="2000" b="0" dirty="0">
                          <a:latin typeface="黑体" panose="02010609060101010101" pitchFamily="49" charset="-122"/>
                          <a:ea typeface="黑体" panose="02010609060101010101" pitchFamily="49" charset="-122"/>
                        </a:rPr>
                        <a:t>与</a:t>
                      </a:r>
                      <a:r>
                        <a:rPr lang="en-US" altLang="zh-CN" sz="2000" b="0" dirty="0">
                          <a:latin typeface="黑体" panose="02010609060101010101" pitchFamily="49" charset="-122"/>
                          <a:ea typeface="黑体" panose="02010609060101010101" pitchFamily="49" charset="-122"/>
                        </a:rPr>
                        <a:t>M</a:t>
                      </a:r>
                      <a:r>
                        <a:rPr lang="zh-CN" altLang="en-US" sz="2000" b="0" dirty="0">
                          <a:latin typeface="黑体" panose="02010609060101010101" pitchFamily="49" charset="-122"/>
                          <a:ea typeface="黑体" panose="02010609060101010101" pitchFamily="49" charset="-122"/>
                        </a:rPr>
                        <a:t>基因结合的启动子</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806450" y="258445"/>
          <a:ext cx="7566025" cy="4693920"/>
        </p:xfrm>
        <a:graphic>
          <a:graphicData uri="http://schemas.openxmlformats.org/drawingml/2006/table">
            <a:tbl>
              <a:tblPr firstRow="1" bandRow="1">
                <a:tableStyleId>{5C22544A-7EE6-4342-B048-85BDC9FD1C3A}</a:tableStyleId>
              </a:tblPr>
              <a:tblGrid>
                <a:gridCol w="739775">
                  <a:extLst>
                    <a:ext uri="{9D8B030D-6E8A-4147-A177-3AD203B41FA5}">
                      <a16:colId xmlns:a16="http://schemas.microsoft.com/office/drawing/2014/main" val="20000"/>
                    </a:ext>
                  </a:extLst>
                </a:gridCol>
                <a:gridCol w="907415">
                  <a:extLst>
                    <a:ext uri="{9D8B030D-6E8A-4147-A177-3AD203B41FA5}">
                      <a16:colId xmlns:a16="http://schemas.microsoft.com/office/drawing/2014/main" val="20001"/>
                    </a:ext>
                  </a:extLst>
                </a:gridCol>
                <a:gridCol w="2732405">
                  <a:extLst>
                    <a:ext uri="{9D8B030D-6E8A-4147-A177-3AD203B41FA5}">
                      <a16:colId xmlns:a16="http://schemas.microsoft.com/office/drawing/2014/main" val="20002"/>
                    </a:ext>
                  </a:extLst>
                </a:gridCol>
                <a:gridCol w="3186430">
                  <a:extLst>
                    <a:ext uri="{9D8B030D-6E8A-4147-A177-3AD203B41FA5}">
                      <a16:colId xmlns:a16="http://schemas.microsoft.com/office/drawing/2014/main" val="20003"/>
                    </a:ext>
                  </a:extLst>
                </a:gridCol>
              </a:tblGrid>
              <a:tr h="396240">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875030">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19.3</a:t>
                      </a: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0,1</a:t>
                      </a: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2</a:t>
                      </a:r>
                      <a:r>
                        <a:rPr lang="zh-CN" altLang="en-US" sz="1800" b="0" dirty="0">
                          <a:latin typeface="黑体" panose="02010609060101010101" pitchFamily="49" charset="-122"/>
                          <a:ea typeface="黑体" panose="02010609060101010101" pitchFamily="49" charset="-122"/>
                        </a:rPr>
                        <a:t>）</a:t>
                      </a:r>
                    </a:p>
                  </a:txBody>
                  <a:tcPr/>
                </a:tc>
                <a:tc>
                  <a:txBody>
                    <a:bodyPr/>
                    <a:lstStyle/>
                    <a:p>
                      <a:r>
                        <a:rPr lang="en-US" altLang="zh-CN" sz="1800" b="0" dirty="0">
                          <a:latin typeface="Times New Roman" panose="02020603050405020304" charset="0"/>
                          <a:ea typeface="黑体" panose="02010609060101010101" pitchFamily="49" charset="-122"/>
                          <a:cs typeface="Times New Roman" panose="02020603050405020304" charset="0"/>
                        </a:rPr>
                        <a:t>ABCD</a:t>
                      </a:r>
                    </a:p>
                  </a:txBody>
                  <a:tcPr/>
                </a:tc>
                <a:tc>
                  <a:txBody>
                    <a:bodyPr/>
                    <a:lstStyle/>
                    <a:p>
                      <a:r>
                        <a:rPr lang="zh-CN" altLang="en-US" sz="1800" b="0" dirty="0">
                          <a:latin typeface="黑体" panose="02010609060101010101" pitchFamily="49" charset="-122"/>
                          <a:ea typeface="黑体" panose="02010609060101010101" pitchFamily="49" charset="-122"/>
                        </a:rPr>
                        <a:t>选</a:t>
                      </a:r>
                      <a:r>
                        <a:rPr lang="en-US" altLang="zh-CN" sz="1800" b="0" dirty="0">
                          <a:latin typeface="黑体" panose="02010609060101010101" pitchFamily="49" charset="-122"/>
                          <a:ea typeface="黑体" panose="02010609060101010101" pitchFamily="49" charset="-122"/>
                        </a:rPr>
                        <a:t>2</a:t>
                      </a:r>
                      <a:r>
                        <a:rPr lang="zh-CN" altLang="en-US" sz="1800" b="0" dirty="0">
                          <a:latin typeface="黑体" panose="02010609060101010101" pitchFamily="49" charset="-122"/>
                          <a:ea typeface="黑体" panose="02010609060101010101" pitchFamily="49" charset="-122"/>
                        </a:rPr>
                        <a:t>个或</a:t>
                      </a:r>
                      <a:r>
                        <a:rPr lang="en-US" altLang="zh-CN" sz="1800" b="0" dirty="0">
                          <a:latin typeface="黑体" panose="02010609060101010101" pitchFamily="49" charset="-122"/>
                          <a:ea typeface="黑体" panose="02010609060101010101" pitchFamily="49" charset="-122"/>
                        </a:rPr>
                        <a:t>3</a:t>
                      </a:r>
                      <a:r>
                        <a:rPr lang="zh-CN" altLang="en-US" sz="1800" b="0" dirty="0">
                          <a:latin typeface="黑体" panose="02010609060101010101" pitchFamily="49" charset="-122"/>
                          <a:ea typeface="黑体" panose="02010609060101010101" pitchFamily="49" charset="-122"/>
                        </a:rPr>
                        <a:t>个给</a:t>
                      </a:r>
                      <a:r>
                        <a:rPr lang="en-US" altLang="zh-CN" sz="1800" b="0" dirty="0">
                          <a:latin typeface="黑体" panose="02010609060101010101" pitchFamily="49" charset="-122"/>
                          <a:ea typeface="黑体" panose="02010609060101010101" pitchFamily="49" charset="-122"/>
                        </a:rPr>
                        <a:t>1</a:t>
                      </a:r>
                      <a:r>
                        <a:rPr lang="zh-CN" altLang="en-US" sz="1800" b="0" dirty="0">
                          <a:latin typeface="黑体" panose="02010609060101010101" pitchFamily="49" charset="-122"/>
                          <a:ea typeface="黑体" panose="02010609060101010101" pitchFamily="49" charset="-122"/>
                        </a:rPr>
                        <a:t>分，选</a:t>
                      </a:r>
                      <a:r>
                        <a:rPr lang="en-US" altLang="zh-CN" sz="1800" b="0" dirty="0">
                          <a:latin typeface="黑体" panose="02010609060101010101" pitchFamily="49" charset="-122"/>
                          <a:ea typeface="黑体" panose="02010609060101010101" pitchFamily="49" charset="-122"/>
                        </a:rPr>
                        <a:t>1</a:t>
                      </a:r>
                      <a:r>
                        <a:rPr lang="zh-CN" altLang="en-US" sz="1800" b="0" dirty="0">
                          <a:latin typeface="黑体" panose="02010609060101010101" pitchFamily="49" charset="-122"/>
                          <a:ea typeface="黑体" panose="02010609060101010101" pitchFamily="49" charset="-122"/>
                        </a:rPr>
                        <a:t>个为</a:t>
                      </a:r>
                      <a:r>
                        <a:rPr lang="en-US" altLang="zh-CN" sz="1800" b="0" dirty="0">
                          <a:latin typeface="黑体" panose="02010609060101010101" pitchFamily="49" charset="-122"/>
                          <a:ea typeface="黑体" panose="02010609060101010101" pitchFamily="49" charset="-122"/>
                        </a:rPr>
                        <a:t>0</a:t>
                      </a:r>
                      <a:r>
                        <a:rPr lang="zh-CN" altLang="en-US" sz="1800" b="0" dirty="0">
                          <a:latin typeface="黑体" panose="02010609060101010101" pitchFamily="49" charset="-122"/>
                          <a:ea typeface="黑体" panose="02010609060101010101" pitchFamily="49" charset="-122"/>
                        </a:rPr>
                        <a:t>分</a:t>
                      </a:r>
                    </a:p>
                  </a:txBody>
                  <a:tcPr/>
                </a:tc>
                <a:extLst>
                  <a:ext uri="{0D108BD9-81ED-4DB2-BD59-A6C34878D82A}">
                    <a16:rowId xmlns:a16="http://schemas.microsoft.com/office/drawing/2014/main" val="10001"/>
                  </a:ext>
                </a:extLst>
              </a:tr>
              <a:tr h="1524000">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19.4</a:t>
                      </a: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0,1</a:t>
                      </a: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2</a:t>
                      </a:r>
                      <a:r>
                        <a:rPr lang="zh-CN" altLang="en-US" sz="1800" b="0" dirty="0">
                          <a:latin typeface="黑体" panose="02010609060101010101" pitchFamily="49" charset="-122"/>
                          <a:ea typeface="黑体" panose="02010609060101010101" pitchFamily="49" charset="-122"/>
                        </a:rPr>
                        <a:t>）</a:t>
                      </a:r>
                    </a:p>
                  </a:txBody>
                  <a:tcPr/>
                </a:tc>
                <a:tc>
                  <a:txBody>
                    <a:bodyPr/>
                    <a:lstStyle/>
                    <a:p>
                      <a:pPr>
                        <a:buNone/>
                      </a:pPr>
                      <a:r>
                        <a:rPr lang="zh-CN" altLang="en-US" sz="1800" b="0" dirty="0">
                          <a:latin typeface="黑体" panose="02010609060101010101" pitchFamily="49" charset="-122"/>
                          <a:ea typeface="黑体" panose="02010609060101010101" pitchFamily="49" charset="-122"/>
                        </a:rPr>
                        <a:t>不同强度近红外光或不同照射时长下</a:t>
                      </a:r>
                      <a:r>
                        <a:rPr lang="en-US" altLang="zh-CN" sz="1800" b="0" dirty="0">
                          <a:latin typeface="黑体" panose="02010609060101010101" pitchFamily="49" charset="-122"/>
                          <a:ea typeface="黑体" panose="02010609060101010101" pitchFamily="49" charset="-122"/>
                        </a:rPr>
                        <a:t>PD-L1</a:t>
                      </a:r>
                      <a:r>
                        <a:rPr lang="zh-CN" altLang="en-US" sz="1800" b="0" dirty="0">
                          <a:latin typeface="黑体" panose="02010609060101010101" pitchFamily="49" charset="-122"/>
                          <a:ea typeface="黑体" panose="02010609060101010101" pitchFamily="49" charset="-122"/>
                        </a:rPr>
                        <a:t>抗体水平；肿瘤体积或小鼠存活率</a:t>
                      </a:r>
                    </a:p>
                    <a:p>
                      <a:pPr>
                        <a:buNone/>
                      </a:pPr>
                      <a:endParaRPr lang="zh-CN" altLang="en-US" sz="1800" b="0" dirty="0">
                        <a:latin typeface="黑体" panose="02010609060101010101" pitchFamily="49" charset="-122"/>
                        <a:ea typeface="黑体" panose="02010609060101010101" pitchFamily="49" charset="-122"/>
                      </a:endParaRPr>
                    </a:p>
                    <a:p>
                      <a:pPr>
                        <a:buNone/>
                      </a:pPr>
                      <a:r>
                        <a:rPr lang="zh-CN" altLang="en-US" sz="1800" b="0" dirty="0">
                          <a:latin typeface="黑体" panose="02010609060101010101" pitchFamily="49" charset="-122"/>
                          <a:ea typeface="黑体" panose="02010609060101010101" pitchFamily="49" charset="-122"/>
                        </a:rPr>
                        <a:t>两个指标各</a:t>
                      </a:r>
                      <a:r>
                        <a:rPr lang="en-US" altLang="zh-CN" sz="1800" b="0" dirty="0">
                          <a:latin typeface="黑体" panose="02010609060101010101" pitchFamily="49" charset="-122"/>
                          <a:ea typeface="黑体" panose="02010609060101010101" pitchFamily="49" charset="-122"/>
                        </a:rPr>
                        <a:t>1</a:t>
                      </a:r>
                      <a:r>
                        <a:rPr lang="zh-CN" altLang="en-US" sz="1800" b="0" dirty="0">
                          <a:latin typeface="黑体" panose="02010609060101010101" pitchFamily="49" charset="-122"/>
                          <a:ea typeface="黑体" panose="02010609060101010101" pitchFamily="49" charset="-122"/>
                        </a:rPr>
                        <a:t>分。</a:t>
                      </a:r>
                    </a:p>
                    <a:p>
                      <a:pPr>
                        <a:buNone/>
                      </a:pPr>
                      <a:r>
                        <a:rPr lang="en-US" altLang="en-US" sz="1800" b="0" dirty="0">
                          <a:latin typeface="黑体" panose="02010609060101010101" pitchFamily="49" charset="-122"/>
                          <a:ea typeface="黑体" panose="02010609060101010101" pitchFamily="49" charset="-122"/>
                        </a:rPr>
                        <a:t>①</a:t>
                      </a:r>
                      <a:r>
                        <a:rPr lang="en-US" altLang="zh-CN" sz="1800" b="0" dirty="0">
                          <a:latin typeface="黑体" panose="02010609060101010101" pitchFamily="49" charset="-122"/>
                          <a:ea typeface="黑体" panose="02010609060101010101" pitchFamily="49" charset="-122"/>
                        </a:rPr>
                        <a:t>PD-L1</a:t>
                      </a:r>
                      <a:r>
                        <a:rPr lang="zh-CN" altLang="en-US" sz="1800" b="0" dirty="0">
                          <a:latin typeface="黑体" panose="02010609060101010101" pitchFamily="49" charset="-122"/>
                          <a:ea typeface="黑体" panose="02010609060101010101" pitchFamily="49" charset="-122"/>
                        </a:rPr>
                        <a:t>抗体检测需强调不同的光控条件下；</a:t>
                      </a:r>
                    </a:p>
                    <a:p>
                      <a:pPr>
                        <a:buNone/>
                      </a:pPr>
                      <a:r>
                        <a:rPr lang="en-US" altLang="en-US" sz="1800" b="0" dirty="0">
                          <a:latin typeface="黑体" panose="02010609060101010101" pitchFamily="49" charset="-122"/>
                          <a:ea typeface="黑体" panose="02010609060101010101" pitchFamily="49" charset="-122"/>
                        </a:rPr>
                        <a:t>②</a:t>
                      </a:r>
                      <a:r>
                        <a:rPr lang="zh-CN" altLang="en-US" sz="1800" b="0" dirty="0">
                          <a:latin typeface="黑体" panose="02010609060101010101" pitchFamily="49" charset="-122"/>
                          <a:ea typeface="黑体" panose="02010609060101010101" pitchFamily="49" charset="-122"/>
                        </a:rPr>
                        <a:t>肿瘤体积、大小、重量、数量；小鼠死亡率</a:t>
                      </a:r>
                    </a:p>
                  </a:txBody>
                  <a:tcPr/>
                </a:tc>
                <a:tc>
                  <a:txBody>
                    <a:bodyPr/>
                    <a:lstStyle/>
                    <a:p>
                      <a:pPr>
                        <a:buNone/>
                      </a:pPr>
                      <a:r>
                        <a:rPr lang="en-US" altLang="en-US" sz="1800" b="0" dirty="0">
                          <a:latin typeface="黑体" panose="02010609060101010101" pitchFamily="49" charset="-122"/>
                          <a:ea typeface="黑体" panose="02010609060101010101" pitchFamily="49" charset="-122"/>
                        </a:rPr>
                        <a:t>①</a:t>
                      </a:r>
                      <a:r>
                        <a:rPr lang="zh-CN" altLang="en-US" sz="1800" b="0" dirty="0">
                          <a:latin typeface="黑体" panose="02010609060101010101" pitchFamily="49" charset="-122"/>
                          <a:ea typeface="黑体" panose="02010609060101010101" pitchFamily="49" charset="-122"/>
                        </a:rPr>
                        <a:t>缺少不同光控条件；检测</a:t>
                      </a:r>
                      <a:r>
                        <a:rPr lang="en-US" altLang="zh-CN" sz="1800" b="0" dirty="0">
                          <a:latin typeface="黑体" panose="02010609060101010101" pitchFamily="49" charset="-122"/>
                          <a:ea typeface="黑体" panose="02010609060101010101" pitchFamily="49" charset="-122"/>
                        </a:rPr>
                        <a:t>mRNA</a:t>
                      </a:r>
                      <a:r>
                        <a:rPr lang="zh-CN" altLang="en-US" sz="1800" b="0" dirty="0">
                          <a:latin typeface="黑体" panose="02010609060101010101" pitchFamily="49" charset="-122"/>
                          <a:ea typeface="黑体" panose="02010609060101010101" pitchFamily="49" charset="-122"/>
                        </a:rPr>
                        <a:t>水平；脱离情景，如目的基因的表达；实验组与对照组的</a:t>
                      </a:r>
                      <a:r>
                        <a:rPr lang="en-US" altLang="zh-CN" sz="1800" b="0" dirty="0">
                          <a:latin typeface="黑体" panose="02010609060101010101" pitchFamily="49" charset="-122"/>
                          <a:ea typeface="黑体" panose="02010609060101010101" pitchFamily="49" charset="-122"/>
                        </a:rPr>
                        <a:t>PD-L1</a:t>
                      </a:r>
                      <a:r>
                        <a:rPr lang="zh-CN" altLang="en-US" sz="1800" b="0" dirty="0">
                          <a:latin typeface="黑体" panose="02010609060101010101" pitchFamily="49" charset="-122"/>
                          <a:ea typeface="黑体" panose="02010609060101010101" pitchFamily="49" charset="-122"/>
                        </a:rPr>
                        <a:t>抗体含量；肿瘤细胞内的</a:t>
                      </a:r>
                      <a:r>
                        <a:rPr lang="en-US" altLang="zh-CN" sz="1800" b="0" dirty="0">
                          <a:latin typeface="黑体" panose="02010609060101010101" pitchFamily="49" charset="-122"/>
                          <a:ea typeface="黑体" panose="02010609060101010101" pitchFamily="49" charset="-122"/>
                        </a:rPr>
                        <a:t>PD-L1</a:t>
                      </a:r>
                      <a:r>
                        <a:rPr lang="zh-CN" altLang="en-US" sz="1800" b="0" dirty="0">
                          <a:latin typeface="黑体" panose="02010609060101010101" pitchFamily="49" charset="-122"/>
                          <a:ea typeface="黑体" panose="02010609060101010101" pitchFamily="49" charset="-122"/>
                        </a:rPr>
                        <a:t>抗体含量；</a:t>
                      </a:r>
                    </a:p>
                    <a:p>
                      <a:pPr>
                        <a:buNone/>
                      </a:pPr>
                      <a:r>
                        <a:rPr lang="zh-CN" altLang="en-US" sz="1800" b="0" dirty="0">
                          <a:latin typeface="黑体" panose="02010609060101010101" pitchFamily="49" charset="-122"/>
                          <a:ea typeface="黑体" panose="02010609060101010101" pitchFamily="49" charset="-122"/>
                        </a:rPr>
                        <a:t>蛋白名称不具体或有错。</a:t>
                      </a:r>
                    </a:p>
                    <a:p>
                      <a:pPr>
                        <a:buNone/>
                      </a:pPr>
                      <a:r>
                        <a:rPr lang="en-US" altLang="en-US" sz="1800" b="0" dirty="0">
                          <a:latin typeface="黑体" panose="02010609060101010101" pitchFamily="49" charset="-122"/>
                          <a:ea typeface="黑体" panose="02010609060101010101" pitchFamily="49" charset="-122"/>
                        </a:rPr>
                        <a:t>②</a:t>
                      </a:r>
                      <a:r>
                        <a:rPr lang="zh-CN" altLang="en-US" sz="1800" b="0" dirty="0">
                          <a:latin typeface="黑体" panose="02010609060101010101" pitchFamily="49" charset="-122"/>
                          <a:ea typeface="黑体" panose="02010609060101010101" pitchFamily="49" charset="-122"/>
                        </a:rPr>
                        <a:t>描述肿瘤不准确：面积、活性；细胞水平的描述：大小、凋亡率、死亡率、存活率、扩散程度、分裂速度</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不是明确的检测指标：肿瘤生长情况、发育情况、抑制情况</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806450" y="258445"/>
          <a:ext cx="7566025" cy="4328160"/>
        </p:xfrm>
        <a:graphic>
          <a:graphicData uri="http://schemas.openxmlformats.org/drawingml/2006/table">
            <a:tbl>
              <a:tblPr firstRow="1" bandRow="1">
                <a:tableStyleId>{5C22544A-7EE6-4342-B048-85BDC9FD1C3A}</a:tableStyleId>
              </a:tblPr>
              <a:tblGrid>
                <a:gridCol w="739775">
                  <a:extLst>
                    <a:ext uri="{9D8B030D-6E8A-4147-A177-3AD203B41FA5}">
                      <a16:colId xmlns:a16="http://schemas.microsoft.com/office/drawing/2014/main" val="20000"/>
                    </a:ext>
                  </a:extLst>
                </a:gridCol>
                <a:gridCol w="907415">
                  <a:extLst>
                    <a:ext uri="{9D8B030D-6E8A-4147-A177-3AD203B41FA5}">
                      <a16:colId xmlns:a16="http://schemas.microsoft.com/office/drawing/2014/main" val="20001"/>
                    </a:ext>
                  </a:extLst>
                </a:gridCol>
                <a:gridCol w="3659505">
                  <a:extLst>
                    <a:ext uri="{9D8B030D-6E8A-4147-A177-3AD203B41FA5}">
                      <a16:colId xmlns:a16="http://schemas.microsoft.com/office/drawing/2014/main" val="20002"/>
                    </a:ext>
                  </a:extLst>
                </a:gridCol>
                <a:gridCol w="2259330">
                  <a:extLst>
                    <a:ext uri="{9D8B030D-6E8A-4147-A177-3AD203B41FA5}">
                      <a16:colId xmlns:a16="http://schemas.microsoft.com/office/drawing/2014/main" val="20003"/>
                    </a:ext>
                  </a:extLst>
                </a:gridCol>
              </a:tblGrid>
              <a:tr h="396240">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875030">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19.5</a:t>
                      </a: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0,1</a:t>
                      </a: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2</a:t>
                      </a:r>
                      <a:r>
                        <a:rPr lang="zh-CN" altLang="en-US" sz="1800" b="0" dirty="0">
                          <a:latin typeface="黑体" panose="02010609060101010101" pitchFamily="49" charset="-122"/>
                          <a:ea typeface="黑体" panose="02010609060101010101" pitchFamily="49" charset="-122"/>
                        </a:rPr>
                        <a:t>）</a:t>
                      </a:r>
                    </a:p>
                  </a:txBody>
                  <a:tcPr/>
                </a:tc>
                <a:tc>
                  <a:txBody>
                    <a:bodyPr/>
                    <a:lstStyle/>
                    <a:p>
                      <a:r>
                        <a:rPr lang="zh-CN" altLang="en-US" sz="1800" b="0" dirty="0">
                          <a:latin typeface="黑体" panose="02010609060101010101" pitchFamily="49" charset="-122"/>
                          <a:ea typeface="黑体" panose="02010609060101010101" pitchFamily="49" charset="-122"/>
                        </a:rPr>
                        <a:t>以过氧化氢酶基因和超氧化物歧化酶基因为目的基因构建</a:t>
                      </a:r>
                      <a:r>
                        <a:rPr lang="en-US" altLang="zh-CN" sz="1800" b="0" dirty="0">
                          <a:latin typeface="黑体" panose="02010609060101010101" pitchFamily="49" charset="-122"/>
                          <a:ea typeface="黑体" panose="02010609060101010101" pitchFamily="49" charset="-122"/>
                        </a:rPr>
                        <a:t>NIR</a:t>
                      </a:r>
                      <a:r>
                        <a:rPr lang="zh-CN" altLang="en-US" sz="1800" b="0" dirty="0">
                          <a:latin typeface="黑体" panose="02010609060101010101" pitchFamily="49" charset="-122"/>
                          <a:ea typeface="黑体" panose="02010609060101010101" pitchFamily="49" charset="-122"/>
                        </a:rPr>
                        <a:t>系统，以肠道益生菌为受体菌构建工程菌</a:t>
                      </a:r>
                    </a:p>
                    <a:p>
                      <a:r>
                        <a:rPr lang="zh-CN" altLang="en-US" sz="1800" b="0" dirty="0">
                          <a:latin typeface="楷体" panose="02010609060101010101" charset="-122"/>
                          <a:ea typeface="楷体" panose="02010609060101010101" charset="-122"/>
                        </a:rPr>
                        <a:t>说明</a:t>
                      </a:r>
                      <a:r>
                        <a:rPr lang="zh-CN" altLang="en-US" sz="1800" b="0" dirty="0">
                          <a:latin typeface="黑体" panose="02010609060101010101" pitchFamily="49" charset="-122"/>
                          <a:ea typeface="黑体" panose="02010609060101010101" pitchFamily="49" charset="-122"/>
                        </a:rPr>
                        <a:t>：</a:t>
                      </a:r>
                    </a:p>
                    <a:p>
                      <a:r>
                        <a:rPr lang="zh-CN" altLang="en-US" sz="1800" b="0" dirty="0">
                          <a:latin typeface="黑体" panose="02010609060101010101" pitchFamily="49" charset="-122"/>
                          <a:ea typeface="黑体" panose="02010609060101010101" pitchFamily="49" charset="-122"/>
                        </a:rPr>
                        <a:t>依据信息选择目的基因构建</a:t>
                      </a:r>
                      <a:r>
                        <a:rPr lang="en-US" altLang="zh-CN" sz="1800" b="0" dirty="0">
                          <a:latin typeface="黑体" panose="02010609060101010101" pitchFamily="49" charset="-122"/>
                          <a:ea typeface="黑体" panose="02010609060101010101" pitchFamily="49" charset="-122"/>
                        </a:rPr>
                        <a:t>NIR</a:t>
                      </a:r>
                      <a:r>
                        <a:rPr lang="zh-CN" altLang="en-US" sz="1800" b="0" dirty="0">
                          <a:latin typeface="黑体" panose="02010609060101010101" pitchFamily="49" charset="-122"/>
                          <a:ea typeface="黑体" panose="02010609060101010101" pitchFamily="49" charset="-122"/>
                        </a:rPr>
                        <a:t>系统，并将其导入受体菌构建工程菌。写对以</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为目的基因构建</a:t>
                      </a:r>
                      <a:r>
                        <a:rPr lang="en-US" altLang="zh-CN" sz="1800" b="0" dirty="0">
                          <a:latin typeface="黑体" panose="02010609060101010101" pitchFamily="49" charset="-122"/>
                          <a:ea typeface="黑体" panose="02010609060101010101" pitchFamily="49" charset="-122"/>
                        </a:rPr>
                        <a:t>NIR</a:t>
                      </a:r>
                      <a:r>
                        <a:rPr lang="zh-CN" altLang="en-US" sz="1800" b="0" dirty="0">
                          <a:latin typeface="黑体" panose="02010609060101010101" pitchFamily="49" charset="-122"/>
                          <a:ea typeface="黑体" panose="02010609060101010101" pitchFamily="49" charset="-122"/>
                        </a:rPr>
                        <a:t>系统替换</a:t>
                      </a:r>
                      <a:r>
                        <a:rPr lang="en-US" altLang="zh-CN" sz="1800" b="0" dirty="0">
                          <a:latin typeface="黑体" panose="02010609060101010101" pitchFamily="49" charset="-122"/>
                          <a:ea typeface="黑体" panose="02010609060101010101" pitchFamily="49" charset="-122"/>
                        </a:rPr>
                        <a:t>1</a:t>
                      </a:r>
                      <a:r>
                        <a:rPr lang="zh-CN" altLang="en-US" sz="1800" b="0" dirty="0">
                          <a:latin typeface="黑体" panose="02010609060101010101" pitchFamily="49" charset="-122"/>
                          <a:ea typeface="黑体" panose="02010609060101010101" pitchFamily="49" charset="-122"/>
                        </a:rPr>
                        <a:t>分，写对以</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为受体菌</a:t>
                      </a:r>
                      <a:r>
                        <a:rPr lang="en-US" altLang="zh-CN" sz="1800" b="0" dirty="0">
                          <a:latin typeface="黑体" panose="02010609060101010101" pitchFamily="49" charset="-122"/>
                          <a:ea typeface="黑体" panose="02010609060101010101" pitchFamily="49" charset="-122"/>
                        </a:rPr>
                        <a:t>1</a:t>
                      </a:r>
                      <a:r>
                        <a:rPr lang="zh-CN" altLang="en-US" sz="1800" b="0" dirty="0">
                          <a:latin typeface="黑体" panose="02010609060101010101" pitchFamily="49" charset="-122"/>
                          <a:ea typeface="黑体" panose="02010609060101010101" pitchFamily="49" charset="-122"/>
                        </a:rPr>
                        <a:t>分。</a:t>
                      </a:r>
                    </a:p>
                    <a:p>
                      <a:r>
                        <a:rPr lang="en-US" altLang="en-US" sz="1800" b="0" dirty="0">
                          <a:latin typeface="黑体" panose="02010609060101010101" pitchFamily="49" charset="-122"/>
                          <a:ea typeface="黑体" panose="02010609060101010101" pitchFamily="49" charset="-122"/>
                        </a:rPr>
                        <a:t>①</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过氧化氢酶基因和超氧化物歧化酶基因</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仅写</a:t>
                      </a:r>
                      <a:r>
                        <a:rPr lang="en-US" altLang="zh-CN" sz="1800" b="0" dirty="0">
                          <a:latin typeface="黑体" panose="02010609060101010101" pitchFamily="49" charset="-122"/>
                          <a:ea typeface="黑体" panose="02010609060101010101" pitchFamily="49" charset="-122"/>
                        </a:rPr>
                        <a:t>1</a:t>
                      </a:r>
                      <a:r>
                        <a:rPr lang="zh-CN" altLang="en-US" sz="1800" b="0" dirty="0">
                          <a:latin typeface="黑体" panose="02010609060101010101" pitchFamily="49" charset="-122"/>
                          <a:ea typeface="黑体" panose="02010609060101010101" pitchFamily="49" charset="-122"/>
                        </a:rPr>
                        <a:t>个给分；写</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抗氧化酶基因</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给分。</a:t>
                      </a:r>
                    </a:p>
                    <a:p>
                      <a:r>
                        <a:rPr lang="en-US" altLang="en-US" sz="1800" b="0" dirty="0">
                          <a:latin typeface="黑体" panose="02010609060101010101" pitchFamily="49" charset="-122"/>
                          <a:ea typeface="黑体" panose="02010609060101010101" pitchFamily="49" charset="-122"/>
                        </a:rPr>
                        <a:t>②</a:t>
                      </a:r>
                      <a:r>
                        <a:rPr lang="zh-CN" altLang="en-US" sz="1800" b="0" dirty="0">
                          <a:latin typeface="黑体" panose="02010609060101010101" pitchFamily="49" charset="-122"/>
                          <a:ea typeface="黑体" panose="02010609060101010101" pitchFamily="49" charset="-122"/>
                        </a:rPr>
                        <a:t>受体菌也可拓展为</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定植于肠道的细菌</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去除毒力基因的大肠杆菌</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乳酸菌</a:t>
                      </a:r>
                      <a:r>
                        <a:rPr lang="en-US" altLang="zh-CN" sz="1800" b="0" dirty="0">
                          <a:latin typeface="黑体" panose="02010609060101010101" pitchFamily="49" charset="-122"/>
                          <a:ea typeface="黑体" panose="02010609060101010101" pitchFamily="49" charset="-122"/>
                        </a:rPr>
                        <a:t>”</a:t>
                      </a:r>
                    </a:p>
                  </a:txBody>
                  <a:tcPr/>
                </a:tc>
                <a:tc>
                  <a:txBody>
                    <a:bodyPr/>
                    <a:lstStyle/>
                    <a:p>
                      <a:r>
                        <a:rPr lang="en-US" altLang="en-US" sz="1800" b="0" dirty="0">
                          <a:latin typeface="黑体" panose="02010609060101010101" pitchFamily="49" charset="-122"/>
                          <a:ea typeface="黑体" panose="02010609060101010101" pitchFamily="49" charset="-122"/>
                        </a:rPr>
                        <a:t>①</a:t>
                      </a:r>
                      <a:r>
                        <a:rPr lang="zh-CN" altLang="en-US" sz="1800" b="0" dirty="0">
                          <a:latin typeface="黑体" panose="02010609060101010101" pitchFamily="49" charset="-122"/>
                          <a:ea typeface="黑体" panose="02010609060101010101" pitchFamily="49" charset="-122"/>
                        </a:rPr>
                        <a:t>以</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酶为目的基因；目的基因的名字写错：抗过氧化酶基因；过氧化酶基因；过氧化氢基因；抗氧化基因</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；以</a:t>
                      </a: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酶</a:t>
                      </a:r>
                      <a:r>
                        <a:rPr lang="en-US" altLang="zh-CN" sz="1800" b="0" dirty="0">
                          <a:latin typeface="黑体" panose="02010609060101010101" pitchFamily="49" charset="-122"/>
                          <a:ea typeface="黑体" panose="02010609060101010101" pitchFamily="49" charset="-122"/>
                        </a:rPr>
                        <a:t>DNA</a:t>
                      </a:r>
                      <a:r>
                        <a:rPr lang="zh-CN" altLang="en-US" sz="1800" b="0" dirty="0">
                          <a:latin typeface="黑体" panose="02010609060101010101" pitchFamily="49" charset="-122"/>
                          <a:ea typeface="黑体" panose="02010609060101010101" pitchFamily="49" charset="-122"/>
                        </a:rPr>
                        <a:t>为目的基因；</a:t>
                      </a:r>
                    </a:p>
                    <a:p>
                      <a:r>
                        <a:rPr lang="en-US" altLang="en-US" sz="1800" b="0" dirty="0">
                          <a:latin typeface="黑体" panose="02010609060101010101" pitchFamily="49" charset="-122"/>
                          <a:ea typeface="黑体" panose="02010609060101010101" pitchFamily="49" charset="-122"/>
                        </a:rPr>
                        <a:t>②</a:t>
                      </a:r>
                      <a:r>
                        <a:rPr lang="zh-CN" altLang="en-US" sz="1800" b="0" dirty="0">
                          <a:latin typeface="黑体" panose="02010609060101010101" pitchFamily="49" charset="-122"/>
                          <a:ea typeface="黑体" panose="02010609060101010101" pitchFamily="49" charset="-122"/>
                        </a:rPr>
                        <a:t>无受体菌；以大肠杆菌为受体菌；以肠道细胞为受体菌；以去除毒力基因的沙门氏菌为受体菌；真菌；好氧菌</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83515" y="915670"/>
          <a:ext cx="8862695" cy="2468245"/>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2934970">
                  <a:extLst>
                    <a:ext uri="{9D8B030D-6E8A-4147-A177-3AD203B41FA5}">
                      <a16:colId xmlns:a16="http://schemas.microsoft.com/office/drawing/2014/main" val="20002"/>
                    </a:ext>
                  </a:extLst>
                </a:gridCol>
                <a:gridCol w="3733165">
                  <a:extLst>
                    <a:ext uri="{9D8B030D-6E8A-4147-A177-3AD203B41FA5}">
                      <a16:colId xmlns:a16="http://schemas.microsoft.com/office/drawing/2014/main" val="20003"/>
                    </a:ext>
                  </a:extLst>
                </a:gridCol>
              </a:tblGrid>
              <a:tr h="406400">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1030605">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20.1.1</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r>
                        <a:rPr lang="en-US" altLang="zh-CN" sz="1800" b="0" dirty="0">
                          <a:latin typeface="黑体" panose="02010609060101010101" pitchFamily="49" charset="-122"/>
                          <a:ea typeface="黑体" panose="02010609060101010101" pitchFamily="49" charset="-122"/>
                        </a:rPr>
                        <a:t>3</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0,3</a:t>
                      </a:r>
                      <a:r>
                        <a:rPr lang="zh-CN" altLang="en-US" sz="1800" b="0" dirty="0">
                          <a:latin typeface="黑体" panose="02010609060101010101" pitchFamily="49" charset="-122"/>
                          <a:ea typeface="黑体" panose="02010609060101010101" pitchFamily="49" charset="-122"/>
                        </a:rPr>
                        <a:t>）</a:t>
                      </a:r>
                    </a:p>
                  </a:txBody>
                  <a:tcPr/>
                </a:tc>
                <a:tc>
                  <a:txBody>
                    <a:bodyPr/>
                    <a:lstStyle/>
                    <a:p>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早开花∶晚开花=1∶1</a:t>
                      </a:r>
                    </a:p>
                  </a:txBody>
                  <a:tcPr/>
                </a:tc>
                <a:tc>
                  <a:txBody>
                    <a:bodyPr/>
                    <a:lstStyle/>
                    <a:p>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表型写野生型和突变体</a:t>
                      </a:r>
                    </a:p>
                  </a:txBody>
                  <a:tcPr/>
                </a:tc>
                <a:extLst>
                  <a:ext uri="{0D108BD9-81ED-4DB2-BD59-A6C34878D82A}">
                    <a16:rowId xmlns:a16="http://schemas.microsoft.com/office/drawing/2014/main" val="10001"/>
                  </a:ext>
                </a:extLst>
              </a:tr>
              <a:tr h="1031240">
                <a:tc>
                  <a:txBody>
                    <a:bodyPr/>
                    <a:lstStyle/>
                    <a:p>
                      <a:pPr algn="ctr">
                        <a:buNone/>
                      </a:pPr>
                      <a:r>
                        <a:rPr lang="en-US" altLang="zh-CN" sz="1800" dirty="0">
                          <a:latin typeface="黑体" panose="02010609060101010101" pitchFamily="49" charset="-122"/>
                          <a:ea typeface="黑体" panose="02010609060101010101" pitchFamily="49" charset="-122"/>
                          <a:cs typeface="Arial Unicode MS" panose="020B0604020202020204" pitchFamily="34" charset="-122"/>
                          <a:sym typeface="+mn-ea"/>
                        </a:rPr>
                        <a:t>20.2.1</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p>
                      <a:pPr algn="ctr">
                        <a:buNone/>
                      </a:pP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buNone/>
                      </a:pPr>
                      <a:r>
                        <a:rPr lang="en-US" altLang="zh-CN" sz="1800" b="0" dirty="0">
                          <a:latin typeface="黑体" panose="02010609060101010101" pitchFamily="49" charset="-122"/>
                          <a:ea typeface="黑体" panose="02010609060101010101" pitchFamily="49" charset="-122"/>
                        </a:rPr>
                        <a:t>2</a:t>
                      </a:r>
                    </a:p>
                    <a:p>
                      <a:pPr algn="ctr">
                        <a:buNone/>
                      </a:pP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a:t>
                      </a: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2</a:t>
                      </a:r>
                      <a:r>
                        <a:rPr lang="zh-CN" altLang="en-US" sz="1800" b="0" dirty="0">
                          <a:latin typeface="黑体" panose="02010609060101010101" pitchFamily="49" charset="-122"/>
                          <a:ea typeface="黑体" panose="02010609060101010101" pitchFamily="49" charset="-122"/>
                        </a:rPr>
                        <a:t>）</a:t>
                      </a:r>
                    </a:p>
                  </a:txBody>
                  <a:tcPr/>
                </a:tc>
                <a:tc>
                  <a:txBody>
                    <a:bodyPr/>
                    <a:lstStyle/>
                    <a:p>
                      <a:pPr>
                        <a:buNone/>
                      </a:pP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 mRNA</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、模板、</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mRNA</a:t>
                      </a:r>
                    </a:p>
                  </a:txBody>
                  <a:tcPr/>
                </a:tc>
                <a:tc>
                  <a:txBody>
                    <a:bodyPr/>
                    <a:lstStyle/>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氨基酸、能量</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07315" y="483870"/>
          <a:ext cx="8862695" cy="406400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2934970">
                  <a:extLst>
                    <a:ext uri="{9D8B030D-6E8A-4147-A177-3AD203B41FA5}">
                      <a16:colId xmlns:a16="http://schemas.microsoft.com/office/drawing/2014/main" val="20002"/>
                    </a:ext>
                  </a:extLst>
                </a:gridCol>
                <a:gridCol w="3733165">
                  <a:extLst>
                    <a:ext uri="{9D8B030D-6E8A-4147-A177-3AD203B41FA5}">
                      <a16:colId xmlns:a16="http://schemas.microsoft.com/office/drawing/2014/main" val="20003"/>
                    </a:ext>
                  </a:extLst>
                </a:gridCol>
              </a:tblGrid>
              <a:tr h="406400">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2623185">
                <a:tc>
                  <a:txBody>
                    <a:bodyPr/>
                    <a:lstStyle/>
                    <a:p>
                      <a:pPr algn="ctr">
                        <a:buNone/>
                      </a:pP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20.2.2</a:t>
                      </a:r>
                    </a:p>
                  </a:txBody>
                  <a:tcPr/>
                </a:tc>
                <a:tc>
                  <a:txBody>
                    <a:bodyPr/>
                    <a:lstStyle/>
                    <a:p>
                      <a:pPr algn="ctr">
                        <a:buNone/>
                      </a:pPr>
                      <a:r>
                        <a:rPr lang="en-US" altLang="zh-CN" sz="1800" b="0" dirty="0">
                          <a:latin typeface="黑体" panose="02010609060101010101" pitchFamily="49" charset="-122"/>
                          <a:ea typeface="黑体" panose="02010609060101010101" pitchFamily="49" charset="-122"/>
                        </a:rPr>
                        <a:t>2</a:t>
                      </a:r>
                      <a:endParaRPr lang="zh-CN" altLang="en-US" sz="1800" b="0" dirty="0">
                        <a:latin typeface="黑体" panose="02010609060101010101" pitchFamily="49" charset="-122"/>
                        <a:ea typeface="黑体" panose="02010609060101010101" pitchFamily="49" charset="-122"/>
                      </a:endParaRPr>
                    </a:p>
                    <a:p>
                      <a:pPr algn="ctr">
                        <a:buNone/>
                      </a:pP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0,2</a:t>
                      </a:r>
                      <a:r>
                        <a:rPr lang="zh-CN" altLang="en-US" sz="1800" b="0" dirty="0">
                          <a:latin typeface="黑体" panose="02010609060101010101" pitchFamily="49" charset="-122"/>
                          <a:ea typeface="黑体" panose="02010609060101010101" pitchFamily="49" charset="-122"/>
                        </a:rPr>
                        <a:t>）</a:t>
                      </a:r>
                    </a:p>
                  </a:txBody>
                  <a:tcPr/>
                </a:tc>
                <a:tc>
                  <a:txBody>
                    <a:bodyPr/>
                    <a:lstStyle/>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以下答案均</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2</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分</a:t>
                      </a:r>
                    </a:p>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黑暗条件下</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蛋白降解快于光照条件</a:t>
                      </a:r>
                    </a:p>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黑暗条件下</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 mRNA</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翻译少于光照条件</a:t>
                      </a:r>
                    </a:p>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黑暗（短日照）条件下</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蛋白降解被促进</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 </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或</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 </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黑暗条件下</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蛋白合成受抑制</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   </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光照（或长日照）条件下</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蛋白合成增加</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                              </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光照促进</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蛋白合成相关酶的表达量或活性</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                            </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黑暗促进降解但不影响合成</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  </a:t>
                      </a:r>
                    </a:p>
                  </a:txBody>
                  <a:tcPr/>
                </a:tc>
                <a:tc>
                  <a:txBody>
                    <a:bodyPr/>
                    <a:lstStyle/>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光照或黑暗影响</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mRNA</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含量（或转录）</a:t>
                      </a:r>
                    </a:p>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黑暗条件才（激活）</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降解或光照条件下才（激活）</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合成</a:t>
                      </a:r>
                    </a:p>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没有条件（光照、黑暗）</a:t>
                      </a:r>
                    </a:p>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认为光合作用受阻，能量不足，影响</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蛋白合成</a:t>
                      </a:r>
                    </a:p>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光照促进</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基因表达</a:t>
                      </a:r>
                    </a:p>
                    <a:p>
                      <a:pPr>
                        <a:buNone/>
                      </a:pP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表述不准确。如</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mRNA</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的表达量等</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83515" y="116840"/>
          <a:ext cx="8862695" cy="461264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3310255">
                  <a:extLst>
                    <a:ext uri="{9D8B030D-6E8A-4147-A177-3AD203B41FA5}">
                      <a16:colId xmlns:a16="http://schemas.microsoft.com/office/drawing/2014/main" val="20002"/>
                    </a:ext>
                  </a:extLst>
                </a:gridCol>
                <a:gridCol w="3357880">
                  <a:extLst>
                    <a:ext uri="{9D8B030D-6E8A-4147-A177-3AD203B41FA5}">
                      <a16:colId xmlns:a16="http://schemas.microsoft.com/office/drawing/2014/main" val="20003"/>
                    </a:ext>
                  </a:extLst>
                </a:gridCol>
              </a:tblGrid>
              <a:tr h="406400">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1030605">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20.3.1</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0,1,2</a:t>
                      </a:r>
                      <a:r>
                        <a:rPr lang="zh-CN" altLang="en-US" sz="1800" b="0" dirty="0">
                          <a:latin typeface="黑体" panose="02010609060101010101" pitchFamily="49" charset="-122"/>
                          <a:ea typeface="黑体" panose="02010609060101010101" pitchFamily="49" charset="-122"/>
                        </a:rPr>
                        <a:t>）</a:t>
                      </a:r>
                    </a:p>
                  </a:txBody>
                  <a:tcPr/>
                </a:tc>
                <a:tc>
                  <a:txBody>
                    <a:bodyPr/>
                    <a:lstStyle/>
                    <a:p>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第一点：第</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组与第</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2</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组，或第</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3</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组与第</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4</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组对比，均可说明</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可被蛋白酶体降解（</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分）</a:t>
                      </a:r>
                    </a:p>
                    <a:p>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可以只写第</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组与第</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2</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组，可以增加现象描述，但是不能只描述实验现象，不写结论。</a:t>
                      </a:r>
                    </a:p>
                    <a:p>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加蛋白酶体抑制剂与不加蛋白酶体抑制剂组比较可说明</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可被蛋白酶体降解</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可以得分。</a:t>
                      </a:r>
                    </a:p>
                    <a:p>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第二点：第</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3</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组用泛素抗体有条带，说明</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可被泛素化（</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分）</a:t>
                      </a:r>
                    </a:p>
                    <a:p>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可以用</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组与</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3</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组比较，（条带位置相近）说明</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可以被泛素化。（现象不能写</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3</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比</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颜色深）</a:t>
                      </a:r>
                    </a:p>
                    <a:p>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写出</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点给</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分</a:t>
                      </a:r>
                    </a:p>
                  </a:txBody>
                  <a:tcPr/>
                </a:tc>
                <a:tc>
                  <a:txBody>
                    <a:bodyPr/>
                    <a:lstStyle/>
                    <a:p>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无比较</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                                                              </a:t>
                      </a:r>
                    </a:p>
                    <a:p>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抗体影响了泛素降解过程</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                                              </a:t>
                      </a:r>
                    </a:p>
                    <a:p>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3</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组与</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4</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组比较，得出与蛋白酶体无关的结论</a:t>
                      </a:r>
                    </a:p>
                    <a:p>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组与</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3</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组比较，</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3</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组颜色更深，说明</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CO</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蛋白被泛素化。</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83515" y="558800"/>
          <a:ext cx="8862695" cy="1437005"/>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3310255">
                  <a:extLst>
                    <a:ext uri="{9D8B030D-6E8A-4147-A177-3AD203B41FA5}">
                      <a16:colId xmlns:a16="http://schemas.microsoft.com/office/drawing/2014/main" val="20002"/>
                    </a:ext>
                  </a:extLst>
                </a:gridCol>
                <a:gridCol w="3357880">
                  <a:extLst>
                    <a:ext uri="{9D8B030D-6E8A-4147-A177-3AD203B41FA5}">
                      <a16:colId xmlns:a16="http://schemas.microsoft.com/office/drawing/2014/main" val="20003"/>
                    </a:ext>
                  </a:extLst>
                </a:gridCol>
              </a:tblGrid>
              <a:tr h="406400">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sym typeface="+mn-ea"/>
                        </a:rPr>
                        <a:t>典型错误</a:t>
                      </a:r>
                      <a:endParaRPr lang="zh-CN" altLang="en-US" sz="2000" b="0" dirty="0">
                        <a:latin typeface="黑体" panose="02010609060101010101" pitchFamily="49" charset="-122"/>
                        <a:ea typeface="黑体" panose="02010609060101010101" pitchFamily="49" charset="-122"/>
                      </a:endParaRPr>
                    </a:p>
                  </a:txBody>
                  <a:tcPr>
                    <a:solidFill>
                      <a:srgbClr val="0070C0"/>
                    </a:solidFill>
                  </a:tcPr>
                </a:tc>
                <a:extLst>
                  <a:ext uri="{0D108BD9-81ED-4DB2-BD59-A6C34878D82A}">
                    <a16:rowId xmlns:a16="http://schemas.microsoft.com/office/drawing/2014/main" val="10000"/>
                  </a:ext>
                </a:extLst>
              </a:tr>
              <a:tr h="1030605">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20.4.1</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r>
                        <a:rPr lang="en-US" altLang="zh-CN" sz="1800" b="0" dirty="0">
                          <a:latin typeface="黑体" panose="02010609060101010101" pitchFamily="49" charset="-122"/>
                          <a:ea typeface="黑体" panose="02010609060101010101" pitchFamily="49" charset="-122"/>
                        </a:rPr>
                        <a:t>3</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0,3</a:t>
                      </a:r>
                      <a:r>
                        <a:rPr lang="zh-CN" altLang="en-US" sz="1800" b="0" dirty="0">
                          <a:latin typeface="黑体" panose="02010609060101010101" pitchFamily="49" charset="-122"/>
                          <a:ea typeface="黑体" panose="02010609060101010101" pitchFamily="49" charset="-122"/>
                        </a:rPr>
                        <a:t>）</a:t>
                      </a:r>
                    </a:p>
                  </a:txBody>
                  <a:tcPr/>
                </a:tc>
                <a:tc>
                  <a:txBody>
                    <a:bodyPr/>
                    <a:lstStyle/>
                    <a:p>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1/4;25%</a:t>
                      </a:r>
                    </a:p>
                  </a:txBody>
                  <a:tcPr/>
                </a:tc>
                <a:tc>
                  <a:txBody>
                    <a:bodyPr/>
                    <a:lstStyle/>
                    <a:p>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7:9;1:3;1:4;9:3:4;1:1</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等</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315" y="195580"/>
            <a:ext cx="7913370" cy="460375"/>
          </a:xfrm>
          <a:prstGeom prst="rect">
            <a:avLst/>
          </a:prstGeom>
          <a:solidFill>
            <a:schemeClr val="accent6">
              <a:lumMod val="20000"/>
              <a:lumOff val="80000"/>
            </a:schemeClr>
          </a:solidFill>
        </p:spPr>
        <p:txBody>
          <a:bodyPr wrap="square" rtlCol="0">
            <a:spAutoFit/>
          </a:bodyPr>
          <a:lstStyle/>
          <a:p>
            <a:r>
              <a:rPr lang="zh-CN" altLang="en-US" sz="2400" dirty="0"/>
              <a:t>第</a:t>
            </a:r>
            <a:r>
              <a:rPr lang="en-US" altLang="zh-CN" sz="2400" dirty="0"/>
              <a:t>16</a:t>
            </a:r>
            <a:r>
              <a:rPr lang="zh-CN" altLang="en-US" sz="2400" dirty="0"/>
              <a:t>题：千岛湖片段化栖息地中动物身体大小的变化</a:t>
            </a:r>
          </a:p>
        </p:txBody>
      </p:sp>
      <p:graphicFrame>
        <p:nvGraphicFramePr>
          <p:cNvPr id="5" name="表格 4"/>
          <p:cNvGraphicFramePr>
            <a:graphicFrameLocks noGrp="1"/>
          </p:cNvGraphicFramePr>
          <p:nvPr/>
        </p:nvGraphicFramePr>
        <p:xfrm>
          <a:off x="286564" y="771406"/>
          <a:ext cx="7560840" cy="3175248"/>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2504040">
                  <a:extLst>
                    <a:ext uri="{9D8B030D-6E8A-4147-A177-3AD203B41FA5}">
                      <a16:colId xmlns:a16="http://schemas.microsoft.com/office/drawing/2014/main" val="20002"/>
                    </a:ext>
                  </a:extLst>
                </a:gridCol>
                <a:gridCol w="3184592">
                  <a:extLst>
                    <a:ext uri="{9D8B030D-6E8A-4147-A177-3AD203B41FA5}">
                      <a16:colId xmlns:a16="http://schemas.microsoft.com/office/drawing/2014/main" val="20003"/>
                    </a:ext>
                  </a:extLst>
                </a:gridCol>
              </a:tblGrid>
              <a:tr h="432048">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911860">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16.1.1</a:t>
                      </a:r>
                    </a:p>
                    <a:p>
                      <a:pPr algn="ct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重要</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  </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概念</a:t>
                      </a: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0,2</a:t>
                      </a:r>
                      <a:r>
                        <a:rPr lang="zh-CN" altLang="en-US" sz="1800" b="0" dirty="0">
                          <a:latin typeface="黑体" panose="02010609060101010101" pitchFamily="49" charset="-122"/>
                          <a:ea typeface="黑体" panose="02010609060101010101" pitchFamily="49" charset="-122"/>
                        </a:rPr>
                        <a:t>）</a:t>
                      </a:r>
                    </a:p>
                  </a:txBody>
                  <a:tcPr/>
                </a:tc>
                <a:tc>
                  <a:txBody>
                    <a:bodyPr/>
                    <a:lstStyle/>
                    <a:p>
                      <a:r>
                        <a:rPr lang="zh-CN" altLang="en-US" sz="2400" b="0" dirty="0">
                          <a:latin typeface="黑体" panose="02010609060101010101" pitchFamily="49" charset="-122"/>
                          <a:ea typeface="黑体" panose="02010609060101010101" pitchFamily="49" charset="-122"/>
                        </a:rPr>
                        <a:t>全部社鼠</a:t>
                      </a:r>
                      <a:r>
                        <a:rPr lang="en-US" altLang="zh-CN" sz="2400" b="0" dirty="0">
                          <a:latin typeface="黑体" panose="02010609060101010101" pitchFamily="49" charset="-122"/>
                          <a:ea typeface="黑体" panose="02010609060101010101" pitchFamily="49" charset="-122"/>
                        </a:rPr>
                        <a:t>/</a:t>
                      </a:r>
                      <a:r>
                        <a:rPr lang="zh-CN" altLang="en-US" sz="2400" b="0" dirty="0">
                          <a:latin typeface="黑体" panose="02010609060101010101" pitchFamily="49" charset="-122"/>
                          <a:ea typeface="黑体" panose="02010609060101010101" pitchFamily="49" charset="-122"/>
                        </a:rPr>
                        <a:t>所有社鼠</a:t>
                      </a:r>
                    </a:p>
                  </a:txBody>
                  <a:tcPr/>
                </a:tc>
                <a:tc>
                  <a:txBody>
                    <a:bodyPr/>
                    <a:lstStyle/>
                    <a:p>
                      <a:r>
                        <a:rPr lang="zh-CN" altLang="en-US" sz="2400" b="0" dirty="0">
                          <a:solidFill>
                            <a:srgbClr val="FF0000"/>
                          </a:solidFill>
                          <a:latin typeface="黑体" panose="02010609060101010101" pitchFamily="49" charset="-122"/>
                          <a:ea typeface="黑体" panose="02010609060101010101" pitchFamily="49" charset="-122"/>
                        </a:rPr>
                        <a:t>没有出现全部、所有、总和；同一物种；群落</a:t>
                      </a:r>
                    </a:p>
                  </a:txBody>
                  <a:tcPr/>
                </a:tc>
                <a:extLst>
                  <a:ext uri="{0D108BD9-81ED-4DB2-BD59-A6C34878D82A}">
                    <a16:rowId xmlns:a16="http://schemas.microsoft.com/office/drawing/2014/main" val="10001"/>
                  </a:ext>
                </a:extLst>
              </a:tr>
              <a:tr h="911860">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16.1.2</a:t>
                      </a:r>
                    </a:p>
                    <a:p>
                      <a:pPr algn="ct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重要</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  </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概念</a:t>
                      </a: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0,2</a:t>
                      </a:r>
                      <a:r>
                        <a:rPr lang="zh-CN" altLang="en-US" sz="1800" b="0" dirty="0">
                          <a:latin typeface="黑体" panose="02010609060101010101" pitchFamily="49" charset="-122"/>
                          <a:ea typeface="黑体" panose="02010609060101010101" pitchFamily="49" charset="-122"/>
                        </a:rPr>
                        <a:t>）</a:t>
                      </a:r>
                    </a:p>
                  </a:txBody>
                  <a:tcPr/>
                </a:tc>
                <a:tc>
                  <a:txBody>
                    <a:bodyPr/>
                    <a:lstStyle/>
                    <a:p>
                      <a:r>
                        <a:rPr lang="zh-CN" altLang="en-US" sz="2400" b="0" dirty="0">
                          <a:latin typeface="黑体" panose="02010609060101010101" pitchFamily="49" charset="-122"/>
                          <a:ea typeface="黑体" panose="02010609060101010101" pitchFamily="49" charset="-122"/>
                        </a:rPr>
                        <a:t>基因和环境</a:t>
                      </a:r>
                      <a:r>
                        <a:rPr lang="en-US" altLang="zh-CN" sz="2400" b="0" dirty="0">
                          <a:latin typeface="黑体" panose="02010609060101010101" pitchFamily="49" charset="-122"/>
                          <a:ea typeface="黑体" panose="02010609060101010101" pitchFamily="49" charset="-122"/>
                        </a:rPr>
                        <a:t>/</a:t>
                      </a:r>
                      <a:r>
                        <a:rPr lang="zh-CN" altLang="en-US" sz="2400" b="0" dirty="0">
                          <a:latin typeface="黑体" panose="02010609060101010101" pitchFamily="49" charset="-122"/>
                          <a:ea typeface="黑体" panose="02010609060101010101" pitchFamily="49" charset="-122"/>
                        </a:rPr>
                        <a:t>基因表达调控和环境因素影响</a:t>
                      </a:r>
                      <a:r>
                        <a:rPr lang="en-US" altLang="zh-CN" sz="2400" b="0" dirty="0">
                          <a:latin typeface="黑体" panose="02010609060101010101" pitchFamily="49" charset="-122"/>
                          <a:ea typeface="黑体" panose="02010609060101010101" pitchFamily="49" charset="-122"/>
                        </a:rPr>
                        <a:t>/</a:t>
                      </a:r>
                      <a:r>
                        <a:rPr lang="zh-CN" altLang="en-US" sz="2400" b="0" dirty="0">
                          <a:latin typeface="黑体" panose="02010609060101010101" pitchFamily="49" charset="-122"/>
                          <a:ea typeface="黑体" panose="02010609060101010101" pitchFamily="49" charset="-122"/>
                        </a:rPr>
                        <a:t>基因型和环境</a:t>
                      </a:r>
                    </a:p>
                  </a:txBody>
                  <a:tcPr/>
                </a:tc>
                <a:tc>
                  <a:txBody>
                    <a:bodyPr/>
                    <a:lstStyle/>
                    <a:p>
                      <a:r>
                        <a:rPr lang="zh-CN" altLang="en-US" sz="2400" b="0" dirty="0">
                          <a:solidFill>
                            <a:srgbClr val="FF0000"/>
                          </a:solidFill>
                          <a:latin typeface="黑体" panose="02010609060101010101" pitchFamily="49" charset="-122"/>
                          <a:ea typeface="黑体" panose="02010609060101010101" pitchFamily="49" charset="-122"/>
                        </a:rPr>
                        <a:t>少写其中一个</a:t>
                      </a:r>
                      <a:r>
                        <a:rPr lang="en-US" altLang="zh-CN" sz="2400" b="0" dirty="0">
                          <a:solidFill>
                            <a:srgbClr val="FF0000"/>
                          </a:solidFill>
                          <a:latin typeface="黑体" panose="02010609060101010101" pitchFamily="49" charset="-122"/>
                          <a:ea typeface="黑体" panose="02010609060101010101" pitchFamily="49" charset="-122"/>
                        </a:rPr>
                        <a:t>;</a:t>
                      </a:r>
                      <a:r>
                        <a:rPr lang="zh-CN" altLang="en-US" sz="2400" b="0" dirty="0">
                          <a:solidFill>
                            <a:srgbClr val="FF0000"/>
                          </a:solidFill>
                          <a:latin typeface="黑体" panose="02010609060101010101" pitchFamily="49" charset="-122"/>
                          <a:ea typeface="黑体" panose="02010609060101010101" pitchFamily="49" charset="-122"/>
                        </a:rPr>
                        <a:t>多加了“激素”；生物因素与非</a:t>
                      </a:r>
                      <a:r>
                        <a:rPr lang="zh-CN" altLang="en-US" sz="2400" b="0">
                          <a:solidFill>
                            <a:srgbClr val="FF0000"/>
                          </a:solidFill>
                          <a:latin typeface="黑体" panose="02010609060101010101" pitchFamily="49" charset="-122"/>
                          <a:ea typeface="黑体" panose="02010609060101010101" pitchFamily="49" charset="-122"/>
                        </a:rPr>
                        <a:t>生物因素；生物与环境；自然因素</a:t>
                      </a:r>
                      <a:endParaRPr lang="zh-CN" altLang="en-US" sz="2400" b="0" dirty="0">
                        <a:solidFill>
                          <a:srgbClr val="FF0000"/>
                        </a:solidFill>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51090"/>
          </a:xfrm>
          <a:prstGeom prst="rect">
            <a:avLst/>
          </a:prstGeom>
          <a:solidFill>
            <a:schemeClr val="accent6">
              <a:lumMod val="20000"/>
              <a:lumOff val="80000"/>
            </a:schemeClr>
          </a:solidFill>
        </p:spPr>
        <p:txBody>
          <a:bodyPr wrap="square" tIns="108000" bIns="72000" rtlCol="0">
            <a:spAutoFit/>
          </a:bodyPr>
          <a:lstStyle/>
          <a:p>
            <a:r>
              <a:rPr lang="en-US" altLang="zh-CN" sz="2400" b="1">
                <a:latin typeface="微软雅黑" panose="020B0503020204020204" pitchFamily="34" charset="-122"/>
                <a:ea typeface="微软雅黑" panose="020B0503020204020204" pitchFamily="34" charset="-122"/>
              </a:rPr>
              <a:t>21</a:t>
            </a:r>
            <a:r>
              <a:rPr lang="zh-CN" altLang="en-US" sz="2400" b="1">
                <a:latin typeface="微软雅黑" panose="020B0503020204020204" pitchFamily="34" charset="-122"/>
                <a:ea typeface="微软雅黑" panose="020B0503020204020204" pitchFamily="34" charset="-122"/>
              </a:rPr>
              <a:t>：植物</a:t>
            </a:r>
            <a:r>
              <a:rPr lang="en-US" altLang="zh-CN" sz="2400" b="1">
                <a:latin typeface="微软雅黑" panose="020B0503020204020204" pitchFamily="34" charset="-122"/>
                <a:ea typeface="微软雅黑" panose="020B0503020204020204" pitchFamily="34" charset="-122"/>
              </a:rPr>
              <a:t>NRT</a:t>
            </a:r>
            <a:r>
              <a:rPr lang="zh-CN" altLang="en-US" sz="2400" b="1">
                <a:latin typeface="微软雅黑" panose="020B0503020204020204" pitchFamily="34" charset="-122"/>
                <a:ea typeface="微软雅黑" panose="020B0503020204020204" pitchFamily="34" charset="-122"/>
              </a:rPr>
              <a:t>作为“双重受体”，实现复合环境信号的整合</a:t>
            </a:r>
            <a:endParaRPr lang="en-US" altLang="zh-CN" sz="24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b="82325"/>
          <a:stretch>
            <a:fillRect/>
          </a:stretch>
        </p:blipFill>
        <p:spPr>
          <a:xfrm>
            <a:off x="92046" y="551090"/>
            <a:ext cx="5266144" cy="1069852"/>
          </a:xfrm>
          <a:prstGeom prst="rect">
            <a:avLst/>
          </a:prstGeom>
        </p:spPr>
      </p:pic>
      <p:sp>
        <p:nvSpPr>
          <p:cNvPr id="10" name="文本框 9"/>
          <p:cNvSpPr txBox="1"/>
          <p:nvPr/>
        </p:nvSpPr>
        <p:spPr>
          <a:xfrm>
            <a:off x="3782030" y="1639082"/>
            <a:ext cx="1152128" cy="369332"/>
          </a:xfrm>
          <a:prstGeom prst="rect">
            <a:avLst/>
          </a:prstGeom>
          <a:noFill/>
        </p:spPr>
        <p:txBody>
          <a:bodyPr wrap="square">
            <a:spAutoFit/>
          </a:bodyPr>
          <a:lstStyle/>
          <a:p>
            <a:r>
              <a:rPr lang="en-US" altLang="zh-CN" sz="1800" b="1" kern="100">
                <a:effectLst/>
                <a:highlight>
                  <a:srgbClr val="FFFF00"/>
                </a:highlight>
                <a:latin typeface="Times New Roman" panose="02020603050405020304" charset="0"/>
                <a:cs typeface="Times New Roman" panose="02020603050405020304" charset="0"/>
              </a:rPr>
              <a:t>NRT1.1B</a:t>
            </a:r>
            <a:endParaRPr lang="zh-CN" altLang="en-US" b="1">
              <a:highlight>
                <a:srgbClr val="FFFF00"/>
              </a:highlight>
            </a:endParaRPr>
          </a:p>
        </p:txBody>
      </p:sp>
      <p:sp>
        <p:nvSpPr>
          <p:cNvPr id="11" name="文本框 10"/>
          <p:cNvSpPr txBox="1"/>
          <p:nvPr/>
        </p:nvSpPr>
        <p:spPr>
          <a:xfrm>
            <a:off x="4934158" y="1080259"/>
            <a:ext cx="987245" cy="369332"/>
          </a:xfrm>
          <a:prstGeom prst="rect">
            <a:avLst/>
          </a:prstGeom>
          <a:noFill/>
        </p:spPr>
        <p:txBody>
          <a:bodyPr wrap="square">
            <a:spAutoFit/>
          </a:bodyPr>
          <a:lstStyle/>
          <a:p>
            <a:r>
              <a:rPr lang="zh-CN" altLang="zh-CN" sz="1800" b="1" kern="100">
                <a:solidFill>
                  <a:srgbClr val="0070C0"/>
                </a:solidFill>
                <a:effectLst/>
                <a:latin typeface="Times New Roman" panose="02020603050405020304" charset="0"/>
                <a:cs typeface="Times New Roman" panose="02020603050405020304" charset="0"/>
              </a:rPr>
              <a:t>硝酸盐</a:t>
            </a:r>
            <a:endParaRPr lang="zh-CN" altLang="en-US" b="1">
              <a:solidFill>
                <a:srgbClr val="0070C0"/>
              </a:solidFill>
            </a:endParaRPr>
          </a:p>
        </p:txBody>
      </p:sp>
      <p:cxnSp>
        <p:nvCxnSpPr>
          <p:cNvPr id="12" name="直接连接符 11"/>
          <p:cNvCxnSpPr/>
          <p:nvPr/>
        </p:nvCxnSpPr>
        <p:spPr>
          <a:xfrm flipH="1">
            <a:off x="4586261" y="1279082"/>
            <a:ext cx="347897" cy="2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4586261" y="1279082"/>
            <a:ext cx="0" cy="36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4602136" y="1945546"/>
            <a:ext cx="0" cy="65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282461" y="2595836"/>
            <a:ext cx="1510801" cy="369332"/>
          </a:xfrm>
          <a:prstGeom prst="rect">
            <a:avLst/>
          </a:prstGeom>
          <a:noFill/>
        </p:spPr>
        <p:txBody>
          <a:bodyPr wrap="square">
            <a:spAutoFit/>
          </a:bodyPr>
          <a:lstStyle/>
          <a:p>
            <a:r>
              <a:rPr lang="zh-CN" altLang="en-US" sz="1800" b="1" kern="100">
                <a:solidFill>
                  <a:srgbClr val="0070C0"/>
                </a:solidFill>
                <a:effectLst/>
                <a:latin typeface="Times New Roman" panose="02020603050405020304" charset="0"/>
                <a:cs typeface="Times New Roman" panose="02020603050405020304" charset="0"/>
              </a:rPr>
              <a:t>转运硝酸盐</a:t>
            </a:r>
            <a:endParaRPr lang="zh-CN" altLang="en-US" b="1">
              <a:solidFill>
                <a:srgbClr val="0070C0"/>
              </a:solidFill>
            </a:endParaRPr>
          </a:p>
        </p:txBody>
      </p:sp>
      <p:cxnSp>
        <p:nvCxnSpPr>
          <p:cNvPr id="16" name="直接箭头连接符 15"/>
          <p:cNvCxnSpPr/>
          <p:nvPr/>
        </p:nvCxnSpPr>
        <p:spPr>
          <a:xfrm>
            <a:off x="4602136" y="2965168"/>
            <a:ext cx="0" cy="65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284016" y="3615458"/>
            <a:ext cx="1971362" cy="369332"/>
          </a:xfrm>
          <a:prstGeom prst="rect">
            <a:avLst/>
          </a:prstGeom>
          <a:noFill/>
        </p:spPr>
        <p:txBody>
          <a:bodyPr wrap="square">
            <a:spAutoFit/>
          </a:bodyPr>
          <a:lstStyle/>
          <a:p>
            <a:r>
              <a:rPr lang="zh-CN" altLang="en-US" b="1" kern="100">
                <a:solidFill>
                  <a:srgbClr val="0070C0"/>
                </a:solidFill>
                <a:latin typeface="Times New Roman" panose="02020603050405020304" charset="0"/>
                <a:cs typeface="Times New Roman" panose="02020603050405020304" charset="0"/>
              </a:rPr>
              <a:t>获得营养以生长</a:t>
            </a:r>
            <a:endParaRPr lang="zh-CN" altLang="en-US" b="1">
              <a:solidFill>
                <a:srgbClr val="0070C0"/>
              </a:solidFill>
            </a:endParaRPr>
          </a:p>
        </p:txBody>
      </p:sp>
      <p:sp>
        <p:nvSpPr>
          <p:cNvPr id="18" name="文本框 17"/>
          <p:cNvSpPr txBox="1"/>
          <p:nvPr/>
        </p:nvSpPr>
        <p:spPr>
          <a:xfrm>
            <a:off x="2838528" y="628993"/>
            <a:ext cx="1423206" cy="369332"/>
          </a:xfrm>
          <a:prstGeom prst="rect">
            <a:avLst/>
          </a:prstGeom>
          <a:noFill/>
        </p:spPr>
        <p:txBody>
          <a:bodyPr wrap="square">
            <a:spAutoFit/>
          </a:bodyPr>
          <a:lstStyle/>
          <a:p>
            <a:r>
              <a:rPr lang="zh-CN" altLang="en-US" b="1" kern="100">
                <a:solidFill>
                  <a:srgbClr val="C00000"/>
                </a:solidFill>
                <a:latin typeface="Times New Roman" panose="02020603050405020304" charset="0"/>
                <a:cs typeface="Times New Roman" panose="02020603050405020304" charset="0"/>
              </a:rPr>
              <a:t>非生物胁迫</a:t>
            </a:r>
            <a:endParaRPr lang="zh-CN" altLang="en-US" b="1">
              <a:solidFill>
                <a:srgbClr val="C00000"/>
              </a:solidFill>
            </a:endParaRPr>
          </a:p>
        </p:txBody>
      </p:sp>
      <p:sp>
        <p:nvSpPr>
          <p:cNvPr id="19" name="文本框 18"/>
          <p:cNvSpPr txBox="1"/>
          <p:nvPr/>
        </p:nvSpPr>
        <p:spPr>
          <a:xfrm>
            <a:off x="3210958" y="1119129"/>
            <a:ext cx="987245" cy="369332"/>
          </a:xfrm>
          <a:prstGeom prst="rect">
            <a:avLst/>
          </a:prstGeom>
          <a:noFill/>
        </p:spPr>
        <p:txBody>
          <a:bodyPr wrap="square">
            <a:spAutoFit/>
          </a:bodyPr>
          <a:lstStyle/>
          <a:p>
            <a:r>
              <a:rPr lang="en-US" altLang="zh-CN" sz="1800" b="1" kern="100">
                <a:solidFill>
                  <a:srgbClr val="C00000"/>
                </a:solidFill>
                <a:effectLst/>
                <a:latin typeface="Times New Roman" panose="02020603050405020304" charset="0"/>
                <a:cs typeface="Times New Roman" panose="02020603050405020304" charset="0"/>
              </a:rPr>
              <a:t>ABA</a:t>
            </a:r>
            <a:endParaRPr lang="zh-CN" altLang="en-US" b="1">
              <a:solidFill>
                <a:srgbClr val="C00000"/>
              </a:solidFill>
            </a:endParaRPr>
          </a:p>
        </p:txBody>
      </p:sp>
      <p:cxnSp>
        <p:nvCxnSpPr>
          <p:cNvPr id="20" name="直接箭头连接符 19"/>
          <p:cNvCxnSpPr/>
          <p:nvPr/>
        </p:nvCxnSpPr>
        <p:spPr>
          <a:xfrm>
            <a:off x="3550131" y="958521"/>
            <a:ext cx="0" cy="2087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直接连接符 20"/>
          <p:cNvCxnSpPr/>
          <p:nvPr/>
        </p:nvCxnSpPr>
        <p:spPr>
          <a:xfrm flipV="1">
            <a:off x="3774292" y="1279042"/>
            <a:ext cx="288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直接箭头连接符 21"/>
          <p:cNvCxnSpPr/>
          <p:nvPr/>
        </p:nvCxnSpPr>
        <p:spPr>
          <a:xfrm flipH="1">
            <a:off x="4062324" y="1279161"/>
            <a:ext cx="0" cy="360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直接箭头连接符 22"/>
          <p:cNvCxnSpPr/>
          <p:nvPr/>
        </p:nvCxnSpPr>
        <p:spPr>
          <a:xfrm>
            <a:off x="4078199" y="1959782"/>
            <a:ext cx="0" cy="288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文本框 23"/>
          <p:cNvSpPr txBox="1"/>
          <p:nvPr/>
        </p:nvSpPr>
        <p:spPr>
          <a:xfrm>
            <a:off x="2237558" y="2247782"/>
            <a:ext cx="2204741" cy="369332"/>
          </a:xfrm>
          <a:prstGeom prst="rect">
            <a:avLst/>
          </a:prstGeom>
          <a:noFill/>
        </p:spPr>
        <p:txBody>
          <a:bodyPr wrap="square">
            <a:spAutoFit/>
          </a:bodyPr>
          <a:lstStyle/>
          <a:p>
            <a:r>
              <a:rPr lang="zh-CN" altLang="zh-CN" sz="1800" b="1" kern="100">
                <a:solidFill>
                  <a:srgbClr val="C00000"/>
                </a:solidFill>
                <a:effectLst/>
                <a:latin typeface="Times New Roman" panose="02020603050405020304" charset="0"/>
                <a:cs typeface="Times New Roman" panose="02020603050405020304" charset="0"/>
              </a:rPr>
              <a:t>与</a:t>
            </a:r>
            <a:r>
              <a:rPr lang="en-US" altLang="zh-CN" sz="1800" b="1" kern="100">
                <a:solidFill>
                  <a:srgbClr val="C00000"/>
                </a:solidFill>
                <a:effectLst/>
                <a:latin typeface="Times New Roman" panose="02020603050405020304" charset="0"/>
                <a:cs typeface="Times New Roman" panose="02020603050405020304" charset="0"/>
              </a:rPr>
              <a:t>SPX4</a:t>
            </a:r>
            <a:r>
              <a:rPr lang="zh-CN" altLang="zh-CN" sz="1800" b="1" kern="100">
                <a:solidFill>
                  <a:srgbClr val="C00000"/>
                </a:solidFill>
                <a:effectLst/>
                <a:latin typeface="Times New Roman" panose="02020603050405020304" charset="0"/>
                <a:cs typeface="Times New Roman" panose="02020603050405020304" charset="0"/>
              </a:rPr>
              <a:t>形成复合物</a:t>
            </a:r>
            <a:endParaRPr lang="zh-CN" altLang="en-US" b="1">
              <a:solidFill>
                <a:srgbClr val="C00000"/>
              </a:solidFill>
            </a:endParaRPr>
          </a:p>
        </p:txBody>
      </p:sp>
      <p:cxnSp>
        <p:nvCxnSpPr>
          <p:cNvPr id="25" name="直接箭头连接符 24"/>
          <p:cNvCxnSpPr/>
          <p:nvPr/>
        </p:nvCxnSpPr>
        <p:spPr>
          <a:xfrm>
            <a:off x="4078199" y="2588079"/>
            <a:ext cx="0" cy="288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文本框 25"/>
          <p:cNvSpPr txBox="1"/>
          <p:nvPr/>
        </p:nvSpPr>
        <p:spPr>
          <a:xfrm>
            <a:off x="2262125" y="2886786"/>
            <a:ext cx="2204738" cy="369332"/>
          </a:xfrm>
          <a:prstGeom prst="rect">
            <a:avLst/>
          </a:prstGeom>
          <a:noFill/>
        </p:spPr>
        <p:txBody>
          <a:bodyPr wrap="square">
            <a:spAutoFit/>
          </a:bodyPr>
          <a:lstStyle/>
          <a:p>
            <a:r>
              <a:rPr lang="zh-CN" altLang="zh-CN" sz="1800" b="1" kern="100">
                <a:solidFill>
                  <a:srgbClr val="C00000"/>
                </a:solidFill>
                <a:effectLst/>
                <a:latin typeface="Times New Roman" panose="02020603050405020304" charset="0"/>
                <a:cs typeface="Times New Roman" panose="02020603050405020304" charset="0"/>
              </a:rPr>
              <a:t>释放转录因子</a:t>
            </a:r>
            <a:r>
              <a:rPr lang="en-US" altLang="zh-CN" sz="1800" b="1" kern="100">
                <a:solidFill>
                  <a:srgbClr val="C00000"/>
                </a:solidFill>
                <a:effectLst/>
                <a:latin typeface="Times New Roman" panose="02020603050405020304" charset="0"/>
                <a:cs typeface="Times New Roman" panose="02020603050405020304" charset="0"/>
              </a:rPr>
              <a:t>NLP4</a:t>
            </a:r>
            <a:endParaRPr lang="zh-CN" altLang="en-US" b="1">
              <a:solidFill>
                <a:srgbClr val="C00000"/>
              </a:solidFill>
            </a:endParaRPr>
          </a:p>
        </p:txBody>
      </p:sp>
      <p:cxnSp>
        <p:nvCxnSpPr>
          <p:cNvPr id="27" name="直接箭头连接符 26"/>
          <p:cNvCxnSpPr/>
          <p:nvPr/>
        </p:nvCxnSpPr>
        <p:spPr>
          <a:xfrm>
            <a:off x="4078199" y="3256118"/>
            <a:ext cx="0" cy="288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文本框 27"/>
          <p:cNvSpPr txBox="1"/>
          <p:nvPr/>
        </p:nvSpPr>
        <p:spPr>
          <a:xfrm>
            <a:off x="2296416" y="3529609"/>
            <a:ext cx="2088228" cy="369332"/>
          </a:xfrm>
          <a:prstGeom prst="rect">
            <a:avLst/>
          </a:prstGeom>
          <a:noFill/>
        </p:spPr>
        <p:txBody>
          <a:bodyPr wrap="square">
            <a:spAutoFit/>
          </a:bodyPr>
          <a:lstStyle/>
          <a:p>
            <a:r>
              <a:rPr lang="zh-CN" altLang="en-US" sz="1800" b="1" kern="100">
                <a:solidFill>
                  <a:srgbClr val="C00000"/>
                </a:solidFill>
                <a:effectLst/>
                <a:latin typeface="Times New Roman" panose="02020603050405020304" charset="0"/>
                <a:cs typeface="Times New Roman" panose="02020603050405020304" charset="0"/>
              </a:rPr>
              <a:t>启动</a:t>
            </a:r>
            <a:r>
              <a:rPr lang="en-US" altLang="zh-CN" sz="1800" b="1" kern="100">
                <a:solidFill>
                  <a:srgbClr val="C00000"/>
                </a:solidFill>
                <a:effectLst/>
                <a:latin typeface="Times New Roman" panose="02020603050405020304" charset="0"/>
                <a:cs typeface="Times New Roman" panose="02020603050405020304" charset="0"/>
              </a:rPr>
              <a:t>ABA</a:t>
            </a:r>
            <a:r>
              <a:rPr lang="zh-CN" altLang="en-US" sz="1800" b="1" kern="100">
                <a:solidFill>
                  <a:srgbClr val="C00000"/>
                </a:solidFill>
                <a:effectLst/>
                <a:latin typeface="Times New Roman" panose="02020603050405020304" charset="0"/>
                <a:cs typeface="Times New Roman" panose="02020603050405020304" charset="0"/>
              </a:rPr>
              <a:t>转录反应</a:t>
            </a:r>
            <a:endParaRPr lang="zh-CN" altLang="en-US" b="1">
              <a:solidFill>
                <a:srgbClr val="C00000"/>
              </a:solidFill>
            </a:endParaRPr>
          </a:p>
        </p:txBody>
      </p:sp>
      <p:cxnSp>
        <p:nvCxnSpPr>
          <p:cNvPr id="29" name="直接箭头连接符 28"/>
          <p:cNvCxnSpPr/>
          <p:nvPr/>
        </p:nvCxnSpPr>
        <p:spPr>
          <a:xfrm>
            <a:off x="4087245" y="3895122"/>
            <a:ext cx="0" cy="288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文本框 29"/>
          <p:cNvSpPr txBox="1"/>
          <p:nvPr/>
        </p:nvSpPr>
        <p:spPr>
          <a:xfrm>
            <a:off x="3023619" y="4194408"/>
            <a:ext cx="1440558" cy="369332"/>
          </a:xfrm>
          <a:prstGeom prst="rect">
            <a:avLst/>
          </a:prstGeom>
          <a:noFill/>
        </p:spPr>
        <p:txBody>
          <a:bodyPr wrap="square">
            <a:spAutoFit/>
          </a:bodyPr>
          <a:lstStyle/>
          <a:p>
            <a:r>
              <a:rPr lang="zh-CN" altLang="en-US" sz="1800" b="1" kern="100">
                <a:solidFill>
                  <a:srgbClr val="C00000"/>
                </a:solidFill>
                <a:effectLst/>
                <a:latin typeface="Times New Roman" panose="02020603050405020304" charset="0"/>
                <a:cs typeface="Times New Roman" panose="02020603050405020304" charset="0"/>
              </a:rPr>
              <a:t>获得抗逆性</a:t>
            </a:r>
            <a:endParaRPr lang="zh-CN" altLang="en-US"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7" grpId="0"/>
      <p:bldP spid="18" grpId="0"/>
      <p:bldP spid="19" grpId="0"/>
      <p:bldP spid="24" grpId="0"/>
      <p:bldP spid="26" grpId="0"/>
      <p:bldP spid="28"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79512" y="267494"/>
          <a:ext cx="8496945" cy="4474528"/>
        </p:xfrm>
        <a:graphic>
          <a:graphicData uri="http://schemas.openxmlformats.org/drawingml/2006/table">
            <a:tbl>
              <a:tblPr firstRow="1" bandRow="1">
                <a:tableStyleId>{5C22544A-7EE6-4342-B048-85BDC9FD1C3A}</a:tableStyleId>
              </a:tblPr>
              <a:tblGrid>
                <a:gridCol w="1052003">
                  <a:extLst>
                    <a:ext uri="{9D8B030D-6E8A-4147-A177-3AD203B41FA5}">
                      <a16:colId xmlns:a16="http://schemas.microsoft.com/office/drawing/2014/main" val="20000"/>
                    </a:ext>
                  </a:extLst>
                </a:gridCol>
                <a:gridCol w="1052003">
                  <a:extLst>
                    <a:ext uri="{9D8B030D-6E8A-4147-A177-3AD203B41FA5}">
                      <a16:colId xmlns:a16="http://schemas.microsoft.com/office/drawing/2014/main" val="20001"/>
                    </a:ext>
                  </a:extLst>
                </a:gridCol>
                <a:gridCol w="2814064">
                  <a:extLst>
                    <a:ext uri="{9D8B030D-6E8A-4147-A177-3AD203B41FA5}">
                      <a16:colId xmlns:a16="http://schemas.microsoft.com/office/drawing/2014/main" val="20002"/>
                    </a:ext>
                  </a:extLst>
                </a:gridCol>
                <a:gridCol w="3578875">
                  <a:extLst>
                    <a:ext uri="{9D8B030D-6E8A-4147-A177-3AD203B41FA5}">
                      <a16:colId xmlns:a16="http://schemas.microsoft.com/office/drawing/2014/main" val="20003"/>
                    </a:ext>
                  </a:extLst>
                </a:gridCol>
              </a:tblGrid>
              <a:tr h="348190">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1093898">
                <a:tc>
                  <a:txBody>
                    <a:bodyPr/>
                    <a:lstStyle/>
                    <a:p>
                      <a:pPr algn="ctr"/>
                      <a:r>
                        <a:rPr lang="en-US" altLang="zh-CN" sz="1800" b="0">
                          <a:latin typeface="黑体" panose="02010609060101010101" pitchFamily="49" charset="-122"/>
                          <a:ea typeface="黑体" panose="02010609060101010101" pitchFamily="49" charset="-122"/>
                          <a:cs typeface="Arial Unicode MS" panose="020B0604020202020204" pitchFamily="34" charset="-122"/>
                        </a:rPr>
                        <a:t>21.1</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0,2</a:t>
                      </a:r>
                      <a:r>
                        <a:rPr lang="zh-CN" altLang="en-US" sz="1800" b="0" dirty="0">
                          <a:latin typeface="黑体" panose="02010609060101010101" pitchFamily="49" charset="-122"/>
                          <a:ea typeface="黑体" panose="02010609060101010101" pitchFamily="49" charset="-122"/>
                        </a:rPr>
                        <a:t>）</a:t>
                      </a:r>
                    </a:p>
                  </a:txBody>
                  <a:tcPr/>
                </a:tc>
                <a:tc>
                  <a:txBody>
                    <a:bodyPr/>
                    <a:lstStyle/>
                    <a:p>
                      <a:pPr algn="just">
                        <a:buNone/>
                      </a:pPr>
                      <a:r>
                        <a:rPr lang="zh-CN" altLang="zh-CN" sz="2400" kern="100">
                          <a:effectLst/>
                          <a:latin typeface="Times New Roman" panose="02020603050405020304" charset="0"/>
                          <a:ea typeface="+mn-ea"/>
                          <a:cs typeface="Times New Roman" panose="02020603050405020304" charset="0"/>
                        </a:rPr>
                        <a:t>激素调节</a:t>
                      </a:r>
                      <a:endParaRPr lang="en-US" altLang="zh-CN" sz="2400" kern="100">
                        <a:effectLst/>
                        <a:latin typeface="Times New Roman" panose="02020603050405020304" charset="0"/>
                        <a:ea typeface="+mn-ea"/>
                        <a:cs typeface="Times New Roman" panose="02020603050405020304" charset="0"/>
                      </a:endParaRPr>
                    </a:p>
                    <a:p>
                      <a:pPr algn="just">
                        <a:buNone/>
                      </a:pPr>
                      <a:endParaRPr lang="en-US" altLang="zh-CN" sz="2400" kern="100">
                        <a:effectLst/>
                        <a:latin typeface="Times New Roman" panose="02020603050405020304" charset="0"/>
                        <a:ea typeface="+mn-ea"/>
                        <a:cs typeface="Times New Roman" panose="02020603050405020304" charset="0"/>
                      </a:endParaRPr>
                    </a:p>
                    <a:p>
                      <a:pPr algn="just">
                        <a:buNone/>
                      </a:pPr>
                      <a:r>
                        <a:rPr lang="zh-CN" altLang="zh-CN" sz="2400" kern="100">
                          <a:effectLst/>
                          <a:latin typeface="Times New Roman" panose="02020603050405020304" charset="0"/>
                          <a:ea typeface="+mn-ea"/>
                          <a:cs typeface="Times New Roman" panose="02020603050405020304" charset="0"/>
                        </a:rPr>
                        <a:t>激素、激素调控</a:t>
                      </a:r>
                      <a:endParaRPr lang="zh-CN" altLang="zh-CN" sz="2400" kern="100">
                        <a:effectLst/>
                        <a:latin typeface="等线" panose="02010600030101010101" pitchFamily="2" charset="-122"/>
                        <a:ea typeface="等线" panose="02010600030101010101" pitchFamily="2" charset="-122"/>
                        <a:cs typeface="Times New Roman" panose="02020603050405020304" charset="0"/>
                      </a:endParaRPr>
                    </a:p>
                    <a:p>
                      <a:endParaRPr lang="zh-CN" altLang="en-US" sz="2400" b="0" dirty="0">
                        <a:latin typeface="黑体" panose="02010609060101010101" pitchFamily="49" charset="-122"/>
                        <a:ea typeface="黑体" panose="02010609060101010101" pitchFamily="49" charset="-122"/>
                      </a:endParaRPr>
                    </a:p>
                  </a:txBody>
                  <a:tcPr/>
                </a:tc>
                <a:tc>
                  <a:txBody>
                    <a:bodyPr/>
                    <a:lstStyle/>
                    <a:p>
                      <a:r>
                        <a:rPr lang="zh-CN" altLang="zh-CN" sz="2400" kern="100" dirty="0">
                          <a:effectLst/>
                          <a:latin typeface="Times New Roman" panose="02020603050405020304" charset="0"/>
                          <a:ea typeface="+mn-ea"/>
                          <a:cs typeface="Times New Roman" panose="02020603050405020304" charset="0"/>
                        </a:rPr>
                        <a:t>生物因子、蛋白质调控</a:t>
                      </a:r>
                      <a:endParaRPr lang="en-US" altLang="zh-CN" sz="2400" kern="100" dirty="0">
                        <a:effectLst/>
                        <a:latin typeface="Times New Roman" panose="02020603050405020304" charset="0"/>
                        <a:ea typeface="+mn-ea"/>
                        <a:cs typeface="Times New Roman" panose="02020603050405020304" charset="0"/>
                      </a:endParaRPr>
                    </a:p>
                    <a:p>
                      <a:endParaRPr lang="en-US" altLang="zh-CN" sz="2400" b="0" kern="100" dirty="0">
                        <a:effectLst/>
                        <a:latin typeface="Times New Roman" panose="02020603050405020304" charset="0"/>
                        <a:ea typeface="+mn-ea"/>
                        <a:cs typeface="Times New Roman" panose="02020603050405020304" charset="0"/>
                      </a:endParaRPr>
                    </a:p>
                    <a:p>
                      <a:r>
                        <a:rPr lang="zh-CN" altLang="en-US" sz="2400" b="0" kern="100" dirty="0">
                          <a:effectLst/>
                          <a:latin typeface="Times New Roman" panose="02020603050405020304" charset="0"/>
                          <a:ea typeface="+mn-ea"/>
                          <a:cs typeface="Times New Roman" panose="02020603050405020304" charset="0"/>
                        </a:rPr>
                        <a:t>激素含量</a:t>
                      </a:r>
                      <a:r>
                        <a:rPr lang="en-US" altLang="zh-CN" sz="2400" b="0" kern="100" dirty="0">
                          <a:effectLst/>
                          <a:latin typeface="Times New Roman" panose="02020603050405020304" charset="0"/>
                          <a:ea typeface="+mn-ea"/>
                          <a:cs typeface="Times New Roman" panose="02020603050405020304" charset="0"/>
                        </a:rPr>
                        <a:t>/</a:t>
                      </a:r>
                      <a:r>
                        <a:rPr lang="zh-CN" altLang="en-US" sz="2400" b="0" kern="100" dirty="0">
                          <a:effectLst/>
                          <a:latin typeface="Times New Roman" panose="02020603050405020304" charset="0"/>
                          <a:ea typeface="+mn-ea"/>
                          <a:cs typeface="Times New Roman" panose="02020603050405020304" charset="0"/>
                        </a:rPr>
                        <a:t>水平</a:t>
                      </a:r>
                      <a:r>
                        <a:rPr lang="en-US" altLang="zh-CN" sz="2400" b="0" kern="100" dirty="0">
                          <a:effectLst/>
                          <a:latin typeface="Times New Roman" panose="02020603050405020304" charset="0"/>
                          <a:ea typeface="+mn-ea"/>
                          <a:cs typeface="Times New Roman" panose="02020603050405020304" charset="0"/>
                        </a:rPr>
                        <a:t>/</a:t>
                      </a:r>
                      <a:r>
                        <a:rPr lang="zh-CN" altLang="en-US" sz="2400" b="0" kern="100" dirty="0">
                          <a:effectLst/>
                          <a:latin typeface="Times New Roman" panose="02020603050405020304" charset="0"/>
                          <a:ea typeface="+mn-ea"/>
                          <a:cs typeface="Times New Roman" panose="02020603050405020304" charset="0"/>
                        </a:rPr>
                        <a:t>表达</a:t>
                      </a:r>
                      <a:r>
                        <a:rPr lang="en-US" altLang="zh-CN" sz="2400" b="0" kern="100" dirty="0">
                          <a:effectLst/>
                          <a:latin typeface="Times New Roman" panose="02020603050405020304" charset="0"/>
                          <a:ea typeface="+mn-ea"/>
                          <a:cs typeface="Times New Roman" panose="02020603050405020304" charset="0"/>
                        </a:rPr>
                        <a:t>/</a:t>
                      </a:r>
                      <a:r>
                        <a:rPr lang="zh-CN" altLang="en-US" sz="2400" b="0" kern="100" dirty="0">
                          <a:effectLst/>
                          <a:latin typeface="Times New Roman" panose="02020603050405020304" charset="0"/>
                          <a:ea typeface="+mn-ea"/>
                          <a:cs typeface="Times New Roman" panose="02020603050405020304" charset="0"/>
                        </a:rPr>
                        <a:t>分泌</a:t>
                      </a:r>
                      <a:endParaRPr lang="zh-CN" altLang="en-US" sz="2400" b="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val="10001"/>
                  </a:ext>
                </a:extLst>
              </a:tr>
              <a:tr h="1093898">
                <a:tc>
                  <a:txBody>
                    <a:bodyPr/>
                    <a:lstStyle/>
                    <a:p>
                      <a:pPr algn="ctr"/>
                      <a:r>
                        <a:rPr lang="en-US" altLang="zh-CN" sz="1800" b="0">
                          <a:latin typeface="黑体" panose="02010609060101010101" pitchFamily="49" charset="-122"/>
                          <a:ea typeface="黑体" panose="02010609060101010101" pitchFamily="49" charset="-122"/>
                          <a:cs typeface="Arial Unicode MS" panose="020B0604020202020204" pitchFamily="34" charset="-122"/>
                        </a:rPr>
                        <a:t>21.2</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r>
                        <a:rPr lang="en-US" altLang="zh-CN" sz="1800" b="0">
                          <a:latin typeface="黑体" panose="02010609060101010101" pitchFamily="49" charset="-122"/>
                          <a:ea typeface="黑体" panose="02010609060101010101" pitchFamily="49" charset="-122"/>
                        </a:rPr>
                        <a:t>2</a:t>
                      </a:r>
                    </a:p>
                    <a:p>
                      <a:pPr algn="ctr"/>
                      <a:r>
                        <a:rPr lang="zh-CN" altLang="en-US" sz="1800" b="0">
                          <a:latin typeface="黑体" panose="02010609060101010101" pitchFamily="49" charset="-122"/>
                          <a:ea typeface="黑体" panose="02010609060101010101" pitchFamily="49" charset="-122"/>
                        </a:rPr>
                        <a:t>（</a:t>
                      </a:r>
                      <a:r>
                        <a:rPr lang="en-US" altLang="zh-CN" sz="1800" b="0">
                          <a:latin typeface="黑体" panose="02010609060101010101" pitchFamily="49" charset="-122"/>
                          <a:ea typeface="黑体" panose="02010609060101010101" pitchFamily="49" charset="-122"/>
                        </a:rPr>
                        <a:t>0,2</a:t>
                      </a:r>
                      <a:r>
                        <a:rPr lang="zh-CN" altLang="en-US" sz="1800" b="0">
                          <a:latin typeface="黑体" panose="02010609060101010101" pitchFamily="49" charset="-122"/>
                          <a:ea typeface="黑体" panose="02010609060101010101" pitchFamily="49" charset="-122"/>
                        </a:rPr>
                        <a:t>）</a:t>
                      </a:r>
                      <a:endParaRPr lang="zh-CN" altLang="en-US" sz="1800" b="0" dirty="0">
                        <a:latin typeface="黑体" panose="02010609060101010101" pitchFamily="49" charset="-122"/>
                        <a:ea typeface="黑体" panose="02010609060101010101" pitchFamily="49" charset="-122"/>
                      </a:endParaRPr>
                    </a:p>
                  </a:txBody>
                  <a:tcPr/>
                </a:tc>
                <a:tc>
                  <a:txBody>
                    <a:bodyPr/>
                    <a:lstStyle/>
                    <a:p>
                      <a:pPr marL="333375" indent="-333375" algn="just">
                        <a:lnSpc>
                          <a:spcPct val="113000"/>
                        </a:lnSpc>
                        <a:buNone/>
                      </a:pPr>
                      <a:r>
                        <a:rPr lang="zh-CN" altLang="zh-CN" sz="2400" kern="100">
                          <a:effectLst/>
                          <a:latin typeface="Times New Roman" panose="02020603050405020304" charset="0"/>
                          <a:ea typeface="+mn-ea"/>
                          <a:cs typeface="Times New Roman" panose="02020603050405020304" charset="0"/>
                        </a:rPr>
                        <a:t>减缓</a:t>
                      </a:r>
                      <a:endParaRPr lang="en-US" altLang="zh-CN" sz="2400" kern="100">
                        <a:effectLst/>
                        <a:latin typeface="Times New Roman" panose="02020603050405020304" charset="0"/>
                        <a:ea typeface="+mn-ea"/>
                        <a:cs typeface="Times New Roman" panose="02020603050405020304" charset="0"/>
                      </a:endParaRPr>
                    </a:p>
                    <a:p>
                      <a:pPr marL="333375" indent="-333375" algn="just">
                        <a:lnSpc>
                          <a:spcPct val="113000"/>
                        </a:lnSpc>
                        <a:buNone/>
                      </a:pPr>
                      <a:endParaRPr lang="en-US" altLang="zh-CN" sz="2400" kern="100">
                        <a:effectLst/>
                        <a:latin typeface="Times New Roman" panose="02020603050405020304" charset="0"/>
                        <a:ea typeface="+mn-ea"/>
                        <a:cs typeface="Times New Roman" panose="02020603050405020304" charset="0"/>
                      </a:endParaRPr>
                    </a:p>
                    <a:p>
                      <a:pPr marL="333375" indent="-333375" algn="just">
                        <a:lnSpc>
                          <a:spcPct val="113000"/>
                        </a:lnSpc>
                        <a:buNone/>
                      </a:pPr>
                      <a:r>
                        <a:rPr lang="zh-CN" altLang="zh-CN" sz="2400" kern="100">
                          <a:effectLst/>
                          <a:latin typeface="Times New Roman" panose="02020603050405020304" charset="0"/>
                          <a:ea typeface="+mn-ea"/>
                          <a:cs typeface="Times New Roman" panose="02020603050405020304" charset="0"/>
                        </a:rPr>
                        <a:t>这个方向即可</a:t>
                      </a:r>
                      <a:r>
                        <a:rPr lang="zh-CN" altLang="en-US" sz="2400" kern="100">
                          <a:effectLst/>
                          <a:latin typeface="Times New Roman" panose="02020603050405020304" charset="0"/>
                          <a:ea typeface="+mn-ea"/>
                          <a:cs typeface="Times New Roman" panose="02020603050405020304" charset="0"/>
                        </a:rPr>
                        <a:t>：</a:t>
                      </a:r>
                      <a:endParaRPr lang="en-US" altLang="zh-CN" sz="2400" kern="100">
                        <a:effectLst/>
                        <a:latin typeface="Times New Roman" panose="02020603050405020304" charset="0"/>
                        <a:ea typeface="+mn-ea"/>
                        <a:cs typeface="Times New Roman" panose="02020603050405020304" charset="0"/>
                      </a:endParaRPr>
                    </a:p>
                    <a:p>
                      <a:pPr marL="333375" indent="-333375" algn="just">
                        <a:lnSpc>
                          <a:spcPct val="113000"/>
                        </a:lnSpc>
                        <a:buNone/>
                      </a:pPr>
                      <a:r>
                        <a:rPr lang="zh-CN" altLang="zh-CN" sz="2400" kern="100">
                          <a:effectLst/>
                          <a:latin typeface="Times New Roman" panose="02020603050405020304" charset="0"/>
                          <a:ea typeface="+mn-ea"/>
                          <a:cs typeface="Times New Roman" panose="02020603050405020304" charset="0"/>
                        </a:rPr>
                        <a:t>减小、减弱、</a:t>
                      </a:r>
                      <a:endParaRPr lang="en-US" altLang="zh-CN" sz="2400" kern="100">
                        <a:effectLst/>
                        <a:latin typeface="Times New Roman" panose="02020603050405020304" charset="0"/>
                        <a:ea typeface="+mn-ea"/>
                        <a:cs typeface="Times New Roman" panose="02020603050405020304" charset="0"/>
                      </a:endParaRPr>
                    </a:p>
                    <a:p>
                      <a:pPr marL="333375" indent="-333375" algn="just">
                        <a:lnSpc>
                          <a:spcPct val="113000"/>
                        </a:lnSpc>
                        <a:buNone/>
                      </a:pPr>
                      <a:r>
                        <a:rPr lang="zh-CN" altLang="zh-CN" sz="2400" kern="100">
                          <a:effectLst/>
                          <a:latin typeface="Times New Roman" panose="02020603050405020304" charset="0"/>
                          <a:ea typeface="+mn-ea"/>
                          <a:cs typeface="Times New Roman" panose="02020603050405020304" charset="0"/>
                        </a:rPr>
                        <a:t>降低、抑制</a:t>
                      </a:r>
                      <a:endParaRPr lang="zh-CN" altLang="zh-CN" sz="2400" kern="100">
                        <a:effectLst/>
                        <a:latin typeface="等线" panose="02010600030101010101" pitchFamily="2" charset="-122"/>
                        <a:ea typeface="等线" panose="02010600030101010101" pitchFamily="2" charset="-122"/>
                        <a:cs typeface="Times New Roman" panose="02020603050405020304" charset="0"/>
                      </a:endParaRPr>
                    </a:p>
                    <a:p>
                      <a:pPr algn="just">
                        <a:buNone/>
                      </a:pPr>
                      <a:r>
                        <a:rPr lang="en-US" altLang="zh-CN" sz="2400" kern="100">
                          <a:effectLst/>
                          <a:latin typeface="Times New Roman" panose="02020603050405020304" charset="0"/>
                          <a:ea typeface="+mn-ea"/>
                          <a:cs typeface="Times New Roman" panose="02020603050405020304" charset="0"/>
                        </a:rPr>
                        <a:t>     </a:t>
                      </a:r>
                      <a:endParaRPr lang="zh-CN" altLang="zh-CN" sz="2400" kern="100">
                        <a:effectLst/>
                        <a:latin typeface="等线" panose="02010600030101010101" pitchFamily="2" charset="-122"/>
                        <a:ea typeface="等线" panose="02010600030101010101" pitchFamily="2" charset="-122"/>
                        <a:cs typeface="Times New Roman" panose="02020603050405020304" charset="0"/>
                      </a:endParaRPr>
                    </a:p>
                  </a:txBody>
                  <a:tcPr/>
                </a:tc>
                <a:tc>
                  <a:txBody>
                    <a:bodyPr/>
                    <a:lstStyle/>
                    <a:p>
                      <a:r>
                        <a:rPr lang="zh-CN" altLang="en-US" sz="2400" kern="100" dirty="0">
                          <a:effectLst/>
                          <a:latin typeface="Times New Roman" panose="02020603050405020304" charset="0"/>
                          <a:ea typeface="+mn-ea"/>
                          <a:cs typeface="Times New Roman" panose="02020603050405020304" charset="0"/>
                        </a:rPr>
                        <a:t>方向错误：</a:t>
                      </a:r>
                      <a:r>
                        <a:rPr lang="zh-CN" altLang="zh-CN" sz="2400" kern="100" dirty="0">
                          <a:effectLst/>
                          <a:latin typeface="Times New Roman" panose="02020603050405020304" charset="0"/>
                          <a:ea typeface="+mn-ea"/>
                          <a:cs typeface="Times New Roman" panose="02020603050405020304" charset="0"/>
                        </a:rPr>
                        <a:t>促进</a:t>
                      </a:r>
                      <a:endParaRPr lang="en-US" altLang="zh-CN" sz="2400" kern="100" dirty="0">
                        <a:effectLst/>
                        <a:latin typeface="Times New Roman" panose="02020603050405020304" charset="0"/>
                        <a:ea typeface="+mn-ea"/>
                        <a:cs typeface="Times New Roman" panose="02020603050405020304" charset="0"/>
                      </a:endParaRPr>
                    </a:p>
                    <a:p>
                      <a:pPr marL="0" algn="l" defTabSz="914400" rtl="0" eaLnBrk="1" latinLnBrk="0" hangingPunct="1"/>
                      <a:endParaRPr lang="en-US" altLang="zh-CN" sz="2400" kern="100" dirty="0">
                        <a:solidFill>
                          <a:schemeClr val="dk1"/>
                        </a:solidFill>
                        <a:effectLst/>
                        <a:latin typeface="Times New Roman" panose="02020603050405020304" charset="0"/>
                        <a:ea typeface="+mn-ea"/>
                        <a:cs typeface="Times New Roman" panose="02020603050405020304" charset="0"/>
                      </a:endParaRPr>
                    </a:p>
                    <a:p>
                      <a:pPr marL="0" algn="l" defTabSz="914400" rtl="0" eaLnBrk="1" latinLnBrk="0" hangingPunct="1"/>
                      <a:r>
                        <a:rPr lang="zh-CN" altLang="en-US" sz="2400" kern="100" dirty="0">
                          <a:solidFill>
                            <a:schemeClr val="dk1"/>
                          </a:solidFill>
                          <a:effectLst/>
                          <a:latin typeface="Times New Roman" panose="02020603050405020304" charset="0"/>
                          <a:ea typeface="+mn-ea"/>
                          <a:cs typeface="Times New Roman" panose="02020603050405020304" charset="0"/>
                        </a:rPr>
                        <a:t>过度：解除</a:t>
                      </a:r>
                      <a:endParaRPr lang="en-US" altLang="zh-CN" sz="2400" kern="100" dirty="0">
                        <a:solidFill>
                          <a:schemeClr val="dk1"/>
                        </a:solidFill>
                        <a:effectLst/>
                        <a:latin typeface="Times New Roman" panose="02020603050405020304" charset="0"/>
                        <a:ea typeface="+mn-ea"/>
                        <a:cs typeface="Times New Roman" panose="02020603050405020304" charset="0"/>
                      </a:endParaRPr>
                    </a:p>
                    <a:p>
                      <a:pPr marL="0" algn="l" defTabSz="914400" rtl="0" eaLnBrk="1" latinLnBrk="0" hangingPunct="1"/>
                      <a:endParaRPr lang="en-US" altLang="zh-CN" sz="2400" kern="100" dirty="0">
                        <a:solidFill>
                          <a:schemeClr val="dk1"/>
                        </a:solidFill>
                        <a:effectLst/>
                        <a:latin typeface="Times New Roman" panose="02020603050405020304" charset="0"/>
                        <a:ea typeface="+mn-ea"/>
                        <a:cs typeface="Times New Roman" panose="02020603050405020304" charset="0"/>
                      </a:endParaRPr>
                    </a:p>
                    <a:p>
                      <a:pPr marL="0" algn="l" defTabSz="914400" rtl="0" eaLnBrk="1" latinLnBrk="0" hangingPunct="1"/>
                      <a:r>
                        <a:rPr lang="zh-CN" altLang="en-US" sz="2400" kern="100" dirty="0">
                          <a:solidFill>
                            <a:schemeClr val="dk1"/>
                          </a:solidFill>
                          <a:effectLst/>
                          <a:latin typeface="Times New Roman" panose="02020603050405020304" charset="0"/>
                          <a:ea typeface="+mn-ea"/>
                          <a:cs typeface="Times New Roman" panose="02020603050405020304" charset="0"/>
                        </a:rPr>
                        <a:t>不准确：抵御、抵抗</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79512" y="123478"/>
          <a:ext cx="8496945" cy="4419600"/>
        </p:xfrm>
        <a:graphic>
          <a:graphicData uri="http://schemas.openxmlformats.org/drawingml/2006/table">
            <a:tbl>
              <a:tblPr firstRow="1" bandRow="1">
                <a:tableStyleId>{5C22544A-7EE6-4342-B048-85BDC9FD1C3A}</a:tableStyleId>
              </a:tblPr>
              <a:tblGrid>
                <a:gridCol w="1052003">
                  <a:extLst>
                    <a:ext uri="{9D8B030D-6E8A-4147-A177-3AD203B41FA5}">
                      <a16:colId xmlns:a16="http://schemas.microsoft.com/office/drawing/2014/main" val="20000"/>
                    </a:ext>
                  </a:extLst>
                </a:gridCol>
                <a:gridCol w="1036229">
                  <a:extLst>
                    <a:ext uri="{9D8B030D-6E8A-4147-A177-3AD203B41FA5}">
                      <a16:colId xmlns:a16="http://schemas.microsoft.com/office/drawing/2014/main" val="20001"/>
                    </a:ext>
                  </a:extLst>
                </a:gridCol>
                <a:gridCol w="2829838">
                  <a:extLst>
                    <a:ext uri="{9D8B030D-6E8A-4147-A177-3AD203B41FA5}">
                      <a16:colId xmlns:a16="http://schemas.microsoft.com/office/drawing/2014/main" val="20002"/>
                    </a:ext>
                  </a:extLst>
                </a:gridCol>
                <a:gridCol w="3578875">
                  <a:extLst>
                    <a:ext uri="{9D8B030D-6E8A-4147-A177-3AD203B41FA5}">
                      <a16:colId xmlns:a16="http://schemas.microsoft.com/office/drawing/2014/main" val="20003"/>
                    </a:ext>
                  </a:extLst>
                </a:gridCol>
              </a:tblGrid>
              <a:tr h="348190">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1093898">
                <a:tc>
                  <a:txBody>
                    <a:bodyPr/>
                    <a:lstStyle/>
                    <a:p>
                      <a:pPr algn="ctr"/>
                      <a:r>
                        <a:rPr lang="en-US" altLang="zh-CN" sz="1800" b="0">
                          <a:latin typeface="黑体" panose="02010609060101010101" pitchFamily="49" charset="-122"/>
                          <a:ea typeface="黑体" panose="02010609060101010101" pitchFamily="49" charset="-122"/>
                          <a:cs typeface="Arial Unicode MS" panose="020B0604020202020204" pitchFamily="34" charset="-122"/>
                        </a:rPr>
                        <a:t>21.3.1</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0,2</a:t>
                      </a:r>
                      <a:r>
                        <a:rPr lang="zh-CN" altLang="en-US" sz="1800" b="0" dirty="0">
                          <a:latin typeface="黑体" panose="02010609060101010101" pitchFamily="49" charset="-122"/>
                          <a:ea typeface="黑体" panose="02010609060101010101" pitchFamily="49" charset="-122"/>
                        </a:rPr>
                        <a:t>）</a:t>
                      </a:r>
                    </a:p>
                  </a:txBody>
                  <a:tcPr/>
                </a:tc>
                <a:tc>
                  <a:txBody>
                    <a:bodyPr/>
                    <a:lstStyle/>
                    <a:p>
                      <a:pPr algn="just">
                        <a:buNone/>
                      </a:pPr>
                      <a:r>
                        <a:rPr lang="zh-CN" altLang="en-US" sz="1800" b="1" kern="100">
                          <a:solidFill>
                            <a:srgbClr val="C00000"/>
                          </a:solidFill>
                          <a:effectLst/>
                          <a:latin typeface="Times New Roman" panose="02020603050405020304" charset="0"/>
                          <a:ea typeface="+mn-ea"/>
                          <a:cs typeface="Times New Roman" panose="02020603050405020304" charset="0"/>
                        </a:rPr>
                        <a:t>给分原则：</a:t>
                      </a:r>
                      <a:r>
                        <a:rPr lang="zh-CN" altLang="en-US" sz="1800" b="1" kern="100">
                          <a:effectLst/>
                          <a:highlight>
                            <a:srgbClr val="FFFF00"/>
                          </a:highlight>
                          <a:latin typeface="Times New Roman" panose="02020603050405020304" charset="0"/>
                          <a:ea typeface="+mn-ea"/>
                          <a:cs typeface="Times New Roman" panose="02020603050405020304" charset="0"/>
                        </a:rPr>
                        <a:t>有</a:t>
                      </a:r>
                      <a:r>
                        <a:rPr lang="en-US" altLang="zh-CN" sz="1800" b="1" kern="100">
                          <a:effectLst/>
                          <a:highlight>
                            <a:srgbClr val="FFFF00"/>
                          </a:highlight>
                          <a:latin typeface="Times New Roman" panose="02020603050405020304" charset="0"/>
                          <a:ea typeface="+mn-ea"/>
                          <a:cs typeface="Times New Roman" panose="02020603050405020304" charset="0"/>
                        </a:rPr>
                        <a:t>ABA</a:t>
                      </a:r>
                      <a:r>
                        <a:rPr lang="zh-CN" altLang="en-US" sz="1800" b="1" kern="100">
                          <a:effectLst/>
                          <a:highlight>
                            <a:srgbClr val="FFFF00"/>
                          </a:highlight>
                          <a:latin typeface="Times New Roman" panose="02020603050405020304" charset="0"/>
                          <a:ea typeface="+mn-ea"/>
                          <a:cs typeface="Times New Roman" panose="02020603050405020304" charset="0"/>
                        </a:rPr>
                        <a:t>、</a:t>
                      </a:r>
                      <a:r>
                        <a:rPr lang="en-US" altLang="zh-CN" sz="1800" b="1" kern="100">
                          <a:effectLst/>
                          <a:highlight>
                            <a:srgbClr val="FFFF00"/>
                          </a:highlight>
                          <a:latin typeface="Times New Roman" panose="02020603050405020304" charset="0"/>
                          <a:ea typeface="+mn-ea"/>
                          <a:cs typeface="Times New Roman" panose="02020603050405020304" charset="0"/>
                        </a:rPr>
                        <a:t>NRT</a:t>
                      </a:r>
                      <a:r>
                        <a:rPr lang="zh-CN" altLang="en-US" sz="1800" b="1" kern="100">
                          <a:effectLst/>
                          <a:highlight>
                            <a:srgbClr val="FFFF00"/>
                          </a:highlight>
                          <a:latin typeface="Times New Roman" panose="02020603050405020304" charset="0"/>
                          <a:ea typeface="+mn-ea"/>
                          <a:cs typeface="Times New Roman" panose="02020603050405020304" charset="0"/>
                        </a:rPr>
                        <a:t>、蛋白酶</a:t>
                      </a:r>
                      <a:r>
                        <a:rPr lang="en-US" altLang="zh-CN" sz="1800" b="1" kern="100">
                          <a:effectLst/>
                          <a:highlight>
                            <a:srgbClr val="FFFF00"/>
                          </a:highlight>
                          <a:latin typeface="Times New Roman" panose="02020603050405020304" charset="0"/>
                          <a:ea typeface="+mn-ea"/>
                          <a:cs typeface="Times New Roman" panose="02020603050405020304" charset="0"/>
                        </a:rPr>
                        <a:t>K</a:t>
                      </a:r>
                      <a:r>
                        <a:rPr lang="zh-CN" altLang="en-US" sz="1800" b="1" kern="100">
                          <a:effectLst/>
                          <a:highlight>
                            <a:srgbClr val="FFFF00"/>
                          </a:highlight>
                          <a:latin typeface="Times New Roman" panose="02020603050405020304" charset="0"/>
                          <a:ea typeface="+mn-ea"/>
                          <a:cs typeface="Times New Roman" panose="02020603050405020304" charset="0"/>
                        </a:rPr>
                        <a:t>，且正确描述三者之间的关系。</a:t>
                      </a:r>
                    </a:p>
                    <a:p>
                      <a:pPr algn="just">
                        <a:buNone/>
                      </a:pPr>
                      <a:r>
                        <a:rPr lang="en-US" altLang="zh-CN" sz="1800" b="1" kern="100">
                          <a:effectLst/>
                          <a:latin typeface="Times New Roman" panose="02020603050405020304" charset="0"/>
                          <a:ea typeface="+mn-ea"/>
                          <a:cs typeface="Times New Roman" panose="02020603050405020304" charset="0"/>
                        </a:rPr>
                        <a:t>    ABA</a:t>
                      </a:r>
                      <a:r>
                        <a:rPr lang="zh-CN" altLang="en-US" sz="1800" b="1" kern="100">
                          <a:effectLst/>
                          <a:latin typeface="Times New Roman" panose="02020603050405020304" charset="0"/>
                          <a:ea typeface="+mn-ea"/>
                          <a:cs typeface="Times New Roman" panose="02020603050405020304" charset="0"/>
                        </a:rPr>
                        <a:t>抑制蛋白酶</a:t>
                      </a:r>
                      <a:r>
                        <a:rPr lang="en-US" altLang="zh-CN" sz="1800" b="1" kern="100">
                          <a:effectLst/>
                          <a:latin typeface="Times New Roman" panose="02020603050405020304" charset="0"/>
                          <a:ea typeface="+mn-ea"/>
                          <a:cs typeface="Times New Roman" panose="02020603050405020304" charset="0"/>
                        </a:rPr>
                        <a:t>k</a:t>
                      </a:r>
                      <a:r>
                        <a:rPr lang="zh-CN" altLang="en-US" sz="1800" b="1" kern="100">
                          <a:effectLst/>
                          <a:latin typeface="Times New Roman" panose="02020603050405020304" charset="0"/>
                          <a:ea typeface="+mn-ea"/>
                          <a:cs typeface="Times New Roman" panose="02020603050405020304" charset="0"/>
                        </a:rPr>
                        <a:t>降解</a:t>
                      </a:r>
                      <a:r>
                        <a:rPr lang="en-US" altLang="zh-CN" sz="1800" b="1" kern="100">
                          <a:effectLst/>
                          <a:latin typeface="Times New Roman" panose="02020603050405020304" charset="0"/>
                          <a:ea typeface="+mn-ea"/>
                          <a:cs typeface="Times New Roman" panose="02020603050405020304" charset="0"/>
                        </a:rPr>
                        <a:t>NRT</a:t>
                      </a:r>
                      <a:r>
                        <a:rPr lang="zh-CN" altLang="en-US" sz="1800" b="1" kern="100">
                          <a:effectLst/>
                          <a:latin typeface="Times New Roman" panose="02020603050405020304" charset="0"/>
                          <a:ea typeface="+mn-ea"/>
                          <a:cs typeface="Times New Roman" panose="02020603050405020304" charset="0"/>
                        </a:rPr>
                        <a:t>；</a:t>
                      </a:r>
                    </a:p>
                    <a:p>
                      <a:pPr algn="just">
                        <a:buNone/>
                      </a:pPr>
                      <a:r>
                        <a:rPr lang="en-US" altLang="zh-CN" sz="1800" b="1" kern="100">
                          <a:effectLst/>
                          <a:latin typeface="Times New Roman" panose="02020603050405020304" charset="0"/>
                          <a:ea typeface="+mn-ea"/>
                          <a:cs typeface="Times New Roman" panose="02020603050405020304" charset="0"/>
                        </a:rPr>
                        <a:t>    ABA</a:t>
                      </a:r>
                      <a:r>
                        <a:rPr lang="zh-CN" altLang="en-US" sz="1800" b="1" kern="100">
                          <a:effectLst/>
                          <a:latin typeface="Times New Roman" panose="02020603050405020304" charset="0"/>
                          <a:ea typeface="+mn-ea"/>
                          <a:cs typeface="Times New Roman" panose="02020603050405020304" charset="0"/>
                        </a:rPr>
                        <a:t>抑制蛋白酶</a:t>
                      </a:r>
                      <a:r>
                        <a:rPr lang="en-US" altLang="zh-CN" sz="1800" b="1" kern="100">
                          <a:effectLst/>
                          <a:latin typeface="Times New Roman" panose="02020603050405020304" charset="0"/>
                          <a:ea typeface="+mn-ea"/>
                          <a:cs typeface="Times New Roman" panose="02020603050405020304" charset="0"/>
                        </a:rPr>
                        <a:t>K</a:t>
                      </a:r>
                      <a:r>
                        <a:rPr lang="zh-CN" altLang="en-US" sz="1800" b="1" kern="100">
                          <a:effectLst/>
                          <a:latin typeface="Times New Roman" panose="02020603050405020304" charset="0"/>
                          <a:ea typeface="+mn-ea"/>
                          <a:cs typeface="Times New Roman" panose="02020603050405020304" charset="0"/>
                        </a:rPr>
                        <a:t>与</a:t>
                      </a:r>
                      <a:r>
                        <a:rPr lang="en-US" altLang="zh-CN" sz="1800" b="1" kern="100">
                          <a:effectLst/>
                          <a:latin typeface="Times New Roman" panose="02020603050405020304" charset="0"/>
                          <a:ea typeface="+mn-ea"/>
                          <a:cs typeface="Times New Roman" panose="02020603050405020304" charset="0"/>
                        </a:rPr>
                        <a:t>NRT</a:t>
                      </a:r>
                      <a:r>
                        <a:rPr lang="zh-CN" altLang="en-US" sz="1800" b="1" kern="100">
                          <a:effectLst/>
                          <a:latin typeface="Times New Roman" panose="02020603050405020304" charset="0"/>
                          <a:ea typeface="+mn-ea"/>
                          <a:cs typeface="Times New Roman" panose="02020603050405020304" charset="0"/>
                        </a:rPr>
                        <a:t>结合；</a:t>
                      </a:r>
                    </a:p>
                    <a:p>
                      <a:pPr algn="just">
                        <a:buNone/>
                      </a:pPr>
                      <a:r>
                        <a:rPr lang="zh-CN" altLang="en-US" sz="1800" b="1" kern="100">
                          <a:effectLst/>
                          <a:latin typeface="Times New Roman" panose="02020603050405020304" charset="0"/>
                          <a:ea typeface="+mn-ea"/>
                          <a:cs typeface="Times New Roman" panose="02020603050405020304" charset="0"/>
                        </a:rPr>
                        <a:t>    蛋白酶</a:t>
                      </a:r>
                      <a:r>
                        <a:rPr lang="en-US" altLang="zh-CN" sz="1800" b="1" kern="100">
                          <a:effectLst/>
                          <a:latin typeface="Times New Roman" panose="02020603050405020304" charset="0"/>
                          <a:ea typeface="+mn-ea"/>
                          <a:cs typeface="Times New Roman" panose="02020603050405020304" charset="0"/>
                        </a:rPr>
                        <a:t>k</a:t>
                      </a:r>
                      <a:r>
                        <a:rPr lang="zh-CN" altLang="en-US" sz="1800" b="1" kern="100">
                          <a:effectLst/>
                          <a:latin typeface="Times New Roman" panose="02020603050405020304" charset="0"/>
                          <a:ea typeface="+mn-ea"/>
                          <a:cs typeface="Times New Roman" panose="02020603050405020304" charset="0"/>
                        </a:rPr>
                        <a:t>可以降解</a:t>
                      </a:r>
                      <a:r>
                        <a:rPr lang="en-US" altLang="zh-CN" sz="1800" b="1" kern="100">
                          <a:effectLst/>
                          <a:latin typeface="Times New Roman" panose="02020603050405020304" charset="0"/>
                          <a:ea typeface="+mn-ea"/>
                          <a:cs typeface="Times New Roman" panose="02020603050405020304" charset="0"/>
                        </a:rPr>
                        <a:t>NRT</a:t>
                      </a:r>
                      <a:r>
                        <a:rPr lang="zh-CN" altLang="en-US" sz="1800" b="1" kern="100">
                          <a:effectLst/>
                          <a:latin typeface="Times New Roman" panose="02020603050405020304" charset="0"/>
                          <a:ea typeface="+mn-ea"/>
                          <a:cs typeface="Times New Roman" panose="02020603050405020304" charset="0"/>
                        </a:rPr>
                        <a:t>，但不能降解被</a:t>
                      </a:r>
                      <a:r>
                        <a:rPr lang="en-US" altLang="zh-CN" sz="1800" b="1" kern="100">
                          <a:effectLst/>
                          <a:latin typeface="Times New Roman" panose="02020603050405020304" charset="0"/>
                          <a:ea typeface="+mn-ea"/>
                          <a:cs typeface="Times New Roman" panose="02020603050405020304" charset="0"/>
                        </a:rPr>
                        <a:t>ABA</a:t>
                      </a:r>
                      <a:r>
                        <a:rPr lang="zh-CN" altLang="en-US" sz="1800" b="1" kern="100">
                          <a:effectLst/>
                          <a:latin typeface="Times New Roman" panose="02020603050405020304" charset="0"/>
                          <a:ea typeface="+mn-ea"/>
                          <a:cs typeface="Times New Roman" panose="02020603050405020304" charset="0"/>
                        </a:rPr>
                        <a:t>结合的</a:t>
                      </a:r>
                      <a:r>
                        <a:rPr lang="en-US" altLang="zh-CN" sz="1800" b="1" kern="100">
                          <a:effectLst/>
                          <a:latin typeface="Times New Roman" panose="02020603050405020304" charset="0"/>
                          <a:ea typeface="+mn-ea"/>
                          <a:cs typeface="Times New Roman" panose="02020603050405020304" charset="0"/>
                        </a:rPr>
                        <a:t>NRT</a:t>
                      </a:r>
                      <a:r>
                        <a:rPr lang="zh-CN" altLang="en-US" sz="1800" b="1" kern="100">
                          <a:effectLst/>
                          <a:latin typeface="Times New Roman" panose="02020603050405020304" charset="0"/>
                          <a:ea typeface="+mn-ea"/>
                          <a:cs typeface="Times New Roman" panose="02020603050405020304" charset="0"/>
                        </a:rPr>
                        <a:t>。</a:t>
                      </a:r>
                    </a:p>
                  </a:txBody>
                  <a:tcPr/>
                </a:tc>
                <a:tc>
                  <a:txBody>
                    <a:bodyPr/>
                    <a:lstStyle/>
                    <a:p>
                      <a:pPr>
                        <a:lnSpc>
                          <a:spcPct val="200000"/>
                        </a:lnSpc>
                      </a:pPr>
                      <a:r>
                        <a:rPr lang="en-US" altLang="zh-CN" sz="1800" b="1" kern="1200">
                          <a:solidFill>
                            <a:schemeClr val="dk1"/>
                          </a:solidFill>
                          <a:effectLst/>
                          <a:latin typeface="+mn-lt"/>
                          <a:ea typeface="+mn-ea"/>
                          <a:cs typeface="+mn-cs"/>
                        </a:rPr>
                        <a:t>ABA</a:t>
                      </a:r>
                      <a:r>
                        <a:rPr lang="zh-CN" altLang="zh-CN" sz="1800" b="1" kern="1200">
                          <a:solidFill>
                            <a:schemeClr val="dk1"/>
                          </a:solidFill>
                          <a:effectLst/>
                          <a:latin typeface="+mn-lt"/>
                          <a:ea typeface="+mn-ea"/>
                          <a:cs typeface="+mn-cs"/>
                        </a:rPr>
                        <a:t>与蛋白酶</a:t>
                      </a:r>
                      <a:r>
                        <a:rPr lang="en-US" altLang="zh-CN" sz="1800" b="1" kern="1200">
                          <a:solidFill>
                            <a:schemeClr val="dk1"/>
                          </a:solidFill>
                          <a:effectLst/>
                          <a:latin typeface="+mn-lt"/>
                          <a:ea typeface="+mn-ea"/>
                          <a:cs typeface="+mn-cs"/>
                        </a:rPr>
                        <a:t>K</a:t>
                      </a:r>
                      <a:r>
                        <a:rPr lang="zh-CN" altLang="zh-CN" sz="1800" b="1" kern="1200">
                          <a:solidFill>
                            <a:srgbClr val="C00000"/>
                          </a:solidFill>
                          <a:effectLst/>
                          <a:latin typeface="+mn-lt"/>
                          <a:ea typeface="+mn-ea"/>
                          <a:cs typeface="+mn-cs"/>
                        </a:rPr>
                        <a:t>竞争</a:t>
                      </a:r>
                      <a:r>
                        <a:rPr lang="zh-CN" altLang="zh-CN" sz="1800" b="1" kern="1200">
                          <a:solidFill>
                            <a:schemeClr val="dk1"/>
                          </a:solidFill>
                          <a:effectLst/>
                          <a:latin typeface="+mn-lt"/>
                          <a:ea typeface="+mn-ea"/>
                          <a:cs typeface="+mn-cs"/>
                        </a:rPr>
                        <a:t>性结合</a:t>
                      </a:r>
                      <a:r>
                        <a:rPr lang="en-US" altLang="zh-CN" sz="1800" b="1" kern="1200">
                          <a:solidFill>
                            <a:schemeClr val="dk1"/>
                          </a:solidFill>
                          <a:effectLst/>
                          <a:latin typeface="+mn-lt"/>
                          <a:ea typeface="+mn-ea"/>
                          <a:cs typeface="+mn-cs"/>
                        </a:rPr>
                        <a:t>NRT</a:t>
                      </a:r>
                      <a:r>
                        <a:rPr lang="zh-CN" altLang="zh-CN" sz="1800" b="1" kern="1200">
                          <a:solidFill>
                            <a:schemeClr val="dk1"/>
                          </a:solidFill>
                          <a:effectLst/>
                          <a:latin typeface="+mn-lt"/>
                          <a:ea typeface="+mn-ea"/>
                          <a:cs typeface="+mn-cs"/>
                        </a:rPr>
                        <a:t>；</a:t>
                      </a:r>
                    </a:p>
                    <a:p>
                      <a:pPr>
                        <a:lnSpc>
                          <a:spcPct val="200000"/>
                        </a:lnSpc>
                      </a:pPr>
                      <a:r>
                        <a:rPr lang="zh-CN" altLang="zh-CN" sz="1800" b="1" kern="1200">
                          <a:solidFill>
                            <a:schemeClr val="dk1"/>
                          </a:solidFill>
                          <a:effectLst/>
                          <a:latin typeface="+mn-lt"/>
                          <a:ea typeface="+mn-ea"/>
                          <a:cs typeface="+mn-cs"/>
                        </a:rPr>
                        <a:t>蛋白酶</a:t>
                      </a:r>
                      <a:r>
                        <a:rPr lang="en-US" altLang="zh-CN" sz="1800" b="1" kern="1200">
                          <a:solidFill>
                            <a:schemeClr val="dk1"/>
                          </a:solidFill>
                          <a:effectLst/>
                          <a:latin typeface="+mn-lt"/>
                          <a:ea typeface="+mn-ea"/>
                          <a:cs typeface="+mn-cs"/>
                        </a:rPr>
                        <a:t>K</a:t>
                      </a:r>
                      <a:r>
                        <a:rPr lang="zh-CN" altLang="zh-CN" sz="1800" b="1" kern="1200">
                          <a:solidFill>
                            <a:schemeClr val="dk1"/>
                          </a:solidFill>
                          <a:effectLst/>
                          <a:latin typeface="+mn-lt"/>
                          <a:ea typeface="+mn-ea"/>
                          <a:cs typeface="+mn-cs"/>
                        </a:rPr>
                        <a:t>抑制</a:t>
                      </a:r>
                      <a:r>
                        <a:rPr lang="en-US" altLang="zh-CN" sz="1800" b="1" kern="1200">
                          <a:solidFill>
                            <a:schemeClr val="dk1"/>
                          </a:solidFill>
                          <a:effectLst/>
                          <a:latin typeface="+mn-lt"/>
                          <a:ea typeface="+mn-ea"/>
                          <a:cs typeface="+mn-cs"/>
                        </a:rPr>
                        <a:t>ABA</a:t>
                      </a:r>
                      <a:r>
                        <a:rPr lang="zh-CN" altLang="zh-CN" sz="1800" b="1" kern="1200">
                          <a:solidFill>
                            <a:schemeClr val="dk1"/>
                          </a:solidFill>
                          <a:effectLst/>
                          <a:latin typeface="+mn-lt"/>
                          <a:ea typeface="+mn-ea"/>
                          <a:cs typeface="+mn-cs"/>
                        </a:rPr>
                        <a:t>与</a:t>
                      </a:r>
                      <a:r>
                        <a:rPr lang="en-US" altLang="zh-CN" sz="1800" b="1" kern="1200">
                          <a:solidFill>
                            <a:schemeClr val="dk1"/>
                          </a:solidFill>
                          <a:effectLst/>
                          <a:latin typeface="+mn-lt"/>
                          <a:ea typeface="+mn-ea"/>
                          <a:cs typeface="+mn-cs"/>
                        </a:rPr>
                        <a:t>NRT</a:t>
                      </a:r>
                      <a:r>
                        <a:rPr lang="zh-CN" altLang="zh-CN" sz="1800" b="1" kern="1200">
                          <a:solidFill>
                            <a:schemeClr val="dk1"/>
                          </a:solidFill>
                          <a:effectLst/>
                          <a:latin typeface="+mn-lt"/>
                          <a:ea typeface="+mn-ea"/>
                          <a:cs typeface="+mn-cs"/>
                        </a:rPr>
                        <a:t>结合；</a:t>
                      </a:r>
                    </a:p>
                    <a:p>
                      <a:pPr>
                        <a:lnSpc>
                          <a:spcPct val="200000"/>
                        </a:lnSpc>
                      </a:pPr>
                      <a:r>
                        <a:rPr lang="zh-CN" altLang="zh-CN" sz="1800" b="1" kern="1200">
                          <a:solidFill>
                            <a:schemeClr val="dk1"/>
                          </a:solidFill>
                          <a:effectLst/>
                          <a:latin typeface="+mn-lt"/>
                          <a:ea typeface="+mn-ea"/>
                          <a:cs typeface="+mn-cs"/>
                        </a:rPr>
                        <a:t>只描述实验现象；</a:t>
                      </a:r>
                    </a:p>
                    <a:p>
                      <a:pPr>
                        <a:lnSpc>
                          <a:spcPct val="200000"/>
                        </a:lnSpc>
                      </a:pPr>
                      <a:r>
                        <a:rPr lang="en-US" altLang="zh-CN" sz="1800" b="1" kern="1200">
                          <a:solidFill>
                            <a:schemeClr val="dk1"/>
                          </a:solidFill>
                          <a:effectLst/>
                          <a:latin typeface="+mn-lt"/>
                          <a:ea typeface="+mn-ea"/>
                          <a:cs typeface="+mn-cs"/>
                        </a:rPr>
                        <a:t>ABA</a:t>
                      </a:r>
                      <a:r>
                        <a:rPr lang="zh-CN" altLang="zh-CN" sz="1800" b="1" kern="1200">
                          <a:solidFill>
                            <a:schemeClr val="dk1"/>
                          </a:solidFill>
                          <a:effectLst/>
                          <a:latin typeface="+mn-lt"/>
                          <a:ea typeface="+mn-ea"/>
                          <a:cs typeface="+mn-cs"/>
                        </a:rPr>
                        <a:t>与</a:t>
                      </a:r>
                      <a:r>
                        <a:rPr lang="en-US" altLang="zh-CN" sz="1800" b="1" kern="1200">
                          <a:solidFill>
                            <a:schemeClr val="dk1"/>
                          </a:solidFill>
                          <a:effectLst/>
                          <a:latin typeface="+mn-lt"/>
                          <a:ea typeface="+mn-ea"/>
                          <a:cs typeface="+mn-cs"/>
                        </a:rPr>
                        <a:t>NRT</a:t>
                      </a:r>
                      <a:r>
                        <a:rPr lang="zh-CN" altLang="zh-CN" sz="1800" b="1" kern="1200">
                          <a:solidFill>
                            <a:schemeClr val="dk1"/>
                          </a:solidFill>
                          <a:effectLst/>
                          <a:latin typeface="+mn-lt"/>
                          <a:ea typeface="+mn-ea"/>
                          <a:cs typeface="+mn-cs"/>
                        </a:rPr>
                        <a:t>结合，蛋白酶</a:t>
                      </a:r>
                      <a:r>
                        <a:rPr lang="en-US" altLang="zh-CN" sz="1800" b="1" kern="1200">
                          <a:solidFill>
                            <a:schemeClr val="dk1"/>
                          </a:solidFill>
                          <a:effectLst/>
                          <a:latin typeface="+mn-lt"/>
                          <a:ea typeface="+mn-ea"/>
                          <a:cs typeface="+mn-cs"/>
                        </a:rPr>
                        <a:t>k</a:t>
                      </a:r>
                      <a:r>
                        <a:rPr lang="zh-CN" altLang="zh-CN" sz="1800" b="1" kern="1200">
                          <a:solidFill>
                            <a:schemeClr val="dk1"/>
                          </a:solidFill>
                          <a:effectLst/>
                          <a:latin typeface="+mn-lt"/>
                          <a:ea typeface="+mn-ea"/>
                          <a:cs typeface="+mn-cs"/>
                        </a:rPr>
                        <a:t>降解</a:t>
                      </a:r>
                      <a:r>
                        <a:rPr lang="en-US" altLang="zh-CN" sz="1800" b="1" kern="1200">
                          <a:solidFill>
                            <a:schemeClr val="dk1"/>
                          </a:solidFill>
                          <a:effectLst/>
                          <a:latin typeface="+mn-lt"/>
                          <a:ea typeface="+mn-ea"/>
                          <a:cs typeface="+mn-cs"/>
                        </a:rPr>
                        <a:t>NRT</a:t>
                      </a:r>
                      <a:r>
                        <a:rPr lang="zh-CN" altLang="zh-CN" sz="1800" b="1" kern="1200">
                          <a:solidFill>
                            <a:schemeClr val="dk1"/>
                          </a:solidFill>
                          <a:effectLst/>
                          <a:latin typeface="+mn-lt"/>
                          <a:ea typeface="+mn-ea"/>
                          <a:cs typeface="+mn-cs"/>
                        </a:rPr>
                        <a:t>。</a:t>
                      </a:r>
                    </a:p>
                  </a:txBody>
                  <a:tcPr/>
                </a:tc>
                <a:extLst>
                  <a:ext uri="{0D108BD9-81ED-4DB2-BD59-A6C34878D82A}">
                    <a16:rowId xmlns:a16="http://schemas.microsoft.com/office/drawing/2014/main" val="10001"/>
                  </a:ext>
                </a:extLst>
              </a:tr>
              <a:tr h="1093898">
                <a:tc>
                  <a:txBody>
                    <a:bodyPr/>
                    <a:lstStyle/>
                    <a:p>
                      <a:pPr algn="ctr"/>
                      <a:r>
                        <a:rPr lang="en-US" altLang="zh-CN" sz="1800" b="0">
                          <a:latin typeface="黑体" panose="02010609060101010101" pitchFamily="49" charset="-122"/>
                          <a:ea typeface="黑体" panose="02010609060101010101" pitchFamily="49" charset="-122"/>
                          <a:cs typeface="Arial Unicode MS" panose="020B0604020202020204" pitchFamily="34" charset="-122"/>
                        </a:rPr>
                        <a:t>21.3.2</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0,2</a:t>
                      </a:r>
                      <a:r>
                        <a:rPr lang="zh-CN" altLang="en-US" sz="1800" b="0" dirty="0">
                          <a:latin typeface="黑体" panose="02010609060101010101" pitchFamily="49" charset="-122"/>
                          <a:ea typeface="黑体" panose="02010609060101010101" pitchFamily="49" charset="-122"/>
                        </a:rPr>
                        <a:t>）</a:t>
                      </a:r>
                    </a:p>
                  </a:txBody>
                  <a:tcPr/>
                </a:tc>
                <a:tc>
                  <a:txBody>
                    <a:bodyPr/>
                    <a:lstStyle/>
                    <a:p>
                      <a:pPr marL="0" algn="just" defTabSz="914400" rtl="0" eaLnBrk="1" latinLnBrk="0" hangingPunct="1">
                        <a:buNone/>
                      </a:pPr>
                      <a:r>
                        <a:rPr lang="en-US" altLang="zh-CN" sz="1800" b="1" kern="100">
                          <a:solidFill>
                            <a:schemeClr val="dk1"/>
                          </a:solidFill>
                          <a:effectLst/>
                          <a:latin typeface="Times New Roman" panose="02020603050405020304" charset="0"/>
                          <a:ea typeface="+mn-ea"/>
                          <a:cs typeface="Times New Roman" panose="02020603050405020304" charset="0"/>
                        </a:rPr>
                        <a:t>BCFG</a:t>
                      </a:r>
                      <a:endParaRPr lang="zh-CN" altLang="zh-CN" sz="1800" b="1" kern="100">
                        <a:solidFill>
                          <a:schemeClr val="dk1"/>
                        </a:solidFill>
                        <a:effectLst/>
                        <a:latin typeface="Times New Roman" panose="02020603050405020304" charset="0"/>
                        <a:ea typeface="+mn-ea"/>
                        <a:cs typeface="Times New Roman" panose="02020603050405020304" charset="0"/>
                      </a:endParaRPr>
                    </a:p>
                    <a:p>
                      <a:pPr marL="0" algn="just" defTabSz="914400" rtl="0" eaLnBrk="1" latinLnBrk="0" hangingPunct="1">
                        <a:buNone/>
                      </a:pPr>
                      <a:r>
                        <a:rPr lang="en-US" altLang="zh-CN" sz="1800" b="1" kern="100">
                          <a:solidFill>
                            <a:schemeClr val="dk1"/>
                          </a:solidFill>
                          <a:effectLst/>
                          <a:latin typeface="Times New Roman" panose="02020603050405020304" charset="0"/>
                          <a:ea typeface="+mn-ea"/>
                          <a:cs typeface="Times New Roman" panose="02020603050405020304" charset="0"/>
                        </a:rPr>
                        <a:t>2</a:t>
                      </a:r>
                      <a:r>
                        <a:rPr lang="zh-CN" altLang="zh-CN" sz="1800" b="1" kern="100">
                          <a:solidFill>
                            <a:schemeClr val="dk1"/>
                          </a:solidFill>
                          <a:effectLst/>
                          <a:latin typeface="Times New Roman" panose="02020603050405020304" charset="0"/>
                          <a:ea typeface="+mn-ea"/>
                          <a:cs typeface="Times New Roman" panose="02020603050405020304" charset="0"/>
                        </a:rPr>
                        <a:t>：全选对</a:t>
                      </a:r>
                    </a:p>
                  </a:txBody>
                  <a:tcPr/>
                </a:tc>
                <a:tc>
                  <a:txBody>
                    <a:bodyPr/>
                    <a:lstStyle/>
                    <a:p>
                      <a:pPr marL="0" algn="just" defTabSz="914400" rtl="0" eaLnBrk="1" latinLnBrk="0" hangingPunct="1">
                        <a:lnSpc>
                          <a:spcPct val="100000"/>
                        </a:lnSpc>
                        <a:buNone/>
                      </a:pPr>
                      <a:r>
                        <a:rPr lang="zh-CN" altLang="en-US" sz="1800" b="1" kern="100">
                          <a:solidFill>
                            <a:schemeClr val="dk1"/>
                          </a:solidFill>
                          <a:effectLst/>
                          <a:latin typeface="Times New Roman" panose="02020603050405020304" charset="0"/>
                          <a:ea typeface="+mn-ea"/>
                          <a:cs typeface="Times New Roman" panose="02020603050405020304" charset="0"/>
                        </a:rPr>
                        <a:t>错选漏选</a:t>
                      </a:r>
                      <a:endParaRPr lang="en-US" altLang="zh-CN" sz="1800" b="1" kern="100">
                        <a:solidFill>
                          <a:schemeClr val="dk1"/>
                        </a:solidFill>
                        <a:effectLst/>
                        <a:latin typeface="Times New Roman" panose="02020603050405020304" charset="0"/>
                        <a:ea typeface="+mn-ea"/>
                        <a:cs typeface="Times New Roman" panose="02020603050405020304" charset="0"/>
                      </a:endParaRPr>
                    </a:p>
                    <a:p>
                      <a:pPr marL="0" algn="just" defTabSz="914400" rtl="0" eaLnBrk="1" latinLnBrk="0" hangingPunct="1">
                        <a:buNone/>
                      </a:pPr>
                      <a:r>
                        <a:rPr lang="en-US" altLang="zh-CN" sz="1800" b="1" kern="100">
                          <a:solidFill>
                            <a:schemeClr val="dk1"/>
                          </a:solidFill>
                          <a:effectLst/>
                          <a:latin typeface="Times New Roman" panose="02020603050405020304" charset="0"/>
                          <a:ea typeface="+mn-ea"/>
                          <a:cs typeface="Times New Roman" panose="02020603050405020304" charset="0"/>
                        </a:rPr>
                        <a:t>1</a:t>
                      </a:r>
                      <a:r>
                        <a:rPr lang="zh-CN" altLang="zh-CN" sz="1800" b="1" kern="100">
                          <a:solidFill>
                            <a:schemeClr val="dk1"/>
                          </a:solidFill>
                          <a:effectLst/>
                          <a:latin typeface="Times New Roman" panose="02020603050405020304" charset="0"/>
                          <a:ea typeface="+mn-ea"/>
                          <a:cs typeface="Times New Roman" panose="02020603050405020304" charset="0"/>
                        </a:rPr>
                        <a:t>、选</a:t>
                      </a:r>
                      <a:r>
                        <a:rPr lang="en-US" altLang="zh-CN" sz="1800" b="1" kern="100">
                          <a:solidFill>
                            <a:schemeClr val="dk1"/>
                          </a:solidFill>
                          <a:effectLst/>
                          <a:latin typeface="Times New Roman" panose="02020603050405020304" charset="0"/>
                          <a:ea typeface="+mn-ea"/>
                          <a:cs typeface="Times New Roman" panose="02020603050405020304" charset="0"/>
                        </a:rPr>
                        <a:t>BFG</a:t>
                      </a:r>
                      <a:r>
                        <a:rPr lang="zh-CN" altLang="zh-CN" sz="1800" b="1" kern="100">
                          <a:solidFill>
                            <a:schemeClr val="dk1"/>
                          </a:solidFill>
                          <a:effectLst/>
                          <a:latin typeface="Times New Roman" panose="02020603050405020304" charset="0"/>
                          <a:ea typeface="+mn-ea"/>
                          <a:cs typeface="Times New Roman" panose="02020603050405020304" charset="0"/>
                        </a:rPr>
                        <a:t>，可能不确定</a:t>
                      </a:r>
                      <a:r>
                        <a:rPr lang="en-US" altLang="zh-CN" sz="1800" b="1" kern="100">
                          <a:solidFill>
                            <a:schemeClr val="dk1"/>
                          </a:solidFill>
                          <a:effectLst/>
                          <a:latin typeface="Times New Roman" panose="02020603050405020304" charset="0"/>
                          <a:ea typeface="+mn-ea"/>
                          <a:cs typeface="Times New Roman" panose="02020603050405020304" charset="0"/>
                        </a:rPr>
                        <a:t>C\D</a:t>
                      </a:r>
                      <a:r>
                        <a:rPr lang="zh-CN" altLang="zh-CN" sz="1800" b="1" kern="100">
                          <a:solidFill>
                            <a:schemeClr val="dk1"/>
                          </a:solidFill>
                          <a:effectLst/>
                          <a:latin typeface="Times New Roman" panose="02020603050405020304" charset="0"/>
                          <a:ea typeface="+mn-ea"/>
                          <a:cs typeface="Times New Roman" panose="02020603050405020304" charset="0"/>
                        </a:rPr>
                        <a:t>不敢选</a:t>
                      </a:r>
                      <a:r>
                        <a:rPr lang="en-US" altLang="zh-CN" sz="1800" b="1" kern="100">
                          <a:solidFill>
                            <a:schemeClr val="dk1"/>
                          </a:solidFill>
                          <a:effectLst/>
                          <a:latin typeface="Times New Roman" panose="02020603050405020304" charset="0"/>
                          <a:ea typeface="+mn-ea"/>
                          <a:cs typeface="Times New Roman" panose="02020603050405020304" charset="0"/>
                        </a:rPr>
                        <a:t>            </a:t>
                      </a:r>
                    </a:p>
                    <a:p>
                      <a:pPr marL="0" algn="just" defTabSz="914400" rtl="0" eaLnBrk="1" latinLnBrk="0" hangingPunct="1">
                        <a:buNone/>
                      </a:pPr>
                      <a:r>
                        <a:rPr lang="en-US" altLang="zh-CN" sz="1800" b="1" kern="100">
                          <a:solidFill>
                            <a:schemeClr val="dk1"/>
                          </a:solidFill>
                          <a:effectLst/>
                          <a:latin typeface="Times New Roman" panose="02020603050405020304" charset="0"/>
                          <a:ea typeface="+mn-ea"/>
                          <a:cs typeface="Times New Roman" panose="02020603050405020304" charset="0"/>
                        </a:rPr>
                        <a:t>2</a:t>
                      </a:r>
                      <a:r>
                        <a:rPr lang="zh-CN" altLang="zh-CN" sz="1800" b="1" kern="100">
                          <a:solidFill>
                            <a:schemeClr val="dk1"/>
                          </a:solidFill>
                          <a:effectLst/>
                          <a:latin typeface="Times New Roman" panose="02020603050405020304" charset="0"/>
                          <a:ea typeface="+mn-ea"/>
                          <a:cs typeface="Times New Roman" panose="02020603050405020304" charset="0"/>
                        </a:rPr>
                        <a:t>、选</a:t>
                      </a:r>
                      <a:r>
                        <a:rPr lang="en-US" altLang="zh-CN" sz="1800" b="1" kern="100">
                          <a:solidFill>
                            <a:schemeClr val="dk1"/>
                          </a:solidFill>
                          <a:effectLst/>
                          <a:latin typeface="Times New Roman" panose="02020603050405020304" charset="0"/>
                          <a:ea typeface="+mn-ea"/>
                          <a:cs typeface="Times New Roman" panose="02020603050405020304" charset="0"/>
                        </a:rPr>
                        <a:t>BDFG</a:t>
                      </a:r>
                      <a:r>
                        <a:rPr lang="zh-CN" altLang="zh-CN" sz="1800" b="1" kern="100">
                          <a:solidFill>
                            <a:schemeClr val="dk1"/>
                          </a:solidFill>
                          <a:effectLst/>
                          <a:latin typeface="Times New Roman" panose="02020603050405020304" charset="0"/>
                          <a:ea typeface="+mn-ea"/>
                          <a:cs typeface="Times New Roman" panose="02020603050405020304" charset="0"/>
                        </a:rPr>
                        <a:t>，错选</a:t>
                      </a:r>
                      <a:r>
                        <a:rPr lang="en-US" altLang="zh-CN" sz="1800" b="1" kern="100">
                          <a:solidFill>
                            <a:schemeClr val="dk1"/>
                          </a:solidFill>
                          <a:effectLst/>
                          <a:latin typeface="Times New Roman" panose="02020603050405020304" charset="0"/>
                          <a:ea typeface="+mn-ea"/>
                          <a:cs typeface="Times New Roman" panose="02020603050405020304" charset="0"/>
                        </a:rPr>
                        <a:t>D</a:t>
                      </a:r>
                      <a:endParaRPr lang="zh-CN" altLang="zh-CN" sz="1800" b="1" kern="100">
                        <a:solidFill>
                          <a:schemeClr val="dk1"/>
                        </a:solidFill>
                        <a:effectLst/>
                        <a:latin typeface="Times New Roman" panose="02020603050405020304" charset="0"/>
                        <a:ea typeface="+mn-ea"/>
                        <a:cs typeface="Times New Roman" panose="02020603050405020304" charset="0"/>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79512" y="267494"/>
          <a:ext cx="8496945" cy="4476433"/>
        </p:xfrm>
        <a:graphic>
          <a:graphicData uri="http://schemas.openxmlformats.org/drawingml/2006/table">
            <a:tbl>
              <a:tblPr firstRow="1" bandRow="1">
                <a:tableStyleId>{5C22544A-7EE6-4342-B048-85BDC9FD1C3A}</a:tableStyleId>
              </a:tblPr>
              <a:tblGrid>
                <a:gridCol w="1052003">
                  <a:extLst>
                    <a:ext uri="{9D8B030D-6E8A-4147-A177-3AD203B41FA5}">
                      <a16:colId xmlns:a16="http://schemas.microsoft.com/office/drawing/2014/main" val="20000"/>
                    </a:ext>
                  </a:extLst>
                </a:gridCol>
                <a:gridCol w="1036229">
                  <a:extLst>
                    <a:ext uri="{9D8B030D-6E8A-4147-A177-3AD203B41FA5}">
                      <a16:colId xmlns:a16="http://schemas.microsoft.com/office/drawing/2014/main" val="20001"/>
                    </a:ext>
                  </a:extLst>
                </a:gridCol>
                <a:gridCol w="3816424">
                  <a:extLst>
                    <a:ext uri="{9D8B030D-6E8A-4147-A177-3AD203B41FA5}">
                      <a16:colId xmlns:a16="http://schemas.microsoft.com/office/drawing/2014/main" val="20002"/>
                    </a:ext>
                  </a:extLst>
                </a:gridCol>
                <a:gridCol w="2592289">
                  <a:extLst>
                    <a:ext uri="{9D8B030D-6E8A-4147-A177-3AD203B41FA5}">
                      <a16:colId xmlns:a16="http://schemas.microsoft.com/office/drawing/2014/main" val="20003"/>
                    </a:ext>
                  </a:extLst>
                </a:gridCol>
              </a:tblGrid>
              <a:tr h="348190">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1093898">
                <a:tc>
                  <a:txBody>
                    <a:bodyPr/>
                    <a:lstStyle/>
                    <a:p>
                      <a:pPr algn="ctr"/>
                      <a:r>
                        <a:rPr lang="en-US" altLang="zh-CN" sz="1800" b="0">
                          <a:latin typeface="黑体" panose="02010609060101010101" pitchFamily="49" charset="-122"/>
                          <a:ea typeface="黑体" panose="02010609060101010101" pitchFamily="49" charset="-122"/>
                          <a:cs typeface="Arial Unicode MS" panose="020B0604020202020204" pitchFamily="34" charset="-122"/>
                        </a:rPr>
                        <a:t>21.4</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a:latin typeface="黑体" panose="02010609060101010101" pitchFamily="49" charset="-122"/>
                          <a:ea typeface="黑体" panose="02010609060101010101" pitchFamily="49" charset="-122"/>
                        </a:rPr>
                        <a:t>（</a:t>
                      </a:r>
                      <a:r>
                        <a:rPr lang="en-US" altLang="zh-CN" sz="1800" b="0">
                          <a:latin typeface="黑体" panose="02010609060101010101" pitchFamily="49" charset="-122"/>
                          <a:ea typeface="黑体" panose="02010609060101010101" pitchFamily="49" charset="-122"/>
                        </a:rPr>
                        <a:t>0,1,2</a:t>
                      </a:r>
                      <a:r>
                        <a:rPr lang="zh-CN" altLang="en-US" sz="1800" b="0" dirty="0">
                          <a:latin typeface="黑体" panose="02010609060101010101" pitchFamily="49" charset="-122"/>
                          <a:ea typeface="黑体" panose="02010609060101010101" pitchFamily="49" charset="-122"/>
                        </a:rPr>
                        <a:t>）</a:t>
                      </a:r>
                    </a:p>
                  </a:txBody>
                  <a:tcPr/>
                </a:tc>
                <a:tc>
                  <a:txBody>
                    <a:bodyPr/>
                    <a:lstStyle/>
                    <a:p>
                      <a:r>
                        <a:rPr lang="zh-CN" altLang="zh-CN" sz="1800" b="1" kern="1200" dirty="0">
                          <a:solidFill>
                            <a:srgbClr val="C00000"/>
                          </a:solidFill>
                          <a:effectLst/>
                          <a:latin typeface="+mn-lt"/>
                          <a:ea typeface="+mn-ea"/>
                          <a:cs typeface="+mn-cs"/>
                        </a:rPr>
                        <a:t>给分原则：</a:t>
                      </a:r>
                      <a:r>
                        <a:rPr lang="en-US" altLang="zh-CN" sz="1800" b="1" kern="1200" dirty="0">
                          <a:solidFill>
                            <a:schemeClr val="dk1"/>
                          </a:solidFill>
                          <a:effectLst/>
                          <a:highlight>
                            <a:srgbClr val="FFFF00"/>
                          </a:highlight>
                          <a:latin typeface="+mn-lt"/>
                          <a:ea typeface="+mn-ea"/>
                          <a:cs typeface="+mn-cs"/>
                        </a:rPr>
                        <a:t>3</a:t>
                      </a:r>
                      <a:r>
                        <a:rPr lang="zh-CN" altLang="zh-CN" sz="1800" b="1" kern="1200" dirty="0">
                          <a:solidFill>
                            <a:schemeClr val="dk1"/>
                          </a:solidFill>
                          <a:effectLst/>
                          <a:highlight>
                            <a:srgbClr val="FFFF00"/>
                          </a:highlight>
                          <a:latin typeface="+mn-lt"/>
                          <a:ea typeface="+mn-ea"/>
                          <a:cs typeface="+mn-cs"/>
                        </a:rPr>
                        <a:t>个点，少</a:t>
                      </a:r>
                      <a:r>
                        <a:rPr lang="en-US" altLang="zh-CN" sz="1800" b="1" kern="1200" dirty="0">
                          <a:solidFill>
                            <a:schemeClr val="dk1"/>
                          </a:solidFill>
                          <a:effectLst/>
                          <a:highlight>
                            <a:srgbClr val="FFFF00"/>
                          </a:highlight>
                          <a:latin typeface="+mn-lt"/>
                          <a:ea typeface="+mn-ea"/>
                          <a:cs typeface="+mn-cs"/>
                        </a:rPr>
                        <a:t>1</a:t>
                      </a:r>
                      <a:r>
                        <a:rPr lang="zh-CN" altLang="zh-CN" sz="1800" b="1" kern="1200" dirty="0">
                          <a:solidFill>
                            <a:schemeClr val="dk1"/>
                          </a:solidFill>
                          <a:effectLst/>
                          <a:highlight>
                            <a:srgbClr val="FFFF00"/>
                          </a:highlight>
                          <a:latin typeface="+mn-lt"/>
                          <a:ea typeface="+mn-ea"/>
                          <a:cs typeface="+mn-cs"/>
                        </a:rPr>
                        <a:t>点扣</a:t>
                      </a:r>
                      <a:r>
                        <a:rPr lang="en-US" altLang="zh-CN" sz="1800" b="1" kern="1200" dirty="0">
                          <a:solidFill>
                            <a:schemeClr val="dk1"/>
                          </a:solidFill>
                          <a:effectLst/>
                          <a:highlight>
                            <a:srgbClr val="FFFF00"/>
                          </a:highlight>
                          <a:latin typeface="+mn-lt"/>
                          <a:ea typeface="+mn-ea"/>
                          <a:cs typeface="+mn-cs"/>
                        </a:rPr>
                        <a:t>1</a:t>
                      </a:r>
                      <a:r>
                        <a:rPr lang="zh-CN" altLang="zh-CN" sz="1800" b="1" kern="1200" dirty="0">
                          <a:solidFill>
                            <a:schemeClr val="dk1"/>
                          </a:solidFill>
                          <a:effectLst/>
                          <a:highlight>
                            <a:srgbClr val="FFFF00"/>
                          </a:highlight>
                          <a:latin typeface="+mn-lt"/>
                          <a:ea typeface="+mn-ea"/>
                          <a:cs typeface="+mn-cs"/>
                        </a:rPr>
                        <a:t>分，扣完为止。 </a:t>
                      </a:r>
                      <a:endParaRPr lang="zh-CN" altLang="zh-CN" sz="1800" kern="1200" dirty="0">
                        <a:solidFill>
                          <a:schemeClr val="dk1"/>
                        </a:solidFill>
                        <a:effectLst/>
                        <a:highlight>
                          <a:srgbClr val="FFFF00"/>
                        </a:highlight>
                        <a:latin typeface="+mn-lt"/>
                        <a:ea typeface="+mn-ea"/>
                        <a:cs typeface="+mn-cs"/>
                      </a:endParaRPr>
                    </a:p>
                    <a:p>
                      <a:pPr>
                        <a:lnSpc>
                          <a:spcPct val="114000"/>
                        </a:lnSpc>
                      </a:pPr>
                      <a:r>
                        <a:rPr lang="en-US" altLang="zh-CN" sz="1800" kern="1200" dirty="0">
                          <a:solidFill>
                            <a:schemeClr val="dk1"/>
                          </a:solidFill>
                          <a:effectLst/>
                          <a:latin typeface="+mn-lt"/>
                          <a:ea typeface="+mn-ea"/>
                          <a:cs typeface="+mn-cs"/>
                        </a:rPr>
                        <a:t>    </a:t>
                      </a:r>
                      <a:r>
                        <a:rPr lang="zh-CN" altLang="zh-CN" sz="1800" b="1" kern="1200" dirty="0">
                          <a:solidFill>
                            <a:srgbClr val="C00000"/>
                          </a:solidFill>
                          <a:effectLst/>
                          <a:latin typeface="+mn-lt"/>
                          <a:ea typeface="+mn-ea"/>
                          <a:cs typeface="+mn-cs"/>
                        </a:rPr>
                        <a:t>第</a:t>
                      </a:r>
                      <a:r>
                        <a:rPr lang="en-US" altLang="zh-CN" sz="1800" b="1" kern="1200" dirty="0">
                          <a:solidFill>
                            <a:srgbClr val="C00000"/>
                          </a:solidFill>
                          <a:effectLst/>
                          <a:latin typeface="+mn-lt"/>
                          <a:ea typeface="+mn-ea"/>
                          <a:cs typeface="+mn-cs"/>
                        </a:rPr>
                        <a:t>1</a:t>
                      </a:r>
                      <a:r>
                        <a:rPr lang="zh-CN" altLang="zh-CN" sz="1800" b="1" kern="1200" dirty="0">
                          <a:solidFill>
                            <a:srgbClr val="C00000"/>
                          </a:solidFill>
                          <a:effectLst/>
                          <a:latin typeface="+mn-lt"/>
                          <a:ea typeface="+mn-ea"/>
                          <a:cs typeface="+mn-cs"/>
                        </a:rPr>
                        <a:t>点：</a:t>
                      </a:r>
                      <a:r>
                        <a:rPr lang="en-US" altLang="zh-CN" sz="1800" b="1" kern="1200" dirty="0">
                          <a:solidFill>
                            <a:srgbClr val="C00000"/>
                          </a:solidFill>
                          <a:effectLst/>
                          <a:latin typeface="+mn-lt"/>
                          <a:ea typeface="+mn-ea"/>
                          <a:cs typeface="+mn-cs"/>
                        </a:rPr>
                        <a:t>NRT</a:t>
                      </a:r>
                      <a:r>
                        <a:rPr lang="zh-CN" altLang="zh-CN" sz="1800" b="1" kern="1200" dirty="0">
                          <a:solidFill>
                            <a:srgbClr val="C00000"/>
                          </a:solidFill>
                          <a:effectLst/>
                          <a:latin typeface="+mn-lt"/>
                          <a:ea typeface="+mn-ea"/>
                          <a:cs typeface="+mn-cs"/>
                        </a:rPr>
                        <a:t>与</a:t>
                      </a:r>
                      <a:r>
                        <a:rPr lang="en-US" altLang="zh-CN" sz="1800" b="1" kern="1200" dirty="0">
                          <a:solidFill>
                            <a:srgbClr val="C00000"/>
                          </a:solidFill>
                          <a:effectLst/>
                          <a:latin typeface="+mn-lt"/>
                          <a:ea typeface="+mn-ea"/>
                          <a:cs typeface="+mn-cs"/>
                        </a:rPr>
                        <a:t>ABA</a:t>
                      </a:r>
                      <a:r>
                        <a:rPr lang="zh-CN" altLang="zh-CN" sz="1800" b="1" kern="1200" dirty="0">
                          <a:solidFill>
                            <a:srgbClr val="C00000"/>
                          </a:solidFill>
                          <a:effectLst/>
                          <a:latin typeface="+mn-lt"/>
                          <a:ea typeface="+mn-ea"/>
                          <a:cs typeface="+mn-cs"/>
                        </a:rPr>
                        <a:t>结合后，可与</a:t>
                      </a:r>
                      <a:r>
                        <a:rPr lang="en-US" altLang="zh-CN" sz="1800" b="1" kern="1200" dirty="0">
                          <a:solidFill>
                            <a:srgbClr val="C00000"/>
                          </a:solidFill>
                          <a:effectLst/>
                          <a:latin typeface="+mn-lt"/>
                          <a:ea typeface="+mn-ea"/>
                          <a:cs typeface="+mn-cs"/>
                        </a:rPr>
                        <a:t>SPX</a:t>
                      </a:r>
                      <a:r>
                        <a:rPr lang="zh-CN" altLang="zh-CN" sz="1800" b="1" kern="1200" dirty="0">
                          <a:solidFill>
                            <a:srgbClr val="C00000"/>
                          </a:solidFill>
                          <a:effectLst/>
                          <a:latin typeface="+mn-lt"/>
                          <a:ea typeface="+mn-ea"/>
                          <a:cs typeface="+mn-cs"/>
                        </a:rPr>
                        <a:t>形成复合物</a:t>
                      </a:r>
                      <a:r>
                        <a:rPr lang="zh-CN" altLang="zh-CN" sz="1800" kern="1200" dirty="0">
                          <a:solidFill>
                            <a:schemeClr val="dk1"/>
                          </a:solidFill>
                          <a:effectLst/>
                          <a:latin typeface="+mn-lt"/>
                          <a:ea typeface="+mn-ea"/>
                          <a:cs typeface="+mn-cs"/>
                        </a:rPr>
                        <a:t>（</a:t>
                      </a:r>
                      <a:r>
                        <a:rPr lang="en-US" altLang="zh-CN" sz="1800" kern="1200" dirty="0">
                          <a:solidFill>
                            <a:schemeClr val="dk1"/>
                          </a:solidFill>
                          <a:effectLst/>
                          <a:latin typeface="+mn-lt"/>
                          <a:ea typeface="+mn-ea"/>
                          <a:cs typeface="+mn-cs"/>
                        </a:rPr>
                        <a:t>ABA</a:t>
                      </a:r>
                      <a:r>
                        <a:rPr lang="zh-CN" altLang="zh-CN" sz="1800" kern="1200" dirty="0">
                          <a:solidFill>
                            <a:schemeClr val="dk1"/>
                          </a:solidFill>
                          <a:effectLst/>
                          <a:latin typeface="+mn-lt"/>
                          <a:ea typeface="+mn-ea"/>
                          <a:cs typeface="+mn-cs"/>
                        </a:rPr>
                        <a:t>得写出来，</a:t>
                      </a:r>
                      <a:r>
                        <a:rPr lang="en-US" altLang="zh-CN" sz="1800" kern="1200" dirty="0">
                          <a:solidFill>
                            <a:schemeClr val="dk1"/>
                          </a:solidFill>
                          <a:effectLst/>
                          <a:latin typeface="+mn-lt"/>
                          <a:ea typeface="+mn-ea"/>
                          <a:cs typeface="+mn-cs"/>
                        </a:rPr>
                        <a:t>NRT</a:t>
                      </a:r>
                      <a:r>
                        <a:rPr lang="zh-CN" altLang="zh-CN" sz="1800" kern="1200" dirty="0">
                          <a:solidFill>
                            <a:schemeClr val="dk1"/>
                          </a:solidFill>
                          <a:effectLst/>
                          <a:latin typeface="+mn-lt"/>
                          <a:ea typeface="+mn-ea"/>
                          <a:cs typeface="+mn-cs"/>
                        </a:rPr>
                        <a:t>与</a:t>
                      </a:r>
                      <a:r>
                        <a:rPr lang="en-US" altLang="zh-CN" sz="1800" kern="1200" dirty="0">
                          <a:solidFill>
                            <a:schemeClr val="dk1"/>
                          </a:solidFill>
                          <a:effectLst/>
                          <a:latin typeface="+mn-lt"/>
                          <a:ea typeface="+mn-ea"/>
                          <a:cs typeface="+mn-cs"/>
                        </a:rPr>
                        <a:t>SPX</a:t>
                      </a:r>
                      <a:r>
                        <a:rPr lang="zh-CN" altLang="zh-CN" sz="1800" kern="1200" dirty="0">
                          <a:solidFill>
                            <a:schemeClr val="dk1"/>
                          </a:solidFill>
                          <a:effectLst/>
                          <a:latin typeface="+mn-lt"/>
                          <a:ea typeface="+mn-ea"/>
                          <a:cs typeface="+mn-cs"/>
                        </a:rPr>
                        <a:t>结合</a:t>
                      </a:r>
                      <a:r>
                        <a:rPr lang="en-US" altLang="zh-CN" sz="1800" kern="1200" dirty="0">
                          <a:solidFill>
                            <a:schemeClr val="dk1"/>
                          </a:solidFill>
                          <a:effectLst/>
                          <a:latin typeface="+mn-lt"/>
                          <a:ea typeface="+mn-ea"/>
                          <a:cs typeface="+mn-cs"/>
                        </a:rPr>
                        <a:t>/</a:t>
                      </a:r>
                      <a:r>
                        <a:rPr lang="zh-CN" altLang="zh-CN" sz="1800" kern="1200" dirty="0">
                          <a:solidFill>
                            <a:schemeClr val="dk1"/>
                          </a:solidFill>
                          <a:effectLst/>
                          <a:latin typeface="+mn-lt"/>
                          <a:ea typeface="+mn-ea"/>
                          <a:cs typeface="+mn-cs"/>
                        </a:rPr>
                        <a:t>相互作用写出来，以上两点都写到才能得该得分点） </a:t>
                      </a:r>
                    </a:p>
                    <a:p>
                      <a:pPr>
                        <a:lnSpc>
                          <a:spcPct val="114000"/>
                        </a:lnSpc>
                      </a:pPr>
                      <a:r>
                        <a:rPr lang="en-US" altLang="zh-CN" sz="1800" kern="1200" dirty="0">
                          <a:solidFill>
                            <a:schemeClr val="dk1"/>
                          </a:solidFill>
                          <a:effectLst/>
                          <a:latin typeface="+mn-lt"/>
                          <a:ea typeface="+mn-ea"/>
                          <a:cs typeface="+mn-cs"/>
                        </a:rPr>
                        <a:t>   </a:t>
                      </a:r>
                      <a:r>
                        <a:rPr lang="zh-CN" altLang="zh-CN" sz="1800" b="1" kern="1200" dirty="0">
                          <a:solidFill>
                            <a:srgbClr val="C00000"/>
                          </a:solidFill>
                          <a:effectLst/>
                          <a:latin typeface="+mn-lt"/>
                          <a:ea typeface="+mn-ea"/>
                          <a:cs typeface="+mn-cs"/>
                        </a:rPr>
                        <a:t>第</a:t>
                      </a:r>
                      <a:r>
                        <a:rPr lang="en-US" altLang="zh-CN" sz="1800" b="1" kern="1200" dirty="0">
                          <a:solidFill>
                            <a:srgbClr val="C00000"/>
                          </a:solidFill>
                          <a:effectLst/>
                          <a:latin typeface="+mn-lt"/>
                          <a:ea typeface="+mn-ea"/>
                          <a:cs typeface="+mn-cs"/>
                        </a:rPr>
                        <a:t>2</a:t>
                      </a:r>
                      <a:r>
                        <a:rPr lang="zh-CN" altLang="zh-CN" sz="1800" b="1" kern="1200" dirty="0">
                          <a:solidFill>
                            <a:srgbClr val="C00000"/>
                          </a:solidFill>
                          <a:effectLst/>
                          <a:latin typeface="+mn-lt"/>
                          <a:ea typeface="+mn-ea"/>
                          <a:cs typeface="+mn-cs"/>
                        </a:rPr>
                        <a:t>点：释放被</a:t>
                      </a:r>
                      <a:r>
                        <a:rPr lang="en-US" altLang="zh-CN" sz="1800" b="1" kern="1200" dirty="0">
                          <a:solidFill>
                            <a:srgbClr val="C00000"/>
                          </a:solidFill>
                          <a:effectLst/>
                          <a:latin typeface="+mn-lt"/>
                          <a:ea typeface="+mn-ea"/>
                          <a:cs typeface="+mn-cs"/>
                        </a:rPr>
                        <a:t>SPX</a:t>
                      </a:r>
                      <a:r>
                        <a:rPr lang="zh-CN" altLang="zh-CN" sz="1800" b="1" kern="1200" dirty="0">
                          <a:solidFill>
                            <a:srgbClr val="C00000"/>
                          </a:solidFill>
                          <a:effectLst/>
                          <a:latin typeface="+mn-lt"/>
                          <a:ea typeface="+mn-ea"/>
                          <a:cs typeface="+mn-cs"/>
                        </a:rPr>
                        <a:t>结合的转录因子</a:t>
                      </a:r>
                      <a:r>
                        <a:rPr lang="en-US" altLang="zh-CN" sz="1800" b="1" kern="1200" dirty="0">
                          <a:solidFill>
                            <a:srgbClr val="C00000"/>
                          </a:solidFill>
                          <a:effectLst/>
                          <a:latin typeface="+mn-lt"/>
                          <a:ea typeface="+mn-ea"/>
                          <a:cs typeface="+mn-cs"/>
                        </a:rPr>
                        <a:t>NLP </a:t>
                      </a:r>
                      <a:r>
                        <a:rPr lang="zh-CN" altLang="zh-CN" sz="1800" kern="1200" dirty="0">
                          <a:solidFill>
                            <a:schemeClr val="dk1"/>
                          </a:solidFill>
                          <a:effectLst/>
                          <a:latin typeface="+mn-lt"/>
                          <a:ea typeface="+mn-ea"/>
                          <a:cs typeface="+mn-cs"/>
                        </a:rPr>
                        <a:t>（释放，游离的</a:t>
                      </a:r>
                      <a:r>
                        <a:rPr lang="en-US" altLang="zh-CN" sz="1800" kern="1200" dirty="0">
                          <a:solidFill>
                            <a:schemeClr val="dk1"/>
                          </a:solidFill>
                          <a:effectLst/>
                          <a:latin typeface="+mn-lt"/>
                          <a:ea typeface="+mn-ea"/>
                          <a:cs typeface="+mn-cs"/>
                        </a:rPr>
                        <a:t>NLP</a:t>
                      </a:r>
                      <a:r>
                        <a:rPr lang="zh-CN" altLang="zh-CN" sz="1800" kern="1200" dirty="0">
                          <a:solidFill>
                            <a:schemeClr val="dk1"/>
                          </a:solidFill>
                          <a:effectLst/>
                          <a:latin typeface="+mn-lt"/>
                          <a:ea typeface="+mn-ea"/>
                          <a:cs typeface="+mn-cs"/>
                        </a:rPr>
                        <a:t>变多，</a:t>
                      </a:r>
                      <a:r>
                        <a:rPr lang="en-US" altLang="zh-CN" sz="1800" kern="1200" dirty="0">
                          <a:solidFill>
                            <a:schemeClr val="dk1"/>
                          </a:solidFill>
                          <a:effectLst/>
                          <a:latin typeface="+mn-lt"/>
                          <a:ea typeface="+mn-ea"/>
                          <a:cs typeface="+mn-cs"/>
                        </a:rPr>
                        <a:t>NLP</a:t>
                      </a:r>
                      <a:r>
                        <a:rPr lang="zh-CN" altLang="zh-CN" sz="1800" kern="1200" dirty="0">
                          <a:solidFill>
                            <a:schemeClr val="dk1"/>
                          </a:solidFill>
                          <a:effectLst/>
                          <a:latin typeface="+mn-lt"/>
                          <a:ea typeface="+mn-ea"/>
                          <a:cs typeface="+mn-cs"/>
                        </a:rPr>
                        <a:t>脱离，解除</a:t>
                      </a:r>
                      <a:r>
                        <a:rPr lang="en-US" altLang="zh-CN" sz="1800" kern="1200" dirty="0">
                          <a:solidFill>
                            <a:schemeClr val="dk1"/>
                          </a:solidFill>
                          <a:effectLst/>
                          <a:latin typeface="+mn-lt"/>
                          <a:ea typeface="+mn-ea"/>
                          <a:cs typeface="+mn-cs"/>
                        </a:rPr>
                        <a:t>SPX</a:t>
                      </a:r>
                      <a:r>
                        <a:rPr lang="zh-CN" altLang="zh-CN" sz="1800" kern="1200" dirty="0">
                          <a:solidFill>
                            <a:schemeClr val="dk1"/>
                          </a:solidFill>
                          <a:effectLst/>
                          <a:latin typeface="+mn-lt"/>
                          <a:ea typeface="+mn-ea"/>
                          <a:cs typeface="+mn-cs"/>
                        </a:rPr>
                        <a:t>对</a:t>
                      </a:r>
                      <a:r>
                        <a:rPr lang="en-US" altLang="zh-CN" sz="1800" kern="1200" dirty="0">
                          <a:solidFill>
                            <a:schemeClr val="dk1"/>
                          </a:solidFill>
                          <a:effectLst/>
                          <a:latin typeface="+mn-lt"/>
                          <a:ea typeface="+mn-ea"/>
                          <a:cs typeface="+mn-cs"/>
                        </a:rPr>
                        <a:t>NLP</a:t>
                      </a:r>
                      <a:r>
                        <a:rPr lang="zh-CN" altLang="zh-CN" sz="1800" kern="1200" dirty="0">
                          <a:solidFill>
                            <a:schemeClr val="dk1"/>
                          </a:solidFill>
                          <a:effectLst/>
                          <a:latin typeface="+mn-lt"/>
                          <a:ea typeface="+mn-ea"/>
                          <a:cs typeface="+mn-cs"/>
                        </a:rPr>
                        <a:t>的抑制，这几种表达都可以）</a:t>
                      </a:r>
                    </a:p>
                    <a:p>
                      <a:pPr>
                        <a:lnSpc>
                          <a:spcPct val="114000"/>
                        </a:lnSpc>
                      </a:pPr>
                      <a:r>
                        <a:rPr lang="en-US" altLang="zh-CN" sz="1800" kern="1200" dirty="0">
                          <a:solidFill>
                            <a:schemeClr val="dk1"/>
                          </a:solidFill>
                          <a:effectLst/>
                          <a:latin typeface="+mn-lt"/>
                          <a:ea typeface="+mn-ea"/>
                          <a:cs typeface="+mn-cs"/>
                        </a:rPr>
                        <a:t>   </a:t>
                      </a:r>
                      <a:r>
                        <a:rPr lang="zh-CN" altLang="zh-CN" sz="1800" b="1" kern="1200" dirty="0">
                          <a:solidFill>
                            <a:srgbClr val="C00000"/>
                          </a:solidFill>
                          <a:effectLst/>
                          <a:latin typeface="+mn-lt"/>
                          <a:ea typeface="+mn-ea"/>
                          <a:cs typeface="+mn-cs"/>
                        </a:rPr>
                        <a:t>第</a:t>
                      </a:r>
                      <a:r>
                        <a:rPr lang="en-US" altLang="zh-CN" sz="1800" b="1" kern="1200" dirty="0">
                          <a:solidFill>
                            <a:srgbClr val="C00000"/>
                          </a:solidFill>
                          <a:effectLst/>
                          <a:latin typeface="+mn-lt"/>
                          <a:ea typeface="+mn-ea"/>
                          <a:cs typeface="+mn-cs"/>
                        </a:rPr>
                        <a:t>3</a:t>
                      </a:r>
                      <a:r>
                        <a:rPr lang="zh-CN" altLang="zh-CN" sz="1800" b="1" kern="1200" dirty="0">
                          <a:solidFill>
                            <a:srgbClr val="C00000"/>
                          </a:solidFill>
                          <a:effectLst/>
                          <a:latin typeface="+mn-lt"/>
                          <a:ea typeface="+mn-ea"/>
                          <a:cs typeface="+mn-cs"/>
                        </a:rPr>
                        <a:t>点：</a:t>
                      </a:r>
                      <a:r>
                        <a:rPr lang="en-US" altLang="zh-CN" sz="1800" b="1" kern="1200" dirty="0">
                          <a:solidFill>
                            <a:srgbClr val="C00000"/>
                          </a:solidFill>
                          <a:effectLst/>
                          <a:latin typeface="+mn-lt"/>
                          <a:ea typeface="+mn-ea"/>
                          <a:cs typeface="+mn-cs"/>
                        </a:rPr>
                        <a:t>NLP</a:t>
                      </a:r>
                      <a:r>
                        <a:rPr lang="zh-CN" altLang="zh-CN" sz="1800" b="1" kern="1200" dirty="0">
                          <a:solidFill>
                            <a:srgbClr val="C00000"/>
                          </a:solidFill>
                          <a:effectLst/>
                          <a:latin typeface="+mn-lt"/>
                          <a:ea typeface="+mn-ea"/>
                          <a:cs typeface="+mn-cs"/>
                        </a:rPr>
                        <a:t>入核，调控相关基因表达 </a:t>
                      </a:r>
                      <a:r>
                        <a:rPr lang="zh-CN" altLang="zh-CN" sz="1800" kern="1200" dirty="0">
                          <a:solidFill>
                            <a:schemeClr val="dk1"/>
                          </a:solidFill>
                          <a:effectLst/>
                          <a:latin typeface="+mn-lt"/>
                          <a:ea typeface="+mn-ea"/>
                          <a:cs typeface="+mn-cs"/>
                        </a:rPr>
                        <a:t>（必须要写到入核和对基因表达的影响才能得分）</a:t>
                      </a:r>
                    </a:p>
                  </a:txBody>
                  <a:tcPr/>
                </a:tc>
                <a:tc>
                  <a:txBody>
                    <a:bodyPr/>
                    <a:lstStyle/>
                    <a:p>
                      <a:pPr>
                        <a:lnSpc>
                          <a:spcPct val="100000"/>
                        </a:lnSpc>
                      </a:pPr>
                      <a:r>
                        <a:rPr lang="zh-CN" altLang="en-US" sz="1800" b="1" kern="1200" dirty="0">
                          <a:solidFill>
                            <a:schemeClr val="dk1"/>
                          </a:solidFill>
                          <a:effectLst/>
                          <a:latin typeface="+mn-lt"/>
                          <a:ea typeface="+mn-ea"/>
                          <a:cs typeface="+mn-cs"/>
                        </a:rPr>
                        <a:t>第</a:t>
                      </a:r>
                      <a:r>
                        <a:rPr lang="en-US" altLang="zh-CN" sz="1800" b="1" kern="1200" dirty="0">
                          <a:solidFill>
                            <a:schemeClr val="dk1"/>
                          </a:solidFill>
                          <a:effectLst/>
                          <a:latin typeface="+mn-lt"/>
                          <a:ea typeface="+mn-ea"/>
                          <a:cs typeface="+mn-cs"/>
                        </a:rPr>
                        <a:t>1</a:t>
                      </a:r>
                      <a:r>
                        <a:rPr lang="zh-CN" altLang="en-US" sz="1800" b="1" kern="1200" dirty="0">
                          <a:solidFill>
                            <a:schemeClr val="dk1"/>
                          </a:solidFill>
                          <a:effectLst/>
                          <a:latin typeface="+mn-lt"/>
                          <a:ea typeface="+mn-ea"/>
                          <a:cs typeface="+mn-cs"/>
                        </a:rPr>
                        <a:t>点未点出</a:t>
                      </a:r>
                      <a:r>
                        <a:rPr lang="en-US" altLang="zh-CN" sz="1800" b="1" kern="1200" dirty="0">
                          <a:solidFill>
                            <a:schemeClr val="dk1"/>
                          </a:solidFill>
                          <a:effectLst/>
                          <a:latin typeface="+mn-lt"/>
                          <a:ea typeface="+mn-ea"/>
                          <a:cs typeface="+mn-cs"/>
                        </a:rPr>
                        <a:t>ABA;</a:t>
                      </a:r>
                      <a:r>
                        <a:rPr lang="zh-CN" altLang="en-US" sz="1800" b="1" kern="1200" dirty="0">
                          <a:solidFill>
                            <a:schemeClr val="dk1"/>
                          </a:solidFill>
                          <a:effectLst/>
                          <a:latin typeface="+mn-lt"/>
                          <a:ea typeface="+mn-ea"/>
                          <a:cs typeface="+mn-cs"/>
                        </a:rPr>
                        <a:t>或未点出“</a:t>
                      </a:r>
                      <a:r>
                        <a:rPr lang="en-US" altLang="zh-CN" sz="1800" b="1" kern="1200" dirty="0">
                          <a:solidFill>
                            <a:schemeClr val="dk1"/>
                          </a:solidFill>
                          <a:effectLst/>
                          <a:latin typeface="+mn-lt"/>
                          <a:ea typeface="+mn-ea"/>
                          <a:cs typeface="+mn-cs"/>
                        </a:rPr>
                        <a:t>NRT</a:t>
                      </a:r>
                      <a:r>
                        <a:rPr lang="zh-CN" altLang="zh-CN" sz="1800" b="1" kern="1200" dirty="0">
                          <a:solidFill>
                            <a:schemeClr val="dk1"/>
                          </a:solidFill>
                          <a:effectLst/>
                          <a:latin typeface="+mn-lt"/>
                          <a:ea typeface="+mn-ea"/>
                          <a:cs typeface="+mn-cs"/>
                        </a:rPr>
                        <a:t>与</a:t>
                      </a:r>
                      <a:r>
                        <a:rPr lang="en-US" altLang="zh-CN" sz="1800" b="1" kern="1200" dirty="0">
                          <a:solidFill>
                            <a:schemeClr val="dk1"/>
                          </a:solidFill>
                          <a:effectLst/>
                          <a:latin typeface="+mn-lt"/>
                          <a:ea typeface="+mn-ea"/>
                          <a:cs typeface="+mn-cs"/>
                        </a:rPr>
                        <a:t>SPX</a:t>
                      </a:r>
                      <a:r>
                        <a:rPr lang="zh-CN" altLang="zh-CN" sz="1800" b="1" kern="1200" dirty="0">
                          <a:solidFill>
                            <a:schemeClr val="dk1"/>
                          </a:solidFill>
                          <a:effectLst/>
                          <a:latin typeface="+mn-lt"/>
                          <a:ea typeface="+mn-ea"/>
                          <a:cs typeface="+mn-cs"/>
                        </a:rPr>
                        <a:t>结合</a:t>
                      </a:r>
                      <a:r>
                        <a:rPr lang="zh-CN" altLang="en-US" sz="1800" b="1" kern="1200" dirty="0">
                          <a:solidFill>
                            <a:schemeClr val="dk1"/>
                          </a:solidFill>
                          <a:effectLst/>
                          <a:latin typeface="+mn-lt"/>
                          <a:ea typeface="+mn-ea"/>
                          <a:cs typeface="+mn-cs"/>
                        </a:rPr>
                        <a:t>”</a:t>
                      </a:r>
                      <a:endParaRPr lang="en-US" altLang="zh-CN" sz="1800" b="1" kern="1200" dirty="0">
                        <a:solidFill>
                          <a:schemeClr val="dk1"/>
                        </a:solidFill>
                        <a:effectLst/>
                        <a:latin typeface="+mn-lt"/>
                        <a:ea typeface="+mn-ea"/>
                        <a:cs typeface="+mn-cs"/>
                      </a:endParaRPr>
                    </a:p>
                    <a:p>
                      <a:pPr>
                        <a:lnSpc>
                          <a:spcPct val="100000"/>
                        </a:lnSpc>
                      </a:pPr>
                      <a:endParaRPr lang="en-US" altLang="zh-CN" sz="1800" b="1" kern="1200" dirty="0">
                        <a:solidFill>
                          <a:schemeClr val="dk1"/>
                        </a:solidFill>
                        <a:effectLst/>
                        <a:latin typeface="+mn-lt"/>
                        <a:ea typeface="+mn-ea"/>
                        <a:cs typeface="+mn-cs"/>
                      </a:endParaRPr>
                    </a:p>
                    <a:p>
                      <a:pPr>
                        <a:lnSpc>
                          <a:spcPct val="100000"/>
                        </a:lnSpc>
                      </a:pPr>
                      <a:r>
                        <a:rPr lang="zh-CN" altLang="en-US" sz="1800" b="1" kern="1200" dirty="0">
                          <a:solidFill>
                            <a:schemeClr val="dk1"/>
                          </a:solidFill>
                          <a:effectLst/>
                          <a:latin typeface="+mn-lt"/>
                          <a:ea typeface="+mn-ea"/>
                          <a:cs typeface="+mn-cs"/>
                        </a:rPr>
                        <a:t>第</a:t>
                      </a:r>
                      <a:r>
                        <a:rPr lang="en-US" altLang="zh-CN" sz="1800" b="1" kern="1200" dirty="0">
                          <a:solidFill>
                            <a:schemeClr val="dk1"/>
                          </a:solidFill>
                          <a:effectLst/>
                          <a:latin typeface="+mn-lt"/>
                          <a:ea typeface="+mn-ea"/>
                          <a:cs typeface="+mn-cs"/>
                        </a:rPr>
                        <a:t>2</a:t>
                      </a:r>
                      <a:r>
                        <a:rPr lang="zh-CN" altLang="en-US" sz="1800" b="1" kern="1200" dirty="0">
                          <a:solidFill>
                            <a:schemeClr val="dk1"/>
                          </a:solidFill>
                          <a:effectLst/>
                          <a:latin typeface="+mn-lt"/>
                          <a:ea typeface="+mn-ea"/>
                          <a:cs typeface="+mn-cs"/>
                        </a:rPr>
                        <a:t>点漏答；</a:t>
                      </a:r>
                      <a:endParaRPr lang="en-US" altLang="zh-CN" sz="1800" b="1" kern="1200" dirty="0">
                        <a:solidFill>
                          <a:schemeClr val="dk1"/>
                        </a:solidFill>
                        <a:effectLst/>
                        <a:latin typeface="+mn-lt"/>
                        <a:ea typeface="+mn-ea"/>
                        <a:cs typeface="+mn-cs"/>
                      </a:endParaRPr>
                    </a:p>
                    <a:p>
                      <a:pPr>
                        <a:lnSpc>
                          <a:spcPct val="100000"/>
                        </a:lnSpc>
                      </a:pPr>
                      <a:endParaRPr lang="en-US" altLang="zh-CN" sz="1800" b="1" kern="1200" dirty="0">
                        <a:solidFill>
                          <a:schemeClr val="dk1"/>
                        </a:solidFill>
                        <a:effectLst/>
                        <a:latin typeface="+mn-lt"/>
                        <a:ea typeface="+mn-ea"/>
                        <a:cs typeface="+mn-cs"/>
                      </a:endParaRPr>
                    </a:p>
                    <a:p>
                      <a:pPr>
                        <a:lnSpc>
                          <a:spcPct val="100000"/>
                        </a:lnSpc>
                      </a:pPr>
                      <a:r>
                        <a:rPr lang="zh-CN" altLang="en-US" sz="1800" b="1" kern="1200" dirty="0">
                          <a:solidFill>
                            <a:schemeClr val="dk1"/>
                          </a:solidFill>
                          <a:effectLst/>
                          <a:latin typeface="+mn-lt"/>
                          <a:ea typeface="+mn-ea"/>
                          <a:cs typeface="+mn-cs"/>
                        </a:rPr>
                        <a:t>第</a:t>
                      </a:r>
                      <a:r>
                        <a:rPr lang="en-US" altLang="zh-CN" sz="1800" b="1" kern="1200" dirty="0">
                          <a:solidFill>
                            <a:schemeClr val="dk1"/>
                          </a:solidFill>
                          <a:effectLst/>
                          <a:latin typeface="+mn-lt"/>
                          <a:ea typeface="+mn-ea"/>
                          <a:cs typeface="+mn-cs"/>
                        </a:rPr>
                        <a:t>3</a:t>
                      </a:r>
                      <a:r>
                        <a:rPr lang="zh-CN" altLang="en-US" sz="1800" b="1" kern="1200" dirty="0">
                          <a:solidFill>
                            <a:schemeClr val="dk1"/>
                          </a:solidFill>
                          <a:effectLst/>
                          <a:latin typeface="+mn-lt"/>
                          <a:ea typeface="+mn-ea"/>
                          <a:cs typeface="+mn-cs"/>
                        </a:rPr>
                        <a:t>点入核对象弄错了；未表明</a:t>
                      </a:r>
                      <a:r>
                        <a:rPr lang="en-US" altLang="zh-CN" sz="1800" b="1" kern="1200" dirty="0">
                          <a:solidFill>
                            <a:schemeClr val="dk1"/>
                          </a:solidFill>
                          <a:effectLst/>
                          <a:latin typeface="+mn-lt"/>
                          <a:ea typeface="+mn-ea"/>
                          <a:cs typeface="+mn-cs"/>
                        </a:rPr>
                        <a:t>NLP</a:t>
                      </a:r>
                      <a:r>
                        <a:rPr lang="zh-CN" altLang="en-US" sz="1800" b="1" kern="1200" dirty="0">
                          <a:solidFill>
                            <a:schemeClr val="dk1"/>
                          </a:solidFill>
                          <a:effectLst/>
                          <a:latin typeface="+mn-lt"/>
                          <a:ea typeface="+mn-ea"/>
                          <a:cs typeface="+mn-cs"/>
                        </a:rPr>
                        <a:t>对基因表达的影响。</a:t>
                      </a:r>
                      <a:endParaRPr lang="en-US" altLang="zh-CN" sz="1800" b="1"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179512" y="267494"/>
          <a:ext cx="8496945" cy="4273296"/>
        </p:xfrm>
        <a:graphic>
          <a:graphicData uri="http://schemas.openxmlformats.org/drawingml/2006/table">
            <a:tbl>
              <a:tblPr firstRow="1" bandRow="1">
                <a:tableStyleId>{5C22544A-7EE6-4342-B048-85BDC9FD1C3A}</a:tableStyleId>
              </a:tblPr>
              <a:tblGrid>
                <a:gridCol w="1052003">
                  <a:extLst>
                    <a:ext uri="{9D8B030D-6E8A-4147-A177-3AD203B41FA5}">
                      <a16:colId xmlns:a16="http://schemas.microsoft.com/office/drawing/2014/main" val="20000"/>
                    </a:ext>
                  </a:extLst>
                </a:gridCol>
                <a:gridCol w="1036229">
                  <a:extLst>
                    <a:ext uri="{9D8B030D-6E8A-4147-A177-3AD203B41FA5}">
                      <a16:colId xmlns:a16="http://schemas.microsoft.com/office/drawing/2014/main" val="20001"/>
                    </a:ext>
                  </a:extLst>
                </a:gridCol>
                <a:gridCol w="2829838">
                  <a:extLst>
                    <a:ext uri="{9D8B030D-6E8A-4147-A177-3AD203B41FA5}">
                      <a16:colId xmlns:a16="http://schemas.microsoft.com/office/drawing/2014/main" val="20002"/>
                    </a:ext>
                  </a:extLst>
                </a:gridCol>
                <a:gridCol w="3578875">
                  <a:extLst>
                    <a:ext uri="{9D8B030D-6E8A-4147-A177-3AD203B41FA5}">
                      <a16:colId xmlns:a16="http://schemas.microsoft.com/office/drawing/2014/main" val="20003"/>
                    </a:ext>
                  </a:extLst>
                </a:gridCol>
              </a:tblGrid>
              <a:tr h="348190">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1093898">
                <a:tc>
                  <a:txBody>
                    <a:bodyPr/>
                    <a:lstStyle/>
                    <a:p>
                      <a:pPr algn="ctr"/>
                      <a:r>
                        <a:rPr lang="en-US" altLang="zh-CN" sz="1800" b="0">
                          <a:latin typeface="黑体" panose="02010609060101010101" pitchFamily="49" charset="-122"/>
                          <a:ea typeface="黑体" panose="02010609060101010101" pitchFamily="49" charset="-122"/>
                          <a:cs typeface="Arial Unicode MS" panose="020B0604020202020204" pitchFamily="34" charset="-122"/>
                        </a:rPr>
                        <a:t>21.5</a:t>
                      </a:r>
                      <a:endParaRPr lang="zh-CN" altLang="en-US" sz="1800" b="0" dirty="0">
                        <a:latin typeface="黑体" panose="02010609060101010101" pitchFamily="49" charset="-122"/>
                        <a:ea typeface="黑体" panose="02010609060101010101" pitchFamily="49" charset="-122"/>
                        <a:cs typeface="Arial Unicode MS" panose="020B0604020202020204" pitchFamily="34" charset="-122"/>
                      </a:endParaRP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a:latin typeface="黑体" panose="02010609060101010101" pitchFamily="49" charset="-122"/>
                          <a:ea typeface="黑体" panose="02010609060101010101" pitchFamily="49" charset="-122"/>
                        </a:rPr>
                        <a:t>（</a:t>
                      </a:r>
                      <a:r>
                        <a:rPr lang="en-US" altLang="zh-CN" sz="1800" b="0">
                          <a:latin typeface="黑体" panose="02010609060101010101" pitchFamily="49" charset="-122"/>
                          <a:ea typeface="黑体" panose="02010609060101010101" pitchFamily="49" charset="-122"/>
                        </a:rPr>
                        <a:t>0,1,2</a:t>
                      </a:r>
                      <a:r>
                        <a:rPr lang="zh-CN" altLang="en-US" sz="1800" b="0" dirty="0">
                          <a:latin typeface="黑体" panose="02010609060101010101" pitchFamily="49" charset="-122"/>
                          <a:ea typeface="黑体" panose="02010609060101010101" pitchFamily="49" charset="-122"/>
                        </a:rPr>
                        <a:t>）</a:t>
                      </a:r>
                    </a:p>
                  </a:txBody>
                  <a:tcPr/>
                </a:tc>
                <a:tc>
                  <a:txBody>
                    <a:bodyPr/>
                    <a:lstStyle/>
                    <a:p>
                      <a:r>
                        <a:rPr lang="zh-CN" altLang="zh-CN" sz="1800" b="1" kern="1200">
                          <a:solidFill>
                            <a:schemeClr val="dk1"/>
                          </a:solidFill>
                          <a:effectLst/>
                          <a:latin typeface="+mn-lt"/>
                          <a:ea typeface="+mn-ea"/>
                          <a:cs typeface="+mn-cs"/>
                        </a:rPr>
                        <a:t> </a:t>
                      </a:r>
                      <a:r>
                        <a:rPr lang="zh-CN" altLang="zh-CN" sz="1800" b="1" kern="1200">
                          <a:solidFill>
                            <a:srgbClr val="C00000"/>
                          </a:solidFill>
                          <a:effectLst/>
                          <a:latin typeface="+mn-lt"/>
                          <a:ea typeface="+mn-ea"/>
                          <a:cs typeface="+mn-cs"/>
                        </a:rPr>
                        <a:t>给分原则：</a:t>
                      </a:r>
                      <a:r>
                        <a:rPr lang="en-US" altLang="zh-CN" sz="1800" b="1" kern="1200">
                          <a:solidFill>
                            <a:schemeClr val="tx1"/>
                          </a:solidFill>
                          <a:effectLst/>
                          <a:highlight>
                            <a:srgbClr val="FFFF00"/>
                          </a:highlight>
                          <a:latin typeface="+mn-lt"/>
                          <a:ea typeface="+mn-ea"/>
                          <a:cs typeface="+mn-cs"/>
                        </a:rPr>
                        <a:t>2</a:t>
                      </a:r>
                      <a:r>
                        <a:rPr lang="zh-CN" altLang="zh-CN" sz="1800" b="1" kern="1200">
                          <a:solidFill>
                            <a:schemeClr val="tx1"/>
                          </a:solidFill>
                          <a:effectLst/>
                          <a:highlight>
                            <a:srgbClr val="FFFF00"/>
                          </a:highlight>
                          <a:latin typeface="+mn-lt"/>
                          <a:ea typeface="+mn-ea"/>
                          <a:cs typeface="+mn-cs"/>
                        </a:rPr>
                        <a:t>个点，</a:t>
                      </a:r>
                      <a:r>
                        <a:rPr lang="en-US" altLang="zh-CN" sz="1800" b="1" kern="1200">
                          <a:solidFill>
                            <a:schemeClr val="tx1"/>
                          </a:solidFill>
                          <a:effectLst/>
                          <a:highlight>
                            <a:srgbClr val="FFFF00"/>
                          </a:highlight>
                          <a:latin typeface="+mn-lt"/>
                          <a:ea typeface="+mn-ea"/>
                          <a:cs typeface="+mn-cs"/>
                        </a:rPr>
                        <a:t>1</a:t>
                      </a:r>
                      <a:r>
                        <a:rPr lang="zh-CN" altLang="zh-CN" sz="1800" b="1" kern="1200">
                          <a:solidFill>
                            <a:schemeClr val="tx1"/>
                          </a:solidFill>
                          <a:effectLst/>
                          <a:highlight>
                            <a:srgbClr val="FFFF00"/>
                          </a:highlight>
                          <a:latin typeface="+mn-lt"/>
                          <a:ea typeface="+mn-ea"/>
                          <a:cs typeface="+mn-cs"/>
                        </a:rPr>
                        <a:t>点</a:t>
                      </a:r>
                      <a:r>
                        <a:rPr lang="en-US" altLang="zh-CN" sz="1800" b="1" kern="1200">
                          <a:solidFill>
                            <a:schemeClr val="tx1"/>
                          </a:solidFill>
                          <a:effectLst/>
                          <a:highlight>
                            <a:srgbClr val="FFFF00"/>
                          </a:highlight>
                          <a:latin typeface="+mn-lt"/>
                          <a:ea typeface="+mn-ea"/>
                          <a:cs typeface="+mn-cs"/>
                        </a:rPr>
                        <a:t>1</a:t>
                      </a:r>
                      <a:r>
                        <a:rPr lang="zh-CN" altLang="zh-CN" sz="1800" b="1" kern="1200">
                          <a:solidFill>
                            <a:schemeClr val="tx1"/>
                          </a:solidFill>
                          <a:effectLst/>
                          <a:highlight>
                            <a:srgbClr val="FFFF00"/>
                          </a:highlight>
                          <a:latin typeface="+mn-lt"/>
                          <a:ea typeface="+mn-ea"/>
                          <a:cs typeface="+mn-cs"/>
                        </a:rPr>
                        <a:t>分。 </a:t>
                      </a:r>
                      <a:endParaRPr lang="zh-CN" altLang="zh-CN" sz="1800" kern="1200">
                        <a:solidFill>
                          <a:schemeClr val="tx1"/>
                        </a:solidFill>
                        <a:effectLst/>
                        <a:highlight>
                          <a:srgbClr val="FFFF00"/>
                        </a:highlight>
                        <a:latin typeface="+mn-lt"/>
                        <a:ea typeface="+mn-ea"/>
                        <a:cs typeface="+mn-cs"/>
                      </a:endParaRPr>
                    </a:p>
                    <a:p>
                      <a:pPr>
                        <a:lnSpc>
                          <a:spcPct val="120000"/>
                        </a:lnSpc>
                      </a:pPr>
                      <a:r>
                        <a:rPr lang="en-US" altLang="zh-CN" sz="1800" kern="1200">
                          <a:solidFill>
                            <a:schemeClr val="dk1"/>
                          </a:solidFill>
                          <a:effectLst/>
                          <a:latin typeface="+mn-lt"/>
                          <a:ea typeface="+mn-ea"/>
                          <a:cs typeface="+mn-cs"/>
                        </a:rPr>
                        <a:t>  </a:t>
                      </a:r>
                      <a:r>
                        <a:rPr lang="zh-CN" altLang="zh-CN" sz="1800" b="1" kern="1200">
                          <a:solidFill>
                            <a:srgbClr val="C00000"/>
                          </a:solidFill>
                          <a:effectLst/>
                          <a:latin typeface="+mn-lt"/>
                          <a:ea typeface="+mn-ea"/>
                          <a:cs typeface="+mn-cs"/>
                        </a:rPr>
                        <a:t>第</a:t>
                      </a:r>
                      <a:r>
                        <a:rPr lang="en-US" altLang="zh-CN" sz="1800" b="1" kern="1200">
                          <a:solidFill>
                            <a:srgbClr val="C00000"/>
                          </a:solidFill>
                          <a:effectLst/>
                          <a:latin typeface="+mn-lt"/>
                          <a:ea typeface="+mn-ea"/>
                          <a:cs typeface="+mn-cs"/>
                        </a:rPr>
                        <a:t>1</a:t>
                      </a:r>
                      <a:r>
                        <a:rPr lang="zh-CN" altLang="zh-CN" sz="1800" b="1" kern="1200">
                          <a:solidFill>
                            <a:srgbClr val="C00000"/>
                          </a:solidFill>
                          <a:effectLst/>
                          <a:latin typeface="+mn-lt"/>
                          <a:ea typeface="+mn-ea"/>
                          <a:cs typeface="+mn-cs"/>
                        </a:rPr>
                        <a:t>点：植物通过同一受体响应</a:t>
                      </a:r>
                      <a:r>
                        <a:rPr lang="en-US" altLang="zh-CN" sz="1800" b="1" kern="1200">
                          <a:solidFill>
                            <a:srgbClr val="C00000"/>
                          </a:solidFill>
                          <a:effectLst/>
                          <a:latin typeface="+mn-lt"/>
                          <a:ea typeface="+mn-ea"/>
                          <a:cs typeface="+mn-cs"/>
                        </a:rPr>
                        <a:t>ABA</a:t>
                      </a:r>
                      <a:r>
                        <a:rPr lang="zh-CN" altLang="zh-CN" sz="1800" b="1" kern="1200">
                          <a:solidFill>
                            <a:srgbClr val="C00000"/>
                          </a:solidFill>
                          <a:effectLst/>
                          <a:latin typeface="+mn-lt"/>
                          <a:ea typeface="+mn-ea"/>
                          <a:cs typeface="+mn-cs"/>
                        </a:rPr>
                        <a:t>和</a:t>
                      </a:r>
                      <a:r>
                        <a:rPr lang="en-US" altLang="zh-CN" sz="1800" b="1" kern="1200">
                          <a:solidFill>
                            <a:srgbClr val="C00000"/>
                          </a:solidFill>
                          <a:effectLst/>
                          <a:latin typeface="+mn-lt"/>
                          <a:ea typeface="+mn-ea"/>
                          <a:cs typeface="+mn-cs"/>
                        </a:rPr>
                        <a:t>NO</a:t>
                      </a:r>
                      <a:r>
                        <a:rPr lang="en-US" altLang="zh-CN" sz="1800" b="1" kern="1200" baseline="-25000">
                          <a:solidFill>
                            <a:srgbClr val="C00000"/>
                          </a:solidFill>
                          <a:effectLst/>
                          <a:latin typeface="+mn-lt"/>
                          <a:ea typeface="+mn-ea"/>
                          <a:cs typeface="+mn-cs"/>
                        </a:rPr>
                        <a:t>3</a:t>
                      </a:r>
                      <a:r>
                        <a:rPr lang="en-US" altLang="zh-CN" sz="1800" b="1" kern="1200" baseline="30000">
                          <a:solidFill>
                            <a:srgbClr val="C00000"/>
                          </a:solidFill>
                          <a:effectLst/>
                          <a:latin typeface="+mn-lt"/>
                          <a:ea typeface="+mn-ea"/>
                          <a:cs typeface="+mn-cs"/>
                        </a:rPr>
                        <a:t>-</a:t>
                      </a:r>
                      <a:r>
                        <a:rPr lang="zh-CN" altLang="zh-CN" sz="1800" b="1" kern="1200">
                          <a:solidFill>
                            <a:srgbClr val="C00000"/>
                          </a:solidFill>
                          <a:effectLst/>
                          <a:latin typeface="+mn-lt"/>
                          <a:ea typeface="+mn-ea"/>
                          <a:cs typeface="+mn-cs"/>
                        </a:rPr>
                        <a:t>信号</a:t>
                      </a:r>
                      <a:r>
                        <a:rPr lang="en-US" altLang="zh-CN" sz="1800" b="1" kern="1200">
                          <a:solidFill>
                            <a:srgbClr val="C00000"/>
                          </a:solidFill>
                          <a:effectLst/>
                          <a:latin typeface="+mn-lt"/>
                          <a:ea typeface="+mn-ea"/>
                          <a:cs typeface="+mn-cs"/>
                        </a:rPr>
                        <a:t> </a:t>
                      </a:r>
                      <a:r>
                        <a:rPr lang="en-US" altLang="zh-CN" sz="1800" kern="1200">
                          <a:solidFill>
                            <a:schemeClr val="dk1"/>
                          </a:solidFill>
                          <a:effectLst/>
                          <a:latin typeface="+mn-lt"/>
                          <a:ea typeface="+mn-ea"/>
                          <a:cs typeface="+mn-cs"/>
                        </a:rPr>
                        <a:t>(ABA</a:t>
                      </a:r>
                      <a:r>
                        <a:rPr lang="zh-CN" altLang="zh-CN" sz="1800" kern="1200">
                          <a:solidFill>
                            <a:schemeClr val="dk1"/>
                          </a:solidFill>
                          <a:effectLst/>
                          <a:latin typeface="+mn-lt"/>
                          <a:ea typeface="+mn-ea"/>
                          <a:cs typeface="+mn-cs"/>
                        </a:rPr>
                        <a:t>和</a:t>
                      </a:r>
                      <a:r>
                        <a:rPr lang="en-US" altLang="zh-CN" sz="1800" kern="1200">
                          <a:solidFill>
                            <a:schemeClr val="dk1"/>
                          </a:solidFill>
                          <a:effectLst/>
                          <a:latin typeface="+mn-lt"/>
                          <a:ea typeface="+mn-ea"/>
                          <a:cs typeface="+mn-cs"/>
                        </a:rPr>
                        <a:t>NO</a:t>
                      </a:r>
                      <a:r>
                        <a:rPr lang="en-US" altLang="zh-CN" sz="1800" kern="1200" baseline="-25000">
                          <a:solidFill>
                            <a:schemeClr val="dk1"/>
                          </a:solidFill>
                          <a:effectLst/>
                          <a:latin typeface="+mn-lt"/>
                          <a:ea typeface="+mn-ea"/>
                          <a:cs typeface="+mn-cs"/>
                        </a:rPr>
                        <a:t>3</a:t>
                      </a:r>
                      <a:r>
                        <a:rPr lang="en-US" altLang="zh-CN" sz="1800" kern="1200" baseline="30000">
                          <a:solidFill>
                            <a:schemeClr val="dk1"/>
                          </a:solidFill>
                          <a:effectLst/>
                          <a:latin typeface="+mn-lt"/>
                          <a:ea typeface="+mn-ea"/>
                          <a:cs typeface="+mn-cs"/>
                        </a:rPr>
                        <a:t>-</a:t>
                      </a:r>
                      <a:r>
                        <a:rPr lang="zh-CN" altLang="zh-CN" sz="1800" kern="1200">
                          <a:solidFill>
                            <a:schemeClr val="dk1"/>
                          </a:solidFill>
                          <a:effectLst/>
                          <a:latin typeface="+mn-lt"/>
                          <a:ea typeface="+mn-ea"/>
                          <a:cs typeface="+mn-cs"/>
                        </a:rPr>
                        <a:t>竞争结合</a:t>
                      </a:r>
                      <a:r>
                        <a:rPr lang="en-US" altLang="zh-CN" sz="1800" kern="1200">
                          <a:solidFill>
                            <a:schemeClr val="dk1"/>
                          </a:solidFill>
                          <a:effectLst/>
                          <a:latin typeface="+mn-lt"/>
                          <a:ea typeface="+mn-ea"/>
                          <a:cs typeface="+mn-cs"/>
                        </a:rPr>
                        <a:t>NRT)</a:t>
                      </a:r>
                      <a:r>
                        <a:rPr lang="zh-CN" altLang="zh-CN" sz="1800" kern="1200">
                          <a:solidFill>
                            <a:schemeClr val="dk1"/>
                          </a:solidFill>
                          <a:effectLst/>
                          <a:latin typeface="+mn-lt"/>
                          <a:ea typeface="+mn-ea"/>
                          <a:cs typeface="+mn-cs"/>
                        </a:rPr>
                        <a:t>。</a:t>
                      </a:r>
                    </a:p>
                    <a:p>
                      <a:pPr>
                        <a:lnSpc>
                          <a:spcPct val="120000"/>
                        </a:lnSpc>
                      </a:pPr>
                      <a:r>
                        <a:rPr lang="en-US" altLang="zh-CN" sz="1800" kern="1200">
                          <a:solidFill>
                            <a:schemeClr val="dk1"/>
                          </a:solidFill>
                          <a:effectLst/>
                          <a:latin typeface="+mn-lt"/>
                          <a:ea typeface="+mn-ea"/>
                          <a:cs typeface="+mn-cs"/>
                        </a:rPr>
                        <a:t> </a:t>
                      </a:r>
                      <a:r>
                        <a:rPr lang="zh-CN" altLang="zh-CN" sz="1800" b="1" kern="1200">
                          <a:solidFill>
                            <a:srgbClr val="C00000"/>
                          </a:solidFill>
                          <a:effectLst/>
                          <a:latin typeface="+mn-lt"/>
                          <a:ea typeface="+mn-ea"/>
                          <a:cs typeface="+mn-cs"/>
                        </a:rPr>
                        <a:t>第</a:t>
                      </a:r>
                      <a:r>
                        <a:rPr lang="en-US" altLang="zh-CN" sz="1800" b="1" kern="1200">
                          <a:solidFill>
                            <a:srgbClr val="C00000"/>
                          </a:solidFill>
                          <a:effectLst/>
                          <a:latin typeface="+mn-lt"/>
                          <a:ea typeface="+mn-ea"/>
                          <a:cs typeface="+mn-cs"/>
                        </a:rPr>
                        <a:t>2</a:t>
                      </a:r>
                      <a:r>
                        <a:rPr lang="zh-CN" altLang="zh-CN" sz="1800" b="1" kern="1200">
                          <a:solidFill>
                            <a:srgbClr val="C00000"/>
                          </a:solidFill>
                          <a:effectLst/>
                          <a:latin typeface="+mn-lt"/>
                          <a:ea typeface="+mn-ea"/>
                          <a:cs typeface="+mn-cs"/>
                        </a:rPr>
                        <a:t>点：在高营养条件下，响应</a:t>
                      </a:r>
                      <a:r>
                        <a:rPr lang="en-US" altLang="zh-CN" sz="1800" b="1" kern="1200">
                          <a:solidFill>
                            <a:srgbClr val="C00000"/>
                          </a:solidFill>
                          <a:effectLst/>
                          <a:latin typeface="+mn-lt"/>
                          <a:ea typeface="+mn-ea"/>
                          <a:cs typeface="+mn-cs"/>
                        </a:rPr>
                        <a:t>NO</a:t>
                      </a:r>
                      <a:r>
                        <a:rPr lang="en-US" altLang="zh-CN" sz="1800" b="1" kern="1200" baseline="-25000">
                          <a:solidFill>
                            <a:srgbClr val="C00000"/>
                          </a:solidFill>
                          <a:effectLst/>
                          <a:latin typeface="+mn-lt"/>
                          <a:ea typeface="+mn-ea"/>
                          <a:cs typeface="+mn-cs"/>
                        </a:rPr>
                        <a:t>3</a:t>
                      </a:r>
                      <a:r>
                        <a:rPr lang="en-US" altLang="zh-CN" sz="1800" b="1" kern="1200" baseline="30000">
                          <a:solidFill>
                            <a:srgbClr val="C00000"/>
                          </a:solidFill>
                          <a:effectLst/>
                          <a:latin typeface="+mn-lt"/>
                          <a:ea typeface="+mn-ea"/>
                          <a:cs typeface="+mn-cs"/>
                        </a:rPr>
                        <a:t>-</a:t>
                      </a:r>
                      <a:r>
                        <a:rPr lang="zh-CN" altLang="zh-CN" sz="1800" b="1" kern="1200">
                          <a:solidFill>
                            <a:srgbClr val="C00000"/>
                          </a:solidFill>
                          <a:effectLst/>
                          <a:latin typeface="+mn-lt"/>
                          <a:ea typeface="+mn-ea"/>
                          <a:cs typeface="+mn-cs"/>
                        </a:rPr>
                        <a:t>信号，实现生长发育；在非生物胁迫下，响应</a:t>
                      </a:r>
                      <a:r>
                        <a:rPr lang="en-US" altLang="zh-CN" sz="1800" b="1" kern="1200">
                          <a:solidFill>
                            <a:srgbClr val="C00000"/>
                          </a:solidFill>
                          <a:effectLst/>
                          <a:latin typeface="+mn-lt"/>
                          <a:ea typeface="+mn-ea"/>
                          <a:cs typeface="+mn-cs"/>
                        </a:rPr>
                        <a:t>ABA</a:t>
                      </a:r>
                      <a:r>
                        <a:rPr lang="zh-CN" altLang="zh-CN" sz="1800" b="1" kern="1200">
                          <a:solidFill>
                            <a:srgbClr val="C00000"/>
                          </a:solidFill>
                          <a:effectLst/>
                          <a:latin typeface="+mn-lt"/>
                          <a:ea typeface="+mn-ea"/>
                          <a:cs typeface="+mn-cs"/>
                        </a:rPr>
                        <a:t>信号，实现抗逆性。</a:t>
                      </a:r>
                      <a:r>
                        <a:rPr lang="en-US" altLang="zh-CN" sz="1800" kern="1200">
                          <a:solidFill>
                            <a:schemeClr val="dk1"/>
                          </a:solidFill>
                          <a:effectLst/>
                          <a:latin typeface="+mn-lt"/>
                          <a:ea typeface="+mn-ea"/>
                          <a:cs typeface="+mn-cs"/>
                        </a:rPr>
                        <a:t>(</a:t>
                      </a:r>
                      <a:r>
                        <a:rPr lang="zh-CN" altLang="zh-CN" sz="1800" kern="1200">
                          <a:solidFill>
                            <a:schemeClr val="dk1"/>
                          </a:solidFill>
                          <a:effectLst/>
                          <a:latin typeface="+mn-lt"/>
                          <a:ea typeface="+mn-ea"/>
                          <a:cs typeface="+mn-cs"/>
                        </a:rPr>
                        <a:t>两个方面，每个方面都要指向意义</a:t>
                      </a:r>
                      <a:r>
                        <a:rPr lang="en-US" altLang="zh-CN" sz="1800" kern="1200">
                          <a:solidFill>
                            <a:schemeClr val="dk1"/>
                          </a:solidFill>
                          <a:effectLst/>
                          <a:latin typeface="+mn-lt"/>
                          <a:ea typeface="+mn-ea"/>
                          <a:cs typeface="+mn-cs"/>
                        </a:rPr>
                        <a:t>)</a:t>
                      </a:r>
                      <a:endParaRPr lang="zh-CN" altLang="zh-CN" sz="1800" kern="1200">
                        <a:solidFill>
                          <a:schemeClr val="dk1"/>
                        </a:solidFill>
                        <a:effectLst/>
                        <a:latin typeface="+mn-lt"/>
                        <a:ea typeface="+mn-ea"/>
                        <a:cs typeface="+mn-cs"/>
                      </a:endParaRPr>
                    </a:p>
                    <a:p>
                      <a:endParaRPr lang="zh-CN" altLang="zh-CN" sz="1800" kern="1200">
                        <a:solidFill>
                          <a:schemeClr val="dk1"/>
                        </a:solidFill>
                        <a:effectLst/>
                        <a:latin typeface="+mn-lt"/>
                        <a:ea typeface="+mn-ea"/>
                        <a:cs typeface="+mn-cs"/>
                      </a:endParaRPr>
                    </a:p>
                  </a:txBody>
                  <a:tcPr/>
                </a:tc>
                <a:tc>
                  <a:txBody>
                    <a:bodyPr/>
                    <a:lstStyle/>
                    <a:p>
                      <a:pPr>
                        <a:lnSpc>
                          <a:spcPct val="200000"/>
                        </a:lnSpc>
                      </a:pPr>
                      <a:r>
                        <a:rPr lang="zh-CN" altLang="en-US" sz="1800" b="1" kern="1200" dirty="0">
                          <a:solidFill>
                            <a:schemeClr val="dk1"/>
                          </a:solidFill>
                          <a:effectLst/>
                          <a:latin typeface="+mn-lt"/>
                          <a:ea typeface="+mn-ea"/>
                          <a:cs typeface="+mn-cs"/>
                        </a:rPr>
                        <a:t>未作答；</a:t>
                      </a:r>
                      <a:endParaRPr lang="en-US" altLang="zh-CN" sz="1800" b="1" kern="1200" dirty="0">
                        <a:solidFill>
                          <a:schemeClr val="dk1"/>
                        </a:solidFill>
                        <a:effectLst/>
                        <a:latin typeface="+mn-lt"/>
                        <a:ea typeface="+mn-ea"/>
                        <a:cs typeface="+mn-cs"/>
                      </a:endParaRPr>
                    </a:p>
                    <a:p>
                      <a:pPr>
                        <a:lnSpc>
                          <a:spcPct val="200000"/>
                        </a:lnSpc>
                      </a:pPr>
                      <a:r>
                        <a:rPr lang="zh-CN" altLang="en-US" sz="1800" b="1" kern="1200" dirty="0">
                          <a:solidFill>
                            <a:schemeClr val="dk1"/>
                          </a:solidFill>
                          <a:effectLst/>
                          <a:latin typeface="+mn-lt"/>
                          <a:ea typeface="+mn-ea"/>
                          <a:cs typeface="+mn-cs"/>
                        </a:rPr>
                        <a:t>未结合情境“分析”，答空话套话；</a:t>
                      </a:r>
                      <a:endParaRPr lang="en-US" altLang="zh-CN" sz="1800" b="1" kern="1200" dirty="0">
                        <a:solidFill>
                          <a:schemeClr val="dk1"/>
                        </a:solidFill>
                        <a:effectLst/>
                        <a:latin typeface="+mn-lt"/>
                        <a:ea typeface="+mn-ea"/>
                        <a:cs typeface="+mn-cs"/>
                      </a:endParaRPr>
                    </a:p>
                    <a:p>
                      <a:pPr>
                        <a:lnSpc>
                          <a:spcPct val="200000"/>
                        </a:lnSpc>
                      </a:pPr>
                      <a:r>
                        <a:rPr lang="zh-CN" altLang="en-US" sz="1800" b="1" kern="1200" dirty="0">
                          <a:solidFill>
                            <a:schemeClr val="dk1"/>
                          </a:solidFill>
                          <a:effectLst/>
                          <a:latin typeface="+mn-lt"/>
                          <a:ea typeface="+mn-ea"/>
                          <a:cs typeface="+mn-cs"/>
                        </a:rPr>
                        <a:t>第</a:t>
                      </a:r>
                      <a:r>
                        <a:rPr lang="en-US" altLang="zh-CN" sz="1800" b="1" kern="1200" dirty="0">
                          <a:solidFill>
                            <a:schemeClr val="dk1"/>
                          </a:solidFill>
                          <a:effectLst/>
                          <a:latin typeface="+mn-lt"/>
                          <a:ea typeface="+mn-ea"/>
                          <a:cs typeface="+mn-cs"/>
                        </a:rPr>
                        <a:t>1</a:t>
                      </a:r>
                      <a:r>
                        <a:rPr lang="zh-CN" altLang="en-US" sz="1800" b="1" kern="1200" dirty="0">
                          <a:solidFill>
                            <a:schemeClr val="dk1"/>
                          </a:solidFill>
                          <a:effectLst/>
                          <a:latin typeface="+mn-lt"/>
                          <a:ea typeface="+mn-ea"/>
                          <a:cs typeface="+mn-cs"/>
                        </a:rPr>
                        <a:t>点答不出；</a:t>
                      </a:r>
                      <a:endParaRPr lang="en-US" altLang="zh-CN" sz="1800" b="1" kern="1200" dirty="0">
                        <a:solidFill>
                          <a:schemeClr val="dk1"/>
                        </a:solidFill>
                        <a:effectLst/>
                        <a:latin typeface="+mn-lt"/>
                        <a:ea typeface="+mn-ea"/>
                        <a:cs typeface="+mn-cs"/>
                      </a:endParaRPr>
                    </a:p>
                    <a:p>
                      <a:pPr>
                        <a:lnSpc>
                          <a:spcPct val="100000"/>
                        </a:lnSpc>
                      </a:pPr>
                      <a:r>
                        <a:rPr lang="zh-CN" altLang="en-US" sz="1800" b="1" kern="1200" dirty="0">
                          <a:solidFill>
                            <a:schemeClr val="dk1"/>
                          </a:solidFill>
                          <a:effectLst/>
                          <a:latin typeface="+mn-lt"/>
                          <a:ea typeface="+mn-ea"/>
                          <a:cs typeface="+mn-cs"/>
                        </a:rPr>
                        <a:t>第</a:t>
                      </a:r>
                      <a:r>
                        <a:rPr lang="en-US" altLang="zh-CN" sz="1800" b="1" kern="1200" dirty="0">
                          <a:solidFill>
                            <a:schemeClr val="dk1"/>
                          </a:solidFill>
                          <a:effectLst/>
                          <a:latin typeface="+mn-lt"/>
                          <a:ea typeface="+mn-ea"/>
                          <a:cs typeface="+mn-cs"/>
                        </a:rPr>
                        <a:t>2</a:t>
                      </a:r>
                      <a:r>
                        <a:rPr lang="zh-CN" altLang="en-US" sz="1800" b="1" kern="1200" dirty="0">
                          <a:solidFill>
                            <a:schemeClr val="dk1"/>
                          </a:solidFill>
                          <a:effectLst/>
                          <a:latin typeface="+mn-lt"/>
                          <a:ea typeface="+mn-ea"/>
                          <a:cs typeface="+mn-cs"/>
                        </a:rPr>
                        <a:t>点未指向意义或意义指向弄反了；</a:t>
                      </a:r>
                      <a:endParaRPr lang="en-US" altLang="zh-CN" sz="1800" b="1" kern="1200" dirty="0">
                        <a:solidFill>
                          <a:schemeClr val="dk1"/>
                        </a:solidFill>
                        <a:effectLst/>
                        <a:latin typeface="+mn-lt"/>
                        <a:ea typeface="+mn-ea"/>
                        <a:cs typeface="+mn-cs"/>
                      </a:endParaRPr>
                    </a:p>
                    <a:p>
                      <a:pPr>
                        <a:lnSpc>
                          <a:spcPct val="100000"/>
                        </a:lnSpc>
                      </a:pPr>
                      <a:endParaRPr lang="en-US" altLang="zh-CN" sz="1800" b="1" kern="1200" dirty="0">
                        <a:solidFill>
                          <a:schemeClr val="dk1"/>
                        </a:solidFill>
                        <a:effectLst/>
                        <a:latin typeface="+mn-lt"/>
                        <a:ea typeface="+mn-ea"/>
                        <a:cs typeface="+mn-cs"/>
                      </a:endParaRPr>
                    </a:p>
                    <a:p>
                      <a:pPr>
                        <a:lnSpc>
                          <a:spcPct val="100000"/>
                        </a:lnSpc>
                      </a:pPr>
                      <a:r>
                        <a:rPr lang="zh-CN" altLang="en-US" sz="1800" b="1" kern="1200" dirty="0">
                          <a:solidFill>
                            <a:schemeClr val="dk1"/>
                          </a:solidFill>
                          <a:effectLst/>
                          <a:latin typeface="+mn-lt"/>
                          <a:ea typeface="+mn-ea"/>
                          <a:cs typeface="+mn-cs"/>
                        </a:rPr>
                        <a:t>科学性错误：表达</a:t>
                      </a:r>
                      <a:r>
                        <a:rPr lang="en-US" altLang="zh-CN" sz="1800" b="1" kern="1200" dirty="0">
                          <a:solidFill>
                            <a:schemeClr val="dk1"/>
                          </a:solidFill>
                          <a:effectLst/>
                          <a:latin typeface="+mn-lt"/>
                          <a:ea typeface="+mn-ea"/>
                          <a:cs typeface="+mn-cs"/>
                        </a:rPr>
                        <a:t>ABA; </a:t>
                      </a:r>
                      <a:r>
                        <a:rPr lang="zh-CN" altLang="en-US" sz="1800" b="1" kern="1200" dirty="0">
                          <a:solidFill>
                            <a:schemeClr val="dk1"/>
                          </a:solidFill>
                          <a:effectLst/>
                          <a:latin typeface="+mn-lt"/>
                          <a:ea typeface="+mn-ea"/>
                          <a:cs typeface="+mn-cs"/>
                        </a:rPr>
                        <a:t>转录</a:t>
                      </a:r>
                      <a:r>
                        <a:rPr lang="en-US" altLang="zh-CN" sz="1800" b="1" kern="1200" dirty="0">
                          <a:solidFill>
                            <a:schemeClr val="dk1"/>
                          </a:solidFill>
                          <a:effectLst/>
                          <a:latin typeface="+mn-lt"/>
                          <a:ea typeface="+mn-ea"/>
                          <a:cs typeface="+mn-cs"/>
                        </a:rPr>
                        <a:t>ABA</a:t>
                      </a:r>
                      <a:endParaRPr lang="zh-CN" altLang="zh-CN" sz="1800" b="1"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315" y="195580"/>
            <a:ext cx="7913370" cy="460375"/>
          </a:xfrm>
          <a:prstGeom prst="rect">
            <a:avLst/>
          </a:prstGeom>
          <a:solidFill>
            <a:schemeClr val="accent6">
              <a:lumMod val="20000"/>
              <a:lumOff val="80000"/>
            </a:schemeClr>
          </a:solidFill>
        </p:spPr>
        <p:txBody>
          <a:bodyPr wrap="square" rtlCol="0">
            <a:spAutoFit/>
          </a:bodyPr>
          <a:lstStyle/>
          <a:p>
            <a:r>
              <a:rPr lang="zh-CN" altLang="en-US" sz="2400" dirty="0"/>
              <a:t>第</a:t>
            </a:r>
            <a:r>
              <a:rPr lang="en-US" altLang="zh-CN" sz="2400" dirty="0"/>
              <a:t>16</a:t>
            </a:r>
            <a:r>
              <a:rPr lang="zh-CN" altLang="en-US" sz="2400" dirty="0"/>
              <a:t>题：千岛湖片段化栖息地中动物身体大小的变化</a:t>
            </a:r>
          </a:p>
        </p:txBody>
      </p:sp>
      <p:graphicFrame>
        <p:nvGraphicFramePr>
          <p:cNvPr id="5" name="表格 4"/>
          <p:cNvGraphicFramePr>
            <a:graphicFrameLocks noGrp="1"/>
          </p:cNvGraphicFramePr>
          <p:nvPr/>
        </p:nvGraphicFramePr>
        <p:xfrm>
          <a:off x="286564" y="771406"/>
          <a:ext cx="7560840" cy="3815328"/>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2504040">
                  <a:extLst>
                    <a:ext uri="{9D8B030D-6E8A-4147-A177-3AD203B41FA5}">
                      <a16:colId xmlns:a16="http://schemas.microsoft.com/office/drawing/2014/main" val="20002"/>
                    </a:ext>
                  </a:extLst>
                </a:gridCol>
                <a:gridCol w="3184592">
                  <a:extLst>
                    <a:ext uri="{9D8B030D-6E8A-4147-A177-3AD203B41FA5}">
                      <a16:colId xmlns:a16="http://schemas.microsoft.com/office/drawing/2014/main" val="20003"/>
                    </a:ext>
                  </a:extLst>
                </a:gridCol>
              </a:tblGrid>
              <a:tr h="432048">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911860">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16.2.1.1</a:t>
                      </a:r>
                    </a:p>
                    <a:p>
                      <a:pPr algn="ct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信息获取、归纳</a:t>
                      </a: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0,2</a:t>
                      </a:r>
                      <a:r>
                        <a:rPr lang="zh-CN" altLang="en-US" sz="1800" b="0" dirty="0">
                          <a:latin typeface="黑体" panose="02010609060101010101" pitchFamily="49" charset="-122"/>
                          <a:ea typeface="黑体" panose="02010609060101010101" pitchFamily="49" charset="-122"/>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岛屿种群体型大于大陆种群，且面积越小体型越大</a:t>
                      </a:r>
                      <a:r>
                        <a:rPr lang="zh-CN" altLang="en-US" sz="1800" dirty="0">
                          <a:effectLst/>
                          <a:sym typeface="+mn-ea"/>
                        </a:rPr>
                        <a:t>（必须比两点：岛屿与大陆比，大小岛屿比）</a:t>
                      </a:r>
                      <a:endParaRPr lang="en-US" altLang="zh-CN" sz="1800" b="0" kern="1200" dirty="0">
                        <a:solidFill>
                          <a:schemeClr val="dk1"/>
                        </a:solidFill>
                        <a:effectLst/>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栖息地面积越大体型越小</a:t>
                      </a:r>
                      <a:r>
                        <a:rPr lang="en-US" altLang="zh-CN" sz="1800" kern="1200" dirty="0">
                          <a:solidFill>
                            <a:schemeClr val="dk1"/>
                          </a:solidFill>
                          <a:effectLst/>
                          <a:latin typeface="+mn-lt"/>
                          <a:ea typeface="+mn-ea"/>
                          <a:cs typeface="+mn-cs"/>
                        </a:rPr>
                        <a:t>/</a:t>
                      </a:r>
                      <a:r>
                        <a:rPr lang="zh-CN" altLang="en-US" sz="1800" kern="1200" dirty="0">
                          <a:solidFill>
                            <a:schemeClr val="dk1"/>
                          </a:solidFill>
                          <a:effectLst/>
                          <a:latin typeface="+mn-lt"/>
                          <a:ea typeface="+mn-ea"/>
                          <a:cs typeface="+mn-cs"/>
                        </a:rPr>
                        <a:t>面积与体长负相关</a:t>
                      </a:r>
                      <a:r>
                        <a:rPr lang="zh-CN" altLang="en-US" sz="1800" dirty="0">
                          <a:effectLst/>
                          <a:sym typeface="+mn-ea"/>
                        </a:rPr>
                        <a:t>（如果没具体说是岛屿还是大陆，概况为面积与体型的关系给分）</a:t>
                      </a:r>
                      <a:endParaRPr lang="zh-CN" altLang="en-US"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800" kern="1200" dirty="0">
                        <a:solidFill>
                          <a:schemeClr val="dk1"/>
                        </a:solidFill>
                        <a:effectLst/>
                        <a:latin typeface="+mn-lt"/>
                        <a:ea typeface="+mn-ea"/>
                        <a:cs typeface="+mn-cs"/>
                      </a:endParaRPr>
                    </a:p>
                  </a:txBody>
                  <a:tcPr/>
                </a:tc>
                <a:tc>
                  <a:txBody>
                    <a:bodyPr/>
                    <a:lstStyle/>
                    <a:p>
                      <a:r>
                        <a:rPr lang="zh-CN" altLang="en-US" sz="2400" b="0" dirty="0">
                          <a:solidFill>
                            <a:srgbClr val="FF0000"/>
                          </a:solidFill>
                          <a:latin typeface="黑体" panose="02010609060101010101" pitchFamily="49" charset="-122"/>
                          <a:ea typeface="黑体" panose="02010609060101010101" pitchFamily="49" charset="-122"/>
                        </a:rPr>
                        <a:t>只比较岛屿内部；只比岛屿与大陆。没写体型或体长；呈反比；自变量因变量写反；</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315" y="195580"/>
            <a:ext cx="7913370" cy="460375"/>
          </a:xfrm>
          <a:prstGeom prst="rect">
            <a:avLst/>
          </a:prstGeom>
          <a:solidFill>
            <a:schemeClr val="accent6">
              <a:lumMod val="20000"/>
              <a:lumOff val="80000"/>
            </a:schemeClr>
          </a:solidFill>
        </p:spPr>
        <p:txBody>
          <a:bodyPr wrap="square" rtlCol="0">
            <a:spAutoFit/>
          </a:bodyPr>
          <a:lstStyle/>
          <a:p>
            <a:r>
              <a:rPr lang="zh-CN" altLang="en-US" sz="2400" dirty="0"/>
              <a:t>第</a:t>
            </a:r>
            <a:r>
              <a:rPr lang="en-US" altLang="zh-CN" sz="2400" dirty="0"/>
              <a:t>16</a:t>
            </a:r>
            <a:r>
              <a:rPr lang="zh-CN" altLang="en-US" sz="2400" dirty="0"/>
              <a:t>题：千岛湖片段化栖息地中动物身体大小的变化</a:t>
            </a:r>
          </a:p>
        </p:txBody>
      </p:sp>
      <p:graphicFrame>
        <p:nvGraphicFramePr>
          <p:cNvPr id="5" name="表格 4"/>
          <p:cNvGraphicFramePr>
            <a:graphicFrameLocks noGrp="1"/>
          </p:cNvGraphicFramePr>
          <p:nvPr/>
        </p:nvGraphicFramePr>
        <p:xfrm>
          <a:off x="286564" y="771406"/>
          <a:ext cx="7560840" cy="3815328"/>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2504040">
                  <a:extLst>
                    <a:ext uri="{9D8B030D-6E8A-4147-A177-3AD203B41FA5}">
                      <a16:colId xmlns:a16="http://schemas.microsoft.com/office/drawing/2014/main" val="20002"/>
                    </a:ext>
                  </a:extLst>
                </a:gridCol>
                <a:gridCol w="3184592">
                  <a:extLst>
                    <a:ext uri="{9D8B030D-6E8A-4147-A177-3AD203B41FA5}">
                      <a16:colId xmlns:a16="http://schemas.microsoft.com/office/drawing/2014/main" val="20003"/>
                    </a:ext>
                  </a:extLst>
                </a:gridCol>
              </a:tblGrid>
              <a:tr h="432048">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911860">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16.2.1.2</a:t>
                      </a:r>
                    </a:p>
                    <a:p>
                      <a:pPr algn="ct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推理能力</a:t>
                      </a: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0,2</a:t>
                      </a:r>
                      <a:r>
                        <a:rPr lang="zh-CN" altLang="en-US" sz="1800" b="0" dirty="0">
                          <a:latin typeface="黑体" panose="02010609060101010101" pitchFamily="49" charset="-122"/>
                          <a:ea typeface="黑体" panose="02010609060101010101" pitchFamily="49" charset="-122"/>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岛屿面积越大捕食者数量越多，社鼠用于逃避捕食者的能量越多，用于生长发育的能量越少，导致体型越小</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（需要体现逻辑关系：面积大→捕食者多→理由</a:t>
                      </a:r>
                      <a:r>
                        <a:rPr lang="zh-CN" altLang="en-US" sz="1800" dirty="0">
                          <a:effectLst/>
                          <a:sym typeface="+mn-ea"/>
                        </a:rPr>
                        <a:t>→</a:t>
                      </a:r>
                      <a:r>
                        <a:rPr lang="zh-CN" altLang="en-US" sz="1800" kern="1200" dirty="0">
                          <a:solidFill>
                            <a:schemeClr val="dk1"/>
                          </a:solidFill>
                          <a:effectLst/>
                          <a:latin typeface="+mn-lt"/>
                          <a:ea typeface="+mn-ea"/>
                          <a:cs typeface="+mn-cs"/>
                        </a:rPr>
                        <a:t>体型小，中间有合理的推测体长小的理由即可，如：</a:t>
                      </a:r>
                      <a:r>
                        <a:rPr lang="zh-CN" altLang="en-US" sz="1800" dirty="0">
                          <a:effectLst/>
                          <a:sym typeface="+mn-ea"/>
                        </a:rPr>
                        <a:t>体型小更容易躲避天敌；天敌多使社鼠生长时间短。）</a:t>
                      </a:r>
                      <a:endParaRPr lang="zh-CN" altLang="en-US" sz="1800" kern="1200" dirty="0">
                        <a:solidFill>
                          <a:schemeClr val="dk1"/>
                        </a:solidFill>
                        <a:effectLst/>
                        <a:latin typeface="+mn-lt"/>
                        <a:ea typeface="+mn-ea"/>
                        <a:cs typeface="+mn-cs"/>
                        <a:sym typeface="+mn-ea"/>
                      </a:endParaRPr>
                    </a:p>
                  </a:txBody>
                  <a:tcPr/>
                </a:tc>
                <a:tc>
                  <a:txBody>
                    <a:bodyPr/>
                    <a:lstStyle/>
                    <a:p>
                      <a:r>
                        <a:rPr lang="zh-CN" altLang="en-US" sz="2400" b="0" dirty="0">
                          <a:solidFill>
                            <a:srgbClr val="FF0000"/>
                          </a:solidFill>
                          <a:latin typeface="黑体" panose="02010609060101010101" pitchFamily="49" charset="-122"/>
                          <a:ea typeface="黑体" panose="02010609060101010101" pitchFamily="49" charset="-122"/>
                        </a:rPr>
                        <a:t>没有陈述捕食者对社区体型影响的理由；体长大小的理由不符合逻辑，比如：出生率低导致体长小，自然选择导致体长小，地理隔离导致体长改变。</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315" y="195580"/>
            <a:ext cx="7913370" cy="460375"/>
          </a:xfrm>
          <a:prstGeom prst="rect">
            <a:avLst/>
          </a:prstGeom>
          <a:solidFill>
            <a:schemeClr val="accent6">
              <a:lumMod val="20000"/>
              <a:lumOff val="80000"/>
            </a:schemeClr>
          </a:solidFill>
        </p:spPr>
        <p:txBody>
          <a:bodyPr wrap="square" rtlCol="0">
            <a:spAutoFit/>
          </a:bodyPr>
          <a:lstStyle/>
          <a:p>
            <a:r>
              <a:rPr lang="zh-CN" altLang="en-US" sz="2400" dirty="0"/>
              <a:t>第</a:t>
            </a:r>
            <a:r>
              <a:rPr lang="en-US" altLang="zh-CN" sz="2400" dirty="0"/>
              <a:t>16</a:t>
            </a:r>
            <a:r>
              <a:rPr lang="zh-CN" altLang="en-US" sz="2400" dirty="0"/>
              <a:t>题：千岛湖片段化栖息地中动物身体大小的变化</a:t>
            </a:r>
          </a:p>
        </p:txBody>
      </p:sp>
      <p:graphicFrame>
        <p:nvGraphicFramePr>
          <p:cNvPr id="5" name="表格 4"/>
          <p:cNvGraphicFramePr>
            <a:graphicFrameLocks noGrp="1"/>
          </p:cNvGraphicFramePr>
          <p:nvPr/>
        </p:nvGraphicFramePr>
        <p:xfrm>
          <a:off x="286564" y="771406"/>
          <a:ext cx="7560840" cy="2900928"/>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2504040">
                  <a:extLst>
                    <a:ext uri="{9D8B030D-6E8A-4147-A177-3AD203B41FA5}">
                      <a16:colId xmlns:a16="http://schemas.microsoft.com/office/drawing/2014/main" val="20002"/>
                    </a:ext>
                  </a:extLst>
                </a:gridCol>
                <a:gridCol w="3184592">
                  <a:extLst>
                    <a:ext uri="{9D8B030D-6E8A-4147-A177-3AD203B41FA5}">
                      <a16:colId xmlns:a16="http://schemas.microsoft.com/office/drawing/2014/main" val="20003"/>
                    </a:ext>
                  </a:extLst>
                </a:gridCol>
              </a:tblGrid>
              <a:tr h="432048">
                <a:tc>
                  <a:txBody>
                    <a:bodyPr/>
                    <a:lstStyle/>
                    <a:p>
                      <a:pPr algn="ctr"/>
                      <a:r>
                        <a:rPr lang="zh-CN" altLang="en-US" sz="2000" b="0" dirty="0">
                          <a:latin typeface="黑体" panose="02010609060101010101" pitchFamily="49" charset="-122"/>
                          <a:ea typeface="黑体" panose="02010609060101010101" pitchFamily="49" charset="-122"/>
                        </a:rPr>
                        <a:t>小题</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分值</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评分标准</a:t>
                      </a:r>
                    </a:p>
                  </a:txBody>
                  <a:tcPr>
                    <a:solidFill>
                      <a:srgbClr val="0070C0"/>
                    </a:solidFill>
                  </a:tcPr>
                </a:tc>
                <a:tc>
                  <a:txBody>
                    <a:bodyPr/>
                    <a:lstStyle/>
                    <a:p>
                      <a:pPr algn="ctr"/>
                      <a:r>
                        <a:rPr lang="zh-CN" altLang="en-US" sz="2000" b="0" dirty="0">
                          <a:latin typeface="黑体" panose="02010609060101010101" pitchFamily="49" charset="-122"/>
                          <a:ea typeface="黑体" panose="02010609060101010101" pitchFamily="49" charset="-122"/>
                        </a:rPr>
                        <a:t>典型错误</a:t>
                      </a:r>
                    </a:p>
                  </a:txBody>
                  <a:tcPr>
                    <a:solidFill>
                      <a:srgbClr val="0070C0"/>
                    </a:solidFill>
                  </a:tcPr>
                </a:tc>
                <a:extLst>
                  <a:ext uri="{0D108BD9-81ED-4DB2-BD59-A6C34878D82A}">
                    <a16:rowId xmlns:a16="http://schemas.microsoft.com/office/drawing/2014/main" val="10000"/>
                  </a:ext>
                </a:extLst>
              </a:tr>
              <a:tr h="911860">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16.3</a:t>
                      </a:r>
                    </a:p>
                    <a:p>
                      <a:pPr algn="ct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重要</a:t>
                      </a: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  </a:t>
                      </a: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概念</a:t>
                      </a: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dirty="0">
                          <a:latin typeface="黑体" panose="02010609060101010101" pitchFamily="49" charset="-122"/>
                          <a:ea typeface="黑体" panose="02010609060101010101" pitchFamily="49" charset="-122"/>
                        </a:rPr>
                        <a:t>0,2</a:t>
                      </a:r>
                      <a:r>
                        <a:rPr lang="zh-CN" altLang="en-US" sz="1800" b="0" dirty="0">
                          <a:latin typeface="黑体" panose="02010609060101010101" pitchFamily="49" charset="-122"/>
                          <a:ea typeface="黑体" panose="02010609060101010101" pitchFamily="49" charset="-122"/>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基因频率</a:t>
                      </a:r>
                      <a:endParaRPr lang="en-US" altLang="zh-CN"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拓展答案：频率</a:t>
                      </a:r>
                    </a:p>
                  </a:txBody>
                  <a:tcPr/>
                </a:tc>
                <a:tc>
                  <a:txBody>
                    <a:bodyPr/>
                    <a:lstStyle/>
                    <a:p>
                      <a:r>
                        <a:rPr lang="zh-CN" altLang="en-US" sz="2400" b="0" dirty="0">
                          <a:solidFill>
                            <a:srgbClr val="FF0000"/>
                          </a:solidFill>
                          <a:latin typeface="黑体" panose="02010609060101010101" pitchFamily="49" charset="-122"/>
                          <a:ea typeface="黑体" panose="02010609060101010101" pitchFamily="49" charset="-122"/>
                        </a:rPr>
                        <a:t>碱基序列；基因型频率；表达频率</a:t>
                      </a:r>
                    </a:p>
                  </a:txBody>
                  <a:tcPr/>
                </a:tc>
                <a:extLst>
                  <a:ext uri="{0D108BD9-81ED-4DB2-BD59-A6C34878D82A}">
                    <a16:rowId xmlns:a16="http://schemas.microsoft.com/office/drawing/2014/main" val="10001"/>
                  </a:ext>
                </a:extLst>
              </a:tr>
              <a:tr h="911860">
                <a:tc>
                  <a:txBody>
                    <a:bodyPr/>
                    <a:lstStyle/>
                    <a:p>
                      <a:pPr algn="ctr"/>
                      <a:r>
                        <a:rPr lang="en-US" altLang="zh-CN" sz="1800" b="0" dirty="0">
                          <a:latin typeface="黑体" panose="02010609060101010101" pitchFamily="49" charset="-122"/>
                          <a:ea typeface="黑体" panose="02010609060101010101" pitchFamily="49" charset="-122"/>
                          <a:cs typeface="Arial Unicode MS" panose="020B0604020202020204" pitchFamily="34" charset="-122"/>
                        </a:rPr>
                        <a:t>16.4</a:t>
                      </a:r>
                    </a:p>
                    <a:p>
                      <a:pPr algn="ctr"/>
                      <a:r>
                        <a:rPr lang="zh-CN" altLang="en-US" sz="1800" b="0" dirty="0">
                          <a:latin typeface="黑体" panose="02010609060101010101" pitchFamily="49" charset="-122"/>
                          <a:ea typeface="黑体" panose="02010609060101010101" pitchFamily="49" charset="-122"/>
                          <a:cs typeface="Arial Unicode MS" panose="020B0604020202020204" pitchFamily="34" charset="-122"/>
                        </a:rPr>
                        <a:t>进化的原理</a:t>
                      </a:r>
                    </a:p>
                  </a:txBody>
                  <a:tcPr/>
                </a:tc>
                <a:tc>
                  <a:txBody>
                    <a:bodyPr/>
                    <a:lstStyle/>
                    <a:p>
                      <a:pPr algn="ctr"/>
                      <a:r>
                        <a:rPr lang="en-US" altLang="zh-CN" sz="1800" b="0" dirty="0">
                          <a:latin typeface="黑体" panose="02010609060101010101" pitchFamily="49" charset="-122"/>
                          <a:ea typeface="黑体" panose="02010609060101010101" pitchFamily="49" charset="-122"/>
                        </a:rPr>
                        <a:t>2</a:t>
                      </a:r>
                    </a:p>
                    <a:p>
                      <a:pPr algn="ctr"/>
                      <a:r>
                        <a:rPr lang="zh-CN" altLang="en-US" sz="1800" b="0" dirty="0">
                          <a:latin typeface="黑体" panose="02010609060101010101" pitchFamily="49" charset="-122"/>
                          <a:ea typeface="黑体" panose="02010609060101010101" pitchFamily="49" charset="-122"/>
                        </a:rPr>
                        <a:t>（</a:t>
                      </a:r>
                      <a:r>
                        <a:rPr lang="en-US" altLang="zh-CN" sz="1800" b="0" kern="1200" dirty="0">
                          <a:solidFill>
                            <a:schemeClr val="dk1"/>
                          </a:solidFill>
                          <a:latin typeface="黑体" panose="02010609060101010101" pitchFamily="49" charset="-122"/>
                          <a:ea typeface="黑体" panose="02010609060101010101" pitchFamily="49" charset="-122"/>
                          <a:cs typeface="+mn-cs"/>
                        </a:rPr>
                        <a:t>0,1,2</a:t>
                      </a:r>
                      <a:r>
                        <a:rPr lang="zh-CN" altLang="en-US" sz="1800" b="0" dirty="0">
                          <a:latin typeface="黑体" panose="02010609060101010101" pitchFamily="49" charset="-122"/>
                          <a:ea typeface="黑体" panose="02010609060101010101" pitchFamily="49" charset="-122"/>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kern="1200" dirty="0">
                          <a:solidFill>
                            <a:schemeClr val="dk1"/>
                          </a:solidFill>
                          <a:effectLst/>
                          <a:latin typeface="+mn-lt"/>
                          <a:ea typeface="+mn-ea"/>
                          <a:cs typeface="+mn-cs"/>
                        </a:rPr>
                        <a:t>遗传（基因）多样性低（</a:t>
                      </a:r>
                      <a:r>
                        <a:rPr lang="en-US" altLang="zh-CN" sz="1800" kern="1200" dirty="0">
                          <a:solidFill>
                            <a:schemeClr val="dk1"/>
                          </a:solidFill>
                          <a:effectLst/>
                          <a:latin typeface="+mn-lt"/>
                          <a:ea typeface="+mn-ea"/>
                          <a:cs typeface="+mn-cs"/>
                        </a:rPr>
                        <a:t>1</a:t>
                      </a:r>
                      <a:r>
                        <a:rPr lang="zh-CN" altLang="en-US" sz="1800" kern="1200" dirty="0">
                          <a:solidFill>
                            <a:schemeClr val="dk1"/>
                          </a:solidFill>
                          <a:effectLst/>
                          <a:latin typeface="+mn-lt"/>
                          <a:ea typeface="+mn-ea"/>
                          <a:cs typeface="+mn-cs"/>
                        </a:rPr>
                        <a:t>分），不利于生物适应多变的环境（</a:t>
                      </a:r>
                      <a:r>
                        <a:rPr lang="en-US" altLang="zh-CN" sz="1800" kern="1200" dirty="0">
                          <a:solidFill>
                            <a:schemeClr val="dk1"/>
                          </a:solidFill>
                          <a:effectLst/>
                          <a:latin typeface="+mn-lt"/>
                          <a:ea typeface="+mn-ea"/>
                          <a:cs typeface="+mn-cs"/>
                        </a:rPr>
                        <a:t>1</a:t>
                      </a:r>
                      <a:r>
                        <a:rPr lang="zh-CN" altLang="en-US" sz="1800" kern="1200" dirty="0">
                          <a:solidFill>
                            <a:schemeClr val="dk1"/>
                          </a:solidFill>
                          <a:effectLst/>
                          <a:latin typeface="+mn-lt"/>
                          <a:ea typeface="+mn-ea"/>
                          <a:cs typeface="+mn-cs"/>
                        </a:rPr>
                        <a:t>分）</a:t>
                      </a: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800" kern="1200" dirty="0">
                        <a:solidFill>
                          <a:schemeClr val="dk1"/>
                        </a:solidFill>
                        <a:effectLst/>
                        <a:latin typeface="+mn-lt"/>
                        <a:ea typeface="+mn-ea"/>
                        <a:cs typeface="+mn-cs"/>
                      </a:endParaRPr>
                    </a:p>
                  </a:txBody>
                  <a:tcPr/>
                </a:tc>
                <a:tc>
                  <a:txBody>
                    <a:bodyPr/>
                    <a:lstStyle/>
                    <a:p>
                      <a:r>
                        <a:rPr lang="zh-CN" sz="2400" b="0" dirty="0">
                          <a:solidFill>
                            <a:srgbClr val="FF0000"/>
                          </a:solidFill>
                          <a:latin typeface="黑体" panose="02010609060101010101" pitchFamily="49" charset="-122"/>
                          <a:ea typeface="黑体" panose="02010609060101010101" pitchFamily="49" charset="-122"/>
                        </a:rPr>
                        <a:t>基因多样性高；没有提到多变的环境，说不适应环境，或抵抗力稳定性低。</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b79773bf5bba073522d404ac98618132"/>
          <p:cNvPicPr>
            <a:picLocks noChangeAspect="1"/>
          </p:cNvPicPr>
          <p:nvPr/>
        </p:nvPicPr>
        <p:blipFill>
          <a:blip r:embed="rId2" cstate="print"/>
          <a:stretch>
            <a:fillRect/>
          </a:stretch>
        </p:blipFill>
        <p:spPr>
          <a:xfrm>
            <a:off x="107315" y="555625"/>
            <a:ext cx="7913370" cy="5002530"/>
          </a:xfrm>
          <a:prstGeom prst="rect">
            <a:avLst/>
          </a:prstGeom>
        </p:spPr>
      </p:pic>
      <p:sp>
        <p:nvSpPr>
          <p:cNvPr id="2" name="TextBox 3"/>
          <p:cNvSpPr txBox="1"/>
          <p:nvPr/>
        </p:nvSpPr>
        <p:spPr>
          <a:xfrm>
            <a:off x="107315" y="195580"/>
            <a:ext cx="7913370" cy="460375"/>
          </a:xfrm>
          <a:prstGeom prst="rect">
            <a:avLst/>
          </a:prstGeom>
          <a:solidFill>
            <a:schemeClr val="accent6">
              <a:lumMod val="20000"/>
              <a:lumOff val="80000"/>
            </a:schemeClr>
          </a:solidFill>
        </p:spPr>
        <p:txBody>
          <a:bodyPr wrap="square" rtlCol="0">
            <a:spAutoFit/>
          </a:bodyPr>
          <a:lstStyle/>
          <a:p>
            <a:r>
              <a:rPr lang="zh-CN" altLang="en-US" sz="2400" dirty="0"/>
              <a:t>第</a:t>
            </a:r>
            <a:r>
              <a:rPr lang="en-US" altLang="zh-CN" sz="2400" dirty="0"/>
              <a:t>16</a:t>
            </a:r>
            <a:r>
              <a:rPr lang="zh-CN" altLang="en-US" sz="2400" dirty="0"/>
              <a:t>题：千岛湖片段化栖息地中动物身体大小的变化</a:t>
            </a:r>
          </a:p>
        </p:txBody>
      </p:sp>
      <p:sp>
        <p:nvSpPr>
          <p:cNvPr id="7" name="横卷形 6"/>
          <p:cNvSpPr/>
          <p:nvPr/>
        </p:nvSpPr>
        <p:spPr>
          <a:xfrm>
            <a:off x="5774055" y="3651885"/>
            <a:ext cx="3115310" cy="1566545"/>
          </a:xfrm>
          <a:prstGeom prst="horizontalScroll">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b="1"/>
              <a:t>视角：用生命观念</a:t>
            </a:r>
            <a:r>
              <a:rPr lang="en-US" altLang="zh-CN" sz="2000" b="1"/>
              <a:t>——</a:t>
            </a:r>
            <a:r>
              <a:rPr lang="zh-CN" altLang="en-US" sz="2000" b="1"/>
              <a:t>进化与适应观来研究生</a:t>
            </a:r>
          </a:p>
          <a:p>
            <a:pPr algn="ctr"/>
            <a:r>
              <a:rPr lang="zh-CN" altLang="en-US" sz="2000" b="1"/>
              <a:t>态学问题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51090"/>
          </a:xfrm>
          <a:prstGeom prst="rect">
            <a:avLst/>
          </a:prstGeom>
          <a:solidFill>
            <a:schemeClr val="accent6">
              <a:lumMod val="20000"/>
              <a:lumOff val="80000"/>
            </a:schemeClr>
          </a:solidFill>
        </p:spPr>
        <p:txBody>
          <a:bodyPr wrap="square" tIns="108000" bIns="72000" rtlCol="0">
            <a:spAutoFit/>
          </a:bodyPr>
          <a:lstStyle/>
          <a:p>
            <a:r>
              <a:rPr lang="en-US" altLang="zh-CN" sz="2400" b="1" dirty="0">
                <a:latin typeface="微软雅黑" panose="020B0503020204020204" pitchFamily="34" charset="-122"/>
                <a:ea typeface="微软雅黑" panose="020B0503020204020204" pitchFamily="34" charset="-122"/>
              </a:rPr>
              <a:t>17</a:t>
            </a:r>
            <a:r>
              <a:rPr lang="zh-CN" altLang="en-US" sz="2400" b="1" dirty="0">
                <a:latin typeface="微软雅黑" panose="020B0503020204020204" pitchFamily="34" charset="-122"/>
                <a:ea typeface="微软雅黑" panose="020B0503020204020204" pitchFamily="34" charset="-122"/>
              </a:rPr>
              <a:t>：细胞 </a:t>
            </a:r>
            <a:r>
              <a:rPr lang="en-US" altLang="zh-CN" sz="2400" b="1" dirty="0">
                <a:latin typeface="微软雅黑" panose="020B0503020204020204" pitchFamily="34" charset="-122"/>
                <a:ea typeface="微软雅黑" panose="020B0503020204020204" pitchFamily="34" charset="-122"/>
              </a:rPr>
              <a:t>ATP </a:t>
            </a:r>
            <a:r>
              <a:rPr lang="zh-CN" altLang="en-US" sz="2400" b="1" dirty="0">
                <a:latin typeface="微软雅黑" panose="020B0503020204020204" pitchFamily="34" charset="-122"/>
                <a:ea typeface="微软雅黑" panose="020B0503020204020204" pitchFamily="34" charset="-122"/>
              </a:rPr>
              <a:t>需求诱导线粒体亚群分化与代谢分工机制</a:t>
            </a:r>
            <a:endParaRPr lang="en-US" altLang="zh-CN" sz="2400" b="1"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print"/>
          <a:srcRect t="963" r="38796" b="58501"/>
          <a:stretch>
            <a:fillRect/>
          </a:stretch>
        </p:blipFill>
        <p:spPr bwMode="auto">
          <a:xfrm>
            <a:off x="827584" y="1275606"/>
            <a:ext cx="7344816" cy="2736304"/>
          </a:xfrm>
          <a:prstGeom prst="rect">
            <a:avLst/>
          </a:prstGeom>
          <a:noFill/>
          <a:ln w="9525">
            <a:solidFill>
              <a:schemeClr val="tx2">
                <a:lumMod val="60000"/>
                <a:lumOff val="40000"/>
              </a:schemeClr>
            </a:solid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319.65,&quot;left&quot;:2.85,&quot;top&quot;:60.75,&quot;width&quot;:208.0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19.65,&quot;left&quot;:2.85,&quot;top&quot;:60.75,&quot;width&quot;:208.05}"/>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19.65,&quot;left&quot;:2.85,&quot;top&quot;:60.75,&quot;width&quot;:208.0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19.65,&quot;left&quot;:2.85,&quot;top&quot;:60.75,&quot;width&quot;:208.0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19.65,&quot;left&quot;:2.85,&quot;top&quot;:60.75,&quot;width&quot;:208.05}"/>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645*313"/>
  <p:tag name="TABLE_ENDDRAG_RECT" val="63*31*645*3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3013</Words>
  <Application>Microsoft Office PowerPoint</Application>
  <PresentationFormat>全屏显示(16:9)</PresentationFormat>
  <Paragraphs>395</Paragraphs>
  <Slides>35</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35</vt:i4>
      </vt:variant>
    </vt:vector>
  </HeadingPairs>
  <TitlesOfParts>
    <vt:vector size="45" baseType="lpstr">
      <vt:lpstr>Arial Unicode MS</vt:lpstr>
      <vt:lpstr>等线</vt:lpstr>
      <vt:lpstr>黑体</vt:lpstr>
      <vt:lpstr>楷体</vt:lpstr>
      <vt:lpstr>宋体</vt:lpstr>
      <vt:lpstr>微软雅黑</vt:lpstr>
      <vt:lpstr>Arial</vt:lpstr>
      <vt:lpstr>Calibri</vt:lpstr>
      <vt:lpstr>Times New Roman</vt:lpstr>
      <vt:lpstr>Office 主题</vt:lpstr>
      <vt:lpstr>2026.1西城区高三生物试题 参考答案及评分标准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2026.1高三生物试题 命题思路及评分标准</dc:title>
  <dc:creator>Lenovo</dc:creator>
  <cp:lastModifiedBy>HiteVision</cp:lastModifiedBy>
  <cp:revision>12</cp:revision>
  <dcterms:created xsi:type="dcterms:W3CDTF">2026-01-14T01:56:00Z</dcterms:created>
  <dcterms:modified xsi:type="dcterms:W3CDTF">2026-01-23T07:07:51Z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AEF6CEE431FA4695BE04B937573BBF9C_12</vt:lpwstr>
  </property>
</Properties>
</file>