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428" r:id="rId4"/>
    <p:sldId id="429" r:id="rId5"/>
    <p:sldId id="430" r:id="rId6"/>
    <p:sldId id="431" r:id="rId7"/>
    <p:sldId id="433" r:id="rId8"/>
    <p:sldId id="435" r:id="rId9"/>
    <p:sldId id="436" r:id="rId10"/>
    <p:sldId id="437" r:id="rId11"/>
    <p:sldId id="438" r:id="rId12"/>
    <p:sldId id="427" r:id="rId13"/>
    <p:sldId id="441" r:id="rId14"/>
    <p:sldId id="444" r:id="rId15"/>
    <p:sldId id="257" r:id="rId16"/>
    <p:sldId id="420" r:id="rId17"/>
    <p:sldId id="414" r:id="rId18"/>
    <p:sldId id="262" r:id="rId19"/>
    <p:sldId id="264" r:id="rId20"/>
    <p:sldId id="266" r:id="rId21"/>
    <p:sldId id="267" r:id="rId22"/>
    <p:sldId id="268" r:id="rId23"/>
    <p:sldId id="269" r:id="rId24"/>
    <p:sldId id="270" r:id="rId25"/>
    <p:sldId id="263" r:id="rId26"/>
    <p:sldId id="426" r:id="rId27"/>
    <p:sldId id="43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42" y="8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圆角 3">
            <a:extLst>
              <a:ext uri="{FF2B5EF4-FFF2-40B4-BE49-F238E27FC236}">
                <a16:creationId xmlns:a16="http://schemas.microsoft.com/office/drawing/2014/main" id="{9E851726-0B14-416D-91EA-5E76B33F3BCA}"/>
              </a:ext>
            </a:extLst>
          </p:cNvPr>
          <p:cNvSpPr>
            <a:spLocks/>
          </p:cNvSpPr>
          <p:nvPr/>
        </p:nvSpPr>
        <p:spPr>
          <a:xfrm rot="2634626">
            <a:off x="-2007797" y="-36767"/>
            <a:ext cx="9540514" cy="8029340"/>
          </a:xfrm>
          <a:custGeom>
            <a:avLst/>
            <a:gdLst>
              <a:gd name="connsiteX0" fmla="*/ 0 w 10784370"/>
              <a:gd name="connsiteY0" fmla="*/ 1494929 h 10817859"/>
              <a:gd name="connsiteX1" fmla="*/ 1494929 w 10784370"/>
              <a:gd name="connsiteY1" fmla="*/ 0 h 10817859"/>
              <a:gd name="connsiteX2" fmla="*/ 9289441 w 10784370"/>
              <a:gd name="connsiteY2" fmla="*/ 0 h 10817859"/>
              <a:gd name="connsiteX3" fmla="*/ 10784370 w 10784370"/>
              <a:gd name="connsiteY3" fmla="*/ 1494929 h 10817859"/>
              <a:gd name="connsiteX4" fmla="*/ 10784370 w 10784370"/>
              <a:gd name="connsiteY4" fmla="*/ 9322930 h 10817859"/>
              <a:gd name="connsiteX5" fmla="*/ 9289441 w 10784370"/>
              <a:gd name="connsiteY5" fmla="*/ 10817859 h 10817859"/>
              <a:gd name="connsiteX6" fmla="*/ 1494929 w 10784370"/>
              <a:gd name="connsiteY6" fmla="*/ 10817859 h 10817859"/>
              <a:gd name="connsiteX7" fmla="*/ 0 w 10784370"/>
              <a:gd name="connsiteY7" fmla="*/ 9322930 h 10817859"/>
              <a:gd name="connsiteX8" fmla="*/ 0 w 10784370"/>
              <a:gd name="connsiteY8" fmla="*/ 1494929 h 10817859"/>
              <a:gd name="connsiteX0" fmla="*/ 0 w 10784370"/>
              <a:gd name="connsiteY0" fmla="*/ 1512307 h 10835237"/>
              <a:gd name="connsiteX1" fmla="*/ 1494929 w 10784370"/>
              <a:gd name="connsiteY1" fmla="*/ 17378 h 10835237"/>
              <a:gd name="connsiteX2" fmla="*/ 4441967 w 10784370"/>
              <a:gd name="connsiteY2" fmla="*/ 0 h 10835237"/>
              <a:gd name="connsiteX3" fmla="*/ 9289441 w 10784370"/>
              <a:gd name="connsiteY3" fmla="*/ 17378 h 10835237"/>
              <a:gd name="connsiteX4" fmla="*/ 10784370 w 10784370"/>
              <a:gd name="connsiteY4" fmla="*/ 1512307 h 10835237"/>
              <a:gd name="connsiteX5" fmla="*/ 10784370 w 10784370"/>
              <a:gd name="connsiteY5" fmla="*/ 9340308 h 10835237"/>
              <a:gd name="connsiteX6" fmla="*/ 9289441 w 10784370"/>
              <a:gd name="connsiteY6" fmla="*/ 10835237 h 10835237"/>
              <a:gd name="connsiteX7" fmla="*/ 1494929 w 10784370"/>
              <a:gd name="connsiteY7" fmla="*/ 10835237 h 10835237"/>
              <a:gd name="connsiteX8" fmla="*/ 0 w 10784370"/>
              <a:gd name="connsiteY8" fmla="*/ 9340308 h 10835237"/>
              <a:gd name="connsiteX9" fmla="*/ 0 w 10784370"/>
              <a:gd name="connsiteY9" fmla="*/ 1512307 h 10835237"/>
              <a:gd name="connsiteX0" fmla="*/ 0 w 10784370"/>
              <a:gd name="connsiteY0" fmla="*/ 1512307 h 10835237"/>
              <a:gd name="connsiteX1" fmla="*/ 4441967 w 10784370"/>
              <a:gd name="connsiteY1" fmla="*/ 0 h 10835237"/>
              <a:gd name="connsiteX2" fmla="*/ 9289441 w 10784370"/>
              <a:gd name="connsiteY2" fmla="*/ 17378 h 10835237"/>
              <a:gd name="connsiteX3" fmla="*/ 10784370 w 10784370"/>
              <a:gd name="connsiteY3" fmla="*/ 1512307 h 10835237"/>
              <a:gd name="connsiteX4" fmla="*/ 10784370 w 10784370"/>
              <a:gd name="connsiteY4" fmla="*/ 9340308 h 10835237"/>
              <a:gd name="connsiteX5" fmla="*/ 9289441 w 10784370"/>
              <a:gd name="connsiteY5" fmla="*/ 10835237 h 10835237"/>
              <a:gd name="connsiteX6" fmla="*/ 1494929 w 10784370"/>
              <a:gd name="connsiteY6" fmla="*/ 10835237 h 10835237"/>
              <a:gd name="connsiteX7" fmla="*/ 0 w 10784370"/>
              <a:gd name="connsiteY7" fmla="*/ 9340308 h 10835237"/>
              <a:gd name="connsiteX8" fmla="*/ 0 w 10784370"/>
              <a:gd name="connsiteY8" fmla="*/ 1512307 h 10835237"/>
              <a:gd name="connsiteX0" fmla="*/ 33567 w 10817937"/>
              <a:gd name="connsiteY0" fmla="*/ 1512307 h 10835237"/>
              <a:gd name="connsiteX1" fmla="*/ 4475534 w 10817937"/>
              <a:gd name="connsiteY1" fmla="*/ 0 h 10835237"/>
              <a:gd name="connsiteX2" fmla="*/ 9323008 w 10817937"/>
              <a:gd name="connsiteY2" fmla="*/ 17378 h 10835237"/>
              <a:gd name="connsiteX3" fmla="*/ 10817937 w 10817937"/>
              <a:gd name="connsiteY3" fmla="*/ 1512307 h 10835237"/>
              <a:gd name="connsiteX4" fmla="*/ 10817937 w 10817937"/>
              <a:gd name="connsiteY4" fmla="*/ 9340308 h 10835237"/>
              <a:gd name="connsiteX5" fmla="*/ 9323008 w 10817937"/>
              <a:gd name="connsiteY5" fmla="*/ 10835237 h 10835237"/>
              <a:gd name="connsiteX6" fmla="*/ 1528496 w 10817937"/>
              <a:gd name="connsiteY6" fmla="*/ 10835237 h 10835237"/>
              <a:gd name="connsiteX7" fmla="*/ 33567 w 10817937"/>
              <a:gd name="connsiteY7" fmla="*/ 9340308 h 10835237"/>
              <a:gd name="connsiteX8" fmla="*/ 0 w 10817937"/>
              <a:gd name="connsiteY8" fmla="*/ 4275928 h 10835237"/>
              <a:gd name="connsiteX9" fmla="*/ 33567 w 10817937"/>
              <a:gd name="connsiteY9" fmla="*/ 1512307 h 10835237"/>
              <a:gd name="connsiteX0" fmla="*/ 0 w 10817937"/>
              <a:gd name="connsiteY0" fmla="*/ 4275928 h 10835237"/>
              <a:gd name="connsiteX1" fmla="*/ 4475534 w 10817937"/>
              <a:gd name="connsiteY1" fmla="*/ 0 h 10835237"/>
              <a:gd name="connsiteX2" fmla="*/ 9323008 w 10817937"/>
              <a:gd name="connsiteY2" fmla="*/ 17378 h 10835237"/>
              <a:gd name="connsiteX3" fmla="*/ 10817937 w 10817937"/>
              <a:gd name="connsiteY3" fmla="*/ 1512307 h 10835237"/>
              <a:gd name="connsiteX4" fmla="*/ 10817937 w 10817937"/>
              <a:gd name="connsiteY4" fmla="*/ 9340308 h 10835237"/>
              <a:gd name="connsiteX5" fmla="*/ 9323008 w 10817937"/>
              <a:gd name="connsiteY5" fmla="*/ 10835237 h 10835237"/>
              <a:gd name="connsiteX6" fmla="*/ 1528496 w 10817937"/>
              <a:gd name="connsiteY6" fmla="*/ 10835237 h 10835237"/>
              <a:gd name="connsiteX7" fmla="*/ 33567 w 10817937"/>
              <a:gd name="connsiteY7" fmla="*/ 9340308 h 10835237"/>
              <a:gd name="connsiteX8" fmla="*/ 0 w 10817937"/>
              <a:gd name="connsiteY8" fmla="*/ 4275928 h 10835237"/>
              <a:gd name="connsiteX0" fmla="*/ 0 w 10817937"/>
              <a:gd name="connsiteY0" fmla="*/ 4275928 h 10835237"/>
              <a:gd name="connsiteX1" fmla="*/ 4475534 w 10817937"/>
              <a:gd name="connsiteY1" fmla="*/ 0 h 10835237"/>
              <a:gd name="connsiteX2" fmla="*/ 9323008 w 10817937"/>
              <a:gd name="connsiteY2" fmla="*/ 17378 h 10835237"/>
              <a:gd name="connsiteX3" fmla="*/ 10817937 w 10817937"/>
              <a:gd name="connsiteY3" fmla="*/ 1512307 h 10835237"/>
              <a:gd name="connsiteX4" fmla="*/ 10741969 w 10817937"/>
              <a:gd name="connsiteY4" fmla="*/ 3568221 h 10835237"/>
              <a:gd name="connsiteX5" fmla="*/ 10817937 w 10817937"/>
              <a:gd name="connsiteY5" fmla="*/ 9340308 h 10835237"/>
              <a:gd name="connsiteX6" fmla="*/ 9323008 w 10817937"/>
              <a:gd name="connsiteY6" fmla="*/ 10835237 h 10835237"/>
              <a:gd name="connsiteX7" fmla="*/ 1528496 w 10817937"/>
              <a:gd name="connsiteY7" fmla="*/ 10835237 h 10835237"/>
              <a:gd name="connsiteX8" fmla="*/ 33567 w 10817937"/>
              <a:gd name="connsiteY8" fmla="*/ 9340308 h 10835237"/>
              <a:gd name="connsiteX9" fmla="*/ 0 w 10817937"/>
              <a:gd name="connsiteY9" fmla="*/ 4275928 h 10835237"/>
              <a:gd name="connsiteX0" fmla="*/ 0 w 10817937"/>
              <a:gd name="connsiteY0" fmla="*/ 4275928 h 10849854"/>
              <a:gd name="connsiteX1" fmla="*/ 4475534 w 10817937"/>
              <a:gd name="connsiteY1" fmla="*/ 0 h 10849854"/>
              <a:gd name="connsiteX2" fmla="*/ 9323008 w 10817937"/>
              <a:gd name="connsiteY2" fmla="*/ 17378 h 10849854"/>
              <a:gd name="connsiteX3" fmla="*/ 10817937 w 10817937"/>
              <a:gd name="connsiteY3" fmla="*/ 1512307 h 10849854"/>
              <a:gd name="connsiteX4" fmla="*/ 10741969 w 10817937"/>
              <a:gd name="connsiteY4" fmla="*/ 3568221 h 10849854"/>
              <a:gd name="connsiteX5" fmla="*/ 10817937 w 10817937"/>
              <a:gd name="connsiteY5" fmla="*/ 9340308 h 10849854"/>
              <a:gd name="connsiteX6" fmla="*/ 9323008 w 10817937"/>
              <a:gd name="connsiteY6" fmla="*/ 10835237 h 10849854"/>
              <a:gd name="connsiteX7" fmla="*/ 3008956 w 10817937"/>
              <a:gd name="connsiteY7" fmla="*/ 10849854 h 10849854"/>
              <a:gd name="connsiteX8" fmla="*/ 1528496 w 10817937"/>
              <a:gd name="connsiteY8" fmla="*/ 10835237 h 10849854"/>
              <a:gd name="connsiteX9" fmla="*/ 33567 w 10817937"/>
              <a:gd name="connsiteY9" fmla="*/ 9340308 h 10849854"/>
              <a:gd name="connsiteX10" fmla="*/ 0 w 10817937"/>
              <a:gd name="connsiteY10" fmla="*/ 4275928 h 10849854"/>
              <a:gd name="connsiteX0" fmla="*/ 0 w 10817937"/>
              <a:gd name="connsiteY0" fmla="*/ 4275928 h 10849854"/>
              <a:gd name="connsiteX1" fmla="*/ 4475534 w 10817937"/>
              <a:gd name="connsiteY1" fmla="*/ 0 h 10849854"/>
              <a:gd name="connsiteX2" fmla="*/ 9323008 w 10817937"/>
              <a:gd name="connsiteY2" fmla="*/ 17378 h 10849854"/>
              <a:gd name="connsiteX3" fmla="*/ 10817937 w 10817937"/>
              <a:gd name="connsiteY3" fmla="*/ 1512307 h 10849854"/>
              <a:gd name="connsiteX4" fmla="*/ 10741969 w 10817937"/>
              <a:gd name="connsiteY4" fmla="*/ 3568221 h 10849854"/>
              <a:gd name="connsiteX5" fmla="*/ 10817937 w 10817937"/>
              <a:gd name="connsiteY5" fmla="*/ 9340308 h 10849854"/>
              <a:gd name="connsiteX6" fmla="*/ 3008956 w 10817937"/>
              <a:gd name="connsiteY6" fmla="*/ 10849854 h 10849854"/>
              <a:gd name="connsiteX7" fmla="*/ 1528496 w 10817937"/>
              <a:gd name="connsiteY7" fmla="*/ 10835237 h 10849854"/>
              <a:gd name="connsiteX8" fmla="*/ 33567 w 10817937"/>
              <a:gd name="connsiteY8" fmla="*/ 9340308 h 10849854"/>
              <a:gd name="connsiteX9" fmla="*/ 0 w 10817937"/>
              <a:gd name="connsiteY9" fmla="*/ 4275928 h 10849854"/>
              <a:gd name="connsiteX0" fmla="*/ 0 w 10817937"/>
              <a:gd name="connsiteY0" fmla="*/ 4275928 h 10849854"/>
              <a:gd name="connsiteX1" fmla="*/ 4475534 w 10817937"/>
              <a:gd name="connsiteY1" fmla="*/ 0 h 10849854"/>
              <a:gd name="connsiteX2" fmla="*/ 9323008 w 10817937"/>
              <a:gd name="connsiteY2" fmla="*/ 17378 h 10849854"/>
              <a:gd name="connsiteX3" fmla="*/ 10817937 w 10817937"/>
              <a:gd name="connsiteY3" fmla="*/ 1512307 h 10849854"/>
              <a:gd name="connsiteX4" fmla="*/ 10741969 w 10817937"/>
              <a:gd name="connsiteY4" fmla="*/ 3568221 h 10849854"/>
              <a:gd name="connsiteX5" fmla="*/ 3008956 w 10817937"/>
              <a:gd name="connsiteY5" fmla="*/ 10849854 h 10849854"/>
              <a:gd name="connsiteX6" fmla="*/ 1528496 w 10817937"/>
              <a:gd name="connsiteY6" fmla="*/ 10835237 h 10849854"/>
              <a:gd name="connsiteX7" fmla="*/ 33567 w 10817937"/>
              <a:gd name="connsiteY7" fmla="*/ 9340308 h 10849854"/>
              <a:gd name="connsiteX8" fmla="*/ 0 w 10817937"/>
              <a:gd name="connsiteY8" fmla="*/ 4275928 h 10849854"/>
              <a:gd name="connsiteX0" fmla="*/ 0 w 10817937"/>
              <a:gd name="connsiteY0" fmla="*/ 4275928 h 10908974"/>
              <a:gd name="connsiteX1" fmla="*/ 4475534 w 10817937"/>
              <a:gd name="connsiteY1" fmla="*/ 0 h 10908974"/>
              <a:gd name="connsiteX2" fmla="*/ 9323008 w 10817937"/>
              <a:gd name="connsiteY2" fmla="*/ 17378 h 10908974"/>
              <a:gd name="connsiteX3" fmla="*/ 10817937 w 10817937"/>
              <a:gd name="connsiteY3" fmla="*/ 1512307 h 10908974"/>
              <a:gd name="connsiteX4" fmla="*/ 10741969 w 10817937"/>
              <a:gd name="connsiteY4" fmla="*/ 3568221 h 10908974"/>
              <a:gd name="connsiteX5" fmla="*/ 3065868 w 10817937"/>
              <a:gd name="connsiteY5" fmla="*/ 10908974 h 10908974"/>
              <a:gd name="connsiteX6" fmla="*/ 1528496 w 10817937"/>
              <a:gd name="connsiteY6" fmla="*/ 10835237 h 10908974"/>
              <a:gd name="connsiteX7" fmla="*/ 33567 w 10817937"/>
              <a:gd name="connsiteY7" fmla="*/ 9340308 h 10908974"/>
              <a:gd name="connsiteX8" fmla="*/ 0 w 10817937"/>
              <a:gd name="connsiteY8" fmla="*/ 4275928 h 10908974"/>
              <a:gd name="connsiteX0" fmla="*/ 0 w 10817937"/>
              <a:gd name="connsiteY0" fmla="*/ 4275928 h 10925550"/>
              <a:gd name="connsiteX1" fmla="*/ 4475534 w 10817937"/>
              <a:gd name="connsiteY1" fmla="*/ 0 h 10925550"/>
              <a:gd name="connsiteX2" fmla="*/ 9323008 w 10817937"/>
              <a:gd name="connsiteY2" fmla="*/ 17378 h 10925550"/>
              <a:gd name="connsiteX3" fmla="*/ 10817937 w 10817937"/>
              <a:gd name="connsiteY3" fmla="*/ 1512307 h 10925550"/>
              <a:gd name="connsiteX4" fmla="*/ 10741969 w 10817937"/>
              <a:gd name="connsiteY4" fmla="*/ 3568221 h 10925550"/>
              <a:gd name="connsiteX5" fmla="*/ 3065552 w 10817937"/>
              <a:gd name="connsiteY5" fmla="*/ 10925550 h 10925550"/>
              <a:gd name="connsiteX6" fmla="*/ 1528496 w 10817937"/>
              <a:gd name="connsiteY6" fmla="*/ 10835237 h 10925550"/>
              <a:gd name="connsiteX7" fmla="*/ 33567 w 10817937"/>
              <a:gd name="connsiteY7" fmla="*/ 9340308 h 10925550"/>
              <a:gd name="connsiteX8" fmla="*/ 0 w 10817937"/>
              <a:gd name="connsiteY8" fmla="*/ 4275928 h 10925550"/>
              <a:gd name="connsiteX0" fmla="*/ 0 w 10817937"/>
              <a:gd name="connsiteY0" fmla="*/ 4275928 h 10950887"/>
              <a:gd name="connsiteX1" fmla="*/ 4475534 w 10817937"/>
              <a:gd name="connsiteY1" fmla="*/ 0 h 10950887"/>
              <a:gd name="connsiteX2" fmla="*/ 9323008 w 10817937"/>
              <a:gd name="connsiteY2" fmla="*/ 17378 h 10950887"/>
              <a:gd name="connsiteX3" fmla="*/ 10817937 w 10817937"/>
              <a:gd name="connsiteY3" fmla="*/ 1512307 h 10950887"/>
              <a:gd name="connsiteX4" fmla="*/ 10741969 w 10817937"/>
              <a:gd name="connsiteY4" fmla="*/ 3568221 h 10950887"/>
              <a:gd name="connsiteX5" fmla="*/ 3089943 w 10817937"/>
              <a:gd name="connsiteY5" fmla="*/ 10950887 h 10950887"/>
              <a:gd name="connsiteX6" fmla="*/ 1528496 w 10817937"/>
              <a:gd name="connsiteY6" fmla="*/ 10835237 h 10950887"/>
              <a:gd name="connsiteX7" fmla="*/ 33567 w 10817937"/>
              <a:gd name="connsiteY7" fmla="*/ 9340308 h 10950887"/>
              <a:gd name="connsiteX8" fmla="*/ 0 w 10817937"/>
              <a:gd name="connsiteY8" fmla="*/ 4275928 h 10950887"/>
              <a:gd name="connsiteX0" fmla="*/ 0 w 10817937"/>
              <a:gd name="connsiteY0" fmla="*/ 4275928 h 10950887"/>
              <a:gd name="connsiteX1" fmla="*/ 4475534 w 10817937"/>
              <a:gd name="connsiteY1" fmla="*/ 0 h 10950887"/>
              <a:gd name="connsiteX2" fmla="*/ 9323008 w 10817937"/>
              <a:gd name="connsiteY2" fmla="*/ 17378 h 10950887"/>
              <a:gd name="connsiteX3" fmla="*/ 10817937 w 10817937"/>
              <a:gd name="connsiteY3" fmla="*/ 1512307 h 10950887"/>
              <a:gd name="connsiteX4" fmla="*/ 10741969 w 10817937"/>
              <a:gd name="connsiteY4" fmla="*/ 3568221 h 10950887"/>
              <a:gd name="connsiteX5" fmla="*/ 6054664 w 10817937"/>
              <a:gd name="connsiteY5" fmla="*/ 8080560 h 10950887"/>
              <a:gd name="connsiteX6" fmla="*/ 3089943 w 10817937"/>
              <a:gd name="connsiteY6" fmla="*/ 10950887 h 10950887"/>
              <a:gd name="connsiteX7" fmla="*/ 1528496 w 10817937"/>
              <a:gd name="connsiteY7" fmla="*/ 10835237 h 10950887"/>
              <a:gd name="connsiteX8" fmla="*/ 33567 w 10817937"/>
              <a:gd name="connsiteY8" fmla="*/ 9340308 h 10950887"/>
              <a:gd name="connsiteX9" fmla="*/ 0 w 10817937"/>
              <a:gd name="connsiteY9" fmla="*/ 4275928 h 10950887"/>
              <a:gd name="connsiteX0" fmla="*/ 0 w 10818251"/>
              <a:gd name="connsiteY0" fmla="*/ 4292505 h 10950887"/>
              <a:gd name="connsiteX1" fmla="*/ 4475848 w 10818251"/>
              <a:gd name="connsiteY1" fmla="*/ 0 h 10950887"/>
              <a:gd name="connsiteX2" fmla="*/ 9323322 w 10818251"/>
              <a:gd name="connsiteY2" fmla="*/ 17378 h 10950887"/>
              <a:gd name="connsiteX3" fmla="*/ 10818251 w 10818251"/>
              <a:gd name="connsiteY3" fmla="*/ 1512307 h 10950887"/>
              <a:gd name="connsiteX4" fmla="*/ 10742283 w 10818251"/>
              <a:gd name="connsiteY4" fmla="*/ 3568221 h 10950887"/>
              <a:gd name="connsiteX5" fmla="*/ 6054978 w 10818251"/>
              <a:gd name="connsiteY5" fmla="*/ 8080560 h 10950887"/>
              <a:gd name="connsiteX6" fmla="*/ 3090257 w 10818251"/>
              <a:gd name="connsiteY6" fmla="*/ 10950887 h 10950887"/>
              <a:gd name="connsiteX7" fmla="*/ 1528810 w 10818251"/>
              <a:gd name="connsiteY7" fmla="*/ 10835237 h 10950887"/>
              <a:gd name="connsiteX8" fmla="*/ 33881 w 10818251"/>
              <a:gd name="connsiteY8" fmla="*/ 9340308 h 10950887"/>
              <a:gd name="connsiteX9" fmla="*/ 0 w 10818251"/>
              <a:gd name="connsiteY9" fmla="*/ 4292505 h 10950887"/>
              <a:gd name="connsiteX0" fmla="*/ 0 w 10818251"/>
              <a:gd name="connsiteY0" fmla="*/ 4292505 h 10950887"/>
              <a:gd name="connsiteX1" fmla="*/ 1258392 w 10818251"/>
              <a:gd name="connsiteY1" fmla="*/ 3081083 h 10950887"/>
              <a:gd name="connsiteX2" fmla="*/ 4475848 w 10818251"/>
              <a:gd name="connsiteY2" fmla="*/ 0 h 10950887"/>
              <a:gd name="connsiteX3" fmla="*/ 9323322 w 10818251"/>
              <a:gd name="connsiteY3" fmla="*/ 17378 h 10950887"/>
              <a:gd name="connsiteX4" fmla="*/ 10818251 w 10818251"/>
              <a:gd name="connsiteY4" fmla="*/ 1512307 h 10950887"/>
              <a:gd name="connsiteX5" fmla="*/ 10742283 w 10818251"/>
              <a:gd name="connsiteY5" fmla="*/ 3568221 h 10950887"/>
              <a:gd name="connsiteX6" fmla="*/ 6054978 w 10818251"/>
              <a:gd name="connsiteY6" fmla="*/ 8080560 h 10950887"/>
              <a:gd name="connsiteX7" fmla="*/ 3090257 w 10818251"/>
              <a:gd name="connsiteY7" fmla="*/ 10950887 h 10950887"/>
              <a:gd name="connsiteX8" fmla="*/ 1528810 w 10818251"/>
              <a:gd name="connsiteY8" fmla="*/ 10835237 h 10950887"/>
              <a:gd name="connsiteX9" fmla="*/ 33881 w 10818251"/>
              <a:gd name="connsiteY9" fmla="*/ 9340308 h 10950887"/>
              <a:gd name="connsiteX10" fmla="*/ 0 w 10818251"/>
              <a:gd name="connsiteY10" fmla="*/ 4292505 h 10950887"/>
              <a:gd name="connsiteX0" fmla="*/ 0 w 10784370"/>
              <a:gd name="connsiteY0" fmla="*/ 9340308 h 10950887"/>
              <a:gd name="connsiteX1" fmla="*/ 1224511 w 10784370"/>
              <a:gd name="connsiteY1" fmla="*/ 3081083 h 10950887"/>
              <a:gd name="connsiteX2" fmla="*/ 4441967 w 10784370"/>
              <a:gd name="connsiteY2" fmla="*/ 0 h 10950887"/>
              <a:gd name="connsiteX3" fmla="*/ 9289441 w 10784370"/>
              <a:gd name="connsiteY3" fmla="*/ 17378 h 10950887"/>
              <a:gd name="connsiteX4" fmla="*/ 10784370 w 10784370"/>
              <a:gd name="connsiteY4" fmla="*/ 1512307 h 10950887"/>
              <a:gd name="connsiteX5" fmla="*/ 10708402 w 10784370"/>
              <a:gd name="connsiteY5" fmla="*/ 3568221 h 10950887"/>
              <a:gd name="connsiteX6" fmla="*/ 6021097 w 10784370"/>
              <a:gd name="connsiteY6" fmla="*/ 8080560 h 10950887"/>
              <a:gd name="connsiteX7" fmla="*/ 3056376 w 10784370"/>
              <a:gd name="connsiteY7" fmla="*/ 10950887 h 10950887"/>
              <a:gd name="connsiteX8" fmla="*/ 1494929 w 10784370"/>
              <a:gd name="connsiteY8" fmla="*/ 10835237 h 10950887"/>
              <a:gd name="connsiteX9" fmla="*/ 0 w 10784370"/>
              <a:gd name="connsiteY9" fmla="*/ 9340308 h 10950887"/>
              <a:gd name="connsiteX0" fmla="*/ 486889 w 9776330"/>
              <a:gd name="connsiteY0" fmla="*/ 10835237 h 10950887"/>
              <a:gd name="connsiteX1" fmla="*/ 216471 w 9776330"/>
              <a:gd name="connsiteY1" fmla="*/ 3081083 h 10950887"/>
              <a:gd name="connsiteX2" fmla="*/ 3433927 w 9776330"/>
              <a:gd name="connsiteY2" fmla="*/ 0 h 10950887"/>
              <a:gd name="connsiteX3" fmla="*/ 8281401 w 9776330"/>
              <a:gd name="connsiteY3" fmla="*/ 17378 h 10950887"/>
              <a:gd name="connsiteX4" fmla="*/ 9776330 w 9776330"/>
              <a:gd name="connsiteY4" fmla="*/ 1512307 h 10950887"/>
              <a:gd name="connsiteX5" fmla="*/ 9700362 w 9776330"/>
              <a:gd name="connsiteY5" fmla="*/ 3568221 h 10950887"/>
              <a:gd name="connsiteX6" fmla="*/ 5013057 w 9776330"/>
              <a:gd name="connsiteY6" fmla="*/ 8080560 h 10950887"/>
              <a:gd name="connsiteX7" fmla="*/ 2048336 w 9776330"/>
              <a:gd name="connsiteY7" fmla="*/ 10950887 h 10950887"/>
              <a:gd name="connsiteX8" fmla="*/ 486889 w 9776330"/>
              <a:gd name="connsiteY8" fmla="*/ 10835237 h 10950887"/>
              <a:gd name="connsiteX0" fmla="*/ 1831865 w 9559859"/>
              <a:gd name="connsiteY0" fmla="*/ 10950887 h 10950887"/>
              <a:gd name="connsiteX1" fmla="*/ 0 w 9559859"/>
              <a:gd name="connsiteY1" fmla="*/ 3081083 h 10950887"/>
              <a:gd name="connsiteX2" fmla="*/ 3217456 w 9559859"/>
              <a:gd name="connsiteY2" fmla="*/ 0 h 10950887"/>
              <a:gd name="connsiteX3" fmla="*/ 8064930 w 9559859"/>
              <a:gd name="connsiteY3" fmla="*/ 17378 h 10950887"/>
              <a:gd name="connsiteX4" fmla="*/ 9559859 w 9559859"/>
              <a:gd name="connsiteY4" fmla="*/ 1512307 h 10950887"/>
              <a:gd name="connsiteX5" fmla="*/ 9483891 w 9559859"/>
              <a:gd name="connsiteY5" fmla="*/ 3568221 h 10950887"/>
              <a:gd name="connsiteX6" fmla="*/ 4796586 w 9559859"/>
              <a:gd name="connsiteY6" fmla="*/ 8080560 h 10950887"/>
              <a:gd name="connsiteX7" fmla="*/ 1831865 w 9559859"/>
              <a:gd name="connsiteY7" fmla="*/ 10950887 h 10950887"/>
              <a:gd name="connsiteX0" fmla="*/ 4796586 w 9559859"/>
              <a:gd name="connsiteY0" fmla="*/ 8080560 h 8080560"/>
              <a:gd name="connsiteX1" fmla="*/ 0 w 9559859"/>
              <a:gd name="connsiteY1" fmla="*/ 3081083 h 8080560"/>
              <a:gd name="connsiteX2" fmla="*/ 3217456 w 9559859"/>
              <a:gd name="connsiteY2" fmla="*/ 0 h 8080560"/>
              <a:gd name="connsiteX3" fmla="*/ 8064930 w 9559859"/>
              <a:gd name="connsiteY3" fmla="*/ 17378 h 8080560"/>
              <a:gd name="connsiteX4" fmla="*/ 9559859 w 9559859"/>
              <a:gd name="connsiteY4" fmla="*/ 1512307 h 8080560"/>
              <a:gd name="connsiteX5" fmla="*/ 9483891 w 9559859"/>
              <a:gd name="connsiteY5" fmla="*/ 3568221 h 8080560"/>
              <a:gd name="connsiteX6" fmla="*/ 4796586 w 9559859"/>
              <a:gd name="connsiteY6" fmla="*/ 8080560 h 8080560"/>
              <a:gd name="connsiteX0" fmla="*/ 4796586 w 9559859"/>
              <a:gd name="connsiteY0" fmla="*/ 8080560 h 8080560"/>
              <a:gd name="connsiteX1" fmla="*/ 0 w 9559859"/>
              <a:gd name="connsiteY1" fmla="*/ 3081083 h 8080560"/>
              <a:gd name="connsiteX2" fmla="*/ 3217456 w 9559859"/>
              <a:gd name="connsiteY2" fmla="*/ 0 h 8080560"/>
              <a:gd name="connsiteX3" fmla="*/ 8064930 w 9559859"/>
              <a:gd name="connsiteY3" fmla="*/ 17378 h 8080560"/>
              <a:gd name="connsiteX4" fmla="*/ 9559859 w 9559859"/>
              <a:gd name="connsiteY4" fmla="*/ 1512307 h 8080560"/>
              <a:gd name="connsiteX5" fmla="*/ 9460626 w 9559859"/>
              <a:gd name="connsiteY5" fmla="*/ 3559928 h 8080560"/>
              <a:gd name="connsiteX6" fmla="*/ 4796586 w 9559859"/>
              <a:gd name="connsiteY6" fmla="*/ 8080560 h 8080560"/>
              <a:gd name="connsiteX0" fmla="*/ 4773024 w 9559859"/>
              <a:gd name="connsiteY0" fmla="*/ 8087958 h 8087958"/>
              <a:gd name="connsiteX1" fmla="*/ 0 w 9559859"/>
              <a:gd name="connsiteY1" fmla="*/ 3081083 h 8087958"/>
              <a:gd name="connsiteX2" fmla="*/ 3217456 w 9559859"/>
              <a:gd name="connsiteY2" fmla="*/ 0 h 8087958"/>
              <a:gd name="connsiteX3" fmla="*/ 8064930 w 9559859"/>
              <a:gd name="connsiteY3" fmla="*/ 17378 h 8087958"/>
              <a:gd name="connsiteX4" fmla="*/ 9559859 w 9559859"/>
              <a:gd name="connsiteY4" fmla="*/ 1512307 h 8087958"/>
              <a:gd name="connsiteX5" fmla="*/ 9460626 w 9559859"/>
              <a:gd name="connsiteY5" fmla="*/ 3559928 h 8087958"/>
              <a:gd name="connsiteX6" fmla="*/ 4773024 w 9559859"/>
              <a:gd name="connsiteY6" fmla="*/ 8087958 h 8087958"/>
              <a:gd name="connsiteX0" fmla="*/ 4773024 w 9559859"/>
              <a:gd name="connsiteY0" fmla="*/ 8087958 h 8087958"/>
              <a:gd name="connsiteX1" fmla="*/ 0 w 9559859"/>
              <a:gd name="connsiteY1" fmla="*/ 3081083 h 8087958"/>
              <a:gd name="connsiteX2" fmla="*/ 3217456 w 9559859"/>
              <a:gd name="connsiteY2" fmla="*/ 0 h 8087958"/>
              <a:gd name="connsiteX3" fmla="*/ 8064930 w 9559859"/>
              <a:gd name="connsiteY3" fmla="*/ 17378 h 8087958"/>
              <a:gd name="connsiteX4" fmla="*/ 9559859 w 9559859"/>
              <a:gd name="connsiteY4" fmla="*/ 1512307 h 8087958"/>
              <a:gd name="connsiteX5" fmla="*/ 9460626 w 9559859"/>
              <a:gd name="connsiteY5" fmla="*/ 3559928 h 8087958"/>
              <a:gd name="connsiteX6" fmla="*/ 4773024 w 9559859"/>
              <a:gd name="connsiteY6" fmla="*/ 8087958 h 808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9859" h="8087958">
                <a:moveTo>
                  <a:pt x="4773024" y="8087958"/>
                </a:moveTo>
                <a:cubicBezTo>
                  <a:pt x="3189969" y="6411303"/>
                  <a:pt x="1591008" y="4750041"/>
                  <a:pt x="0" y="3081083"/>
                </a:cubicBezTo>
                <a:lnTo>
                  <a:pt x="3217456" y="0"/>
                </a:lnTo>
                <a:lnTo>
                  <a:pt x="8064930" y="17378"/>
                </a:lnTo>
                <a:cubicBezTo>
                  <a:pt x="8890556" y="17378"/>
                  <a:pt x="9559859" y="686681"/>
                  <a:pt x="9559859" y="1512307"/>
                </a:cubicBezTo>
                <a:lnTo>
                  <a:pt x="9460626" y="3559928"/>
                </a:lnTo>
                <a:lnTo>
                  <a:pt x="4773024" y="8087958"/>
                </a:lnTo>
                <a:close/>
              </a:path>
            </a:pathLst>
          </a:custGeom>
          <a:solidFill>
            <a:sysClr val="window" lastClr="FFFFFF"/>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圆角 4">
            <a:extLst>
              <a:ext uri="{FF2B5EF4-FFF2-40B4-BE49-F238E27FC236}">
                <a16:creationId xmlns:a16="http://schemas.microsoft.com/office/drawing/2014/main" id="{02CBDADF-BAB2-4354-A757-3F080B09F3D6}"/>
              </a:ext>
            </a:extLst>
          </p:cNvPr>
          <p:cNvSpPr>
            <a:spLocks/>
          </p:cNvSpPr>
          <p:nvPr/>
        </p:nvSpPr>
        <p:spPr>
          <a:xfrm rot="18806312">
            <a:off x="5337179" y="-1168116"/>
            <a:ext cx="2201063" cy="2320861"/>
          </a:xfrm>
          <a:custGeom>
            <a:avLst/>
            <a:gdLst>
              <a:gd name="connsiteX0" fmla="*/ 0 w 2704348"/>
              <a:gd name="connsiteY0" fmla="*/ 595714 h 2704348"/>
              <a:gd name="connsiteX1" fmla="*/ 595714 w 2704348"/>
              <a:gd name="connsiteY1" fmla="*/ 0 h 2704348"/>
              <a:gd name="connsiteX2" fmla="*/ 2108634 w 2704348"/>
              <a:gd name="connsiteY2" fmla="*/ 0 h 2704348"/>
              <a:gd name="connsiteX3" fmla="*/ 2704348 w 2704348"/>
              <a:gd name="connsiteY3" fmla="*/ 595714 h 2704348"/>
              <a:gd name="connsiteX4" fmla="*/ 2704348 w 2704348"/>
              <a:gd name="connsiteY4" fmla="*/ 2108634 h 2704348"/>
              <a:gd name="connsiteX5" fmla="*/ 2108634 w 2704348"/>
              <a:gd name="connsiteY5" fmla="*/ 2704348 h 2704348"/>
              <a:gd name="connsiteX6" fmla="*/ 595714 w 2704348"/>
              <a:gd name="connsiteY6" fmla="*/ 2704348 h 2704348"/>
              <a:gd name="connsiteX7" fmla="*/ 0 w 2704348"/>
              <a:gd name="connsiteY7" fmla="*/ 2108634 h 2704348"/>
              <a:gd name="connsiteX8" fmla="*/ 0 w 2704348"/>
              <a:gd name="connsiteY8" fmla="*/ 595714 h 2704348"/>
              <a:gd name="connsiteX0" fmla="*/ 0 w 2704348"/>
              <a:gd name="connsiteY0" fmla="*/ 595714 h 2704348"/>
              <a:gd name="connsiteX1" fmla="*/ 595714 w 2704348"/>
              <a:gd name="connsiteY1" fmla="*/ 0 h 2704348"/>
              <a:gd name="connsiteX2" fmla="*/ 2704348 w 2704348"/>
              <a:gd name="connsiteY2" fmla="*/ 595714 h 2704348"/>
              <a:gd name="connsiteX3" fmla="*/ 2704348 w 2704348"/>
              <a:gd name="connsiteY3" fmla="*/ 2108634 h 2704348"/>
              <a:gd name="connsiteX4" fmla="*/ 2108634 w 2704348"/>
              <a:gd name="connsiteY4" fmla="*/ 2704348 h 2704348"/>
              <a:gd name="connsiteX5" fmla="*/ 595714 w 2704348"/>
              <a:gd name="connsiteY5" fmla="*/ 2704348 h 2704348"/>
              <a:gd name="connsiteX6" fmla="*/ 0 w 2704348"/>
              <a:gd name="connsiteY6" fmla="*/ 2108634 h 2704348"/>
              <a:gd name="connsiteX7" fmla="*/ 0 w 2704348"/>
              <a:gd name="connsiteY7" fmla="*/ 595714 h 2704348"/>
              <a:gd name="connsiteX0" fmla="*/ 0 w 2704348"/>
              <a:gd name="connsiteY0" fmla="*/ 595714 h 2704348"/>
              <a:gd name="connsiteX1" fmla="*/ 595714 w 2704348"/>
              <a:gd name="connsiteY1" fmla="*/ 0 h 2704348"/>
              <a:gd name="connsiteX2" fmla="*/ 2704348 w 2704348"/>
              <a:gd name="connsiteY2" fmla="*/ 2108634 h 2704348"/>
              <a:gd name="connsiteX3" fmla="*/ 2108634 w 2704348"/>
              <a:gd name="connsiteY3" fmla="*/ 2704348 h 2704348"/>
              <a:gd name="connsiteX4" fmla="*/ 595714 w 2704348"/>
              <a:gd name="connsiteY4" fmla="*/ 2704348 h 2704348"/>
              <a:gd name="connsiteX5" fmla="*/ 0 w 2704348"/>
              <a:gd name="connsiteY5" fmla="*/ 2108634 h 2704348"/>
              <a:gd name="connsiteX6" fmla="*/ 0 w 2704348"/>
              <a:gd name="connsiteY6" fmla="*/ 595714 h 2704348"/>
              <a:gd name="connsiteX0" fmla="*/ 0 w 2108634"/>
              <a:gd name="connsiteY0" fmla="*/ 595714 h 2704348"/>
              <a:gd name="connsiteX1" fmla="*/ 595714 w 2108634"/>
              <a:gd name="connsiteY1" fmla="*/ 0 h 2704348"/>
              <a:gd name="connsiteX2" fmla="*/ 2108634 w 2108634"/>
              <a:gd name="connsiteY2" fmla="*/ 2704348 h 2704348"/>
              <a:gd name="connsiteX3" fmla="*/ 595714 w 2108634"/>
              <a:gd name="connsiteY3" fmla="*/ 2704348 h 2704348"/>
              <a:gd name="connsiteX4" fmla="*/ 0 w 2108634"/>
              <a:gd name="connsiteY4" fmla="*/ 2108634 h 2704348"/>
              <a:gd name="connsiteX5" fmla="*/ 0 w 2108634"/>
              <a:gd name="connsiteY5" fmla="*/ 595714 h 2704348"/>
              <a:gd name="connsiteX0" fmla="*/ 0 w 2108634"/>
              <a:gd name="connsiteY0" fmla="*/ 0 h 2108634"/>
              <a:gd name="connsiteX1" fmla="*/ 2108634 w 2108634"/>
              <a:gd name="connsiteY1" fmla="*/ 2108634 h 2108634"/>
              <a:gd name="connsiteX2" fmla="*/ 595714 w 2108634"/>
              <a:gd name="connsiteY2" fmla="*/ 2108634 h 2108634"/>
              <a:gd name="connsiteX3" fmla="*/ 0 w 2108634"/>
              <a:gd name="connsiteY3" fmla="*/ 1512920 h 2108634"/>
              <a:gd name="connsiteX4" fmla="*/ 0 w 2108634"/>
              <a:gd name="connsiteY4" fmla="*/ 0 h 2108634"/>
              <a:gd name="connsiteX0" fmla="*/ 0 w 2113081"/>
              <a:gd name="connsiteY0" fmla="*/ 0 h 2249729"/>
              <a:gd name="connsiteX1" fmla="*/ 2113081 w 2113081"/>
              <a:gd name="connsiteY1" fmla="*/ 2249729 h 2249729"/>
              <a:gd name="connsiteX2" fmla="*/ 600161 w 2113081"/>
              <a:gd name="connsiteY2" fmla="*/ 2249729 h 2249729"/>
              <a:gd name="connsiteX3" fmla="*/ 4447 w 2113081"/>
              <a:gd name="connsiteY3" fmla="*/ 1654015 h 2249729"/>
              <a:gd name="connsiteX4" fmla="*/ 0 w 2113081"/>
              <a:gd name="connsiteY4" fmla="*/ 0 h 2249729"/>
              <a:gd name="connsiteX0" fmla="*/ 0 w 2113081"/>
              <a:gd name="connsiteY0" fmla="*/ 0 h 2249729"/>
              <a:gd name="connsiteX1" fmla="*/ 2113081 w 2113081"/>
              <a:gd name="connsiteY1" fmla="*/ 2249729 h 2249729"/>
              <a:gd name="connsiteX2" fmla="*/ 600161 w 2113081"/>
              <a:gd name="connsiteY2" fmla="*/ 2249729 h 2249729"/>
              <a:gd name="connsiteX3" fmla="*/ 4447 w 2113081"/>
              <a:gd name="connsiteY3" fmla="*/ 1654015 h 2249729"/>
              <a:gd name="connsiteX4" fmla="*/ 0 w 2113081"/>
              <a:gd name="connsiteY4" fmla="*/ 0 h 2249729"/>
              <a:gd name="connsiteX0" fmla="*/ 0 w 2113081"/>
              <a:gd name="connsiteY0" fmla="*/ 0 h 2249729"/>
              <a:gd name="connsiteX1" fmla="*/ 2113081 w 2113081"/>
              <a:gd name="connsiteY1" fmla="*/ 2249729 h 2249729"/>
              <a:gd name="connsiteX2" fmla="*/ 600161 w 2113081"/>
              <a:gd name="connsiteY2" fmla="*/ 2249729 h 2249729"/>
              <a:gd name="connsiteX3" fmla="*/ 4447 w 2113081"/>
              <a:gd name="connsiteY3" fmla="*/ 1654015 h 2249729"/>
              <a:gd name="connsiteX4" fmla="*/ 0 w 2113081"/>
              <a:gd name="connsiteY4" fmla="*/ 0 h 2249729"/>
              <a:gd name="connsiteX0" fmla="*/ 0 w 2113081"/>
              <a:gd name="connsiteY0" fmla="*/ 0 h 2249729"/>
              <a:gd name="connsiteX1" fmla="*/ 2113081 w 2113081"/>
              <a:gd name="connsiteY1" fmla="*/ 2249729 h 2249729"/>
              <a:gd name="connsiteX2" fmla="*/ 600161 w 2113081"/>
              <a:gd name="connsiteY2" fmla="*/ 2249729 h 2249729"/>
              <a:gd name="connsiteX3" fmla="*/ 4447 w 2113081"/>
              <a:gd name="connsiteY3" fmla="*/ 1654015 h 2249729"/>
              <a:gd name="connsiteX4" fmla="*/ 0 w 2113081"/>
              <a:gd name="connsiteY4" fmla="*/ 0 h 2249729"/>
              <a:gd name="connsiteX0" fmla="*/ 0 w 2113081"/>
              <a:gd name="connsiteY0" fmla="*/ 0 h 2249729"/>
              <a:gd name="connsiteX1" fmla="*/ 2113081 w 2113081"/>
              <a:gd name="connsiteY1" fmla="*/ 2249729 h 2249729"/>
              <a:gd name="connsiteX2" fmla="*/ 600161 w 2113081"/>
              <a:gd name="connsiteY2" fmla="*/ 2249729 h 2249729"/>
              <a:gd name="connsiteX3" fmla="*/ 4447 w 2113081"/>
              <a:gd name="connsiteY3" fmla="*/ 1654015 h 2249729"/>
              <a:gd name="connsiteX4" fmla="*/ 0 w 2113081"/>
              <a:gd name="connsiteY4" fmla="*/ 0 h 2249729"/>
              <a:gd name="connsiteX0" fmla="*/ 0 w 2113081"/>
              <a:gd name="connsiteY0" fmla="*/ 0 h 2249729"/>
              <a:gd name="connsiteX1" fmla="*/ 2113081 w 2113081"/>
              <a:gd name="connsiteY1" fmla="*/ 2249729 h 2249729"/>
              <a:gd name="connsiteX2" fmla="*/ 600161 w 2113081"/>
              <a:gd name="connsiteY2" fmla="*/ 2249729 h 2249729"/>
              <a:gd name="connsiteX3" fmla="*/ 4447 w 2113081"/>
              <a:gd name="connsiteY3" fmla="*/ 1654015 h 2249729"/>
              <a:gd name="connsiteX4" fmla="*/ 0 w 2113081"/>
              <a:gd name="connsiteY4" fmla="*/ 0 h 2249729"/>
              <a:gd name="connsiteX0" fmla="*/ 0 w 2113081"/>
              <a:gd name="connsiteY0" fmla="*/ 0 h 2249729"/>
              <a:gd name="connsiteX1" fmla="*/ 2113081 w 2113081"/>
              <a:gd name="connsiteY1" fmla="*/ 2249729 h 2249729"/>
              <a:gd name="connsiteX2" fmla="*/ 600161 w 2113081"/>
              <a:gd name="connsiteY2" fmla="*/ 2249729 h 2249729"/>
              <a:gd name="connsiteX3" fmla="*/ 4447 w 2113081"/>
              <a:gd name="connsiteY3" fmla="*/ 1654015 h 2249729"/>
              <a:gd name="connsiteX4" fmla="*/ 0 w 2113081"/>
              <a:gd name="connsiteY4" fmla="*/ 0 h 2249729"/>
              <a:gd name="connsiteX0" fmla="*/ 0 w 2134147"/>
              <a:gd name="connsiteY0" fmla="*/ 0 h 2250303"/>
              <a:gd name="connsiteX1" fmla="*/ 2134147 w 2134147"/>
              <a:gd name="connsiteY1" fmla="*/ 2250303 h 2250303"/>
              <a:gd name="connsiteX2" fmla="*/ 600161 w 2134147"/>
              <a:gd name="connsiteY2" fmla="*/ 2249729 h 2250303"/>
              <a:gd name="connsiteX3" fmla="*/ 4447 w 2134147"/>
              <a:gd name="connsiteY3" fmla="*/ 1654015 h 2250303"/>
              <a:gd name="connsiteX4" fmla="*/ 0 w 2134147"/>
              <a:gd name="connsiteY4" fmla="*/ 0 h 225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147" h="2250303">
                <a:moveTo>
                  <a:pt x="0" y="0"/>
                </a:moveTo>
                <a:cubicBezTo>
                  <a:pt x="1983309" y="2111891"/>
                  <a:pt x="161884" y="159612"/>
                  <a:pt x="2134147" y="2250303"/>
                </a:cubicBezTo>
                <a:lnTo>
                  <a:pt x="600161" y="2249729"/>
                </a:lnTo>
                <a:cubicBezTo>
                  <a:pt x="271157" y="2249729"/>
                  <a:pt x="4447" y="1983019"/>
                  <a:pt x="4447" y="1654015"/>
                </a:cubicBezTo>
                <a:cubicBezTo>
                  <a:pt x="2965" y="1102677"/>
                  <a:pt x="1482" y="551338"/>
                  <a:pt x="0" y="0"/>
                </a:cubicBezTo>
                <a:close/>
              </a:path>
            </a:pathLst>
          </a:custGeom>
          <a:solidFill>
            <a:srgbClr val="4E67C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5">
            <a:extLst>
              <a:ext uri="{FF2B5EF4-FFF2-40B4-BE49-F238E27FC236}">
                <a16:creationId xmlns:a16="http://schemas.microsoft.com/office/drawing/2014/main" id="{DBCDB4A2-FA44-4BC3-BD0F-30EBE7F4F4C1}"/>
              </a:ext>
            </a:extLst>
          </p:cNvPr>
          <p:cNvSpPr>
            <a:spLocks/>
          </p:cNvSpPr>
          <p:nvPr/>
        </p:nvSpPr>
        <p:spPr>
          <a:xfrm rot="8231154">
            <a:off x="8633216" y="-1224188"/>
            <a:ext cx="5120203" cy="7666645"/>
          </a:xfrm>
          <a:custGeom>
            <a:avLst/>
            <a:gdLst>
              <a:gd name="connsiteX0" fmla="*/ 0 w 8024341"/>
              <a:gd name="connsiteY0" fmla="*/ 1337417 h 8559690"/>
              <a:gd name="connsiteX1" fmla="*/ 1337417 w 8024341"/>
              <a:gd name="connsiteY1" fmla="*/ 0 h 8559690"/>
              <a:gd name="connsiteX2" fmla="*/ 6686924 w 8024341"/>
              <a:gd name="connsiteY2" fmla="*/ 0 h 8559690"/>
              <a:gd name="connsiteX3" fmla="*/ 8024341 w 8024341"/>
              <a:gd name="connsiteY3" fmla="*/ 1337417 h 8559690"/>
              <a:gd name="connsiteX4" fmla="*/ 8024341 w 8024341"/>
              <a:gd name="connsiteY4" fmla="*/ 7222273 h 8559690"/>
              <a:gd name="connsiteX5" fmla="*/ 6686924 w 8024341"/>
              <a:gd name="connsiteY5" fmla="*/ 8559690 h 8559690"/>
              <a:gd name="connsiteX6" fmla="*/ 1337417 w 8024341"/>
              <a:gd name="connsiteY6" fmla="*/ 8559690 h 8559690"/>
              <a:gd name="connsiteX7" fmla="*/ 0 w 8024341"/>
              <a:gd name="connsiteY7" fmla="*/ 7222273 h 8559690"/>
              <a:gd name="connsiteX8" fmla="*/ 0 w 8024341"/>
              <a:gd name="connsiteY8" fmla="*/ 1337417 h 8559690"/>
              <a:gd name="connsiteX0" fmla="*/ 0 w 8024341"/>
              <a:gd name="connsiteY0" fmla="*/ 1337417 h 8573002"/>
              <a:gd name="connsiteX1" fmla="*/ 1337417 w 8024341"/>
              <a:gd name="connsiteY1" fmla="*/ 0 h 8573002"/>
              <a:gd name="connsiteX2" fmla="*/ 6686924 w 8024341"/>
              <a:gd name="connsiteY2" fmla="*/ 0 h 8573002"/>
              <a:gd name="connsiteX3" fmla="*/ 8024341 w 8024341"/>
              <a:gd name="connsiteY3" fmla="*/ 1337417 h 8573002"/>
              <a:gd name="connsiteX4" fmla="*/ 8024341 w 8024341"/>
              <a:gd name="connsiteY4" fmla="*/ 7222273 h 8573002"/>
              <a:gd name="connsiteX5" fmla="*/ 6686924 w 8024341"/>
              <a:gd name="connsiteY5" fmla="*/ 8559690 h 8573002"/>
              <a:gd name="connsiteX6" fmla="*/ 5742011 w 8024341"/>
              <a:gd name="connsiteY6" fmla="*/ 8573002 h 8573002"/>
              <a:gd name="connsiteX7" fmla="*/ 1337417 w 8024341"/>
              <a:gd name="connsiteY7" fmla="*/ 8559690 h 8573002"/>
              <a:gd name="connsiteX8" fmla="*/ 0 w 8024341"/>
              <a:gd name="connsiteY8" fmla="*/ 7222273 h 8573002"/>
              <a:gd name="connsiteX9" fmla="*/ 0 w 8024341"/>
              <a:gd name="connsiteY9" fmla="*/ 1337417 h 8573002"/>
              <a:gd name="connsiteX0" fmla="*/ 0 w 8024341"/>
              <a:gd name="connsiteY0" fmla="*/ 1337417 h 8573002"/>
              <a:gd name="connsiteX1" fmla="*/ 1337417 w 8024341"/>
              <a:gd name="connsiteY1" fmla="*/ 0 h 8573002"/>
              <a:gd name="connsiteX2" fmla="*/ 6686924 w 8024341"/>
              <a:gd name="connsiteY2" fmla="*/ 0 h 8573002"/>
              <a:gd name="connsiteX3" fmla="*/ 8024341 w 8024341"/>
              <a:gd name="connsiteY3" fmla="*/ 1337417 h 8573002"/>
              <a:gd name="connsiteX4" fmla="*/ 8024341 w 8024341"/>
              <a:gd name="connsiteY4" fmla="*/ 7222273 h 8573002"/>
              <a:gd name="connsiteX5" fmla="*/ 6686924 w 8024341"/>
              <a:gd name="connsiteY5" fmla="*/ 8559690 h 8573002"/>
              <a:gd name="connsiteX6" fmla="*/ 5742011 w 8024341"/>
              <a:gd name="connsiteY6" fmla="*/ 8573002 h 8573002"/>
              <a:gd name="connsiteX7" fmla="*/ 1337417 w 8024341"/>
              <a:gd name="connsiteY7" fmla="*/ 8559690 h 8573002"/>
              <a:gd name="connsiteX8" fmla="*/ 0 w 8024341"/>
              <a:gd name="connsiteY8" fmla="*/ 7222273 h 8573002"/>
              <a:gd name="connsiteX9" fmla="*/ 21651 w 8024341"/>
              <a:gd name="connsiteY9" fmla="*/ 2928083 h 8573002"/>
              <a:gd name="connsiteX10" fmla="*/ 0 w 8024341"/>
              <a:gd name="connsiteY10" fmla="*/ 1337417 h 8573002"/>
              <a:gd name="connsiteX0" fmla="*/ 0 w 8024341"/>
              <a:gd name="connsiteY0" fmla="*/ 7222273 h 8651130"/>
              <a:gd name="connsiteX1" fmla="*/ 21651 w 8024341"/>
              <a:gd name="connsiteY1" fmla="*/ 2928083 h 8651130"/>
              <a:gd name="connsiteX2" fmla="*/ 0 w 8024341"/>
              <a:gd name="connsiteY2" fmla="*/ 1337417 h 8651130"/>
              <a:gd name="connsiteX3" fmla="*/ 1337417 w 8024341"/>
              <a:gd name="connsiteY3" fmla="*/ 0 h 8651130"/>
              <a:gd name="connsiteX4" fmla="*/ 6686924 w 8024341"/>
              <a:gd name="connsiteY4" fmla="*/ 0 h 8651130"/>
              <a:gd name="connsiteX5" fmla="*/ 8024341 w 8024341"/>
              <a:gd name="connsiteY5" fmla="*/ 1337417 h 8651130"/>
              <a:gd name="connsiteX6" fmla="*/ 8024341 w 8024341"/>
              <a:gd name="connsiteY6" fmla="*/ 7222273 h 8651130"/>
              <a:gd name="connsiteX7" fmla="*/ 6686924 w 8024341"/>
              <a:gd name="connsiteY7" fmla="*/ 8559690 h 8651130"/>
              <a:gd name="connsiteX8" fmla="*/ 5742011 w 8024341"/>
              <a:gd name="connsiteY8" fmla="*/ 8573002 h 8651130"/>
              <a:gd name="connsiteX9" fmla="*/ 1428857 w 8024341"/>
              <a:gd name="connsiteY9" fmla="*/ 8651130 h 8651130"/>
              <a:gd name="connsiteX0" fmla="*/ 21651 w 8024341"/>
              <a:gd name="connsiteY0" fmla="*/ 2928083 h 8651130"/>
              <a:gd name="connsiteX1" fmla="*/ 0 w 8024341"/>
              <a:gd name="connsiteY1" fmla="*/ 1337417 h 8651130"/>
              <a:gd name="connsiteX2" fmla="*/ 1337417 w 8024341"/>
              <a:gd name="connsiteY2" fmla="*/ 0 h 8651130"/>
              <a:gd name="connsiteX3" fmla="*/ 6686924 w 8024341"/>
              <a:gd name="connsiteY3" fmla="*/ 0 h 8651130"/>
              <a:gd name="connsiteX4" fmla="*/ 8024341 w 8024341"/>
              <a:gd name="connsiteY4" fmla="*/ 1337417 h 8651130"/>
              <a:gd name="connsiteX5" fmla="*/ 8024341 w 8024341"/>
              <a:gd name="connsiteY5" fmla="*/ 7222273 h 8651130"/>
              <a:gd name="connsiteX6" fmla="*/ 6686924 w 8024341"/>
              <a:gd name="connsiteY6" fmla="*/ 8559690 h 8651130"/>
              <a:gd name="connsiteX7" fmla="*/ 5742011 w 8024341"/>
              <a:gd name="connsiteY7" fmla="*/ 8573002 h 8651130"/>
              <a:gd name="connsiteX8" fmla="*/ 1428857 w 8024341"/>
              <a:gd name="connsiteY8" fmla="*/ 8651130 h 8651130"/>
              <a:gd name="connsiteX0" fmla="*/ 21651 w 8024341"/>
              <a:gd name="connsiteY0" fmla="*/ 2928083 h 8573002"/>
              <a:gd name="connsiteX1" fmla="*/ 0 w 8024341"/>
              <a:gd name="connsiteY1" fmla="*/ 1337417 h 8573002"/>
              <a:gd name="connsiteX2" fmla="*/ 1337417 w 8024341"/>
              <a:gd name="connsiteY2" fmla="*/ 0 h 8573002"/>
              <a:gd name="connsiteX3" fmla="*/ 6686924 w 8024341"/>
              <a:gd name="connsiteY3" fmla="*/ 0 h 8573002"/>
              <a:gd name="connsiteX4" fmla="*/ 8024341 w 8024341"/>
              <a:gd name="connsiteY4" fmla="*/ 1337417 h 8573002"/>
              <a:gd name="connsiteX5" fmla="*/ 8024341 w 8024341"/>
              <a:gd name="connsiteY5" fmla="*/ 7222273 h 8573002"/>
              <a:gd name="connsiteX6" fmla="*/ 6686924 w 8024341"/>
              <a:gd name="connsiteY6" fmla="*/ 8559690 h 8573002"/>
              <a:gd name="connsiteX7" fmla="*/ 5742011 w 8024341"/>
              <a:gd name="connsiteY7" fmla="*/ 8573002 h 8573002"/>
              <a:gd name="connsiteX0" fmla="*/ 0 w 8194663"/>
              <a:gd name="connsiteY0" fmla="*/ 3114594 h 8573002"/>
              <a:gd name="connsiteX1" fmla="*/ 170322 w 8194663"/>
              <a:gd name="connsiteY1" fmla="*/ 1337417 h 8573002"/>
              <a:gd name="connsiteX2" fmla="*/ 1507739 w 8194663"/>
              <a:gd name="connsiteY2" fmla="*/ 0 h 8573002"/>
              <a:gd name="connsiteX3" fmla="*/ 6857246 w 8194663"/>
              <a:gd name="connsiteY3" fmla="*/ 0 h 8573002"/>
              <a:gd name="connsiteX4" fmla="*/ 8194663 w 8194663"/>
              <a:gd name="connsiteY4" fmla="*/ 1337417 h 8573002"/>
              <a:gd name="connsiteX5" fmla="*/ 8194663 w 8194663"/>
              <a:gd name="connsiteY5" fmla="*/ 7222273 h 8573002"/>
              <a:gd name="connsiteX6" fmla="*/ 6857246 w 8194663"/>
              <a:gd name="connsiteY6" fmla="*/ 8559690 h 8573002"/>
              <a:gd name="connsiteX7" fmla="*/ 5912333 w 8194663"/>
              <a:gd name="connsiteY7" fmla="*/ 8573002 h 8573002"/>
              <a:gd name="connsiteX0" fmla="*/ 0 w 8146101"/>
              <a:gd name="connsiteY0" fmla="*/ 3082877 h 8573002"/>
              <a:gd name="connsiteX1" fmla="*/ 121760 w 8146101"/>
              <a:gd name="connsiteY1" fmla="*/ 1337417 h 8573002"/>
              <a:gd name="connsiteX2" fmla="*/ 1459177 w 8146101"/>
              <a:gd name="connsiteY2" fmla="*/ 0 h 8573002"/>
              <a:gd name="connsiteX3" fmla="*/ 6808684 w 8146101"/>
              <a:gd name="connsiteY3" fmla="*/ 0 h 8573002"/>
              <a:gd name="connsiteX4" fmla="*/ 8146101 w 8146101"/>
              <a:gd name="connsiteY4" fmla="*/ 1337417 h 8573002"/>
              <a:gd name="connsiteX5" fmla="*/ 8146101 w 8146101"/>
              <a:gd name="connsiteY5" fmla="*/ 7222273 h 8573002"/>
              <a:gd name="connsiteX6" fmla="*/ 6808684 w 8146101"/>
              <a:gd name="connsiteY6" fmla="*/ 8559690 h 8573002"/>
              <a:gd name="connsiteX7" fmla="*/ 5863771 w 8146101"/>
              <a:gd name="connsiteY7" fmla="*/ 8573002 h 8573002"/>
              <a:gd name="connsiteX0" fmla="*/ 0 w 8174783"/>
              <a:gd name="connsiteY0" fmla="*/ 3113836 h 8573002"/>
              <a:gd name="connsiteX1" fmla="*/ 150442 w 8174783"/>
              <a:gd name="connsiteY1" fmla="*/ 1337417 h 8573002"/>
              <a:gd name="connsiteX2" fmla="*/ 1487859 w 8174783"/>
              <a:gd name="connsiteY2" fmla="*/ 0 h 8573002"/>
              <a:gd name="connsiteX3" fmla="*/ 6837366 w 8174783"/>
              <a:gd name="connsiteY3" fmla="*/ 0 h 8573002"/>
              <a:gd name="connsiteX4" fmla="*/ 8174783 w 8174783"/>
              <a:gd name="connsiteY4" fmla="*/ 1337417 h 8573002"/>
              <a:gd name="connsiteX5" fmla="*/ 8174783 w 8174783"/>
              <a:gd name="connsiteY5" fmla="*/ 7222273 h 8573002"/>
              <a:gd name="connsiteX6" fmla="*/ 6837366 w 8174783"/>
              <a:gd name="connsiteY6" fmla="*/ 8559690 h 8573002"/>
              <a:gd name="connsiteX7" fmla="*/ 5892453 w 8174783"/>
              <a:gd name="connsiteY7" fmla="*/ 8573002 h 8573002"/>
              <a:gd name="connsiteX0" fmla="*/ 0 w 8174783"/>
              <a:gd name="connsiteY0" fmla="*/ 3113836 h 8573002"/>
              <a:gd name="connsiteX1" fmla="*/ 150442 w 8174783"/>
              <a:gd name="connsiteY1" fmla="*/ 1337417 h 8573002"/>
              <a:gd name="connsiteX2" fmla="*/ 1487859 w 8174783"/>
              <a:gd name="connsiteY2" fmla="*/ 0 h 8573002"/>
              <a:gd name="connsiteX3" fmla="*/ 8174783 w 8174783"/>
              <a:gd name="connsiteY3" fmla="*/ 1337417 h 8573002"/>
              <a:gd name="connsiteX4" fmla="*/ 8174783 w 8174783"/>
              <a:gd name="connsiteY4" fmla="*/ 7222273 h 8573002"/>
              <a:gd name="connsiteX5" fmla="*/ 6837366 w 8174783"/>
              <a:gd name="connsiteY5" fmla="*/ 8559690 h 8573002"/>
              <a:gd name="connsiteX6" fmla="*/ 5892453 w 8174783"/>
              <a:gd name="connsiteY6" fmla="*/ 8573002 h 8573002"/>
              <a:gd name="connsiteX0" fmla="*/ 0 w 8174783"/>
              <a:gd name="connsiteY0" fmla="*/ 3113836 h 8573002"/>
              <a:gd name="connsiteX1" fmla="*/ 150442 w 8174783"/>
              <a:gd name="connsiteY1" fmla="*/ 1337417 h 8573002"/>
              <a:gd name="connsiteX2" fmla="*/ 1487859 w 8174783"/>
              <a:gd name="connsiteY2" fmla="*/ 0 h 8573002"/>
              <a:gd name="connsiteX3" fmla="*/ 7481949 w 8174783"/>
              <a:gd name="connsiteY3" fmla="*/ 1185743 h 8573002"/>
              <a:gd name="connsiteX4" fmla="*/ 8174783 w 8174783"/>
              <a:gd name="connsiteY4" fmla="*/ 1337417 h 8573002"/>
              <a:gd name="connsiteX5" fmla="*/ 8174783 w 8174783"/>
              <a:gd name="connsiteY5" fmla="*/ 7222273 h 8573002"/>
              <a:gd name="connsiteX6" fmla="*/ 6837366 w 8174783"/>
              <a:gd name="connsiteY6" fmla="*/ 8559690 h 8573002"/>
              <a:gd name="connsiteX7" fmla="*/ 5892453 w 8174783"/>
              <a:gd name="connsiteY7" fmla="*/ 8573002 h 8573002"/>
              <a:gd name="connsiteX0" fmla="*/ 0 w 8174783"/>
              <a:gd name="connsiteY0" fmla="*/ 3113836 h 8573002"/>
              <a:gd name="connsiteX1" fmla="*/ 150442 w 8174783"/>
              <a:gd name="connsiteY1" fmla="*/ 1337417 h 8573002"/>
              <a:gd name="connsiteX2" fmla="*/ 1487859 w 8174783"/>
              <a:gd name="connsiteY2" fmla="*/ 0 h 8573002"/>
              <a:gd name="connsiteX3" fmla="*/ 7759969 w 8174783"/>
              <a:gd name="connsiteY3" fmla="*/ 906357 h 8573002"/>
              <a:gd name="connsiteX4" fmla="*/ 8174783 w 8174783"/>
              <a:gd name="connsiteY4" fmla="*/ 1337417 h 8573002"/>
              <a:gd name="connsiteX5" fmla="*/ 8174783 w 8174783"/>
              <a:gd name="connsiteY5" fmla="*/ 7222273 h 8573002"/>
              <a:gd name="connsiteX6" fmla="*/ 6837366 w 8174783"/>
              <a:gd name="connsiteY6" fmla="*/ 8559690 h 8573002"/>
              <a:gd name="connsiteX7" fmla="*/ 5892453 w 8174783"/>
              <a:gd name="connsiteY7" fmla="*/ 8573002 h 8573002"/>
              <a:gd name="connsiteX0" fmla="*/ 1317809 w 8024341"/>
              <a:gd name="connsiteY0" fmla="*/ 1156464 h 8573002"/>
              <a:gd name="connsiteX1" fmla="*/ 0 w 8024341"/>
              <a:gd name="connsiteY1" fmla="*/ 1337417 h 8573002"/>
              <a:gd name="connsiteX2" fmla="*/ 1337417 w 8024341"/>
              <a:gd name="connsiteY2" fmla="*/ 0 h 8573002"/>
              <a:gd name="connsiteX3" fmla="*/ 7609527 w 8024341"/>
              <a:gd name="connsiteY3" fmla="*/ 906357 h 8573002"/>
              <a:gd name="connsiteX4" fmla="*/ 8024341 w 8024341"/>
              <a:gd name="connsiteY4" fmla="*/ 1337417 h 8573002"/>
              <a:gd name="connsiteX5" fmla="*/ 8024341 w 8024341"/>
              <a:gd name="connsiteY5" fmla="*/ 7222273 h 8573002"/>
              <a:gd name="connsiteX6" fmla="*/ 6686924 w 8024341"/>
              <a:gd name="connsiteY6" fmla="*/ 8559690 h 8573002"/>
              <a:gd name="connsiteX7" fmla="*/ 5742011 w 8024341"/>
              <a:gd name="connsiteY7" fmla="*/ 8573002 h 8573002"/>
              <a:gd name="connsiteX0" fmla="*/ 3019172 w 8024341"/>
              <a:gd name="connsiteY0" fmla="*/ 6088735 h 8573002"/>
              <a:gd name="connsiteX1" fmla="*/ 0 w 8024341"/>
              <a:gd name="connsiteY1" fmla="*/ 1337417 h 8573002"/>
              <a:gd name="connsiteX2" fmla="*/ 1337417 w 8024341"/>
              <a:gd name="connsiteY2" fmla="*/ 0 h 8573002"/>
              <a:gd name="connsiteX3" fmla="*/ 7609527 w 8024341"/>
              <a:gd name="connsiteY3" fmla="*/ 906357 h 8573002"/>
              <a:gd name="connsiteX4" fmla="*/ 8024341 w 8024341"/>
              <a:gd name="connsiteY4" fmla="*/ 1337417 h 8573002"/>
              <a:gd name="connsiteX5" fmla="*/ 8024341 w 8024341"/>
              <a:gd name="connsiteY5" fmla="*/ 7222273 h 8573002"/>
              <a:gd name="connsiteX6" fmla="*/ 6686924 w 8024341"/>
              <a:gd name="connsiteY6" fmla="*/ 8559690 h 8573002"/>
              <a:gd name="connsiteX7" fmla="*/ 5742011 w 8024341"/>
              <a:gd name="connsiteY7" fmla="*/ 8573002 h 8573002"/>
              <a:gd name="connsiteX0" fmla="*/ 3019172 w 8024341"/>
              <a:gd name="connsiteY0" fmla="*/ 5290748 h 7775015"/>
              <a:gd name="connsiteX1" fmla="*/ 0 w 8024341"/>
              <a:gd name="connsiteY1" fmla="*/ 539430 h 7775015"/>
              <a:gd name="connsiteX2" fmla="*/ 7609527 w 8024341"/>
              <a:gd name="connsiteY2" fmla="*/ 108370 h 7775015"/>
              <a:gd name="connsiteX3" fmla="*/ 8024341 w 8024341"/>
              <a:gd name="connsiteY3" fmla="*/ 539430 h 7775015"/>
              <a:gd name="connsiteX4" fmla="*/ 8024341 w 8024341"/>
              <a:gd name="connsiteY4" fmla="*/ 6424286 h 7775015"/>
              <a:gd name="connsiteX5" fmla="*/ 6686924 w 8024341"/>
              <a:gd name="connsiteY5" fmla="*/ 7761703 h 7775015"/>
              <a:gd name="connsiteX6" fmla="*/ 5742011 w 8024341"/>
              <a:gd name="connsiteY6" fmla="*/ 7775015 h 7775015"/>
              <a:gd name="connsiteX0" fmla="*/ 0 w 5005169"/>
              <a:gd name="connsiteY0" fmla="*/ 5182378 h 7666645"/>
              <a:gd name="connsiteX1" fmla="*/ 4590355 w 5005169"/>
              <a:gd name="connsiteY1" fmla="*/ 0 h 7666645"/>
              <a:gd name="connsiteX2" fmla="*/ 5005169 w 5005169"/>
              <a:gd name="connsiteY2" fmla="*/ 431060 h 7666645"/>
              <a:gd name="connsiteX3" fmla="*/ 5005169 w 5005169"/>
              <a:gd name="connsiteY3" fmla="*/ 6315916 h 7666645"/>
              <a:gd name="connsiteX4" fmla="*/ 3667752 w 5005169"/>
              <a:gd name="connsiteY4" fmla="*/ 7653333 h 7666645"/>
              <a:gd name="connsiteX5" fmla="*/ 2722839 w 5005169"/>
              <a:gd name="connsiteY5" fmla="*/ 7666645 h 7666645"/>
              <a:gd name="connsiteX0" fmla="*/ 0 w 5070122"/>
              <a:gd name="connsiteY0" fmla="*/ 5045493 h 7666645"/>
              <a:gd name="connsiteX1" fmla="*/ 4655308 w 5070122"/>
              <a:gd name="connsiteY1" fmla="*/ 0 h 7666645"/>
              <a:gd name="connsiteX2" fmla="*/ 5070122 w 5070122"/>
              <a:gd name="connsiteY2" fmla="*/ 431060 h 7666645"/>
              <a:gd name="connsiteX3" fmla="*/ 5070122 w 5070122"/>
              <a:gd name="connsiteY3" fmla="*/ 6315916 h 7666645"/>
              <a:gd name="connsiteX4" fmla="*/ 3732705 w 5070122"/>
              <a:gd name="connsiteY4" fmla="*/ 7653333 h 7666645"/>
              <a:gd name="connsiteX5" fmla="*/ 2787792 w 5070122"/>
              <a:gd name="connsiteY5" fmla="*/ 7666645 h 7666645"/>
              <a:gd name="connsiteX0" fmla="*/ 0 w 5138565"/>
              <a:gd name="connsiteY0" fmla="*/ 5077969 h 7666645"/>
              <a:gd name="connsiteX1" fmla="*/ 4723751 w 5138565"/>
              <a:gd name="connsiteY1" fmla="*/ 0 h 7666645"/>
              <a:gd name="connsiteX2" fmla="*/ 5138565 w 5138565"/>
              <a:gd name="connsiteY2" fmla="*/ 431060 h 7666645"/>
              <a:gd name="connsiteX3" fmla="*/ 5138565 w 5138565"/>
              <a:gd name="connsiteY3" fmla="*/ 6315916 h 7666645"/>
              <a:gd name="connsiteX4" fmla="*/ 3801148 w 5138565"/>
              <a:gd name="connsiteY4" fmla="*/ 7653333 h 7666645"/>
              <a:gd name="connsiteX5" fmla="*/ 2856235 w 5138565"/>
              <a:gd name="connsiteY5" fmla="*/ 7666645 h 7666645"/>
              <a:gd name="connsiteX0" fmla="*/ 0 w 5120203"/>
              <a:gd name="connsiteY0" fmla="*/ 5037450 h 7666645"/>
              <a:gd name="connsiteX1" fmla="*/ 4705389 w 5120203"/>
              <a:gd name="connsiteY1" fmla="*/ 0 h 7666645"/>
              <a:gd name="connsiteX2" fmla="*/ 5120203 w 5120203"/>
              <a:gd name="connsiteY2" fmla="*/ 431060 h 7666645"/>
              <a:gd name="connsiteX3" fmla="*/ 5120203 w 5120203"/>
              <a:gd name="connsiteY3" fmla="*/ 6315916 h 7666645"/>
              <a:gd name="connsiteX4" fmla="*/ 3782786 w 5120203"/>
              <a:gd name="connsiteY4" fmla="*/ 7653333 h 7666645"/>
              <a:gd name="connsiteX5" fmla="*/ 2837873 w 5120203"/>
              <a:gd name="connsiteY5" fmla="*/ 7666645 h 766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0203" h="7666645">
                <a:moveTo>
                  <a:pt x="0" y="5037450"/>
                </a:moveTo>
                <a:lnTo>
                  <a:pt x="4705389" y="0"/>
                </a:lnTo>
                <a:lnTo>
                  <a:pt x="5120203" y="431060"/>
                </a:lnTo>
                <a:lnTo>
                  <a:pt x="5120203" y="6315916"/>
                </a:lnTo>
                <a:cubicBezTo>
                  <a:pt x="5120203" y="7054551"/>
                  <a:pt x="4521421" y="7653333"/>
                  <a:pt x="3782786" y="7653333"/>
                </a:cubicBezTo>
                <a:lnTo>
                  <a:pt x="2837873" y="7666645"/>
                </a:lnTo>
              </a:path>
            </a:pathLst>
          </a:custGeom>
          <a:solidFill>
            <a:srgbClr val="5DCEAF">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ECCF3">
                  <a:lumMod val="60000"/>
                  <a:lumOff val="40000"/>
                </a:srgbClr>
              </a:solidFill>
              <a:effectLst/>
              <a:uLnTx/>
              <a:uFillTx/>
              <a:latin typeface="等线" panose="020F0502020204030204"/>
              <a:ea typeface="等线" panose="02010600030101010101" pitchFamily="2" charset="-122"/>
              <a:cs typeface="+mn-cs"/>
            </a:endParaRPr>
          </a:p>
        </p:txBody>
      </p:sp>
      <p:pic>
        <p:nvPicPr>
          <p:cNvPr id="21" name="图片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677546"/>
            <a:ext cx="10058400" cy="2188894"/>
          </a:xfrm>
          <a:prstGeom prst="rect">
            <a:avLst/>
          </a:prstGeom>
        </p:spPr>
      </p:pic>
      <p:pic>
        <p:nvPicPr>
          <p:cNvPr id="19" name="图片 18"/>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4026" t="66827"/>
          <a:stretch/>
        </p:blipFill>
        <p:spPr>
          <a:xfrm>
            <a:off x="5880295" y="4774338"/>
            <a:ext cx="6309603" cy="2105695"/>
          </a:xfrm>
          <a:prstGeom prst="rect">
            <a:avLst/>
          </a:prstGeom>
        </p:spPr>
      </p:pic>
      <p:pic>
        <p:nvPicPr>
          <p:cNvPr id="7" name="图片 6">
            <a:extLst>
              <a:ext uri="{FF2B5EF4-FFF2-40B4-BE49-F238E27FC236}">
                <a16:creationId xmlns:a16="http://schemas.microsoft.com/office/drawing/2014/main" id="{8340837F-A256-46A0-9E0B-BB9F961E231F}"/>
              </a:ext>
            </a:extLst>
          </p:cNvPr>
          <p:cNvPicPr>
            <a:picLocks noChangeAspect="1"/>
          </p:cNvPicPr>
          <p:nvPr userDrawn="1"/>
        </p:nvPicPr>
        <p:blipFill rotWithShape="1">
          <a:blip r:embed="rId5"/>
          <a:srcRect l="6847" t="12150" r="3418" b="7071"/>
          <a:stretch/>
        </p:blipFill>
        <p:spPr>
          <a:xfrm>
            <a:off x="239810" y="199176"/>
            <a:ext cx="4403969" cy="719016"/>
          </a:xfrm>
          <a:prstGeom prst="rect">
            <a:avLst/>
          </a:prstGeom>
        </p:spPr>
      </p:pic>
    </p:spTree>
    <p:extLst>
      <p:ext uri="{BB962C8B-B14F-4D97-AF65-F5344CB8AC3E}">
        <p14:creationId xmlns:p14="http://schemas.microsoft.com/office/powerpoint/2010/main" val="275228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4" name="矩形: 圆角 3">
            <a:extLst>
              <a:ext uri="{FF2B5EF4-FFF2-40B4-BE49-F238E27FC236}">
                <a16:creationId xmlns:a16="http://schemas.microsoft.com/office/drawing/2014/main" id="{F7AC457A-110C-4C9B-B7F4-FCA61B90297D}"/>
              </a:ext>
            </a:extLst>
          </p:cNvPr>
          <p:cNvSpPr/>
          <p:nvPr userDrawn="1"/>
        </p:nvSpPr>
        <p:spPr>
          <a:xfrm rot="2586612">
            <a:off x="281030" y="316048"/>
            <a:ext cx="558898" cy="558898"/>
          </a:xfrm>
          <a:prstGeom prst="roundRect">
            <a:avLst>
              <a:gd name="adj" fmla="val 1370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6">
            <a:extLst>
              <a:ext uri="{FF2B5EF4-FFF2-40B4-BE49-F238E27FC236}">
                <a16:creationId xmlns:a16="http://schemas.microsoft.com/office/drawing/2014/main" id="{BDB3F2DF-0B27-444B-B4F6-52D4920C1E13}"/>
              </a:ext>
            </a:extLst>
          </p:cNvPr>
          <p:cNvSpPr>
            <a:spLocks/>
          </p:cNvSpPr>
          <p:nvPr userDrawn="1"/>
        </p:nvSpPr>
        <p:spPr>
          <a:xfrm rot="7910967">
            <a:off x="671616" y="-307053"/>
            <a:ext cx="708147" cy="764307"/>
          </a:xfrm>
          <a:custGeom>
            <a:avLst/>
            <a:gdLst>
              <a:gd name="connsiteX0" fmla="*/ 0 w 716505"/>
              <a:gd name="connsiteY0" fmla="*/ 119420 h 764307"/>
              <a:gd name="connsiteX1" fmla="*/ 119420 w 716505"/>
              <a:gd name="connsiteY1" fmla="*/ 0 h 764307"/>
              <a:gd name="connsiteX2" fmla="*/ 597085 w 716505"/>
              <a:gd name="connsiteY2" fmla="*/ 0 h 764307"/>
              <a:gd name="connsiteX3" fmla="*/ 716505 w 716505"/>
              <a:gd name="connsiteY3" fmla="*/ 119420 h 764307"/>
              <a:gd name="connsiteX4" fmla="*/ 716505 w 716505"/>
              <a:gd name="connsiteY4" fmla="*/ 644887 h 764307"/>
              <a:gd name="connsiteX5" fmla="*/ 597085 w 716505"/>
              <a:gd name="connsiteY5" fmla="*/ 764307 h 764307"/>
              <a:gd name="connsiteX6" fmla="*/ 119420 w 716505"/>
              <a:gd name="connsiteY6" fmla="*/ 764307 h 764307"/>
              <a:gd name="connsiteX7" fmla="*/ 0 w 716505"/>
              <a:gd name="connsiteY7" fmla="*/ 644887 h 764307"/>
              <a:gd name="connsiteX8" fmla="*/ 0 w 716505"/>
              <a:gd name="connsiteY8" fmla="*/ 119420 h 764307"/>
              <a:gd name="connsiteX0" fmla="*/ 0 w 716505"/>
              <a:gd name="connsiteY0" fmla="*/ 119420 h 764307"/>
              <a:gd name="connsiteX1" fmla="*/ 119420 w 716505"/>
              <a:gd name="connsiteY1" fmla="*/ 0 h 764307"/>
              <a:gd name="connsiteX2" fmla="*/ 597085 w 716505"/>
              <a:gd name="connsiteY2" fmla="*/ 0 h 764307"/>
              <a:gd name="connsiteX3" fmla="*/ 716505 w 716505"/>
              <a:gd name="connsiteY3" fmla="*/ 119420 h 764307"/>
              <a:gd name="connsiteX4" fmla="*/ 716505 w 716505"/>
              <a:gd name="connsiteY4" fmla="*/ 644887 h 764307"/>
              <a:gd name="connsiteX5" fmla="*/ 597085 w 716505"/>
              <a:gd name="connsiteY5" fmla="*/ 764307 h 764307"/>
              <a:gd name="connsiteX6" fmla="*/ 119420 w 716505"/>
              <a:gd name="connsiteY6" fmla="*/ 764307 h 764307"/>
              <a:gd name="connsiteX7" fmla="*/ 0 w 716505"/>
              <a:gd name="connsiteY7" fmla="*/ 119420 h 764307"/>
              <a:gd name="connsiteX0" fmla="*/ 0 w 716505"/>
              <a:gd name="connsiteY0" fmla="*/ 119420 h 764307"/>
              <a:gd name="connsiteX1" fmla="*/ 119420 w 716505"/>
              <a:gd name="connsiteY1" fmla="*/ 0 h 764307"/>
              <a:gd name="connsiteX2" fmla="*/ 597085 w 716505"/>
              <a:gd name="connsiteY2" fmla="*/ 0 h 764307"/>
              <a:gd name="connsiteX3" fmla="*/ 716505 w 716505"/>
              <a:gd name="connsiteY3" fmla="*/ 119420 h 764307"/>
              <a:gd name="connsiteX4" fmla="*/ 716505 w 716505"/>
              <a:gd name="connsiteY4" fmla="*/ 644887 h 764307"/>
              <a:gd name="connsiteX5" fmla="*/ 597085 w 716505"/>
              <a:gd name="connsiteY5" fmla="*/ 764307 h 764307"/>
              <a:gd name="connsiteX6" fmla="*/ 0 w 716505"/>
              <a:gd name="connsiteY6" fmla="*/ 119420 h 764307"/>
              <a:gd name="connsiteX0" fmla="*/ 0 w 708147"/>
              <a:gd name="connsiteY0" fmla="*/ 111935 h 764307"/>
              <a:gd name="connsiteX1" fmla="*/ 111062 w 708147"/>
              <a:gd name="connsiteY1" fmla="*/ 0 h 764307"/>
              <a:gd name="connsiteX2" fmla="*/ 588727 w 708147"/>
              <a:gd name="connsiteY2" fmla="*/ 0 h 764307"/>
              <a:gd name="connsiteX3" fmla="*/ 708147 w 708147"/>
              <a:gd name="connsiteY3" fmla="*/ 119420 h 764307"/>
              <a:gd name="connsiteX4" fmla="*/ 708147 w 708147"/>
              <a:gd name="connsiteY4" fmla="*/ 644887 h 764307"/>
              <a:gd name="connsiteX5" fmla="*/ 588727 w 708147"/>
              <a:gd name="connsiteY5" fmla="*/ 764307 h 764307"/>
              <a:gd name="connsiteX6" fmla="*/ 0 w 708147"/>
              <a:gd name="connsiteY6" fmla="*/ 111935 h 764307"/>
              <a:gd name="connsiteX0" fmla="*/ 0 w 708147"/>
              <a:gd name="connsiteY0" fmla="*/ 111935 h 764307"/>
              <a:gd name="connsiteX1" fmla="*/ 111062 w 708147"/>
              <a:gd name="connsiteY1" fmla="*/ 0 h 764307"/>
              <a:gd name="connsiteX2" fmla="*/ 588727 w 708147"/>
              <a:gd name="connsiteY2" fmla="*/ 0 h 764307"/>
              <a:gd name="connsiteX3" fmla="*/ 708147 w 708147"/>
              <a:gd name="connsiteY3" fmla="*/ 119420 h 764307"/>
              <a:gd name="connsiteX4" fmla="*/ 708147 w 708147"/>
              <a:gd name="connsiteY4" fmla="*/ 644887 h 764307"/>
              <a:gd name="connsiteX5" fmla="*/ 588727 w 708147"/>
              <a:gd name="connsiteY5" fmla="*/ 764307 h 764307"/>
              <a:gd name="connsiteX6" fmla="*/ 0 w 708147"/>
              <a:gd name="connsiteY6" fmla="*/ 111935 h 764307"/>
              <a:gd name="connsiteX0" fmla="*/ 0 w 708147"/>
              <a:gd name="connsiteY0" fmla="*/ 111935 h 764307"/>
              <a:gd name="connsiteX1" fmla="*/ 111062 w 708147"/>
              <a:gd name="connsiteY1" fmla="*/ 0 h 764307"/>
              <a:gd name="connsiteX2" fmla="*/ 588727 w 708147"/>
              <a:gd name="connsiteY2" fmla="*/ 0 h 764307"/>
              <a:gd name="connsiteX3" fmla="*/ 708147 w 708147"/>
              <a:gd name="connsiteY3" fmla="*/ 119420 h 764307"/>
              <a:gd name="connsiteX4" fmla="*/ 708147 w 708147"/>
              <a:gd name="connsiteY4" fmla="*/ 644887 h 764307"/>
              <a:gd name="connsiteX5" fmla="*/ 588727 w 708147"/>
              <a:gd name="connsiteY5" fmla="*/ 764307 h 764307"/>
              <a:gd name="connsiteX6" fmla="*/ 0 w 708147"/>
              <a:gd name="connsiteY6" fmla="*/ 111935 h 7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147" h="764307">
                <a:moveTo>
                  <a:pt x="0" y="111935"/>
                </a:moveTo>
                <a:cubicBezTo>
                  <a:pt x="0" y="45981"/>
                  <a:pt x="45108" y="0"/>
                  <a:pt x="111062" y="0"/>
                </a:cubicBezTo>
                <a:lnTo>
                  <a:pt x="588727" y="0"/>
                </a:lnTo>
                <a:cubicBezTo>
                  <a:pt x="654681" y="0"/>
                  <a:pt x="708147" y="53466"/>
                  <a:pt x="708147" y="119420"/>
                </a:cubicBezTo>
                <a:lnTo>
                  <a:pt x="708147" y="644887"/>
                </a:lnTo>
                <a:cubicBezTo>
                  <a:pt x="708147" y="710841"/>
                  <a:pt x="654681" y="764307"/>
                  <a:pt x="588727" y="764307"/>
                </a:cubicBezTo>
                <a:cubicBezTo>
                  <a:pt x="386871" y="540582"/>
                  <a:pt x="478818" y="644888"/>
                  <a:pt x="0" y="111935"/>
                </a:cubicBezTo>
                <a:close/>
              </a:path>
            </a:pathLst>
          </a:custGeom>
          <a:solidFill>
            <a:srgbClr val="5DCEAF">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圆角 8">
            <a:extLst>
              <a:ext uri="{FF2B5EF4-FFF2-40B4-BE49-F238E27FC236}">
                <a16:creationId xmlns:a16="http://schemas.microsoft.com/office/drawing/2014/main" id="{30599E27-995B-41EB-BC35-639FE43C3AD6}"/>
              </a:ext>
            </a:extLst>
          </p:cNvPr>
          <p:cNvSpPr>
            <a:spLocks/>
          </p:cNvSpPr>
          <p:nvPr userDrawn="1"/>
        </p:nvSpPr>
        <p:spPr>
          <a:xfrm rot="2711003">
            <a:off x="-173387" y="-31420"/>
            <a:ext cx="469451" cy="590074"/>
          </a:xfrm>
          <a:custGeom>
            <a:avLst/>
            <a:gdLst>
              <a:gd name="connsiteX0" fmla="*/ 0 w 597488"/>
              <a:gd name="connsiteY0" fmla="*/ 99583 h 597488"/>
              <a:gd name="connsiteX1" fmla="*/ 99583 w 597488"/>
              <a:gd name="connsiteY1" fmla="*/ 0 h 597488"/>
              <a:gd name="connsiteX2" fmla="*/ 497905 w 597488"/>
              <a:gd name="connsiteY2" fmla="*/ 0 h 597488"/>
              <a:gd name="connsiteX3" fmla="*/ 597488 w 597488"/>
              <a:gd name="connsiteY3" fmla="*/ 99583 h 597488"/>
              <a:gd name="connsiteX4" fmla="*/ 597488 w 597488"/>
              <a:gd name="connsiteY4" fmla="*/ 497905 h 597488"/>
              <a:gd name="connsiteX5" fmla="*/ 497905 w 597488"/>
              <a:gd name="connsiteY5" fmla="*/ 597488 h 597488"/>
              <a:gd name="connsiteX6" fmla="*/ 99583 w 597488"/>
              <a:gd name="connsiteY6" fmla="*/ 597488 h 597488"/>
              <a:gd name="connsiteX7" fmla="*/ 0 w 597488"/>
              <a:gd name="connsiteY7" fmla="*/ 497905 h 597488"/>
              <a:gd name="connsiteX8" fmla="*/ 0 w 597488"/>
              <a:gd name="connsiteY8" fmla="*/ 99583 h 597488"/>
              <a:gd name="connsiteX0" fmla="*/ 0 w 597488"/>
              <a:gd name="connsiteY0" fmla="*/ 99583 h 597488"/>
              <a:gd name="connsiteX1" fmla="*/ 99583 w 597488"/>
              <a:gd name="connsiteY1" fmla="*/ 0 h 597488"/>
              <a:gd name="connsiteX2" fmla="*/ 497905 w 597488"/>
              <a:gd name="connsiteY2" fmla="*/ 0 h 597488"/>
              <a:gd name="connsiteX3" fmla="*/ 597488 w 597488"/>
              <a:gd name="connsiteY3" fmla="*/ 99583 h 597488"/>
              <a:gd name="connsiteX4" fmla="*/ 597488 w 597488"/>
              <a:gd name="connsiteY4" fmla="*/ 497905 h 597488"/>
              <a:gd name="connsiteX5" fmla="*/ 563225 w 597488"/>
              <a:gd name="connsiteY5" fmla="*/ 577132 h 597488"/>
              <a:gd name="connsiteX6" fmla="*/ 497905 w 597488"/>
              <a:gd name="connsiteY6" fmla="*/ 597488 h 597488"/>
              <a:gd name="connsiteX7" fmla="*/ 99583 w 597488"/>
              <a:gd name="connsiteY7" fmla="*/ 597488 h 597488"/>
              <a:gd name="connsiteX8" fmla="*/ 0 w 597488"/>
              <a:gd name="connsiteY8" fmla="*/ 497905 h 597488"/>
              <a:gd name="connsiteX9" fmla="*/ 0 w 597488"/>
              <a:gd name="connsiteY9" fmla="*/ 99583 h 597488"/>
              <a:gd name="connsiteX0" fmla="*/ 0 w 597488"/>
              <a:gd name="connsiteY0" fmla="*/ 99583 h 597488"/>
              <a:gd name="connsiteX1" fmla="*/ 99583 w 597488"/>
              <a:gd name="connsiteY1" fmla="*/ 0 h 597488"/>
              <a:gd name="connsiteX2" fmla="*/ 266879 w 597488"/>
              <a:gd name="connsiteY2" fmla="*/ 1152 h 597488"/>
              <a:gd name="connsiteX3" fmla="*/ 497905 w 597488"/>
              <a:gd name="connsiteY3" fmla="*/ 0 h 597488"/>
              <a:gd name="connsiteX4" fmla="*/ 597488 w 597488"/>
              <a:gd name="connsiteY4" fmla="*/ 99583 h 597488"/>
              <a:gd name="connsiteX5" fmla="*/ 597488 w 597488"/>
              <a:gd name="connsiteY5" fmla="*/ 497905 h 597488"/>
              <a:gd name="connsiteX6" fmla="*/ 563225 w 597488"/>
              <a:gd name="connsiteY6" fmla="*/ 577132 h 597488"/>
              <a:gd name="connsiteX7" fmla="*/ 497905 w 597488"/>
              <a:gd name="connsiteY7" fmla="*/ 597488 h 597488"/>
              <a:gd name="connsiteX8" fmla="*/ 99583 w 597488"/>
              <a:gd name="connsiteY8" fmla="*/ 597488 h 597488"/>
              <a:gd name="connsiteX9" fmla="*/ 0 w 597488"/>
              <a:gd name="connsiteY9" fmla="*/ 497905 h 597488"/>
              <a:gd name="connsiteX10" fmla="*/ 0 w 597488"/>
              <a:gd name="connsiteY10" fmla="*/ 99583 h 597488"/>
              <a:gd name="connsiteX0" fmla="*/ 0 w 597488"/>
              <a:gd name="connsiteY0" fmla="*/ 99583 h 597488"/>
              <a:gd name="connsiteX1" fmla="*/ 99583 w 597488"/>
              <a:gd name="connsiteY1" fmla="*/ 0 h 597488"/>
              <a:gd name="connsiteX2" fmla="*/ 266879 w 597488"/>
              <a:gd name="connsiteY2" fmla="*/ 1152 h 597488"/>
              <a:gd name="connsiteX3" fmla="*/ 497905 w 597488"/>
              <a:gd name="connsiteY3" fmla="*/ 0 h 597488"/>
              <a:gd name="connsiteX4" fmla="*/ 597488 w 597488"/>
              <a:gd name="connsiteY4" fmla="*/ 99583 h 597488"/>
              <a:gd name="connsiteX5" fmla="*/ 597488 w 597488"/>
              <a:gd name="connsiteY5" fmla="*/ 497905 h 597488"/>
              <a:gd name="connsiteX6" fmla="*/ 563225 w 597488"/>
              <a:gd name="connsiteY6" fmla="*/ 577132 h 597488"/>
              <a:gd name="connsiteX7" fmla="*/ 497905 w 597488"/>
              <a:gd name="connsiteY7" fmla="*/ 597488 h 597488"/>
              <a:gd name="connsiteX8" fmla="*/ 99583 w 597488"/>
              <a:gd name="connsiteY8" fmla="*/ 597488 h 597488"/>
              <a:gd name="connsiteX9" fmla="*/ 0 w 597488"/>
              <a:gd name="connsiteY9" fmla="*/ 497905 h 597488"/>
              <a:gd name="connsiteX10" fmla="*/ 2747 w 597488"/>
              <a:gd name="connsiteY10" fmla="*/ 303216 h 597488"/>
              <a:gd name="connsiteX11" fmla="*/ 0 w 597488"/>
              <a:gd name="connsiteY11" fmla="*/ 99583 h 597488"/>
              <a:gd name="connsiteX0" fmla="*/ 2747 w 597488"/>
              <a:gd name="connsiteY0" fmla="*/ 303216 h 597488"/>
              <a:gd name="connsiteX1" fmla="*/ 99583 w 597488"/>
              <a:gd name="connsiteY1" fmla="*/ 0 h 597488"/>
              <a:gd name="connsiteX2" fmla="*/ 266879 w 597488"/>
              <a:gd name="connsiteY2" fmla="*/ 1152 h 597488"/>
              <a:gd name="connsiteX3" fmla="*/ 497905 w 597488"/>
              <a:gd name="connsiteY3" fmla="*/ 0 h 597488"/>
              <a:gd name="connsiteX4" fmla="*/ 597488 w 597488"/>
              <a:gd name="connsiteY4" fmla="*/ 99583 h 597488"/>
              <a:gd name="connsiteX5" fmla="*/ 597488 w 597488"/>
              <a:gd name="connsiteY5" fmla="*/ 497905 h 597488"/>
              <a:gd name="connsiteX6" fmla="*/ 563225 w 597488"/>
              <a:gd name="connsiteY6" fmla="*/ 577132 h 597488"/>
              <a:gd name="connsiteX7" fmla="*/ 497905 w 597488"/>
              <a:gd name="connsiteY7" fmla="*/ 597488 h 597488"/>
              <a:gd name="connsiteX8" fmla="*/ 99583 w 597488"/>
              <a:gd name="connsiteY8" fmla="*/ 597488 h 597488"/>
              <a:gd name="connsiteX9" fmla="*/ 0 w 597488"/>
              <a:gd name="connsiteY9" fmla="*/ 497905 h 597488"/>
              <a:gd name="connsiteX10" fmla="*/ 2747 w 597488"/>
              <a:gd name="connsiteY10" fmla="*/ 303216 h 597488"/>
              <a:gd name="connsiteX0" fmla="*/ 2747 w 597488"/>
              <a:gd name="connsiteY0" fmla="*/ 303216 h 597488"/>
              <a:gd name="connsiteX1" fmla="*/ 266879 w 597488"/>
              <a:gd name="connsiteY1" fmla="*/ 1152 h 597488"/>
              <a:gd name="connsiteX2" fmla="*/ 497905 w 597488"/>
              <a:gd name="connsiteY2" fmla="*/ 0 h 597488"/>
              <a:gd name="connsiteX3" fmla="*/ 597488 w 597488"/>
              <a:gd name="connsiteY3" fmla="*/ 99583 h 597488"/>
              <a:gd name="connsiteX4" fmla="*/ 597488 w 597488"/>
              <a:gd name="connsiteY4" fmla="*/ 497905 h 597488"/>
              <a:gd name="connsiteX5" fmla="*/ 563225 w 597488"/>
              <a:gd name="connsiteY5" fmla="*/ 577132 h 597488"/>
              <a:gd name="connsiteX6" fmla="*/ 497905 w 597488"/>
              <a:gd name="connsiteY6" fmla="*/ 597488 h 597488"/>
              <a:gd name="connsiteX7" fmla="*/ 99583 w 597488"/>
              <a:gd name="connsiteY7" fmla="*/ 597488 h 597488"/>
              <a:gd name="connsiteX8" fmla="*/ 0 w 597488"/>
              <a:gd name="connsiteY8" fmla="*/ 497905 h 597488"/>
              <a:gd name="connsiteX9" fmla="*/ 2747 w 597488"/>
              <a:gd name="connsiteY9" fmla="*/ 303216 h 597488"/>
              <a:gd name="connsiteX0" fmla="*/ 2747 w 597488"/>
              <a:gd name="connsiteY0" fmla="*/ 303216 h 597488"/>
              <a:gd name="connsiteX1" fmla="*/ 266879 w 597488"/>
              <a:gd name="connsiteY1" fmla="*/ 1152 h 597488"/>
              <a:gd name="connsiteX2" fmla="*/ 497905 w 597488"/>
              <a:gd name="connsiteY2" fmla="*/ 0 h 597488"/>
              <a:gd name="connsiteX3" fmla="*/ 597488 w 597488"/>
              <a:gd name="connsiteY3" fmla="*/ 99583 h 597488"/>
              <a:gd name="connsiteX4" fmla="*/ 597488 w 597488"/>
              <a:gd name="connsiteY4" fmla="*/ 497905 h 597488"/>
              <a:gd name="connsiteX5" fmla="*/ 563225 w 597488"/>
              <a:gd name="connsiteY5" fmla="*/ 577132 h 597488"/>
              <a:gd name="connsiteX6" fmla="*/ 497905 w 597488"/>
              <a:gd name="connsiteY6" fmla="*/ 597488 h 597488"/>
              <a:gd name="connsiteX7" fmla="*/ 99583 w 597488"/>
              <a:gd name="connsiteY7" fmla="*/ 597488 h 597488"/>
              <a:gd name="connsiteX8" fmla="*/ 0 w 597488"/>
              <a:gd name="connsiteY8" fmla="*/ 497905 h 597488"/>
              <a:gd name="connsiteX9" fmla="*/ 2747 w 597488"/>
              <a:gd name="connsiteY9" fmla="*/ 303216 h 597488"/>
              <a:gd name="connsiteX0" fmla="*/ 2747 w 597488"/>
              <a:gd name="connsiteY0" fmla="*/ 303216 h 597488"/>
              <a:gd name="connsiteX1" fmla="*/ 266879 w 597488"/>
              <a:gd name="connsiteY1" fmla="*/ 1152 h 597488"/>
              <a:gd name="connsiteX2" fmla="*/ 497905 w 597488"/>
              <a:gd name="connsiteY2" fmla="*/ 0 h 597488"/>
              <a:gd name="connsiteX3" fmla="*/ 597488 w 597488"/>
              <a:gd name="connsiteY3" fmla="*/ 99583 h 597488"/>
              <a:gd name="connsiteX4" fmla="*/ 597488 w 597488"/>
              <a:gd name="connsiteY4" fmla="*/ 497905 h 597488"/>
              <a:gd name="connsiteX5" fmla="*/ 563225 w 597488"/>
              <a:gd name="connsiteY5" fmla="*/ 577132 h 597488"/>
              <a:gd name="connsiteX6" fmla="*/ 497905 w 597488"/>
              <a:gd name="connsiteY6" fmla="*/ 597488 h 597488"/>
              <a:gd name="connsiteX7" fmla="*/ 99583 w 597488"/>
              <a:gd name="connsiteY7" fmla="*/ 597488 h 597488"/>
              <a:gd name="connsiteX8" fmla="*/ 0 w 597488"/>
              <a:gd name="connsiteY8" fmla="*/ 497905 h 597488"/>
              <a:gd name="connsiteX9" fmla="*/ 2747 w 597488"/>
              <a:gd name="connsiteY9" fmla="*/ 303216 h 597488"/>
              <a:gd name="connsiteX0" fmla="*/ 2747 w 597488"/>
              <a:gd name="connsiteY0" fmla="*/ 303216 h 597488"/>
              <a:gd name="connsiteX1" fmla="*/ 108791 w 597488"/>
              <a:gd name="connsiteY1" fmla="*/ 172053 h 597488"/>
              <a:gd name="connsiteX2" fmla="*/ 266879 w 597488"/>
              <a:gd name="connsiteY2" fmla="*/ 1152 h 597488"/>
              <a:gd name="connsiteX3" fmla="*/ 497905 w 597488"/>
              <a:gd name="connsiteY3" fmla="*/ 0 h 597488"/>
              <a:gd name="connsiteX4" fmla="*/ 597488 w 597488"/>
              <a:gd name="connsiteY4" fmla="*/ 99583 h 597488"/>
              <a:gd name="connsiteX5" fmla="*/ 597488 w 597488"/>
              <a:gd name="connsiteY5" fmla="*/ 497905 h 597488"/>
              <a:gd name="connsiteX6" fmla="*/ 563225 w 597488"/>
              <a:gd name="connsiteY6" fmla="*/ 577132 h 597488"/>
              <a:gd name="connsiteX7" fmla="*/ 497905 w 597488"/>
              <a:gd name="connsiteY7" fmla="*/ 597488 h 597488"/>
              <a:gd name="connsiteX8" fmla="*/ 99583 w 597488"/>
              <a:gd name="connsiteY8" fmla="*/ 597488 h 597488"/>
              <a:gd name="connsiteX9" fmla="*/ 0 w 597488"/>
              <a:gd name="connsiteY9" fmla="*/ 497905 h 597488"/>
              <a:gd name="connsiteX10" fmla="*/ 2747 w 597488"/>
              <a:gd name="connsiteY10" fmla="*/ 303216 h 597488"/>
              <a:gd name="connsiteX0" fmla="*/ 0 w 597488"/>
              <a:gd name="connsiteY0" fmla="*/ 497905 h 597488"/>
              <a:gd name="connsiteX1" fmla="*/ 108791 w 597488"/>
              <a:gd name="connsiteY1" fmla="*/ 172053 h 597488"/>
              <a:gd name="connsiteX2" fmla="*/ 266879 w 597488"/>
              <a:gd name="connsiteY2" fmla="*/ 1152 h 597488"/>
              <a:gd name="connsiteX3" fmla="*/ 497905 w 597488"/>
              <a:gd name="connsiteY3" fmla="*/ 0 h 597488"/>
              <a:gd name="connsiteX4" fmla="*/ 597488 w 597488"/>
              <a:gd name="connsiteY4" fmla="*/ 99583 h 597488"/>
              <a:gd name="connsiteX5" fmla="*/ 597488 w 597488"/>
              <a:gd name="connsiteY5" fmla="*/ 497905 h 597488"/>
              <a:gd name="connsiteX6" fmla="*/ 563225 w 597488"/>
              <a:gd name="connsiteY6" fmla="*/ 577132 h 597488"/>
              <a:gd name="connsiteX7" fmla="*/ 497905 w 597488"/>
              <a:gd name="connsiteY7" fmla="*/ 597488 h 597488"/>
              <a:gd name="connsiteX8" fmla="*/ 99583 w 597488"/>
              <a:gd name="connsiteY8" fmla="*/ 597488 h 597488"/>
              <a:gd name="connsiteX9" fmla="*/ 0 w 597488"/>
              <a:gd name="connsiteY9" fmla="*/ 497905 h 597488"/>
              <a:gd name="connsiteX0" fmla="*/ 32939 w 530844"/>
              <a:gd name="connsiteY0" fmla="*/ 597488 h 597488"/>
              <a:gd name="connsiteX1" fmla="*/ 42147 w 530844"/>
              <a:gd name="connsiteY1" fmla="*/ 172053 h 597488"/>
              <a:gd name="connsiteX2" fmla="*/ 200235 w 530844"/>
              <a:gd name="connsiteY2" fmla="*/ 1152 h 597488"/>
              <a:gd name="connsiteX3" fmla="*/ 431261 w 530844"/>
              <a:gd name="connsiteY3" fmla="*/ 0 h 597488"/>
              <a:gd name="connsiteX4" fmla="*/ 530844 w 530844"/>
              <a:gd name="connsiteY4" fmla="*/ 99583 h 597488"/>
              <a:gd name="connsiteX5" fmla="*/ 530844 w 530844"/>
              <a:gd name="connsiteY5" fmla="*/ 497905 h 597488"/>
              <a:gd name="connsiteX6" fmla="*/ 496581 w 530844"/>
              <a:gd name="connsiteY6" fmla="*/ 577132 h 597488"/>
              <a:gd name="connsiteX7" fmla="*/ 431261 w 530844"/>
              <a:gd name="connsiteY7" fmla="*/ 597488 h 597488"/>
              <a:gd name="connsiteX8" fmla="*/ 32939 w 530844"/>
              <a:gd name="connsiteY8" fmla="*/ 597488 h 597488"/>
              <a:gd name="connsiteX0" fmla="*/ 389114 w 488697"/>
              <a:gd name="connsiteY0" fmla="*/ 597488 h 597488"/>
              <a:gd name="connsiteX1" fmla="*/ 0 w 488697"/>
              <a:gd name="connsiteY1" fmla="*/ 172053 h 597488"/>
              <a:gd name="connsiteX2" fmla="*/ 158088 w 488697"/>
              <a:gd name="connsiteY2" fmla="*/ 1152 h 597488"/>
              <a:gd name="connsiteX3" fmla="*/ 389114 w 488697"/>
              <a:gd name="connsiteY3" fmla="*/ 0 h 597488"/>
              <a:gd name="connsiteX4" fmla="*/ 488697 w 488697"/>
              <a:gd name="connsiteY4" fmla="*/ 99583 h 597488"/>
              <a:gd name="connsiteX5" fmla="*/ 488697 w 488697"/>
              <a:gd name="connsiteY5" fmla="*/ 497905 h 597488"/>
              <a:gd name="connsiteX6" fmla="*/ 454434 w 488697"/>
              <a:gd name="connsiteY6" fmla="*/ 577132 h 597488"/>
              <a:gd name="connsiteX7" fmla="*/ 389114 w 488697"/>
              <a:gd name="connsiteY7" fmla="*/ 597488 h 597488"/>
              <a:gd name="connsiteX0" fmla="*/ 454434 w 500360"/>
              <a:gd name="connsiteY0" fmla="*/ 577132 h 599103"/>
              <a:gd name="connsiteX1" fmla="*/ 0 w 500360"/>
              <a:gd name="connsiteY1" fmla="*/ 172053 h 599103"/>
              <a:gd name="connsiteX2" fmla="*/ 158088 w 500360"/>
              <a:gd name="connsiteY2" fmla="*/ 1152 h 599103"/>
              <a:gd name="connsiteX3" fmla="*/ 389114 w 500360"/>
              <a:gd name="connsiteY3" fmla="*/ 0 h 599103"/>
              <a:gd name="connsiteX4" fmla="*/ 488697 w 500360"/>
              <a:gd name="connsiteY4" fmla="*/ 99583 h 599103"/>
              <a:gd name="connsiteX5" fmla="*/ 488697 w 500360"/>
              <a:gd name="connsiteY5" fmla="*/ 497905 h 599103"/>
              <a:gd name="connsiteX6" fmla="*/ 454434 w 500360"/>
              <a:gd name="connsiteY6" fmla="*/ 577132 h 599103"/>
              <a:gd name="connsiteX0" fmla="*/ 454434 w 500360"/>
              <a:gd name="connsiteY0" fmla="*/ 577132 h 599103"/>
              <a:gd name="connsiteX1" fmla="*/ 0 w 500360"/>
              <a:gd name="connsiteY1" fmla="*/ 172053 h 599103"/>
              <a:gd name="connsiteX2" fmla="*/ 158088 w 500360"/>
              <a:gd name="connsiteY2" fmla="*/ 1152 h 599103"/>
              <a:gd name="connsiteX3" fmla="*/ 389114 w 500360"/>
              <a:gd name="connsiteY3" fmla="*/ 0 h 599103"/>
              <a:gd name="connsiteX4" fmla="*/ 488697 w 500360"/>
              <a:gd name="connsiteY4" fmla="*/ 99583 h 599103"/>
              <a:gd name="connsiteX5" fmla="*/ 488697 w 500360"/>
              <a:gd name="connsiteY5" fmla="*/ 497905 h 599103"/>
              <a:gd name="connsiteX6" fmla="*/ 454434 w 500360"/>
              <a:gd name="connsiteY6" fmla="*/ 577132 h 599103"/>
              <a:gd name="connsiteX0" fmla="*/ 454434 w 500360"/>
              <a:gd name="connsiteY0" fmla="*/ 577132 h 599103"/>
              <a:gd name="connsiteX1" fmla="*/ 0 w 500360"/>
              <a:gd name="connsiteY1" fmla="*/ 172053 h 599103"/>
              <a:gd name="connsiteX2" fmla="*/ 158088 w 500360"/>
              <a:gd name="connsiteY2" fmla="*/ 1152 h 599103"/>
              <a:gd name="connsiteX3" fmla="*/ 389114 w 500360"/>
              <a:gd name="connsiteY3" fmla="*/ 0 h 599103"/>
              <a:gd name="connsiteX4" fmla="*/ 488697 w 500360"/>
              <a:gd name="connsiteY4" fmla="*/ 99583 h 599103"/>
              <a:gd name="connsiteX5" fmla="*/ 488697 w 500360"/>
              <a:gd name="connsiteY5" fmla="*/ 497905 h 599103"/>
              <a:gd name="connsiteX6" fmla="*/ 454434 w 500360"/>
              <a:gd name="connsiteY6" fmla="*/ 577132 h 599103"/>
              <a:gd name="connsiteX0" fmla="*/ 454434 w 500360"/>
              <a:gd name="connsiteY0" fmla="*/ 577132 h 599103"/>
              <a:gd name="connsiteX1" fmla="*/ 0 w 500360"/>
              <a:gd name="connsiteY1" fmla="*/ 172053 h 599103"/>
              <a:gd name="connsiteX2" fmla="*/ 158088 w 500360"/>
              <a:gd name="connsiteY2" fmla="*/ 1152 h 599103"/>
              <a:gd name="connsiteX3" fmla="*/ 389114 w 500360"/>
              <a:gd name="connsiteY3" fmla="*/ 0 h 599103"/>
              <a:gd name="connsiteX4" fmla="*/ 488697 w 500360"/>
              <a:gd name="connsiteY4" fmla="*/ 99583 h 599103"/>
              <a:gd name="connsiteX5" fmla="*/ 488697 w 500360"/>
              <a:gd name="connsiteY5" fmla="*/ 497905 h 599103"/>
              <a:gd name="connsiteX6" fmla="*/ 454434 w 500360"/>
              <a:gd name="connsiteY6" fmla="*/ 577132 h 599103"/>
              <a:gd name="connsiteX0" fmla="*/ 454434 w 500360"/>
              <a:gd name="connsiteY0" fmla="*/ 577132 h 599103"/>
              <a:gd name="connsiteX1" fmla="*/ 0 w 500360"/>
              <a:gd name="connsiteY1" fmla="*/ 172053 h 599103"/>
              <a:gd name="connsiteX2" fmla="*/ 158088 w 500360"/>
              <a:gd name="connsiteY2" fmla="*/ 1152 h 599103"/>
              <a:gd name="connsiteX3" fmla="*/ 389114 w 500360"/>
              <a:gd name="connsiteY3" fmla="*/ 0 h 599103"/>
              <a:gd name="connsiteX4" fmla="*/ 488697 w 500360"/>
              <a:gd name="connsiteY4" fmla="*/ 99583 h 599103"/>
              <a:gd name="connsiteX5" fmla="*/ 488697 w 500360"/>
              <a:gd name="connsiteY5" fmla="*/ 497905 h 599103"/>
              <a:gd name="connsiteX6" fmla="*/ 454434 w 500360"/>
              <a:gd name="connsiteY6" fmla="*/ 577132 h 599103"/>
              <a:gd name="connsiteX0" fmla="*/ 454434 w 488697"/>
              <a:gd name="connsiteY0" fmla="*/ 577132 h 579017"/>
              <a:gd name="connsiteX1" fmla="*/ 0 w 488697"/>
              <a:gd name="connsiteY1" fmla="*/ 172053 h 579017"/>
              <a:gd name="connsiteX2" fmla="*/ 158088 w 488697"/>
              <a:gd name="connsiteY2" fmla="*/ 1152 h 579017"/>
              <a:gd name="connsiteX3" fmla="*/ 389114 w 488697"/>
              <a:gd name="connsiteY3" fmla="*/ 0 h 579017"/>
              <a:gd name="connsiteX4" fmla="*/ 488697 w 488697"/>
              <a:gd name="connsiteY4" fmla="*/ 99583 h 579017"/>
              <a:gd name="connsiteX5" fmla="*/ 488697 w 488697"/>
              <a:gd name="connsiteY5" fmla="*/ 497905 h 579017"/>
              <a:gd name="connsiteX6" fmla="*/ 454434 w 488697"/>
              <a:gd name="connsiteY6" fmla="*/ 577132 h 579017"/>
              <a:gd name="connsiteX0" fmla="*/ 454434 w 488697"/>
              <a:gd name="connsiteY0" fmla="*/ 577132 h 579017"/>
              <a:gd name="connsiteX1" fmla="*/ 0 w 488697"/>
              <a:gd name="connsiteY1" fmla="*/ 172053 h 579017"/>
              <a:gd name="connsiteX2" fmla="*/ 158088 w 488697"/>
              <a:gd name="connsiteY2" fmla="*/ 1152 h 579017"/>
              <a:gd name="connsiteX3" fmla="*/ 389114 w 488697"/>
              <a:gd name="connsiteY3" fmla="*/ 0 h 579017"/>
              <a:gd name="connsiteX4" fmla="*/ 488697 w 488697"/>
              <a:gd name="connsiteY4" fmla="*/ 99583 h 579017"/>
              <a:gd name="connsiteX5" fmla="*/ 488697 w 488697"/>
              <a:gd name="connsiteY5" fmla="*/ 497905 h 579017"/>
              <a:gd name="connsiteX6" fmla="*/ 454434 w 488697"/>
              <a:gd name="connsiteY6" fmla="*/ 577132 h 579017"/>
              <a:gd name="connsiteX0" fmla="*/ 454434 w 488697"/>
              <a:gd name="connsiteY0" fmla="*/ 577132 h 579017"/>
              <a:gd name="connsiteX1" fmla="*/ 0 w 488697"/>
              <a:gd name="connsiteY1" fmla="*/ 172053 h 579017"/>
              <a:gd name="connsiteX2" fmla="*/ 158088 w 488697"/>
              <a:gd name="connsiteY2" fmla="*/ 1152 h 579017"/>
              <a:gd name="connsiteX3" fmla="*/ 389114 w 488697"/>
              <a:gd name="connsiteY3" fmla="*/ 0 h 579017"/>
              <a:gd name="connsiteX4" fmla="*/ 488697 w 488697"/>
              <a:gd name="connsiteY4" fmla="*/ 99583 h 579017"/>
              <a:gd name="connsiteX5" fmla="*/ 488697 w 488697"/>
              <a:gd name="connsiteY5" fmla="*/ 497905 h 579017"/>
              <a:gd name="connsiteX6" fmla="*/ 454434 w 488697"/>
              <a:gd name="connsiteY6" fmla="*/ 577132 h 579017"/>
              <a:gd name="connsiteX0" fmla="*/ 437370 w 471633"/>
              <a:gd name="connsiteY0" fmla="*/ 577132 h 579017"/>
              <a:gd name="connsiteX1" fmla="*/ 0 w 471633"/>
              <a:gd name="connsiteY1" fmla="*/ 165531 h 579017"/>
              <a:gd name="connsiteX2" fmla="*/ 141024 w 471633"/>
              <a:gd name="connsiteY2" fmla="*/ 1152 h 579017"/>
              <a:gd name="connsiteX3" fmla="*/ 372050 w 471633"/>
              <a:gd name="connsiteY3" fmla="*/ 0 h 579017"/>
              <a:gd name="connsiteX4" fmla="*/ 471633 w 471633"/>
              <a:gd name="connsiteY4" fmla="*/ 99583 h 579017"/>
              <a:gd name="connsiteX5" fmla="*/ 471633 w 471633"/>
              <a:gd name="connsiteY5" fmla="*/ 497905 h 579017"/>
              <a:gd name="connsiteX6" fmla="*/ 437370 w 471633"/>
              <a:gd name="connsiteY6" fmla="*/ 577132 h 579017"/>
              <a:gd name="connsiteX0" fmla="*/ 437370 w 471633"/>
              <a:gd name="connsiteY0" fmla="*/ 577132 h 579017"/>
              <a:gd name="connsiteX1" fmla="*/ 0 w 471633"/>
              <a:gd name="connsiteY1" fmla="*/ 165531 h 579017"/>
              <a:gd name="connsiteX2" fmla="*/ 141024 w 471633"/>
              <a:gd name="connsiteY2" fmla="*/ 1152 h 579017"/>
              <a:gd name="connsiteX3" fmla="*/ 372050 w 471633"/>
              <a:gd name="connsiteY3" fmla="*/ 0 h 579017"/>
              <a:gd name="connsiteX4" fmla="*/ 471633 w 471633"/>
              <a:gd name="connsiteY4" fmla="*/ 99583 h 579017"/>
              <a:gd name="connsiteX5" fmla="*/ 471633 w 471633"/>
              <a:gd name="connsiteY5" fmla="*/ 497905 h 579017"/>
              <a:gd name="connsiteX6" fmla="*/ 437370 w 471633"/>
              <a:gd name="connsiteY6" fmla="*/ 577132 h 579017"/>
              <a:gd name="connsiteX0" fmla="*/ 437370 w 471633"/>
              <a:gd name="connsiteY0" fmla="*/ 577132 h 579017"/>
              <a:gd name="connsiteX1" fmla="*/ 0 w 471633"/>
              <a:gd name="connsiteY1" fmla="*/ 165531 h 579017"/>
              <a:gd name="connsiteX2" fmla="*/ 141024 w 471633"/>
              <a:gd name="connsiteY2" fmla="*/ 1152 h 579017"/>
              <a:gd name="connsiteX3" fmla="*/ 372050 w 471633"/>
              <a:gd name="connsiteY3" fmla="*/ 0 h 579017"/>
              <a:gd name="connsiteX4" fmla="*/ 471633 w 471633"/>
              <a:gd name="connsiteY4" fmla="*/ 99583 h 579017"/>
              <a:gd name="connsiteX5" fmla="*/ 471633 w 471633"/>
              <a:gd name="connsiteY5" fmla="*/ 497905 h 579017"/>
              <a:gd name="connsiteX6" fmla="*/ 437370 w 471633"/>
              <a:gd name="connsiteY6" fmla="*/ 577132 h 579017"/>
              <a:gd name="connsiteX0" fmla="*/ 437370 w 471633"/>
              <a:gd name="connsiteY0" fmla="*/ 577132 h 579017"/>
              <a:gd name="connsiteX1" fmla="*/ 0 w 471633"/>
              <a:gd name="connsiteY1" fmla="*/ 165531 h 579017"/>
              <a:gd name="connsiteX2" fmla="*/ 141024 w 471633"/>
              <a:gd name="connsiteY2" fmla="*/ 1152 h 579017"/>
              <a:gd name="connsiteX3" fmla="*/ 372050 w 471633"/>
              <a:gd name="connsiteY3" fmla="*/ 0 h 579017"/>
              <a:gd name="connsiteX4" fmla="*/ 471633 w 471633"/>
              <a:gd name="connsiteY4" fmla="*/ 99583 h 579017"/>
              <a:gd name="connsiteX5" fmla="*/ 471633 w 471633"/>
              <a:gd name="connsiteY5" fmla="*/ 497905 h 579017"/>
              <a:gd name="connsiteX6" fmla="*/ 437370 w 471633"/>
              <a:gd name="connsiteY6" fmla="*/ 577132 h 579017"/>
              <a:gd name="connsiteX0" fmla="*/ 445204 w 479467"/>
              <a:gd name="connsiteY0" fmla="*/ 577132 h 579017"/>
              <a:gd name="connsiteX1" fmla="*/ 0 w 479467"/>
              <a:gd name="connsiteY1" fmla="*/ 161940 h 579017"/>
              <a:gd name="connsiteX2" fmla="*/ 148858 w 479467"/>
              <a:gd name="connsiteY2" fmla="*/ 1152 h 579017"/>
              <a:gd name="connsiteX3" fmla="*/ 379884 w 479467"/>
              <a:gd name="connsiteY3" fmla="*/ 0 h 579017"/>
              <a:gd name="connsiteX4" fmla="*/ 479467 w 479467"/>
              <a:gd name="connsiteY4" fmla="*/ 99583 h 579017"/>
              <a:gd name="connsiteX5" fmla="*/ 479467 w 479467"/>
              <a:gd name="connsiteY5" fmla="*/ 497905 h 579017"/>
              <a:gd name="connsiteX6" fmla="*/ 445204 w 479467"/>
              <a:gd name="connsiteY6" fmla="*/ 577132 h 579017"/>
              <a:gd name="connsiteX0" fmla="*/ 445204 w 479467"/>
              <a:gd name="connsiteY0" fmla="*/ 577132 h 579017"/>
              <a:gd name="connsiteX1" fmla="*/ 0 w 479467"/>
              <a:gd name="connsiteY1" fmla="*/ 161940 h 579017"/>
              <a:gd name="connsiteX2" fmla="*/ 148858 w 479467"/>
              <a:gd name="connsiteY2" fmla="*/ 1152 h 579017"/>
              <a:gd name="connsiteX3" fmla="*/ 379884 w 479467"/>
              <a:gd name="connsiteY3" fmla="*/ 0 h 579017"/>
              <a:gd name="connsiteX4" fmla="*/ 479467 w 479467"/>
              <a:gd name="connsiteY4" fmla="*/ 99583 h 579017"/>
              <a:gd name="connsiteX5" fmla="*/ 479467 w 479467"/>
              <a:gd name="connsiteY5" fmla="*/ 497905 h 579017"/>
              <a:gd name="connsiteX6" fmla="*/ 445204 w 479467"/>
              <a:gd name="connsiteY6" fmla="*/ 577132 h 579017"/>
              <a:gd name="connsiteX0" fmla="*/ 445204 w 479467"/>
              <a:gd name="connsiteY0" fmla="*/ 577132 h 579017"/>
              <a:gd name="connsiteX1" fmla="*/ 0 w 479467"/>
              <a:gd name="connsiteY1" fmla="*/ 161940 h 579017"/>
              <a:gd name="connsiteX2" fmla="*/ 148858 w 479467"/>
              <a:gd name="connsiteY2" fmla="*/ 1152 h 579017"/>
              <a:gd name="connsiteX3" fmla="*/ 379884 w 479467"/>
              <a:gd name="connsiteY3" fmla="*/ 0 h 579017"/>
              <a:gd name="connsiteX4" fmla="*/ 479467 w 479467"/>
              <a:gd name="connsiteY4" fmla="*/ 99583 h 579017"/>
              <a:gd name="connsiteX5" fmla="*/ 479467 w 479467"/>
              <a:gd name="connsiteY5" fmla="*/ 497905 h 579017"/>
              <a:gd name="connsiteX6" fmla="*/ 445204 w 479467"/>
              <a:gd name="connsiteY6" fmla="*/ 577132 h 579017"/>
              <a:gd name="connsiteX0" fmla="*/ 445204 w 479467"/>
              <a:gd name="connsiteY0" fmla="*/ 577702 h 579587"/>
              <a:gd name="connsiteX1" fmla="*/ 0 w 479467"/>
              <a:gd name="connsiteY1" fmla="*/ 162510 h 579587"/>
              <a:gd name="connsiteX2" fmla="*/ 170070 w 479467"/>
              <a:gd name="connsiteY2" fmla="*/ 0 h 579587"/>
              <a:gd name="connsiteX3" fmla="*/ 379884 w 479467"/>
              <a:gd name="connsiteY3" fmla="*/ 570 h 579587"/>
              <a:gd name="connsiteX4" fmla="*/ 479467 w 479467"/>
              <a:gd name="connsiteY4" fmla="*/ 100153 h 579587"/>
              <a:gd name="connsiteX5" fmla="*/ 479467 w 479467"/>
              <a:gd name="connsiteY5" fmla="*/ 498475 h 579587"/>
              <a:gd name="connsiteX6" fmla="*/ 445204 w 479467"/>
              <a:gd name="connsiteY6" fmla="*/ 577702 h 579587"/>
              <a:gd name="connsiteX0" fmla="*/ 428863 w 463126"/>
              <a:gd name="connsiteY0" fmla="*/ 577702 h 579587"/>
              <a:gd name="connsiteX1" fmla="*/ 0 w 463126"/>
              <a:gd name="connsiteY1" fmla="*/ 169073 h 579587"/>
              <a:gd name="connsiteX2" fmla="*/ 153729 w 463126"/>
              <a:gd name="connsiteY2" fmla="*/ 0 h 579587"/>
              <a:gd name="connsiteX3" fmla="*/ 363543 w 463126"/>
              <a:gd name="connsiteY3" fmla="*/ 570 h 579587"/>
              <a:gd name="connsiteX4" fmla="*/ 463126 w 463126"/>
              <a:gd name="connsiteY4" fmla="*/ 100153 h 579587"/>
              <a:gd name="connsiteX5" fmla="*/ 463126 w 463126"/>
              <a:gd name="connsiteY5" fmla="*/ 498475 h 579587"/>
              <a:gd name="connsiteX6" fmla="*/ 428863 w 463126"/>
              <a:gd name="connsiteY6" fmla="*/ 577702 h 579587"/>
              <a:gd name="connsiteX0" fmla="*/ 428863 w 463126"/>
              <a:gd name="connsiteY0" fmla="*/ 577702 h 579587"/>
              <a:gd name="connsiteX1" fmla="*/ 0 w 463126"/>
              <a:gd name="connsiteY1" fmla="*/ 169073 h 579587"/>
              <a:gd name="connsiteX2" fmla="*/ 153729 w 463126"/>
              <a:gd name="connsiteY2" fmla="*/ 0 h 579587"/>
              <a:gd name="connsiteX3" fmla="*/ 363543 w 463126"/>
              <a:gd name="connsiteY3" fmla="*/ 570 h 579587"/>
              <a:gd name="connsiteX4" fmla="*/ 463126 w 463126"/>
              <a:gd name="connsiteY4" fmla="*/ 100153 h 579587"/>
              <a:gd name="connsiteX5" fmla="*/ 463126 w 463126"/>
              <a:gd name="connsiteY5" fmla="*/ 498475 h 579587"/>
              <a:gd name="connsiteX6" fmla="*/ 428863 w 463126"/>
              <a:gd name="connsiteY6" fmla="*/ 577702 h 579587"/>
              <a:gd name="connsiteX0" fmla="*/ 420729 w 454992"/>
              <a:gd name="connsiteY0" fmla="*/ 577702 h 579587"/>
              <a:gd name="connsiteX1" fmla="*/ 0 w 454992"/>
              <a:gd name="connsiteY1" fmla="*/ 160777 h 579587"/>
              <a:gd name="connsiteX2" fmla="*/ 145595 w 454992"/>
              <a:gd name="connsiteY2" fmla="*/ 0 h 579587"/>
              <a:gd name="connsiteX3" fmla="*/ 355409 w 454992"/>
              <a:gd name="connsiteY3" fmla="*/ 570 h 579587"/>
              <a:gd name="connsiteX4" fmla="*/ 454992 w 454992"/>
              <a:gd name="connsiteY4" fmla="*/ 100153 h 579587"/>
              <a:gd name="connsiteX5" fmla="*/ 454992 w 454992"/>
              <a:gd name="connsiteY5" fmla="*/ 498475 h 579587"/>
              <a:gd name="connsiteX6" fmla="*/ 420729 w 454992"/>
              <a:gd name="connsiteY6" fmla="*/ 577702 h 579587"/>
              <a:gd name="connsiteX0" fmla="*/ 414232 w 448495"/>
              <a:gd name="connsiteY0" fmla="*/ 577702 h 579587"/>
              <a:gd name="connsiteX1" fmla="*/ 0 w 448495"/>
              <a:gd name="connsiteY1" fmla="*/ 150830 h 579587"/>
              <a:gd name="connsiteX2" fmla="*/ 139098 w 448495"/>
              <a:gd name="connsiteY2" fmla="*/ 0 h 579587"/>
              <a:gd name="connsiteX3" fmla="*/ 348912 w 448495"/>
              <a:gd name="connsiteY3" fmla="*/ 570 h 579587"/>
              <a:gd name="connsiteX4" fmla="*/ 448495 w 448495"/>
              <a:gd name="connsiteY4" fmla="*/ 100153 h 579587"/>
              <a:gd name="connsiteX5" fmla="*/ 448495 w 448495"/>
              <a:gd name="connsiteY5" fmla="*/ 498475 h 579587"/>
              <a:gd name="connsiteX6" fmla="*/ 414232 w 448495"/>
              <a:gd name="connsiteY6" fmla="*/ 577702 h 579587"/>
              <a:gd name="connsiteX0" fmla="*/ 419112 w 453375"/>
              <a:gd name="connsiteY0" fmla="*/ 577702 h 579587"/>
              <a:gd name="connsiteX1" fmla="*/ 0 w 453375"/>
              <a:gd name="connsiteY1" fmla="*/ 155807 h 579587"/>
              <a:gd name="connsiteX2" fmla="*/ 143978 w 453375"/>
              <a:gd name="connsiteY2" fmla="*/ 0 h 579587"/>
              <a:gd name="connsiteX3" fmla="*/ 353792 w 453375"/>
              <a:gd name="connsiteY3" fmla="*/ 570 h 579587"/>
              <a:gd name="connsiteX4" fmla="*/ 453375 w 453375"/>
              <a:gd name="connsiteY4" fmla="*/ 100153 h 579587"/>
              <a:gd name="connsiteX5" fmla="*/ 453375 w 453375"/>
              <a:gd name="connsiteY5" fmla="*/ 498475 h 579587"/>
              <a:gd name="connsiteX6" fmla="*/ 419112 w 453375"/>
              <a:gd name="connsiteY6" fmla="*/ 577702 h 579587"/>
              <a:gd name="connsiteX0" fmla="*/ 419112 w 453375"/>
              <a:gd name="connsiteY0" fmla="*/ 577132 h 579017"/>
              <a:gd name="connsiteX1" fmla="*/ 0 w 453375"/>
              <a:gd name="connsiteY1" fmla="*/ 155237 h 579017"/>
              <a:gd name="connsiteX2" fmla="*/ 152144 w 453375"/>
              <a:gd name="connsiteY2" fmla="*/ 1058 h 579017"/>
              <a:gd name="connsiteX3" fmla="*/ 353792 w 453375"/>
              <a:gd name="connsiteY3" fmla="*/ 0 h 579017"/>
              <a:gd name="connsiteX4" fmla="*/ 453375 w 453375"/>
              <a:gd name="connsiteY4" fmla="*/ 99583 h 579017"/>
              <a:gd name="connsiteX5" fmla="*/ 453375 w 453375"/>
              <a:gd name="connsiteY5" fmla="*/ 497905 h 579017"/>
              <a:gd name="connsiteX6" fmla="*/ 419112 w 453375"/>
              <a:gd name="connsiteY6" fmla="*/ 577132 h 579017"/>
              <a:gd name="connsiteX0" fmla="*/ 419112 w 453375"/>
              <a:gd name="connsiteY0" fmla="*/ 577132 h 579017"/>
              <a:gd name="connsiteX1" fmla="*/ 0 w 453375"/>
              <a:gd name="connsiteY1" fmla="*/ 155237 h 579017"/>
              <a:gd name="connsiteX2" fmla="*/ 152144 w 453375"/>
              <a:gd name="connsiteY2" fmla="*/ 1058 h 579017"/>
              <a:gd name="connsiteX3" fmla="*/ 353792 w 453375"/>
              <a:gd name="connsiteY3" fmla="*/ 0 h 579017"/>
              <a:gd name="connsiteX4" fmla="*/ 453375 w 453375"/>
              <a:gd name="connsiteY4" fmla="*/ 99583 h 579017"/>
              <a:gd name="connsiteX5" fmla="*/ 453375 w 453375"/>
              <a:gd name="connsiteY5" fmla="*/ 497905 h 579017"/>
              <a:gd name="connsiteX6" fmla="*/ 419112 w 453375"/>
              <a:gd name="connsiteY6" fmla="*/ 577132 h 579017"/>
              <a:gd name="connsiteX0" fmla="*/ 420749 w 455012"/>
              <a:gd name="connsiteY0" fmla="*/ 577132 h 579017"/>
              <a:gd name="connsiteX1" fmla="*/ 0 w 455012"/>
              <a:gd name="connsiteY1" fmla="*/ 153587 h 579017"/>
              <a:gd name="connsiteX2" fmla="*/ 153781 w 455012"/>
              <a:gd name="connsiteY2" fmla="*/ 1058 h 579017"/>
              <a:gd name="connsiteX3" fmla="*/ 355429 w 455012"/>
              <a:gd name="connsiteY3" fmla="*/ 0 h 579017"/>
              <a:gd name="connsiteX4" fmla="*/ 455012 w 455012"/>
              <a:gd name="connsiteY4" fmla="*/ 99583 h 579017"/>
              <a:gd name="connsiteX5" fmla="*/ 455012 w 455012"/>
              <a:gd name="connsiteY5" fmla="*/ 497905 h 579017"/>
              <a:gd name="connsiteX6" fmla="*/ 420749 w 455012"/>
              <a:gd name="connsiteY6" fmla="*/ 577132 h 579017"/>
              <a:gd name="connsiteX0" fmla="*/ 420749 w 455012"/>
              <a:gd name="connsiteY0" fmla="*/ 577723 h 579608"/>
              <a:gd name="connsiteX1" fmla="*/ 0 w 455012"/>
              <a:gd name="connsiteY1" fmla="*/ 154178 h 579608"/>
              <a:gd name="connsiteX2" fmla="*/ 152144 w 455012"/>
              <a:gd name="connsiteY2" fmla="*/ 0 h 579608"/>
              <a:gd name="connsiteX3" fmla="*/ 355429 w 455012"/>
              <a:gd name="connsiteY3" fmla="*/ 591 h 579608"/>
              <a:gd name="connsiteX4" fmla="*/ 455012 w 455012"/>
              <a:gd name="connsiteY4" fmla="*/ 100174 h 579608"/>
              <a:gd name="connsiteX5" fmla="*/ 455012 w 455012"/>
              <a:gd name="connsiteY5" fmla="*/ 498496 h 579608"/>
              <a:gd name="connsiteX6" fmla="*/ 420749 w 455012"/>
              <a:gd name="connsiteY6" fmla="*/ 577723 h 579608"/>
              <a:gd name="connsiteX0" fmla="*/ 420749 w 455012"/>
              <a:gd name="connsiteY0" fmla="*/ 577723 h 579608"/>
              <a:gd name="connsiteX1" fmla="*/ 0 w 455012"/>
              <a:gd name="connsiteY1" fmla="*/ 154178 h 579608"/>
              <a:gd name="connsiteX2" fmla="*/ 152144 w 455012"/>
              <a:gd name="connsiteY2" fmla="*/ 0 h 579608"/>
              <a:gd name="connsiteX3" fmla="*/ 355429 w 455012"/>
              <a:gd name="connsiteY3" fmla="*/ 591 h 579608"/>
              <a:gd name="connsiteX4" fmla="*/ 455012 w 455012"/>
              <a:gd name="connsiteY4" fmla="*/ 100174 h 579608"/>
              <a:gd name="connsiteX5" fmla="*/ 455012 w 455012"/>
              <a:gd name="connsiteY5" fmla="*/ 498496 h 579608"/>
              <a:gd name="connsiteX6" fmla="*/ 420749 w 455012"/>
              <a:gd name="connsiteY6" fmla="*/ 577723 h 579608"/>
              <a:gd name="connsiteX0" fmla="*/ 420749 w 455012"/>
              <a:gd name="connsiteY0" fmla="*/ 577723 h 579608"/>
              <a:gd name="connsiteX1" fmla="*/ 0 w 455012"/>
              <a:gd name="connsiteY1" fmla="*/ 154178 h 579608"/>
              <a:gd name="connsiteX2" fmla="*/ 152144 w 455012"/>
              <a:gd name="connsiteY2" fmla="*/ 0 h 579608"/>
              <a:gd name="connsiteX3" fmla="*/ 355429 w 455012"/>
              <a:gd name="connsiteY3" fmla="*/ 591 h 579608"/>
              <a:gd name="connsiteX4" fmla="*/ 455012 w 455012"/>
              <a:gd name="connsiteY4" fmla="*/ 100174 h 579608"/>
              <a:gd name="connsiteX5" fmla="*/ 455012 w 455012"/>
              <a:gd name="connsiteY5" fmla="*/ 498496 h 579608"/>
              <a:gd name="connsiteX6" fmla="*/ 420749 w 455012"/>
              <a:gd name="connsiteY6" fmla="*/ 577723 h 579608"/>
              <a:gd name="connsiteX0" fmla="*/ 420749 w 455012"/>
              <a:gd name="connsiteY0" fmla="*/ 577714 h 579599"/>
              <a:gd name="connsiteX1" fmla="*/ 0 w 455012"/>
              <a:gd name="connsiteY1" fmla="*/ 154169 h 579599"/>
              <a:gd name="connsiteX2" fmla="*/ 148881 w 455012"/>
              <a:gd name="connsiteY2" fmla="*/ 0 h 579599"/>
              <a:gd name="connsiteX3" fmla="*/ 355429 w 455012"/>
              <a:gd name="connsiteY3" fmla="*/ 582 h 579599"/>
              <a:gd name="connsiteX4" fmla="*/ 455012 w 455012"/>
              <a:gd name="connsiteY4" fmla="*/ 100165 h 579599"/>
              <a:gd name="connsiteX5" fmla="*/ 455012 w 455012"/>
              <a:gd name="connsiteY5" fmla="*/ 498487 h 579599"/>
              <a:gd name="connsiteX6" fmla="*/ 420749 w 455012"/>
              <a:gd name="connsiteY6" fmla="*/ 577714 h 579599"/>
              <a:gd name="connsiteX0" fmla="*/ 424023 w 458286"/>
              <a:gd name="connsiteY0" fmla="*/ 577714 h 579599"/>
              <a:gd name="connsiteX1" fmla="*/ 0 w 458286"/>
              <a:gd name="connsiteY1" fmla="*/ 150872 h 579599"/>
              <a:gd name="connsiteX2" fmla="*/ 152155 w 458286"/>
              <a:gd name="connsiteY2" fmla="*/ 0 h 579599"/>
              <a:gd name="connsiteX3" fmla="*/ 358703 w 458286"/>
              <a:gd name="connsiteY3" fmla="*/ 582 h 579599"/>
              <a:gd name="connsiteX4" fmla="*/ 458286 w 458286"/>
              <a:gd name="connsiteY4" fmla="*/ 100165 h 579599"/>
              <a:gd name="connsiteX5" fmla="*/ 458286 w 458286"/>
              <a:gd name="connsiteY5" fmla="*/ 498487 h 579599"/>
              <a:gd name="connsiteX6" fmla="*/ 424023 w 458286"/>
              <a:gd name="connsiteY6" fmla="*/ 577714 h 579599"/>
              <a:gd name="connsiteX0" fmla="*/ 424023 w 458286"/>
              <a:gd name="connsiteY0" fmla="*/ 577714 h 579599"/>
              <a:gd name="connsiteX1" fmla="*/ 0 w 458286"/>
              <a:gd name="connsiteY1" fmla="*/ 150873 h 579599"/>
              <a:gd name="connsiteX2" fmla="*/ 152155 w 458286"/>
              <a:gd name="connsiteY2" fmla="*/ 0 h 579599"/>
              <a:gd name="connsiteX3" fmla="*/ 358703 w 458286"/>
              <a:gd name="connsiteY3" fmla="*/ 582 h 579599"/>
              <a:gd name="connsiteX4" fmla="*/ 458286 w 458286"/>
              <a:gd name="connsiteY4" fmla="*/ 100165 h 579599"/>
              <a:gd name="connsiteX5" fmla="*/ 458286 w 458286"/>
              <a:gd name="connsiteY5" fmla="*/ 498487 h 579599"/>
              <a:gd name="connsiteX6" fmla="*/ 424023 w 458286"/>
              <a:gd name="connsiteY6" fmla="*/ 577714 h 579599"/>
              <a:gd name="connsiteX0" fmla="*/ 420758 w 455021"/>
              <a:gd name="connsiteY0" fmla="*/ 577714 h 579599"/>
              <a:gd name="connsiteX1" fmla="*/ 0 w 455021"/>
              <a:gd name="connsiteY1" fmla="*/ 150861 h 579599"/>
              <a:gd name="connsiteX2" fmla="*/ 148890 w 455021"/>
              <a:gd name="connsiteY2" fmla="*/ 0 h 579599"/>
              <a:gd name="connsiteX3" fmla="*/ 355438 w 455021"/>
              <a:gd name="connsiteY3" fmla="*/ 582 h 579599"/>
              <a:gd name="connsiteX4" fmla="*/ 455021 w 455021"/>
              <a:gd name="connsiteY4" fmla="*/ 100165 h 579599"/>
              <a:gd name="connsiteX5" fmla="*/ 455021 w 455021"/>
              <a:gd name="connsiteY5" fmla="*/ 498487 h 579599"/>
              <a:gd name="connsiteX6" fmla="*/ 420758 w 455021"/>
              <a:gd name="connsiteY6" fmla="*/ 577714 h 579599"/>
              <a:gd name="connsiteX0" fmla="*/ 420758 w 455021"/>
              <a:gd name="connsiteY0" fmla="*/ 577714 h 579599"/>
              <a:gd name="connsiteX1" fmla="*/ 0 w 455021"/>
              <a:gd name="connsiteY1" fmla="*/ 150861 h 579599"/>
              <a:gd name="connsiteX2" fmla="*/ 148890 w 455021"/>
              <a:gd name="connsiteY2" fmla="*/ 0 h 579599"/>
              <a:gd name="connsiteX3" fmla="*/ 355438 w 455021"/>
              <a:gd name="connsiteY3" fmla="*/ 582 h 579599"/>
              <a:gd name="connsiteX4" fmla="*/ 455021 w 455021"/>
              <a:gd name="connsiteY4" fmla="*/ 100165 h 579599"/>
              <a:gd name="connsiteX5" fmla="*/ 455021 w 455021"/>
              <a:gd name="connsiteY5" fmla="*/ 498487 h 579599"/>
              <a:gd name="connsiteX6" fmla="*/ 420758 w 455021"/>
              <a:gd name="connsiteY6" fmla="*/ 577714 h 57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021" h="579599">
                <a:moveTo>
                  <a:pt x="420758" y="577714"/>
                </a:moveTo>
                <a:lnTo>
                  <a:pt x="0" y="150861"/>
                </a:lnTo>
                <a:cubicBezTo>
                  <a:pt x="106333" y="44964"/>
                  <a:pt x="25853" y="126431"/>
                  <a:pt x="148890" y="0"/>
                </a:cubicBezTo>
                <a:lnTo>
                  <a:pt x="355438" y="582"/>
                </a:lnTo>
                <a:cubicBezTo>
                  <a:pt x="410436" y="582"/>
                  <a:pt x="455021" y="45167"/>
                  <a:pt x="455021" y="100165"/>
                </a:cubicBezTo>
                <a:lnTo>
                  <a:pt x="455021" y="498487"/>
                </a:lnTo>
                <a:cubicBezTo>
                  <a:pt x="449311" y="578078"/>
                  <a:pt x="458659" y="584098"/>
                  <a:pt x="420758" y="577714"/>
                </a:cubicBezTo>
                <a:close/>
              </a:path>
            </a:pathLst>
          </a:custGeom>
          <a:solidFill>
            <a:srgbClr val="4E67C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2" name="直接连接符 11"/>
          <p:cNvCxnSpPr/>
          <p:nvPr userDrawn="1"/>
        </p:nvCxnSpPr>
        <p:spPr>
          <a:xfrm>
            <a:off x="716071" y="897175"/>
            <a:ext cx="11149095" cy="0"/>
          </a:xfrm>
          <a:prstGeom prst="line">
            <a:avLst/>
          </a:prstGeom>
          <a:noFill/>
          <a:ln w="19050" cap="flat" cmpd="sng" algn="ctr">
            <a:solidFill>
              <a:srgbClr val="0070C0"/>
            </a:solidFill>
            <a:prstDash val="solid"/>
            <a:miter lim="800000"/>
          </a:ln>
          <a:effectLst/>
        </p:spPr>
      </p:cxnSp>
      <p:pic>
        <p:nvPicPr>
          <p:cNvPr id="61" name="图片 6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5820402"/>
            <a:ext cx="9683827" cy="1052111"/>
          </a:xfrm>
          <a:prstGeom prst="rect">
            <a:avLst/>
          </a:prstGeom>
        </p:spPr>
      </p:pic>
      <p:pic>
        <p:nvPicPr>
          <p:cNvPr id="9" name="图片 8"/>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66827"/>
          <a:stretch/>
        </p:blipFill>
        <p:spPr>
          <a:xfrm>
            <a:off x="5506284" y="5609492"/>
            <a:ext cx="6683614" cy="1248508"/>
          </a:xfrm>
          <a:prstGeom prst="rect">
            <a:avLst/>
          </a:prstGeom>
        </p:spPr>
      </p:pic>
      <p:pic>
        <p:nvPicPr>
          <p:cNvPr id="13" name="图片 12">
            <a:extLst>
              <a:ext uri="{FF2B5EF4-FFF2-40B4-BE49-F238E27FC236}">
                <a16:creationId xmlns:a16="http://schemas.microsoft.com/office/drawing/2014/main" id="{E4ECCF63-4DBD-469D-BAF5-9B63637D33FB}"/>
              </a:ext>
            </a:extLst>
          </p:cNvPr>
          <p:cNvPicPr>
            <a:picLocks noChangeAspect="1"/>
          </p:cNvPicPr>
          <p:nvPr userDrawn="1"/>
        </p:nvPicPr>
        <p:blipFill rotWithShape="1">
          <a:blip r:embed="rId6"/>
          <a:srcRect l="6847" t="12150" r="3418" b="7071"/>
          <a:stretch/>
        </p:blipFill>
        <p:spPr>
          <a:xfrm>
            <a:off x="8269260" y="302779"/>
            <a:ext cx="3603006" cy="588247"/>
          </a:xfrm>
          <a:prstGeom prst="rect">
            <a:avLst/>
          </a:prstGeom>
        </p:spPr>
      </p:pic>
    </p:spTree>
    <p:extLst>
      <p:ext uri="{BB962C8B-B14F-4D97-AF65-F5344CB8AC3E}">
        <p14:creationId xmlns:p14="http://schemas.microsoft.com/office/powerpoint/2010/main" val="5155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978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18394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83340EE5-EB4B-474B-85CE-3439D34FCC00}"/>
              </a:ext>
            </a:extLst>
          </p:cNvPr>
          <p:cNvSpPr txBox="1"/>
          <p:nvPr/>
        </p:nvSpPr>
        <p:spPr>
          <a:xfrm>
            <a:off x="658960" y="2010109"/>
            <a:ext cx="8978526" cy="1015663"/>
          </a:xfrm>
          <a:prstGeom prst="rect">
            <a:avLst/>
          </a:prstGeom>
          <a:noFill/>
        </p:spPr>
        <p:txBody>
          <a:bodyPr wrap="square" rtlCol="0">
            <a:spAutoFit/>
          </a:bodyPr>
          <a:lstStyle/>
          <a:p>
            <a:pPr lvl="0" algn="dist">
              <a:defRPr/>
            </a:pPr>
            <a:r>
              <a:rPr lang="zh-CN" altLang="en-US" sz="6000" b="1" kern="0" dirty="0">
                <a:solidFill>
                  <a:srgbClr val="0070C0"/>
                </a:solidFill>
                <a:latin typeface="微软雅黑" panose="020B0503020204020204" pitchFamily="34" charset="-122"/>
                <a:ea typeface="微软雅黑" panose="020B0503020204020204" pitchFamily="34" charset="-122"/>
                <a:cs typeface="阿里巴巴普惠体 B" panose="00020600040101010101" pitchFamily="18" charset="-122"/>
              </a:rPr>
              <a:t>期末试卷讲评</a:t>
            </a:r>
            <a:r>
              <a:rPr lang="zh-CN" altLang="en-US" sz="3600" b="1" kern="0" dirty="0">
                <a:solidFill>
                  <a:srgbClr val="0070C0"/>
                </a:solidFill>
                <a:latin typeface="微软雅黑" panose="020B0503020204020204" pitchFamily="34" charset="-122"/>
                <a:ea typeface="微软雅黑" panose="020B0503020204020204" pitchFamily="34" charset="-122"/>
                <a:cs typeface="阿里巴巴普惠体 B" panose="00020600040101010101" pitchFamily="18" charset="-122"/>
              </a:rPr>
              <a:t>（第</a:t>
            </a:r>
            <a:r>
              <a:rPr lang="en-US" altLang="zh-CN" sz="3600" b="1" kern="0" dirty="0">
                <a:solidFill>
                  <a:srgbClr val="0070C0"/>
                </a:solidFill>
                <a:latin typeface="微软雅黑" panose="020B0503020204020204" pitchFamily="34" charset="-122"/>
                <a:ea typeface="微软雅黑" panose="020B0503020204020204" pitchFamily="34" charset="-122"/>
                <a:cs typeface="阿里巴巴普惠体 B" panose="00020600040101010101" pitchFamily="18" charset="-122"/>
              </a:rPr>
              <a:t>18</a:t>
            </a:r>
            <a:r>
              <a:rPr lang="zh-CN" altLang="en-US" sz="3600" b="1" kern="0" dirty="0">
                <a:solidFill>
                  <a:srgbClr val="0070C0"/>
                </a:solidFill>
                <a:latin typeface="微软雅黑" panose="020B0503020204020204" pitchFamily="34" charset="-122"/>
                <a:ea typeface="微软雅黑" panose="020B0503020204020204" pitchFamily="34" charset="-122"/>
                <a:cs typeface="阿里巴巴普惠体 B" panose="00020600040101010101" pitchFamily="18" charset="-122"/>
              </a:rPr>
              <a:t>题）</a:t>
            </a:r>
          </a:p>
        </p:txBody>
      </p:sp>
      <p:grpSp>
        <p:nvGrpSpPr>
          <p:cNvPr id="28" name="组合 27">
            <a:extLst>
              <a:ext uri="{FF2B5EF4-FFF2-40B4-BE49-F238E27FC236}">
                <a16:creationId xmlns:a16="http://schemas.microsoft.com/office/drawing/2014/main" id="{D376329F-5AAB-4223-9CC7-397964927C62}"/>
              </a:ext>
            </a:extLst>
          </p:cNvPr>
          <p:cNvGrpSpPr/>
          <p:nvPr/>
        </p:nvGrpSpPr>
        <p:grpSpPr>
          <a:xfrm>
            <a:off x="2347914" y="3178271"/>
            <a:ext cx="2903264" cy="501458"/>
            <a:chOff x="778042" y="5126721"/>
            <a:chExt cx="2275037" cy="501458"/>
          </a:xfrm>
          <a:solidFill>
            <a:srgbClr val="95A4DE"/>
          </a:solidFill>
        </p:grpSpPr>
        <p:sp>
          <p:nvSpPr>
            <p:cNvPr id="29" name="矩形: 圆角 11">
              <a:extLst>
                <a:ext uri="{FF2B5EF4-FFF2-40B4-BE49-F238E27FC236}">
                  <a16:creationId xmlns:a16="http://schemas.microsoft.com/office/drawing/2014/main" id="{123638FC-99E4-4432-84D6-4F5903DD476E}"/>
                </a:ext>
              </a:extLst>
            </p:cNvPr>
            <p:cNvSpPr/>
            <p:nvPr/>
          </p:nvSpPr>
          <p:spPr>
            <a:xfrm>
              <a:off x="778042" y="5126721"/>
              <a:ext cx="2275037" cy="501458"/>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noFill/>
                <a:effectLst/>
                <a:uLnTx/>
                <a:uFillTx/>
                <a:latin typeface="等线" panose="020F0502020204030204"/>
                <a:ea typeface="等线" panose="02010600030101010101" pitchFamily="2" charset="-122"/>
                <a:cs typeface="+mn-cs"/>
              </a:endParaRPr>
            </a:p>
          </p:txBody>
        </p:sp>
        <p:sp>
          <p:nvSpPr>
            <p:cNvPr id="30" name="文本框 29">
              <a:extLst>
                <a:ext uri="{FF2B5EF4-FFF2-40B4-BE49-F238E27FC236}">
                  <a16:creationId xmlns:a16="http://schemas.microsoft.com/office/drawing/2014/main" id="{2C895556-DB62-46A0-8417-A85A31E7A981}"/>
                </a:ext>
              </a:extLst>
            </p:cNvPr>
            <p:cNvSpPr txBox="1"/>
            <p:nvPr/>
          </p:nvSpPr>
          <p:spPr>
            <a:xfrm>
              <a:off x="924960" y="5188021"/>
              <a:ext cx="1981201" cy="369332"/>
            </a:xfrm>
            <a:prstGeom prst="rect">
              <a:avLst/>
            </a:prstGeom>
            <a:grp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汇报人：张萌</a:t>
              </a:r>
            </a:p>
          </p:txBody>
        </p:sp>
      </p:grpSp>
      <p:sp>
        <p:nvSpPr>
          <p:cNvPr id="32" name="文本框 31">
            <a:extLst>
              <a:ext uri="{FF2B5EF4-FFF2-40B4-BE49-F238E27FC236}">
                <a16:creationId xmlns:a16="http://schemas.microsoft.com/office/drawing/2014/main" id="{83340EE5-EB4B-474B-85CE-3439D34FCC00}"/>
              </a:ext>
            </a:extLst>
          </p:cNvPr>
          <p:cNvSpPr txBox="1"/>
          <p:nvPr/>
        </p:nvSpPr>
        <p:spPr>
          <a:xfrm>
            <a:off x="10117268" y="71353"/>
            <a:ext cx="1415772" cy="4711700"/>
          </a:xfrm>
          <a:prstGeom prst="rect">
            <a:avLst/>
          </a:prstGeom>
          <a:noFill/>
        </p:spPr>
        <p:txBody>
          <a:bodyPr vert="eaVert" wrap="square" rtlCol="0">
            <a:spAutoFit/>
          </a:bodyPr>
          <a:lstStyle/>
          <a:p>
            <a:pPr lvl="0" algn="ctr">
              <a:defRPr/>
            </a:pPr>
            <a:r>
              <a:rPr lang="zh-CN" altLang="en-US" sz="8000" b="1" kern="0" dirty="0">
                <a:solidFill>
                  <a:schemeClr val="bg1">
                    <a:alpha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高三语文</a:t>
            </a:r>
          </a:p>
        </p:txBody>
      </p:sp>
      <p:sp>
        <p:nvSpPr>
          <p:cNvPr id="2" name="文本框 1">
            <a:extLst>
              <a:ext uri="{FF2B5EF4-FFF2-40B4-BE49-F238E27FC236}">
                <a16:creationId xmlns:a16="http://schemas.microsoft.com/office/drawing/2014/main" id="{77BC8526-A6C5-68EB-0F0D-197EA45B1DE6}"/>
              </a:ext>
            </a:extLst>
          </p:cNvPr>
          <p:cNvSpPr txBox="1"/>
          <p:nvPr/>
        </p:nvSpPr>
        <p:spPr>
          <a:xfrm>
            <a:off x="1326696" y="3832229"/>
            <a:ext cx="5855154" cy="830997"/>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阅卷组：王海芳、吴芸喆、米林、吉芳、</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李政桥、张丹妮、戚锋</a:t>
            </a:r>
          </a:p>
        </p:txBody>
      </p:sp>
    </p:spTree>
    <p:extLst>
      <p:ext uri="{BB962C8B-B14F-4D97-AF65-F5344CB8AC3E}">
        <p14:creationId xmlns:p14="http://schemas.microsoft.com/office/powerpoint/2010/main" val="165305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96774-E647-D256-A6F3-2C10C83E4FC0}"/>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BB58620F-B0FF-8BEE-197B-D152DBC40A40}"/>
              </a:ext>
            </a:extLst>
          </p:cNvPr>
          <p:cNvSpPr>
            <a:spLocks noGrp="1"/>
          </p:cNvSpPr>
          <p:nvPr/>
        </p:nvSpPr>
        <p:spPr>
          <a:xfrm>
            <a:off x="214087" y="922190"/>
            <a:ext cx="11763825" cy="4982910"/>
          </a:xfrm>
          <a:prstGeom prst="rect">
            <a:avLst/>
          </a:prstGeom>
          <a:solidFill>
            <a:schemeClr val="bg1"/>
          </a:solidFill>
          <a:ln>
            <a:solidFill>
              <a:schemeClr val="bg1"/>
            </a:solidFill>
          </a:ln>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fontAlgn="base" latinLnBrk="1"/>
            <a:r>
              <a:rPr lang="zh-CN" altLang="en-US" sz="3200" dirty="0">
                <a:latin typeface="楷体" panose="02010609060101010101" pitchFamily="49" charset="-122"/>
                <a:ea typeface="楷体" panose="02010609060101010101" pitchFamily="49" charset="-122"/>
              </a:rPr>
              <a:t>    ⑦中国传统戏曲和民间故事中的大团圆结局，现代以来常常遭到批评。也有学 者提出了不同意见，认为大团圆是深度契合中国普通民众的故事模式，普通民众可 在其中得到极大的精神安慰。我更赞同后一种观点，我身边的亲人从牛郎织女、天仙配等团圆故事中，获得了无穷的</a:t>
            </a:r>
            <a:r>
              <a:rPr lang="zh-CN" altLang="en-US" sz="3200" dirty="0">
                <a:highlight>
                  <a:srgbClr val="00FFFF"/>
                </a:highlight>
                <a:latin typeface="楷体" panose="02010609060101010101" pitchFamily="49" charset="-122"/>
                <a:ea typeface="楷体" panose="02010609060101010101" pitchFamily="49" charset="-122"/>
              </a:rPr>
              <a:t>韧性</a:t>
            </a:r>
            <a:r>
              <a:rPr lang="zh-CN" altLang="en-US" sz="3200" dirty="0">
                <a:latin typeface="楷体" panose="02010609060101010101" pitchFamily="49" charset="-122"/>
                <a:ea typeface="楷体" panose="02010609060101010101" pitchFamily="49" charset="-122"/>
              </a:rPr>
              <a:t>。</a:t>
            </a:r>
            <a:endParaRPr lang="en-US" altLang="zh-CN" sz="3200" dirty="0">
              <a:latin typeface="楷体" panose="02010609060101010101" pitchFamily="49" charset="-122"/>
              <a:ea typeface="楷体" panose="02010609060101010101" pitchFamily="49" charset="-122"/>
            </a:endParaRPr>
          </a:p>
          <a:p>
            <a:pPr algn="l" fontAlgn="base" latinLnBrk="1"/>
            <a:r>
              <a:rPr lang="zh-CN" altLang="en-US" sz="3200" dirty="0">
                <a:latin typeface="楷体" panose="02010609060101010101" pitchFamily="49" charset="-122"/>
                <a:ea typeface="楷体" panose="02010609060101010101" pitchFamily="49" charset="-122"/>
              </a:rPr>
              <a:t>    ⑧这是多年后我才明白的道理。有生命力的故事，往往深植于普通人的欲望悲欢，无论是前定还是</a:t>
            </a:r>
            <a:r>
              <a:rPr lang="zh-CN" altLang="en-US" sz="3200" dirty="0">
                <a:highlight>
                  <a:srgbClr val="00FFFF"/>
                </a:highlight>
                <a:latin typeface="楷体" panose="02010609060101010101" pitchFamily="49" charset="-122"/>
                <a:ea typeface="楷体" panose="02010609060101010101" pitchFamily="49" charset="-122"/>
              </a:rPr>
              <a:t>僭越</a:t>
            </a:r>
            <a:r>
              <a:rPr lang="zh-CN" altLang="en-US" sz="3200" dirty="0">
                <a:latin typeface="楷体" panose="02010609060101010101" pitchFamily="49" charset="-122"/>
                <a:ea typeface="楷体" panose="02010609060101010101" pitchFamily="49" charset="-122"/>
              </a:rPr>
              <a:t>，民众在牛郎织女的故事里，看到了生命的趣味和可能。虽然没有大团圆，但是一年有一次相会，还有喜鹊为此搭桥，这也就足够宽慰那些善良的心灵了。</a:t>
            </a:r>
          </a:p>
          <a:p>
            <a:pPr algn="l" fontAlgn="base" latinLnBrk="1"/>
            <a:endParaRPr lang="zh-CN" altLang="en-US" sz="3200" dirty="0">
              <a:latin typeface="楷体" panose="02010609060101010101" pitchFamily="49" charset="-122"/>
              <a:ea typeface="楷体" panose="02010609060101010101" pitchFamily="49" charset="-122"/>
            </a:endParaRPr>
          </a:p>
        </p:txBody>
      </p:sp>
      <p:sp>
        <p:nvSpPr>
          <p:cNvPr id="4" name="文本框 3">
            <a:extLst>
              <a:ext uri="{FF2B5EF4-FFF2-40B4-BE49-F238E27FC236}">
                <a16:creationId xmlns:a16="http://schemas.microsoft.com/office/drawing/2014/main" id="{D0ADB478-79FA-A96D-EAA1-3FEBEA3A17B7}"/>
              </a:ext>
            </a:extLst>
          </p:cNvPr>
          <p:cNvSpPr txBox="1"/>
          <p:nvPr/>
        </p:nvSpPr>
        <p:spPr>
          <a:xfrm>
            <a:off x="256948" y="6182736"/>
            <a:ext cx="11763825"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sym typeface="+mn-ea"/>
              </a:rPr>
              <a:t>第⑦</a:t>
            </a:r>
            <a:r>
              <a:rPr lang="en-US" altLang="zh-CN" dirty="0">
                <a:solidFill>
                  <a:srgbClr val="FF0000"/>
                </a:solidFill>
                <a:latin typeface="黑体" panose="02010609060101010101" pitchFamily="49" charset="-122"/>
                <a:ea typeface="黑体" panose="02010609060101010101" pitchFamily="49" charset="-122"/>
                <a:sym typeface="+mn-ea"/>
              </a:rPr>
              <a:t>⑧</a:t>
            </a:r>
            <a:r>
              <a:rPr lang="zh-CN" altLang="en-US" dirty="0">
                <a:solidFill>
                  <a:srgbClr val="FF0000"/>
                </a:solidFill>
                <a:latin typeface="黑体" panose="02010609060101010101" pitchFamily="49" charset="-122"/>
                <a:ea typeface="黑体" panose="02010609060101010101" pitchFamily="49" charset="-122"/>
                <a:sym typeface="+mn-ea"/>
              </a:rPr>
              <a:t>段：牛郎织女故事的精神价值。反驳“大团圆结局低俗论”，指出“大团圆”是契合民众对“精神安慰”的需求；强调故事的生命力在于“普通人的欲望悲欢”，一年一次的相会（鹊桥）已足够宽慰人心。</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C5566CE3-6246-CA1B-BA1B-2D81BE0EFBCB}"/>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逐段解读</a:t>
            </a:r>
          </a:p>
        </p:txBody>
      </p:sp>
    </p:spTree>
    <p:extLst>
      <p:ext uri="{BB962C8B-B14F-4D97-AF65-F5344CB8AC3E}">
        <p14:creationId xmlns:p14="http://schemas.microsoft.com/office/powerpoint/2010/main" val="396320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42BB4-3E57-379D-14D2-EF3ED56D0513}"/>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ECD25B62-341D-8704-A55B-14B9925BA0ED}"/>
              </a:ext>
            </a:extLst>
          </p:cNvPr>
          <p:cNvSpPr>
            <a:spLocks noGrp="1"/>
          </p:cNvSpPr>
          <p:nvPr/>
        </p:nvSpPr>
        <p:spPr>
          <a:xfrm>
            <a:off x="214087" y="961607"/>
            <a:ext cx="11763825" cy="1901909"/>
          </a:xfrm>
          <a:prstGeom prst="rect">
            <a:avLst/>
          </a:prstGeom>
          <a:solidFill>
            <a:schemeClr val="bg1"/>
          </a:solidFill>
          <a:ln>
            <a:solidFill>
              <a:schemeClr val="bg1"/>
            </a:solidFill>
          </a:ln>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fontAlgn="base" latinLnBrk="1"/>
            <a:r>
              <a:rPr lang="zh-CN" altLang="en-US" sz="3200" dirty="0">
                <a:latin typeface="楷体" panose="02010609060101010101" pitchFamily="49" charset="-122"/>
                <a:ea typeface="楷体" panose="02010609060101010101" pitchFamily="49" charset="-122"/>
              </a:rPr>
              <a:t>    ⑨快要七夕节了，真想回到故乡的湖边，躺在竹床上，仰望星河，“盈盈一水间，脉脉不得语”</a:t>
            </a:r>
            <a:r>
              <a:rPr lang="en-US" altLang="zh-CN" sz="3200" dirty="0">
                <a:latin typeface="楷体" panose="02010609060101010101" pitchFamily="49" charset="-122"/>
                <a:ea typeface="楷体" panose="02010609060101010101" pitchFamily="49" charset="-122"/>
              </a:rPr>
              <a:t>,</a:t>
            </a:r>
            <a:r>
              <a:rPr lang="zh-CN" altLang="en-US" sz="3200" dirty="0">
                <a:latin typeface="楷体" panose="02010609060101010101" pitchFamily="49" charset="-122"/>
                <a:ea typeface="楷体" panose="02010609060101010101" pitchFamily="49" charset="-122"/>
              </a:rPr>
              <a:t>这是牛郎织女和我们共有的乡愁啊。</a:t>
            </a:r>
          </a:p>
        </p:txBody>
      </p:sp>
      <p:sp>
        <p:nvSpPr>
          <p:cNvPr id="4" name="文本框 3">
            <a:extLst>
              <a:ext uri="{FF2B5EF4-FFF2-40B4-BE49-F238E27FC236}">
                <a16:creationId xmlns:a16="http://schemas.microsoft.com/office/drawing/2014/main" id="{5D11064C-4BAC-1707-4CC9-EB63B9E694AA}"/>
              </a:ext>
            </a:extLst>
          </p:cNvPr>
          <p:cNvSpPr txBox="1"/>
          <p:nvPr/>
        </p:nvSpPr>
        <p:spPr>
          <a:xfrm>
            <a:off x="247775" y="3105834"/>
            <a:ext cx="11763825"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sym typeface="+mn-ea"/>
              </a:rPr>
              <a:t>第⑨段：乡愁与共通的情感。以“回到故乡湖边观星”的想象收束，呼应开头的故乡记忆，点明“盈盈一水间”的银河不仅是牛郎织女的隔阂，更是现代人对传统的乡愁与精神联结。</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24A91630-639B-04F1-F972-FC28681B2D2B}"/>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逐段解读</a:t>
            </a:r>
          </a:p>
        </p:txBody>
      </p:sp>
    </p:spTree>
    <p:extLst>
      <p:ext uri="{BB962C8B-B14F-4D97-AF65-F5344CB8AC3E}">
        <p14:creationId xmlns:p14="http://schemas.microsoft.com/office/powerpoint/2010/main" val="257649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8E57B11E-227E-7787-DF40-5DB94A538FB9}"/>
              </a:ext>
            </a:extLst>
          </p:cNvPr>
          <p:cNvGrpSpPr/>
          <p:nvPr/>
        </p:nvGrpSpPr>
        <p:grpSpPr>
          <a:xfrm>
            <a:off x="662214" y="1250336"/>
            <a:ext cx="11067142" cy="3802158"/>
            <a:chOff x="863600" y="1609792"/>
            <a:chExt cx="11067142" cy="3802158"/>
          </a:xfrm>
        </p:grpSpPr>
        <p:sp>
          <p:nvSpPr>
            <p:cNvPr id="5" name="文本框 4">
              <a:extLst>
                <a:ext uri="{FF2B5EF4-FFF2-40B4-BE49-F238E27FC236}">
                  <a16:creationId xmlns:a16="http://schemas.microsoft.com/office/drawing/2014/main" id="{13C8039A-D05C-DF01-0838-776D0269E1E3}"/>
                </a:ext>
              </a:extLst>
            </p:cNvPr>
            <p:cNvSpPr txBox="1"/>
            <p:nvPr/>
          </p:nvSpPr>
          <p:spPr>
            <a:xfrm>
              <a:off x="1340984" y="1653690"/>
              <a:ext cx="190432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a:latin typeface="黑体" panose="02010609060101010101" pitchFamily="49" charset="-122"/>
                  <a:ea typeface="黑体" panose="02010609060101010101" pitchFamily="49" charset="-122"/>
                </a:rPr>
                <a:t>  个人层面</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（感性起点）</a:t>
              </a:r>
              <a:endParaRPr lang="en-US" altLang="zh-CN" sz="2400" dirty="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3197FDB8-9FC6-6B91-84CF-1CA1E419FA9E}"/>
                </a:ext>
              </a:extLst>
            </p:cNvPr>
            <p:cNvSpPr txBox="1"/>
            <p:nvPr/>
          </p:nvSpPr>
          <p:spPr>
            <a:xfrm>
              <a:off x="4750904" y="1627513"/>
              <a:ext cx="195793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a:latin typeface="黑体" panose="02010609060101010101" pitchFamily="49" charset="-122"/>
                  <a:ea typeface="黑体" panose="02010609060101010101" pitchFamily="49" charset="-122"/>
                </a:rPr>
                <a:t>  文化层面</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（理性分析）</a:t>
              </a:r>
              <a:endParaRPr lang="en-US" altLang="zh-CN" sz="2400" dirty="0">
                <a:latin typeface="黑体" panose="02010609060101010101" pitchFamily="49" charset="-122"/>
                <a:ea typeface="黑体" panose="02010609060101010101" pitchFamily="49" charset="-122"/>
              </a:endParaRPr>
            </a:p>
          </p:txBody>
        </p:sp>
        <p:sp>
          <p:nvSpPr>
            <p:cNvPr id="7" name="文本框 6">
              <a:extLst>
                <a:ext uri="{FF2B5EF4-FFF2-40B4-BE49-F238E27FC236}">
                  <a16:creationId xmlns:a16="http://schemas.microsoft.com/office/drawing/2014/main" id="{85880CEC-934B-6B2E-A1B5-0A86A33C0491}"/>
                </a:ext>
              </a:extLst>
            </p:cNvPr>
            <p:cNvSpPr txBox="1"/>
            <p:nvPr/>
          </p:nvSpPr>
          <p:spPr>
            <a:xfrm>
              <a:off x="8766693" y="1609792"/>
              <a:ext cx="1957937"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a:latin typeface="黑体" panose="02010609060101010101" pitchFamily="49" charset="-122"/>
                  <a:ea typeface="黑体" panose="02010609060101010101" pitchFamily="49" charset="-122"/>
                </a:rPr>
                <a:t>  哲学层面</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（情感升华）</a:t>
              </a:r>
              <a:endParaRPr lang="en-US" altLang="zh-CN" sz="2400" dirty="0">
                <a:latin typeface="黑体" panose="02010609060101010101" pitchFamily="49" charset="-122"/>
                <a:ea typeface="黑体" panose="02010609060101010101" pitchFamily="49" charset="-122"/>
              </a:endParaRPr>
            </a:p>
          </p:txBody>
        </p:sp>
        <p:sp>
          <p:nvSpPr>
            <p:cNvPr id="8" name="箭头: 下 7">
              <a:extLst>
                <a:ext uri="{FF2B5EF4-FFF2-40B4-BE49-F238E27FC236}">
                  <a16:creationId xmlns:a16="http://schemas.microsoft.com/office/drawing/2014/main" id="{E3875F27-DD4D-E517-C350-3ADC74AEB1F9}"/>
                </a:ext>
              </a:extLst>
            </p:cNvPr>
            <p:cNvSpPr/>
            <p:nvPr/>
          </p:nvSpPr>
          <p:spPr>
            <a:xfrm>
              <a:off x="2109788" y="2614597"/>
              <a:ext cx="366712" cy="3190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id="{B85E6602-3707-BE3B-CA2C-407C26349FA2}"/>
                </a:ext>
              </a:extLst>
            </p:cNvPr>
            <p:cNvSpPr/>
            <p:nvPr/>
          </p:nvSpPr>
          <p:spPr>
            <a:xfrm>
              <a:off x="5611285" y="2566741"/>
              <a:ext cx="366712" cy="3190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下 9">
              <a:extLst>
                <a:ext uri="{FF2B5EF4-FFF2-40B4-BE49-F238E27FC236}">
                  <a16:creationId xmlns:a16="http://schemas.microsoft.com/office/drawing/2014/main" id="{C87D80E4-C894-1F7D-CCF0-E728DA0CAE91}"/>
                </a:ext>
              </a:extLst>
            </p:cNvPr>
            <p:cNvSpPr/>
            <p:nvPr/>
          </p:nvSpPr>
          <p:spPr>
            <a:xfrm>
              <a:off x="9528629" y="2544535"/>
              <a:ext cx="366712" cy="3190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4F0FE01-ADFB-DFC5-2C21-0F3CFB6C4C3E}"/>
                </a:ext>
              </a:extLst>
            </p:cNvPr>
            <p:cNvSpPr txBox="1"/>
            <p:nvPr/>
          </p:nvSpPr>
          <p:spPr>
            <a:xfrm>
              <a:off x="1133475" y="3058172"/>
              <a:ext cx="2322361"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1-2</a:t>
              </a:r>
              <a:r>
                <a:rPr lang="zh-CN" altLang="en-US" dirty="0">
                  <a:latin typeface="黑体" panose="02010609060101010101" pitchFamily="49" charset="-122"/>
                  <a:ea typeface="黑体" panose="02010609060101010101" pitchFamily="49" charset="-122"/>
                </a:rPr>
                <a:t>段）个人经验：</a:t>
              </a:r>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七夕的“无”与“有”</a:t>
              </a:r>
            </a:p>
          </p:txBody>
        </p:sp>
        <p:sp>
          <p:nvSpPr>
            <p:cNvPr id="12" name="文本框 11">
              <a:extLst>
                <a:ext uri="{FF2B5EF4-FFF2-40B4-BE49-F238E27FC236}">
                  <a16:creationId xmlns:a16="http://schemas.microsoft.com/office/drawing/2014/main" id="{3B296D38-06E7-FBBD-8CD2-54D6C3041125}"/>
                </a:ext>
              </a:extLst>
            </p:cNvPr>
            <p:cNvSpPr txBox="1"/>
            <p:nvPr/>
          </p:nvSpPr>
          <p:spPr>
            <a:xfrm>
              <a:off x="4629735" y="3063674"/>
              <a:ext cx="220027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段）文化视角：星象与生活的结合</a:t>
              </a:r>
            </a:p>
          </p:txBody>
        </p:sp>
        <p:sp>
          <p:nvSpPr>
            <p:cNvPr id="13" name="文本框 12">
              <a:extLst>
                <a:ext uri="{FF2B5EF4-FFF2-40B4-BE49-F238E27FC236}">
                  <a16:creationId xmlns:a16="http://schemas.microsoft.com/office/drawing/2014/main" id="{612AA33F-DD1B-2E6D-7CE8-216071484168}"/>
                </a:ext>
              </a:extLst>
            </p:cNvPr>
            <p:cNvSpPr txBox="1"/>
            <p:nvPr/>
          </p:nvSpPr>
          <p:spPr>
            <a:xfrm>
              <a:off x="7161400" y="3058172"/>
              <a:ext cx="236723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4-8</a:t>
              </a:r>
              <a:r>
                <a:rPr lang="zh-CN" altLang="en-US" dirty="0">
                  <a:latin typeface="黑体" panose="02010609060101010101" pitchFamily="49" charset="-122"/>
                  <a:ea typeface="黑体" panose="02010609060101010101" pitchFamily="49" charset="-122"/>
                </a:rPr>
                <a:t>段）深层剖析：叙事模式与文化符码</a:t>
              </a:r>
            </a:p>
          </p:txBody>
        </p:sp>
        <p:sp>
          <p:nvSpPr>
            <p:cNvPr id="14" name="文本框 13">
              <a:extLst>
                <a:ext uri="{FF2B5EF4-FFF2-40B4-BE49-F238E27FC236}">
                  <a16:creationId xmlns:a16="http://schemas.microsoft.com/office/drawing/2014/main" id="{84AA932A-618B-331A-8793-293F16A0AEB6}"/>
                </a:ext>
              </a:extLst>
            </p:cNvPr>
            <p:cNvSpPr txBox="1"/>
            <p:nvPr/>
          </p:nvSpPr>
          <p:spPr>
            <a:xfrm>
              <a:off x="9962659" y="3053057"/>
              <a:ext cx="196808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9</a:t>
              </a:r>
              <a:r>
                <a:rPr lang="zh-CN" altLang="en-US" dirty="0">
                  <a:latin typeface="黑体" panose="02010609060101010101" pitchFamily="49" charset="-122"/>
                  <a:ea typeface="黑体" panose="02010609060101010101" pitchFamily="49" charset="-122"/>
                </a:rPr>
                <a:t>段）</a:t>
              </a:r>
              <a:r>
                <a:rPr lang="zh-CN" altLang="en-US" dirty="0">
                  <a:solidFill>
                    <a:srgbClr val="0F1115"/>
                  </a:solidFill>
                  <a:latin typeface="黑体" panose="02010609060101010101" pitchFamily="49" charset="-122"/>
                  <a:ea typeface="黑体" panose="02010609060101010101" pitchFamily="49" charset="-122"/>
                </a:rPr>
                <a:t>终极指向：共有的文化乡愁</a:t>
              </a:r>
            </a:p>
          </p:txBody>
        </p:sp>
        <p:cxnSp>
          <p:nvCxnSpPr>
            <p:cNvPr id="16" name="直接箭头连接符 15">
              <a:extLst>
                <a:ext uri="{FF2B5EF4-FFF2-40B4-BE49-F238E27FC236}">
                  <a16:creationId xmlns:a16="http://schemas.microsoft.com/office/drawing/2014/main" id="{3AD22692-F994-E2AA-9AD0-A5E0C1EB7E7F}"/>
                </a:ext>
              </a:extLst>
            </p:cNvPr>
            <p:cNvCxnSpPr>
              <a:cxnSpLocks/>
              <a:stCxn id="11" idx="3"/>
              <a:endCxn id="12" idx="1"/>
            </p:cNvCxnSpPr>
            <p:nvPr/>
          </p:nvCxnSpPr>
          <p:spPr>
            <a:xfrm>
              <a:off x="3455836" y="3381338"/>
              <a:ext cx="1173899" cy="550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B4B94CAD-AC25-6084-5CC9-89E2578BC24F}"/>
                </a:ext>
              </a:extLst>
            </p:cNvPr>
            <p:cNvCxnSpPr>
              <a:cxnSpLocks/>
            </p:cNvCxnSpPr>
            <p:nvPr/>
          </p:nvCxnSpPr>
          <p:spPr>
            <a:xfrm>
              <a:off x="9528666" y="3374080"/>
              <a:ext cx="43399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1DB9F74F-E7AD-62E5-D8B3-B10DFC21417B}"/>
                </a:ext>
              </a:extLst>
            </p:cNvPr>
            <p:cNvSpPr txBox="1"/>
            <p:nvPr/>
          </p:nvSpPr>
          <p:spPr>
            <a:xfrm>
              <a:off x="863600" y="4477657"/>
              <a:ext cx="33528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dirty="0">
                  <a:latin typeface="黑体" panose="02010609060101010101" pitchFamily="49" charset="-122"/>
                  <a:ea typeface="黑体" panose="02010609060101010101" pitchFamily="49" charset="-122"/>
                </a:rPr>
                <a:t>物质</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弱（对比）</a:t>
              </a:r>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精神</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强（观星、童年视角）</a:t>
              </a:r>
            </a:p>
          </p:txBody>
        </p:sp>
        <p:cxnSp>
          <p:nvCxnSpPr>
            <p:cNvPr id="25" name="直接连接符 24">
              <a:extLst>
                <a:ext uri="{FF2B5EF4-FFF2-40B4-BE49-F238E27FC236}">
                  <a16:creationId xmlns:a16="http://schemas.microsoft.com/office/drawing/2014/main" id="{8303E798-7C6A-FB7E-DD02-9A0E4750CF73}"/>
                </a:ext>
              </a:extLst>
            </p:cNvPr>
            <p:cNvCxnSpPr>
              <a:cxnSpLocks/>
              <a:stCxn id="11" idx="2"/>
            </p:cNvCxnSpPr>
            <p:nvPr/>
          </p:nvCxnSpPr>
          <p:spPr>
            <a:xfrm>
              <a:off x="2294656" y="3704503"/>
              <a:ext cx="0" cy="7731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7977DB1E-6647-6561-A603-6E82BA4D34F9}"/>
                </a:ext>
              </a:extLst>
            </p:cNvPr>
            <p:cNvSpPr txBox="1"/>
            <p:nvPr/>
          </p:nvSpPr>
          <p:spPr>
            <a:xfrm>
              <a:off x="7185365" y="4488620"/>
              <a:ext cx="236723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前定（神意）</a:t>
              </a:r>
              <a:endParaRPr lang="en-US" altLang="zh-CN"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觉醒（人性、世俗）</a:t>
              </a:r>
              <a:endParaRPr lang="en-US" altLang="zh-CN"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慰藉（团圆）</a:t>
              </a:r>
              <a:endParaRPr lang="en-US" altLang="zh-CN" dirty="0">
                <a:latin typeface="黑体" panose="02010609060101010101" pitchFamily="49" charset="-122"/>
                <a:ea typeface="黑体" panose="02010609060101010101" pitchFamily="49" charset="-122"/>
              </a:endParaRPr>
            </a:p>
          </p:txBody>
        </p:sp>
        <p:cxnSp>
          <p:nvCxnSpPr>
            <p:cNvPr id="27" name="直接连接符 26">
              <a:extLst>
                <a:ext uri="{FF2B5EF4-FFF2-40B4-BE49-F238E27FC236}">
                  <a16:creationId xmlns:a16="http://schemas.microsoft.com/office/drawing/2014/main" id="{598B2555-B5D4-96F8-24A1-4244C1513921}"/>
                </a:ext>
              </a:extLst>
            </p:cNvPr>
            <p:cNvCxnSpPr/>
            <p:nvPr/>
          </p:nvCxnSpPr>
          <p:spPr>
            <a:xfrm>
              <a:off x="8214650" y="3720775"/>
              <a:ext cx="8486" cy="7731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220DA67F-FDC2-CD40-56B2-1C05BF950645}"/>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结构图</a:t>
            </a:r>
          </a:p>
        </p:txBody>
      </p:sp>
      <p:cxnSp>
        <p:nvCxnSpPr>
          <p:cNvPr id="24" name="直接箭头连接符 23">
            <a:extLst>
              <a:ext uri="{FF2B5EF4-FFF2-40B4-BE49-F238E27FC236}">
                <a16:creationId xmlns:a16="http://schemas.microsoft.com/office/drawing/2014/main" id="{0224649D-81CC-0D95-7722-89DCD63686C1}"/>
              </a:ext>
            </a:extLst>
          </p:cNvPr>
          <p:cNvCxnSpPr>
            <a:cxnSpLocks/>
            <a:stCxn id="12" idx="3"/>
          </p:cNvCxnSpPr>
          <p:nvPr/>
        </p:nvCxnSpPr>
        <p:spPr>
          <a:xfrm flipV="1">
            <a:off x="6628623" y="3021882"/>
            <a:ext cx="355356" cy="550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2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28BD70E-BF9B-B3D7-419F-08FE44F3C437}"/>
              </a:ext>
            </a:extLst>
          </p:cNvPr>
          <p:cNvSpPr txBox="1"/>
          <p:nvPr/>
        </p:nvSpPr>
        <p:spPr>
          <a:xfrm>
            <a:off x="703942" y="1192856"/>
            <a:ext cx="11219543" cy="2834174"/>
          </a:xfrm>
          <a:prstGeom prst="rect">
            <a:avLst/>
          </a:prstGeom>
          <a:noFill/>
        </p:spPr>
        <p:txBody>
          <a:bodyPr wrap="square">
            <a:spAutoFit/>
          </a:bodyPr>
          <a:lstStyle/>
          <a:p>
            <a:pPr marL="0" marR="0" algn="just">
              <a:lnSpc>
                <a:spcPct val="130000"/>
              </a:lnSpc>
              <a:buNone/>
            </a:pP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16</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下列对文中加点词语的解说</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800" kern="100" dirty="0">
                <a:effectLst/>
                <a:highlight>
                  <a:srgbClr val="FFFF00"/>
                </a:highlight>
                <a:latin typeface="黑体" panose="02010609060101010101" pitchFamily="49" charset="-122"/>
                <a:ea typeface="黑体" panose="02010609060101010101" pitchFamily="49" charset="-122"/>
                <a:cs typeface="Courier New" panose="02070309020205020404" pitchFamily="49" charset="0"/>
              </a:rPr>
              <a:t>不正确</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的一项是</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分</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a:t>
            </a:r>
            <a:endParaRPr lang="zh-CN" altLang="en-US" sz="2000" kern="100" dirty="0">
              <a:effectLst/>
              <a:latin typeface="黑体" panose="02010609060101010101" pitchFamily="49" charset="-122"/>
              <a:ea typeface="黑体" panose="02010609060101010101" pitchFamily="49" charset="-122"/>
              <a:cs typeface="Courier New" panose="02070309020205020404" pitchFamily="49" charset="0"/>
            </a:endParaRPr>
          </a:p>
          <a:p>
            <a:pPr marL="0" marR="0" indent="304800" algn="just">
              <a:lnSpc>
                <a:spcPct val="130000"/>
              </a:lnSpc>
              <a:buNone/>
            </a:pPr>
            <a:r>
              <a:rPr lang="en-US" altLang="zh-CN" sz="2800" kern="100" dirty="0">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在岁月流转中不声不响地过去了    不声不响：不被重视</a:t>
            </a:r>
            <a:endParaRPr lang="zh-CN" altLang="en-US" sz="2000" kern="100" dirty="0">
              <a:effectLst/>
              <a:latin typeface="黑体" panose="02010609060101010101" pitchFamily="49" charset="-122"/>
              <a:ea typeface="黑体" panose="02010609060101010101" pitchFamily="49" charset="-122"/>
              <a:cs typeface="Courier New" panose="02070309020205020404" pitchFamily="49" charset="0"/>
            </a:endParaRPr>
          </a:p>
          <a:p>
            <a:pPr marL="0" marR="0" indent="304800" algn="just">
              <a:lnSpc>
                <a:spcPct val="130000"/>
              </a:lnSpc>
              <a:buNone/>
            </a:pP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B</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最早窥见了这一秘密  </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窥见：觉察到</a:t>
            </a:r>
            <a:endParaRPr lang="zh-CN" altLang="en-US" sz="2000" kern="100" dirty="0">
              <a:effectLst/>
              <a:latin typeface="黑体" panose="02010609060101010101" pitchFamily="49" charset="-122"/>
              <a:ea typeface="黑体" panose="02010609060101010101" pitchFamily="49" charset="-122"/>
              <a:cs typeface="Courier New" panose="02070309020205020404" pitchFamily="49" charset="0"/>
            </a:endParaRPr>
          </a:p>
          <a:p>
            <a:pPr marL="0" marR="0" indent="304800" algn="just">
              <a:lnSpc>
                <a:spcPct val="130000"/>
              </a:lnSpc>
              <a:buNone/>
            </a:pP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C</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．获得了无穷的</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韧性  </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韧性：坚实的力量</a:t>
            </a:r>
            <a:endParaRPr lang="zh-CN" altLang="en-US" sz="2000" kern="100" dirty="0">
              <a:effectLst/>
              <a:latin typeface="黑体" panose="02010609060101010101" pitchFamily="49" charset="-122"/>
              <a:ea typeface="黑体" panose="02010609060101010101" pitchFamily="49" charset="-122"/>
              <a:cs typeface="Courier New" panose="02070309020205020404" pitchFamily="49" charset="0"/>
            </a:endParaRPr>
          </a:p>
          <a:p>
            <a:pPr marL="0" marR="0" indent="304800" algn="just">
              <a:lnSpc>
                <a:spcPct val="130000"/>
              </a:lnSpc>
              <a:buNone/>
            </a:pP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D</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无论是前定还是僭越  </a:t>
            </a:r>
            <a:r>
              <a:rPr lang="zh-CN" altLang="en-US" sz="2800" kern="100" dirty="0">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2800" kern="100" dirty="0">
                <a:effectLst/>
                <a:latin typeface="黑体" panose="02010609060101010101" pitchFamily="49" charset="-122"/>
                <a:ea typeface="黑体" panose="02010609060101010101" pitchFamily="49" charset="-122"/>
                <a:cs typeface="Courier New" panose="02070309020205020404" pitchFamily="49" charset="0"/>
              </a:rPr>
              <a:t>僭越：超越本分</a:t>
            </a:r>
            <a:endParaRPr lang="zh-CN" altLang="en-US" sz="20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5" name="文本框 4">
            <a:extLst>
              <a:ext uri="{FF2B5EF4-FFF2-40B4-BE49-F238E27FC236}">
                <a16:creationId xmlns:a16="http://schemas.microsoft.com/office/drawing/2014/main" id="{A3655A0E-4654-4BB1-7B72-CB0C3CCABF84}"/>
              </a:ext>
            </a:extLst>
          </p:cNvPr>
          <p:cNvSpPr txBox="1"/>
          <p:nvPr/>
        </p:nvSpPr>
        <p:spPr>
          <a:xfrm>
            <a:off x="866775" y="4491038"/>
            <a:ext cx="7218446"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答案</a:t>
            </a:r>
            <a:r>
              <a:rPr lang="en-US" altLang="zh-CN" sz="2800" dirty="0">
                <a:solidFill>
                  <a:srgbClr val="FF0000"/>
                </a:solidFill>
                <a:latin typeface="黑体" panose="02010609060101010101" pitchFamily="49" charset="-122"/>
                <a:ea typeface="黑体" panose="02010609060101010101" pitchFamily="49" charset="-122"/>
              </a:rPr>
              <a:t>】</a:t>
            </a:r>
            <a:r>
              <a:rPr lang="en-US" altLang="zh-CN" sz="2800" kern="105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a:t>
            </a:r>
          </a:p>
          <a:p>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分析</a:t>
            </a:r>
            <a:r>
              <a:rPr lang="en-US" altLang="zh-CN" sz="2800" dirty="0">
                <a:solidFill>
                  <a:srgbClr val="FF0000"/>
                </a:solidFill>
                <a:latin typeface="黑体" panose="02010609060101010101" pitchFamily="49" charset="-122"/>
                <a:ea typeface="黑体" panose="02010609060101010101" pitchFamily="49" charset="-122"/>
              </a:rPr>
              <a:t>】</a:t>
            </a:r>
            <a:r>
              <a:rPr lang="en-US" altLang="zh-CN" sz="2800" kern="105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a:t>
            </a:r>
            <a:r>
              <a:rPr lang="zh-CN" altLang="en-US" sz="2800" kern="105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选项，</a:t>
            </a:r>
            <a:r>
              <a:rPr lang="zh-CN" altLang="en-US" sz="2800" kern="1050" dirty="0">
                <a:solidFill>
                  <a:srgbClr val="FF0000"/>
                </a:solidFill>
                <a:latin typeface="黑体" panose="02010609060101010101" pitchFamily="49" charset="-122"/>
                <a:ea typeface="黑体" panose="02010609060101010101" pitchFamily="49" charset="-122"/>
                <a:cs typeface="国标宋体"/>
              </a:rPr>
              <a:t>韧性：顽强持久的精神。</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94A5F4E6-E12B-AB8E-A2D2-5A046BD87ABD}"/>
              </a:ext>
            </a:extLst>
          </p:cNvPr>
          <p:cNvSpPr txBox="1"/>
          <p:nvPr/>
        </p:nvSpPr>
        <p:spPr>
          <a:xfrm>
            <a:off x="1282699" y="373271"/>
            <a:ext cx="4032251"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选择题解说</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第</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16</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题</a:t>
            </a:r>
          </a:p>
        </p:txBody>
      </p:sp>
    </p:spTree>
    <p:extLst>
      <p:ext uri="{BB962C8B-B14F-4D97-AF65-F5344CB8AC3E}">
        <p14:creationId xmlns:p14="http://schemas.microsoft.com/office/powerpoint/2010/main" val="42386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C6338-202B-3EBD-4F2D-253C16D38BDE}"/>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A9678F18-B364-C708-1FB8-274540C1D3F9}"/>
              </a:ext>
            </a:extLst>
          </p:cNvPr>
          <p:cNvSpPr txBox="1"/>
          <p:nvPr/>
        </p:nvSpPr>
        <p:spPr>
          <a:xfrm>
            <a:off x="491690" y="910265"/>
            <a:ext cx="11208619" cy="3970318"/>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17</a:t>
            </a:r>
            <a:r>
              <a:rPr lang="zh-CN" altLang="en-US" sz="2800" dirty="0">
                <a:latin typeface="黑体" panose="02010609060101010101" pitchFamily="49" charset="-122"/>
                <a:ea typeface="黑体" panose="02010609060101010101" pitchFamily="49" charset="-122"/>
              </a:rPr>
              <a:t>．下列对文章的理解和赏析，</a:t>
            </a:r>
            <a:r>
              <a:rPr lang="zh-CN" altLang="en-US" sz="2800" dirty="0">
                <a:highlight>
                  <a:srgbClr val="FFFF00"/>
                </a:highlight>
                <a:latin typeface="黑体" panose="02010609060101010101" pitchFamily="49" charset="-122"/>
                <a:ea typeface="黑体" panose="02010609060101010101" pitchFamily="49" charset="-122"/>
              </a:rPr>
              <a:t>不正确</a:t>
            </a:r>
            <a:r>
              <a:rPr lang="zh-CN" altLang="en-US" sz="2800" dirty="0">
                <a:latin typeface="黑体" panose="02010609060101010101" pitchFamily="49" charset="-122"/>
                <a:ea typeface="黑体" panose="02010609060101010101" pitchFamily="49" charset="-122"/>
              </a:rPr>
              <a:t>的一项是（</a:t>
            </a:r>
            <a:r>
              <a:rPr lang="en-US" altLang="zh-CN" sz="2800" dirty="0">
                <a:latin typeface="Times New Roman" panose="02020603050405020304" pitchFamily="18" charset="0"/>
                <a:cs typeface="Times New Roman" panose="02020603050405020304" pitchFamily="18" charset="0"/>
              </a:rPr>
              <a:t>3</a:t>
            </a:r>
            <a:r>
              <a:rPr lang="zh-CN" altLang="en-US" sz="2800" dirty="0"/>
              <a:t>分</a:t>
            </a:r>
            <a:r>
              <a:rPr lang="zh-CN" altLang="en-US" sz="2800" dirty="0">
                <a:latin typeface="黑体" panose="02010609060101010101" pitchFamily="49" charset="-122"/>
                <a:ea typeface="黑体" panose="02010609060101010101" pitchFamily="49" charset="-122"/>
              </a:rPr>
              <a:t>）</a:t>
            </a:r>
          </a:p>
          <a:p>
            <a:r>
              <a:rPr lang="en-US" altLang="zh-CN" sz="2800" dirty="0">
                <a:latin typeface="Times New Roman" panose="02020603050405020304" pitchFamily="18" charset="0"/>
                <a:cs typeface="Times New Roman" panose="02020603050405020304" pitchFamily="18" charset="0"/>
              </a:rPr>
              <a:t>     A</a:t>
            </a:r>
            <a:r>
              <a:rPr lang="zh-CN" altLang="en-US" sz="2800" dirty="0">
                <a:latin typeface="黑体" panose="02010609060101010101" pitchFamily="49" charset="-122"/>
                <a:ea typeface="黑体" panose="02010609060101010101" pitchFamily="49" charset="-122"/>
              </a:rPr>
              <a:t>．第②段“那一刻我并没有觉得悲伤，而是觉得有趣”与下文“民</a:t>
            </a:r>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间对天空和星象的好奇与热情”照应。</a:t>
            </a:r>
          </a:p>
          <a:p>
            <a:r>
              <a:rPr lang="en-US" altLang="zh-CN" sz="2800" dirty="0">
                <a:latin typeface="Times New Roman" panose="02020603050405020304" pitchFamily="18" charset="0"/>
                <a:cs typeface="Times New Roman" panose="02020603050405020304" pitchFamily="18" charset="0"/>
              </a:rPr>
              <a:t>     B</a:t>
            </a:r>
            <a:r>
              <a:rPr lang="zh-CN" altLang="en-US" sz="2800" dirty="0">
                <a:latin typeface="黑体" panose="02010609060101010101" pitchFamily="49" charset="-122"/>
                <a:ea typeface="黑体" panose="02010609060101010101" pitchFamily="49" charset="-122"/>
              </a:rPr>
              <a:t>．第③段“这一认识其实大谬！”意在强调中国人早于西方人拥有</a:t>
            </a:r>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“头顶的星空和心中的道德律令”。</a:t>
            </a:r>
          </a:p>
          <a:p>
            <a:r>
              <a:rPr lang="en-US" altLang="zh-CN" sz="2800" dirty="0">
                <a:latin typeface="Times New Roman" panose="02020603050405020304" pitchFamily="18" charset="0"/>
                <a:cs typeface="Times New Roman" panose="02020603050405020304" pitchFamily="18" charset="0"/>
              </a:rPr>
              <a:t>     C</a:t>
            </a:r>
            <a:r>
              <a:rPr lang="zh-CN" altLang="en-US" sz="2800" dirty="0">
                <a:latin typeface="黑体" panose="02010609060101010101" pitchFamily="49" charset="-122"/>
                <a:ea typeface="黑体" panose="02010609060101010101" pitchFamily="49" charset="-122"/>
              </a:rPr>
              <a:t>．第⑤段提及</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红楼梦</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中林黛玉和贾宝玉的爱情故事，有助于读  </a:t>
            </a:r>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者理解“前定”这一概念的含义。</a:t>
            </a:r>
          </a:p>
          <a:p>
            <a:r>
              <a:rPr lang="en-US" altLang="zh-CN" sz="2800" dirty="0">
                <a:latin typeface="Times New Roman" panose="02020603050405020304" pitchFamily="18" charset="0"/>
                <a:cs typeface="Times New Roman" panose="02020603050405020304" pitchFamily="18" charset="0"/>
              </a:rPr>
              <a:t>     D</a:t>
            </a:r>
            <a:r>
              <a:rPr lang="zh-CN" altLang="en-US" sz="2800" dirty="0">
                <a:latin typeface="黑体" panose="02010609060101010101" pitchFamily="49" charset="-122"/>
                <a:ea typeface="黑体" panose="02010609060101010101" pitchFamily="49" charset="-122"/>
              </a:rPr>
              <a:t>．文章没有以悲情的口吻叙写牛郎织女的故事，而是在平淡的叙述</a:t>
            </a:r>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中表达个人真情，体现文化深度。</a:t>
            </a:r>
          </a:p>
        </p:txBody>
      </p:sp>
      <p:sp>
        <p:nvSpPr>
          <p:cNvPr id="5" name="文本框 4">
            <a:extLst>
              <a:ext uri="{FF2B5EF4-FFF2-40B4-BE49-F238E27FC236}">
                <a16:creationId xmlns:a16="http://schemas.microsoft.com/office/drawing/2014/main" id="{5F69FF30-7AD1-63A8-43E1-B3DE0182F47E}"/>
              </a:ext>
            </a:extLst>
          </p:cNvPr>
          <p:cNvSpPr txBox="1"/>
          <p:nvPr/>
        </p:nvSpPr>
        <p:spPr>
          <a:xfrm>
            <a:off x="369092" y="4880583"/>
            <a:ext cx="11453814"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400" dirty="0">
                <a:solidFill>
                  <a:srgbClr val="FF0000"/>
                </a:solidFill>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答案</a:t>
            </a:r>
            <a:r>
              <a:rPr lang="en-US" altLang="zh-CN" sz="2400" dirty="0">
                <a:solidFill>
                  <a:srgbClr val="FF0000"/>
                </a:solidFill>
                <a:latin typeface="黑体" panose="02010609060101010101" pitchFamily="49" charset="-122"/>
                <a:ea typeface="黑体" panose="02010609060101010101" pitchFamily="49" charset="-122"/>
              </a:rPr>
              <a:t>】</a:t>
            </a:r>
            <a:r>
              <a:rPr lang="en-US" altLang="zh-CN" sz="2400" kern="105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a:t>
            </a:r>
          </a:p>
          <a:p>
            <a:r>
              <a:rPr lang="en-US" altLang="zh-CN" sz="2400" dirty="0">
                <a:solidFill>
                  <a:srgbClr val="FF0000"/>
                </a:solidFill>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分析</a:t>
            </a:r>
            <a:r>
              <a:rPr lang="en-US" altLang="zh-CN" sz="2400" dirty="0">
                <a:solidFill>
                  <a:srgbClr val="FF0000"/>
                </a:solidFill>
                <a:latin typeface="黑体" panose="02010609060101010101" pitchFamily="49" charset="-122"/>
                <a:ea typeface="黑体" panose="02010609060101010101" pitchFamily="49" charset="-122"/>
              </a:rPr>
              <a:t>】</a:t>
            </a:r>
            <a:r>
              <a:rPr lang="en-US" altLang="zh-CN" sz="2400" kern="105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kern="105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选项，</a:t>
            </a:r>
            <a:r>
              <a:rPr lang="zh-CN" altLang="en-US" sz="2400" kern="1050" dirty="0">
                <a:solidFill>
                  <a:srgbClr val="FF0000"/>
                </a:solidFill>
                <a:latin typeface="黑体" panose="02010609060101010101" pitchFamily="49" charset="-122"/>
                <a:ea typeface="黑体" panose="02010609060101010101" pitchFamily="49" charset="-122"/>
                <a:cs typeface="国标宋体"/>
              </a:rPr>
              <a:t>西方人有“头顶的星空和心中的道德律令”，中国人有“脚踏实地，</a:t>
            </a:r>
            <a:endParaRPr lang="en-US" altLang="zh-CN" sz="2400" kern="1050" dirty="0">
              <a:solidFill>
                <a:srgbClr val="FF0000"/>
              </a:solidFill>
              <a:latin typeface="黑体" panose="02010609060101010101" pitchFamily="49" charset="-122"/>
              <a:ea typeface="黑体" panose="02010609060101010101" pitchFamily="49" charset="-122"/>
              <a:cs typeface="国标宋体"/>
            </a:endParaRPr>
          </a:p>
          <a:p>
            <a:r>
              <a:rPr lang="en-US" altLang="zh-CN" sz="2400" kern="1050" dirty="0">
                <a:solidFill>
                  <a:srgbClr val="FF0000"/>
                </a:solidFill>
                <a:latin typeface="黑体" panose="02010609060101010101" pitchFamily="49" charset="-122"/>
                <a:ea typeface="黑体" panose="02010609060101010101" pitchFamily="49" charset="-122"/>
                <a:cs typeface="国标宋体"/>
              </a:rPr>
              <a:t>        </a:t>
            </a:r>
            <a:r>
              <a:rPr lang="zh-CN" altLang="en-US" sz="2400" kern="1050" dirty="0">
                <a:solidFill>
                  <a:srgbClr val="FF0000"/>
                </a:solidFill>
                <a:latin typeface="黑体" panose="02010609060101010101" pitchFamily="49" charset="-122"/>
                <a:ea typeface="黑体" panose="02010609060101010101" pitchFamily="49" charset="-122"/>
                <a:cs typeface="国标宋体"/>
              </a:rPr>
              <a:t>遥望星空”，作者认为中华民族也有“仰望星空”的好奇和热情，此处不</a:t>
            </a:r>
            <a:endParaRPr lang="en-US" altLang="zh-CN" sz="2400" kern="1050" dirty="0">
              <a:solidFill>
                <a:srgbClr val="FF0000"/>
              </a:solidFill>
              <a:latin typeface="黑体" panose="02010609060101010101" pitchFamily="49" charset="-122"/>
              <a:ea typeface="黑体" panose="02010609060101010101" pitchFamily="49" charset="-122"/>
              <a:cs typeface="国标宋体"/>
            </a:endParaRPr>
          </a:p>
          <a:p>
            <a:r>
              <a:rPr lang="en-US" altLang="zh-CN" sz="2400" kern="1050" dirty="0">
                <a:solidFill>
                  <a:srgbClr val="FF0000"/>
                </a:solidFill>
                <a:latin typeface="黑体" panose="02010609060101010101" pitchFamily="49" charset="-122"/>
                <a:ea typeface="黑体" panose="02010609060101010101" pitchFamily="49" charset="-122"/>
                <a:cs typeface="国标宋体"/>
              </a:rPr>
              <a:t>        </a:t>
            </a:r>
            <a:r>
              <a:rPr lang="zh-CN" altLang="en-US" sz="2400" kern="1050" dirty="0">
                <a:solidFill>
                  <a:srgbClr val="FF0000"/>
                </a:solidFill>
                <a:latin typeface="黑体" panose="02010609060101010101" pitchFamily="49" charset="-122"/>
                <a:ea typeface="黑体" panose="02010609060101010101" pitchFamily="49" charset="-122"/>
                <a:cs typeface="国标宋体"/>
              </a:rPr>
              <a:t>讨论“心中的道德律令”的存在，也不存在“早晚”之别。</a:t>
            </a:r>
            <a:endParaRPr lang="en-US" altLang="zh-CN" sz="2400" kern="1050" dirty="0">
              <a:solidFill>
                <a:srgbClr val="FF0000"/>
              </a:solidFill>
              <a:latin typeface="黑体" panose="02010609060101010101" pitchFamily="49" charset="-122"/>
              <a:ea typeface="黑体" panose="02010609060101010101" pitchFamily="49" charset="-122"/>
              <a:cs typeface="国标宋体"/>
            </a:endParaRPr>
          </a:p>
        </p:txBody>
      </p:sp>
      <p:sp>
        <p:nvSpPr>
          <p:cNvPr id="2" name="文本框 1">
            <a:extLst>
              <a:ext uri="{FF2B5EF4-FFF2-40B4-BE49-F238E27FC236}">
                <a16:creationId xmlns:a16="http://schemas.microsoft.com/office/drawing/2014/main" id="{C4ABE613-FBFA-0879-95D8-1FAAB8C53ADD}"/>
              </a:ext>
            </a:extLst>
          </p:cNvPr>
          <p:cNvSpPr txBox="1"/>
          <p:nvPr/>
        </p:nvSpPr>
        <p:spPr>
          <a:xfrm>
            <a:off x="1282699" y="373271"/>
            <a:ext cx="3979864"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选择题解说</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第</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17</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题</a:t>
            </a:r>
          </a:p>
        </p:txBody>
      </p:sp>
    </p:spTree>
    <p:extLst>
      <p:ext uri="{BB962C8B-B14F-4D97-AF65-F5344CB8AC3E}">
        <p14:creationId xmlns:p14="http://schemas.microsoft.com/office/powerpoint/2010/main" val="69416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92D7C69-DFF5-EB66-6B92-9053FA83E7AA}"/>
              </a:ext>
            </a:extLst>
          </p:cNvPr>
          <p:cNvSpPr txBox="1"/>
          <p:nvPr/>
        </p:nvSpPr>
        <p:spPr>
          <a:xfrm>
            <a:off x="562428" y="847146"/>
            <a:ext cx="11305722" cy="1165960"/>
          </a:xfrm>
          <a:prstGeom prst="rect">
            <a:avLst/>
          </a:prstGeom>
          <a:noFill/>
        </p:spPr>
        <p:txBody>
          <a:bodyPr wrap="square">
            <a:spAutoFit/>
          </a:bodyPr>
          <a:lstStyle/>
          <a:p>
            <a:pPr marR="0" lvl="0" algn="just">
              <a:lnSpc>
                <a:spcPct val="114000"/>
              </a:lnSpc>
            </a:pPr>
            <a:r>
              <a:rPr lang="en-US" altLang="zh-CN" sz="3200" kern="0" dirty="0">
                <a:effectLst/>
                <a:latin typeface="Times New Roman" panose="02020603050405020304" pitchFamily="18" charset="0"/>
                <a:ea typeface="黑体" panose="02010609060101010101" pitchFamily="49" charset="-122"/>
                <a:cs typeface="Times New Roman" panose="02020603050405020304" pitchFamily="18" charset="0"/>
              </a:rPr>
              <a:t>18</a:t>
            </a:r>
            <a:r>
              <a:rPr lang="en-US" altLang="zh-CN" sz="3200" kern="0" dirty="0">
                <a:effectLst/>
                <a:latin typeface="黑体" panose="02010609060101010101" pitchFamily="49" charset="-122"/>
                <a:ea typeface="黑体" panose="02010609060101010101" pitchFamily="49" charset="-122"/>
              </a:rPr>
              <a:t>.</a:t>
            </a:r>
            <a:r>
              <a:rPr lang="zh-CN" altLang="en-US" sz="3200" kern="0" dirty="0">
                <a:effectLst/>
                <a:latin typeface="黑体" panose="02010609060101010101" pitchFamily="49" charset="-122"/>
                <a:ea typeface="黑体" panose="02010609060101010101" pitchFamily="49" charset="-122"/>
              </a:rPr>
              <a:t>结合</a:t>
            </a:r>
            <a:r>
              <a:rPr lang="zh-CN" altLang="en-US" sz="3200" kern="0" dirty="0">
                <a:solidFill>
                  <a:srgbClr val="0070C0"/>
                </a:solidFill>
                <a:effectLst/>
                <a:latin typeface="黑体" panose="02010609060101010101" pitchFamily="49" charset="-122"/>
                <a:ea typeface="黑体" panose="02010609060101010101" pitchFamily="49" charset="-122"/>
              </a:rPr>
              <a:t>文章内容</a:t>
            </a:r>
            <a:r>
              <a:rPr lang="zh-CN" altLang="en-US" sz="3200" kern="0" dirty="0">
                <a:effectLst/>
                <a:latin typeface="黑体" panose="02010609060101010101" pitchFamily="49" charset="-122"/>
                <a:ea typeface="黑体" panose="02010609060101010101" pitchFamily="49" charset="-122"/>
              </a:rPr>
              <a:t>，请</a:t>
            </a:r>
            <a:r>
              <a:rPr lang="zh-CN" altLang="en-US" sz="3200" kern="0" dirty="0">
                <a:effectLst/>
                <a:highlight>
                  <a:srgbClr val="FFFF00"/>
                </a:highlight>
                <a:latin typeface="黑体" panose="02010609060101010101" pitchFamily="49" charset="-122"/>
                <a:ea typeface="黑体" panose="02010609060101010101" pitchFamily="49" charset="-122"/>
              </a:rPr>
              <a:t>简要说明</a:t>
            </a:r>
            <a:r>
              <a:rPr lang="zh-CN" altLang="en-US" sz="3200" kern="0" dirty="0">
                <a:solidFill>
                  <a:srgbClr val="FF0000"/>
                </a:solidFill>
                <a:effectLst/>
                <a:latin typeface="黑体" panose="02010609060101010101" pitchFamily="49" charset="-122"/>
                <a:ea typeface="黑体" panose="02010609060101010101" pitchFamily="49" charset="-122"/>
              </a:rPr>
              <a:t>牛郎织女的故事</a:t>
            </a:r>
            <a:r>
              <a:rPr lang="zh-CN" altLang="en-US" sz="3200" kern="0" dirty="0">
                <a:effectLst/>
                <a:latin typeface="黑体" panose="02010609060101010101" pitchFamily="49" charset="-122"/>
                <a:ea typeface="黑体" panose="02010609060101010101" pitchFamily="49" charset="-122"/>
              </a:rPr>
              <a:t>中</a:t>
            </a:r>
            <a:r>
              <a:rPr lang="zh-CN" altLang="en-US" sz="3200" kern="0" dirty="0">
                <a:solidFill>
                  <a:srgbClr val="00B050"/>
                </a:solidFill>
                <a:effectLst/>
                <a:latin typeface="黑体" panose="02010609060101010101" pitchFamily="49" charset="-122"/>
                <a:ea typeface="黑体" panose="02010609060101010101" pitchFamily="49" charset="-122"/>
              </a:rPr>
              <a:t>隐藏</a:t>
            </a:r>
            <a:r>
              <a:rPr lang="zh-CN" altLang="en-US" sz="3200" kern="0" dirty="0">
                <a:effectLst/>
                <a:latin typeface="黑体" panose="02010609060101010101" pitchFamily="49" charset="-122"/>
                <a:ea typeface="黑体" panose="02010609060101010101" pitchFamily="49" charset="-122"/>
              </a:rPr>
              <a:t>了</a:t>
            </a:r>
            <a:r>
              <a:rPr lang="zh-CN" altLang="en-US" sz="3200" kern="0" dirty="0">
                <a:solidFill>
                  <a:srgbClr val="7030A0"/>
                </a:solidFill>
                <a:effectLst/>
                <a:latin typeface="黑体" panose="02010609060101010101" pitchFamily="49" charset="-122"/>
                <a:ea typeface="黑体" panose="02010609060101010101" pitchFamily="49" charset="-122"/>
              </a:rPr>
              <a:t>哪些</a:t>
            </a:r>
            <a:r>
              <a:rPr lang="zh-CN" altLang="en-US" sz="3200" kern="0" dirty="0">
                <a:effectLst/>
                <a:latin typeface="黑体" panose="02010609060101010101" pitchFamily="49" charset="-122"/>
                <a:ea typeface="黑体" panose="02010609060101010101" pitchFamily="49" charset="-122"/>
              </a:rPr>
              <a:t>“</a:t>
            </a:r>
            <a:r>
              <a:rPr lang="zh-CN" altLang="en-US" sz="3200" kern="0" dirty="0">
                <a:solidFill>
                  <a:srgbClr val="00B050"/>
                </a:solidFill>
                <a:effectLst/>
                <a:latin typeface="黑体" panose="02010609060101010101" pitchFamily="49" charset="-122"/>
                <a:ea typeface="黑体" panose="02010609060101010101" pitchFamily="49" charset="-122"/>
              </a:rPr>
              <a:t>文化符码</a:t>
            </a:r>
            <a:r>
              <a:rPr lang="zh-CN" altLang="en-US" sz="3200" kern="0" dirty="0">
                <a:effectLst/>
                <a:latin typeface="黑体" panose="02010609060101010101" pitchFamily="49" charset="-122"/>
                <a:ea typeface="黑体" panose="02010609060101010101" pitchFamily="49" charset="-122"/>
              </a:rPr>
              <a:t>”。（</a:t>
            </a:r>
            <a:r>
              <a:rPr lang="en-US" altLang="zh-CN" sz="3200" kern="0" dirty="0">
                <a:effectLst/>
                <a:latin typeface="Times New Roman" panose="02020603050405020304" pitchFamily="18" charset="0"/>
                <a:ea typeface="黑体" panose="02010609060101010101" pitchFamily="49" charset="-122"/>
                <a:cs typeface="Times New Roman" panose="02020603050405020304" pitchFamily="18" charset="0"/>
              </a:rPr>
              <a:t>6</a:t>
            </a:r>
            <a:r>
              <a:rPr lang="zh-CN" altLang="en-US" sz="3200" kern="0" dirty="0">
                <a:effectLst/>
                <a:latin typeface="黑体" panose="02010609060101010101" pitchFamily="49" charset="-122"/>
                <a:ea typeface="黑体" panose="02010609060101010101" pitchFamily="49" charset="-122"/>
              </a:rPr>
              <a:t>分）</a:t>
            </a:r>
            <a:endParaRPr lang="zh-CN" altLang="en-US" sz="2400" kern="100" dirty="0">
              <a:effectLst/>
              <a:latin typeface="黑体" panose="02010609060101010101" pitchFamily="49" charset="-122"/>
              <a:ea typeface="黑体" panose="02010609060101010101" pitchFamily="49" charset="-122"/>
            </a:endParaRPr>
          </a:p>
        </p:txBody>
      </p:sp>
      <p:sp>
        <p:nvSpPr>
          <p:cNvPr id="3" name="标题 1"/>
          <p:cNvSpPr>
            <a:spLocks noGrp="1"/>
          </p:cNvSpPr>
          <p:nvPr/>
        </p:nvSpPr>
        <p:spPr>
          <a:xfrm>
            <a:off x="314325" y="2095953"/>
            <a:ext cx="11596688" cy="336187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a:lnSpc>
                <a:spcPct val="125000"/>
              </a:lnSpc>
            </a:pPr>
            <a:r>
              <a:rPr lang="zh-CN" altLang="en-US" sz="2400" dirty="0">
                <a:solidFill>
                  <a:srgbClr val="0070C0"/>
                </a:solidFill>
                <a:sym typeface="+mn-ea"/>
              </a:rPr>
              <a:t>【审题】</a:t>
            </a:r>
          </a:p>
          <a:p>
            <a:pPr algn="l">
              <a:lnSpc>
                <a:spcPct val="125000"/>
              </a:lnSpc>
            </a:pPr>
            <a:r>
              <a:rPr lang="en-US" altLang="zh-CN" sz="2400" dirty="0">
                <a:sym typeface="+mn-ea"/>
              </a:rPr>
              <a:t>1.</a:t>
            </a:r>
            <a:r>
              <a:rPr lang="zh-CN" altLang="en-US" sz="2400" dirty="0">
                <a:sym typeface="+mn-ea"/>
              </a:rPr>
              <a:t>理解题意</a:t>
            </a:r>
          </a:p>
          <a:p>
            <a:pPr algn="l">
              <a:lnSpc>
                <a:spcPct val="125000"/>
              </a:lnSpc>
            </a:pPr>
            <a:r>
              <a:rPr lang="zh-CN" altLang="en-US" sz="2400" dirty="0">
                <a:sym typeface="+mn-ea"/>
              </a:rPr>
              <a:t>  </a:t>
            </a:r>
            <a:r>
              <a:rPr lang="zh-CN" altLang="en-US" sz="2400" dirty="0">
                <a:solidFill>
                  <a:srgbClr val="00B0F0"/>
                </a:solidFill>
                <a:sym typeface="+mn-ea"/>
              </a:rPr>
              <a:t>文化符码</a:t>
            </a:r>
            <a:r>
              <a:rPr lang="zh-CN" altLang="en-US" sz="2400" dirty="0">
                <a:sym typeface="+mn-ea"/>
              </a:rPr>
              <a:t>、</a:t>
            </a:r>
            <a:r>
              <a:rPr lang="zh-CN" altLang="en-US" sz="2400" dirty="0">
                <a:solidFill>
                  <a:srgbClr val="00B050"/>
                </a:solidFill>
                <a:sym typeface="+mn-ea"/>
              </a:rPr>
              <a:t>牛郎织女的故事</a:t>
            </a:r>
            <a:r>
              <a:rPr lang="zh-CN" altLang="en-US" sz="2400" dirty="0">
                <a:sym typeface="+mn-ea"/>
              </a:rPr>
              <a:t>、</a:t>
            </a:r>
            <a:r>
              <a:rPr lang="zh-CN" altLang="en-US" sz="2400" dirty="0">
                <a:solidFill>
                  <a:srgbClr val="00B050"/>
                </a:solidFill>
                <a:sym typeface="+mn-ea"/>
              </a:rPr>
              <a:t>隐藏</a:t>
            </a:r>
            <a:endParaRPr lang="zh-CN" altLang="en-US" sz="2400" dirty="0">
              <a:solidFill>
                <a:srgbClr val="7030A0"/>
              </a:solidFill>
              <a:sym typeface="+mn-ea"/>
            </a:endParaRPr>
          </a:p>
          <a:p>
            <a:pPr algn="l">
              <a:lnSpc>
                <a:spcPct val="125000"/>
              </a:lnSpc>
            </a:pPr>
            <a:r>
              <a:rPr lang="en-US" altLang="zh-CN" sz="2400" dirty="0">
                <a:sym typeface="+mn-ea"/>
              </a:rPr>
              <a:t>2.</a:t>
            </a:r>
            <a:r>
              <a:rPr lang="zh-CN" altLang="en-US" sz="2400" dirty="0">
                <a:sym typeface="+mn-ea"/>
              </a:rPr>
              <a:t>建构解题思路</a:t>
            </a:r>
          </a:p>
          <a:p>
            <a:pPr algn="l">
              <a:lnSpc>
                <a:spcPct val="125000"/>
              </a:lnSpc>
            </a:pPr>
            <a:r>
              <a:rPr lang="zh-CN" altLang="en-US" sz="2400" dirty="0">
                <a:sym typeface="+mn-ea"/>
              </a:rPr>
              <a:t> （</a:t>
            </a:r>
            <a:r>
              <a:rPr lang="en-US" altLang="zh-CN" sz="2400" dirty="0">
                <a:sym typeface="+mn-ea"/>
              </a:rPr>
              <a:t>1</a:t>
            </a:r>
            <a:r>
              <a:rPr lang="zh-CN" altLang="en-US" sz="2400" dirty="0">
                <a:sym typeface="+mn-ea"/>
              </a:rPr>
              <a:t>）提炼、概括牛郎织女故事中隐藏的“文化符码”内涵。</a:t>
            </a:r>
            <a:r>
              <a:rPr lang="zh-CN" altLang="en-US" sz="2400" dirty="0">
                <a:solidFill>
                  <a:srgbClr val="C00000"/>
                </a:solidFill>
                <a:sym typeface="+mn-ea"/>
              </a:rPr>
              <a:t>（“文化符码”是什么）</a:t>
            </a:r>
          </a:p>
          <a:p>
            <a:pPr algn="l">
              <a:lnSpc>
                <a:spcPct val="125000"/>
              </a:lnSpc>
            </a:pPr>
            <a:r>
              <a:rPr lang="zh-CN" altLang="en-US" sz="2400" dirty="0">
                <a:sym typeface="+mn-ea"/>
              </a:rPr>
              <a:t> （</a:t>
            </a:r>
            <a:r>
              <a:rPr lang="en-US" altLang="zh-CN" sz="2400" dirty="0">
                <a:sym typeface="+mn-ea"/>
              </a:rPr>
              <a:t>2</a:t>
            </a:r>
            <a:r>
              <a:rPr lang="zh-CN" altLang="en-US" sz="2400" dirty="0">
                <a:sym typeface="+mn-ea"/>
              </a:rPr>
              <a:t>）用牛郎织女的故事解说“文化符码”的内涵。</a:t>
            </a:r>
            <a:r>
              <a:rPr lang="zh-CN" altLang="en-US" sz="2400" dirty="0">
                <a:solidFill>
                  <a:srgbClr val="C00000"/>
                </a:solidFill>
                <a:sym typeface="+mn-ea"/>
              </a:rPr>
              <a:t>（对“文化符码”内涵的说明）</a:t>
            </a:r>
            <a:endParaRPr lang="en-US" altLang="zh-CN" sz="2400" dirty="0">
              <a:solidFill>
                <a:srgbClr val="C00000"/>
              </a:solidFill>
              <a:sym typeface="+mn-ea"/>
            </a:endParaRPr>
          </a:p>
          <a:p>
            <a:pPr algn="l">
              <a:lnSpc>
                <a:spcPct val="125000"/>
              </a:lnSpc>
            </a:pPr>
            <a:r>
              <a:rPr lang="zh-CN" altLang="en-US" sz="2400" dirty="0">
                <a:sym typeface="+mn-ea"/>
              </a:rPr>
              <a:t> （</a:t>
            </a:r>
            <a:r>
              <a:rPr lang="en-US" altLang="zh-CN" sz="2400" dirty="0">
                <a:sym typeface="+mn-ea"/>
              </a:rPr>
              <a:t>3</a:t>
            </a:r>
            <a:r>
              <a:rPr lang="zh-CN" altLang="en-US" sz="2400" dirty="0">
                <a:sym typeface="+mn-ea"/>
              </a:rPr>
              <a:t>）表述时要注意语言简明、扼要。</a:t>
            </a:r>
            <a:r>
              <a:rPr lang="zh-CN" altLang="en-US" sz="2400" dirty="0">
                <a:solidFill>
                  <a:srgbClr val="C00000"/>
                </a:solidFill>
                <a:sym typeface="+mn-ea"/>
              </a:rPr>
              <a:t>（作答要求）</a:t>
            </a:r>
            <a:endParaRPr lang="en-US" altLang="zh-CN" sz="2400" dirty="0">
              <a:solidFill>
                <a:srgbClr val="C00000"/>
              </a:solidFill>
              <a:sym typeface="+mn-ea"/>
            </a:endParaRPr>
          </a:p>
        </p:txBody>
      </p:sp>
      <p:sp>
        <p:nvSpPr>
          <p:cNvPr id="2" name="文本框 1">
            <a:extLst>
              <a:ext uri="{FF2B5EF4-FFF2-40B4-BE49-F238E27FC236}">
                <a16:creationId xmlns:a16="http://schemas.microsoft.com/office/drawing/2014/main" id="{94B01EF3-38FB-2F00-67D6-24C759EFD9D0}"/>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题意理解</a:t>
            </a:r>
          </a:p>
        </p:txBody>
      </p:sp>
    </p:spTree>
    <p:extLst>
      <p:ext uri="{BB962C8B-B14F-4D97-AF65-F5344CB8AC3E}">
        <p14:creationId xmlns:p14="http://schemas.microsoft.com/office/powerpoint/2010/main" val="245386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F49E-CAD7-ABBD-6EAE-824291E5CCCA}"/>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0556D123-2320-EADC-39F6-A2DB8D3326B3}"/>
              </a:ext>
            </a:extLst>
          </p:cNvPr>
          <p:cNvSpPr txBox="1"/>
          <p:nvPr/>
        </p:nvSpPr>
        <p:spPr>
          <a:xfrm>
            <a:off x="384629" y="832632"/>
            <a:ext cx="11713027" cy="1165960"/>
          </a:xfrm>
          <a:prstGeom prst="rect">
            <a:avLst/>
          </a:prstGeom>
          <a:noFill/>
        </p:spPr>
        <p:txBody>
          <a:bodyPr wrap="square">
            <a:spAutoFit/>
          </a:bodyPr>
          <a:lstStyle/>
          <a:p>
            <a:pPr marR="0" lvl="0" algn="just">
              <a:lnSpc>
                <a:spcPct val="114000"/>
              </a:lnSpc>
            </a:pPr>
            <a:r>
              <a:rPr lang="en-US" altLang="zh-CN" sz="3200" kern="0" dirty="0">
                <a:effectLst/>
                <a:latin typeface="Times New Roman" panose="02020603050405020304" pitchFamily="18" charset="0"/>
                <a:ea typeface="黑体" panose="02010609060101010101" pitchFamily="49" charset="-122"/>
                <a:cs typeface="Times New Roman" panose="02020603050405020304" pitchFamily="18" charset="0"/>
              </a:rPr>
              <a:t>18</a:t>
            </a:r>
            <a:r>
              <a:rPr lang="en-US" altLang="zh-CN" sz="3200" kern="0" dirty="0">
                <a:effectLst/>
                <a:latin typeface="黑体" panose="02010609060101010101" pitchFamily="49" charset="-122"/>
                <a:ea typeface="黑体" panose="02010609060101010101" pitchFamily="49" charset="-122"/>
              </a:rPr>
              <a:t>.</a:t>
            </a:r>
            <a:r>
              <a:rPr lang="zh-CN" altLang="en-US" sz="3200" kern="0" dirty="0">
                <a:effectLst/>
                <a:latin typeface="黑体" panose="02010609060101010101" pitchFamily="49" charset="-122"/>
                <a:ea typeface="黑体" panose="02010609060101010101" pitchFamily="49" charset="-122"/>
              </a:rPr>
              <a:t>结合</a:t>
            </a:r>
            <a:r>
              <a:rPr lang="zh-CN" altLang="en-US" sz="3200" kern="0" dirty="0">
                <a:solidFill>
                  <a:srgbClr val="0070C0"/>
                </a:solidFill>
                <a:effectLst/>
                <a:latin typeface="黑体" panose="02010609060101010101" pitchFamily="49" charset="-122"/>
                <a:ea typeface="黑体" panose="02010609060101010101" pitchFamily="49" charset="-122"/>
              </a:rPr>
              <a:t>文章内容</a:t>
            </a:r>
            <a:r>
              <a:rPr lang="zh-CN" altLang="en-US" sz="3200" kern="0" dirty="0">
                <a:effectLst/>
                <a:latin typeface="黑体" panose="02010609060101010101" pitchFamily="49" charset="-122"/>
                <a:ea typeface="黑体" panose="02010609060101010101" pitchFamily="49" charset="-122"/>
              </a:rPr>
              <a:t>，请</a:t>
            </a:r>
            <a:r>
              <a:rPr lang="zh-CN" altLang="en-US" sz="3200" kern="0" dirty="0">
                <a:effectLst/>
                <a:highlight>
                  <a:srgbClr val="FFFF00"/>
                </a:highlight>
                <a:latin typeface="黑体" panose="02010609060101010101" pitchFamily="49" charset="-122"/>
                <a:ea typeface="黑体" panose="02010609060101010101" pitchFamily="49" charset="-122"/>
              </a:rPr>
              <a:t>简要说明</a:t>
            </a:r>
            <a:r>
              <a:rPr lang="zh-CN" altLang="en-US" sz="3200" kern="0" dirty="0">
                <a:solidFill>
                  <a:srgbClr val="FF0000"/>
                </a:solidFill>
                <a:effectLst/>
                <a:latin typeface="黑体" panose="02010609060101010101" pitchFamily="49" charset="-122"/>
                <a:ea typeface="黑体" panose="02010609060101010101" pitchFamily="49" charset="-122"/>
              </a:rPr>
              <a:t>牛郎织女的故事</a:t>
            </a:r>
            <a:r>
              <a:rPr lang="zh-CN" altLang="en-US" sz="3200" kern="0" dirty="0">
                <a:effectLst/>
                <a:latin typeface="黑体" panose="02010609060101010101" pitchFamily="49" charset="-122"/>
                <a:ea typeface="黑体" panose="02010609060101010101" pitchFamily="49" charset="-122"/>
              </a:rPr>
              <a:t>中</a:t>
            </a:r>
            <a:r>
              <a:rPr lang="zh-CN" altLang="en-US" sz="3200" kern="0" dirty="0">
                <a:solidFill>
                  <a:srgbClr val="00B050"/>
                </a:solidFill>
                <a:effectLst/>
                <a:latin typeface="黑体" panose="02010609060101010101" pitchFamily="49" charset="-122"/>
                <a:ea typeface="黑体" panose="02010609060101010101" pitchFamily="49" charset="-122"/>
              </a:rPr>
              <a:t>隐藏</a:t>
            </a:r>
            <a:r>
              <a:rPr lang="zh-CN" altLang="en-US" sz="3200" kern="0" dirty="0">
                <a:effectLst/>
                <a:latin typeface="黑体" panose="02010609060101010101" pitchFamily="49" charset="-122"/>
                <a:ea typeface="黑体" panose="02010609060101010101" pitchFamily="49" charset="-122"/>
              </a:rPr>
              <a:t>了</a:t>
            </a:r>
            <a:r>
              <a:rPr lang="zh-CN" altLang="en-US" sz="3200" kern="0" dirty="0">
                <a:solidFill>
                  <a:srgbClr val="7030A0"/>
                </a:solidFill>
                <a:effectLst/>
                <a:latin typeface="黑体" panose="02010609060101010101" pitchFamily="49" charset="-122"/>
                <a:ea typeface="黑体" panose="02010609060101010101" pitchFamily="49" charset="-122"/>
              </a:rPr>
              <a:t>哪些</a:t>
            </a:r>
            <a:r>
              <a:rPr lang="zh-CN" altLang="en-US" sz="3200" kern="0" dirty="0">
                <a:effectLst/>
                <a:latin typeface="黑体" panose="02010609060101010101" pitchFamily="49" charset="-122"/>
                <a:ea typeface="黑体" panose="02010609060101010101" pitchFamily="49" charset="-122"/>
              </a:rPr>
              <a:t>“</a:t>
            </a:r>
            <a:r>
              <a:rPr lang="zh-CN" altLang="en-US" sz="3200" kern="0" dirty="0">
                <a:solidFill>
                  <a:srgbClr val="00B050"/>
                </a:solidFill>
                <a:effectLst/>
                <a:latin typeface="黑体" panose="02010609060101010101" pitchFamily="49" charset="-122"/>
                <a:ea typeface="黑体" panose="02010609060101010101" pitchFamily="49" charset="-122"/>
              </a:rPr>
              <a:t>文化符码</a:t>
            </a:r>
            <a:r>
              <a:rPr lang="zh-CN" altLang="en-US" sz="3200" kern="0" dirty="0">
                <a:effectLst/>
                <a:latin typeface="黑体" panose="02010609060101010101" pitchFamily="49" charset="-122"/>
                <a:ea typeface="黑体" panose="02010609060101010101" pitchFamily="49" charset="-122"/>
              </a:rPr>
              <a:t>”。（</a:t>
            </a:r>
            <a:r>
              <a:rPr lang="en-US" altLang="zh-CN" sz="3200" kern="0" dirty="0">
                <a:effectLst/>
                <a:latin typeface="Times New Roman" panose="02020603050405020304" pitchFamily="18" charset="0"/>
                <a:ea typeface="黑体" panose="02010609060101010101" pitchFamily="49" charset="-122"/>
                <a:cs typeface="Times New Roman" panose="02020603050405020304" pitchFamily="18" charset="0"/>
              </a:rPr>
              <a:t>6</a:t>
            </a:r>
            <a:r>
              <a:rPr lang="zh-CN" altLang="en-US" sz="3200" kern="0" dirty="0">
                <a:effectLst/>
                <a:latin typeface="黑体" panose="02010609060101010101" pitchFamily="49" charset="-122"/>
                <a:ea typeface="黑体" panose="02010609060101010101" pitchFamily="49" charset="-122"/>
              </a:rPr>
              <a:t>分）</a:t>
            </a:r>
            <a:endParaRPr lang="zh-CN" altLang="en-US" sz="2400" kern="100" dirty="0">
              <a:effectLst/>
              <a:latin typeface="黑体" panose="02010609060101010101" pitchFamily="49" charset="-122"/>
              <a:ea typeface="黑体" panose="02010609060101010101" pitchFamily="49" charset="-122"/>
            </a:endParaRPr>
          </a:p>
        </p:txBody>
      </p:sp>
      <p:sp>
        <p:nvSpPr>
          <p:cNvPr id="3" name="标题 1">
            <a:extLst>
              <a:ext uri="{FF2B5EF4-FFF2-40B4-BE49-F238E27FC236}">
                <a16:creationId xmlns:a16="http://schemas.microsoft.com/office/drawing/2014/main" id="{057C34EA-BC12-7580-6F57-2E7DFC80DE29}"/>
              </a:ext>
            </a:extLst>
          </p:cNvPr>
          <p:cNvSpPr>
            <a:spLocks noGrp="1"/>
          </p:cNvSpPr>
          <p:nvPr/>
        </p:nvSpPr>
        <p:spPr>
          <a:xfrm>
            <a:off x="171450" y="1976663"/>
            <a:ext cx="11849099" cy="4630420"/>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a:lnSpc>
                <a:spcPct val="125000"/>
              </a:lnSpc>
            </a:pPr>
            <a:r>
              <a:rPr lang="en-US" altLang="zh-CN" sz="2400" dirty="0">
                <a:sym typeface="+mn-ea"/>
              </a:rPr>
              <a:t>【</a:t>
            </a:r>
            <a:r>
              <a:rPr lang="zh-CN" altLang="en-US" sz="2400" dirty="0">
                <a:sym typeface="+mn-ea"/>
              </a:rPr>
              <a:t>答案要点</a:t>
            </a:r>
            <a:r>
              <a:rPr lang="en-US" altLang="zh-CN" sz="2400" dirty="0">
                <a:sym typeface="+mn-ea"/>
              </a:rPr>
              <a:t>】</a:t>
            </a:r>
          </a:p>
          <a:p>
            <a:pPr algn="l">
              <a:lnSpc>
                <a:spcPct val="125000"/>
              </a:lnSpc>
            </a:pPr>
            <a:r>
              <a:rPr lang="en-US" altLang="zh-CN" sz="2400" dirty="0">
                <a:sym typeface="+mn-ea"/>
              </a:rPr>
              <a:t>①</a:t>
            </a:r>
            <a:r>
              <a:rPr lang="zh-CN" altLang="en-US" sz="2400" dirty="0">
                <a:sym typeface="+mn-ea"/>
              </a:rPr>
              <a:t>先民对神意的崇拜。两个版本的牛郎织女的婚姻故事，都说明先民相信一切都是神意的安排。</a:t>
            </a:r>
          </a:p>
          <a:p>
            <a:pPr algn="l">
              <a:lnSpc>
                <a:spcPct val="125000"/>
              </a:lnSpc>
            </a:pPr>
            <a:r>
              <a:rPr lang="zh-CN" altLang="en-US" sz="2400" dirty="0">
                <a:sym typeface="+mn-ea"/>
              </a:rPr>
              <a:t>②相信有了过错就应该被惩罚。牛郎织女原本是天上的神仙，因为犯了错误而被贬为凡人。</a:t>
            </a:r>
          </a:p>
          <a:p>
            <a:pPr algn="l">
              <a:lnSpc>
                <a:spcPct val="125000"/>
              </a:lnSpc>
            </a:pPr>
            <a:r>
              <a:rPr lang="zh-CN" altLang="en-US" sz="2400" dirty="0">
                <a:sym typeface="+mn-ea"/>
              </a:rPr>
              <a:t>③相信善有善报。牛郎作为凡人，因为受苦、善良和勤劳而获得了道德的嘉奖，获得了与织女结为夫妻的机会。</a:t>
            </a:r>
          </a:p>
          <a:p>
            <a:pPr algn="l">
              <a:lnSpc>
                <a:spcPct val="125000"/>
              </a:lnSpc>
            </a:pPr>
            <a:r>
              <a:rPr lang="zh-CN" altLang="en-US" sz="2400" dirty="0">
                <a:sym typeface="+mn-ea"/>
              </a:rPr>
              <a:t>④热爱世俗生活。牛郎织女开始摆脱前定的神格而向具有主体性的人格转化。</a:t>
            </a:r>
          </a:p>
          <a:p>
            <a:pPr algn="l">
              <a:lnSpc>
                <a:spcPct val="125000"/>
              </a:lnSpc>
            </a:pPr>
            <a:r>
              <a:rPr lang="zh-CN" altLang="en-US" sz="2400" dirty="0">
                <a:sym typeface="+mn-ea"/>
              </a:rPr>
              <a:t>⑤渴望大团圆结局。牛郎织女一年只能团圆一次，但也足以宽慰民众善良的心灵。</a:t>
            </a:r>
          </a:p>
          <a:p>
            <a:pPr algn="l">
              <a:lnSpc>
                <a:spcPct val="125000"/>
              </a:lnSpc>
            </a:pPr>
            <a:r>
              <a:rPr lang="en-US" altLang="zh-CN" sz="2400" dirty="0">
                <a:sym typeface="+mn-ea"/>
              </a:rPr>
              <a:t>【</a:t>
            </a:r>
            <a:r>
              <a:rPr lang="zh-CN" altLang="en-US" sz="2400" dirty="0">
                <a:sym typeface="+mn-ea"/>
              </a:rPr>
              <a:t>评分参考</a:t>
            </a:r>
            <a:r>
              <a:rPr lang="en-US" altLang="zh-CN" sz="2400" dirty="0">
                <a:sym typeface="+mn-ea"/>
              </a:rPr>
              <a:t>】1</a:t>
            </a:r>
            <a:r>
              <a:rPr lang="zh-CN" altLang="en-US" sz="2400" dirty="0">
                <a:sym typeface="+mn-ea"/>
              </a:rPr>
              <a:t>点</a:t>
            </a:r>
            <a:r>
              <a:rPr lang="en-US" altLang="zh-CN" sz="2400" dirty="0">
                <a:sym typeface="+mn-ea"/>
              </a:rPr>
              <a:t>2</a:t>
            </a:r>
            <a:r>
              <a:rPr lang="zh-CN" altLang="en-US" sz="2400" dirty="0">
                <a:sym typeface="+mn-ea"/>
              </a:rPr>
              <a:t>分，答出任意</a:t>
            </a:r>
            <a:r>
              <a:rPr lang="en-US" altLang="zh-CN" sz="2400" dirty="0">
                <a:sym typeface="+mn-ea"/>
              </a:rPr>
              <a:t>3</a:t>
            </a:r>
            <a:r>
              <a:rPr lang="zh-CN" altLang="en-US" sz="2400" dirty="0">
                <a:sym typeface="+mn-ea"/>
              </a:rPr>
              <a:t>点即可得</a:t>
            </a:r>
            <a:r>
              <a:rPr lang="en-US" altLang="zh-CN" sz="2400" dirty="0">
                <a:sym typeface="+mn-ea"/>
              </a:rPr>
              <a:t>6</a:t>
            </a:r>
            <a:r>
              <a:rPr lang="zh-CN" altLang="en-US" sz="2400" dirty="0">
                <a:sym typeface="+mn-ea"/>
              </a:rPr>
              <a:t>分。 </a:t>
            </a:r>
          </a:p>
        </p:txBody>
      </p:sp>
      <p:sp>
        <p:nvSpPr>
          <p:cNvPr id="2" name="文本框 1">
            <a:extLst>
              <a:ext uri="{FF2B5EF4-FFF2-40B4-BE49-F238E27FC236}">
                <a16:creationId xmlns:a16="http://schemas.microsoft.com/office/drawing/2014/main" id="{E26918DC-2DC8-D138-1650-ED69DA63CCE2}"/>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答案要点</a:t>
            </a:r>
          </a:p>
        </p:txBody>
      </p:sp>
    </p:spTree>
    <p:extLst>
      <p:ext uri="{BB962C8B-B14F-4D97-AF65-F5344CB8AC3E}">
        <p14:creationId xmlns:p14="http://schemas.microsoft.com/office/powerpoint/2010/main" val="276014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AA89E-8F4E-1A82-BECD-C624766DE07D}"/>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A2F6B068-2819-3DE4-706E-AB3B98BD6FFC}"/>
              </a:ext>
            </a:extLst>
          </p:cNvPr>
          <p:cNvSpPr txBox="1"/>
          <p:nvPr/>
        </p:nvSpPr>
        <p:spPr>
          <a:xfrm>
            <a:off x="384629" y="896491"/>
            <a:ext cx="11713027" cy="476541"/>
          </a:xfrm>
          <a:prstGeom prst="rect">
            <a:avLst/>
          </a:prstGeom>
          <a:noFill/>
        </p:spPr>
        <p:txBody>
          <a:bodyPr wrap="square">
            <a:spAutoFit/>
          </a:bodyPr>
          <a:lstStyle/>
          <a:p>
            <a:pPr marR="0" lvl="0" algn="just">
              <a:lnSpc>
                <a:spcPct val="114000"/>
              </a:lnSpc>
            </a:pPr>
            <a:r>
              <a:rPr lang="en-US" altLang="zh-CN" sz="2400" kern="0" dirty="0">
                <a:effectLst/>
                <a:latin typeface="Times New Roman" panose="02020603050405020304" pitchFamily="18" charset="0"/>
                <a:ea typeface="黑体" panose="02010609060101010101" pitchFamily="49" charset="-122"/>
                <a:cs typeface="Times New Roman" panose="02020603050405020304" pitchFamily="18" charset="0"/>
              </a:rPr>
              <a:t>18</a:t>
            </a:r>
            <a:r>
              <a:rPr lang="en-US" altLang="zh-CN" sz="2400" kern="0" dirty="0">
                <a:effectLst/>
                <a:latin typeface="黑体" panose="02010609060101010101" pitchFamily="49" charset="-122"/>
                <a:ea typeface="黑体" panose="02010609060101010101" pitchFamily="49" charset="-122"/>
              </a:rPr>
              <a:t>.</a:t>
            </a:r>
            <a:r>
              <a:rPr lang="zh-CN" altLang="en-US" sz="2400" kern="0" dirty="0">
                <a:effectLst/>
                <a:latin typeface="黑体" panose="02010609060101010101" pitchFamily="49" charset="-122"/>
                <a:ea typeface="黑体" panose="02010609060101010101" pitchFamily="49" charset="-122"/>
              </a:rPr>
              <a:t>结合</a:t>
            </a:r>
            <a:r>
              <a:rPr lang="zh-CN" altLang="en-US" sz="2400" kern="0" dirty="0">
                <a:solidFill>
                  <a:srgbClr val="0070C0"/>
                </a:solidFill>
                <a:effectLst/>
                <a:latin typeface="黑体" panose="02010609060101010101" pitchFamily="49" charset="-122"/>
                <a:ea typeface="黑体" panose="02010609060101010101" pitchFamily="49" charset="-122"/>
              </a:rPr>
              <a:t>文章内容</a:t>
            </a:r>
            <a:r>
              <a:rPr lang="zh-CN" altLang="en-US" sz="2400" kern="0" dirty="0">
                <a:effectLst/>
                <a:latin typeface="黑体" panose="02010609060101010101" pitchFamily="49" charset="-122"/>
                <a:ea typeface="黑体" panose="02010609060101010101" pitchFamily="49" charset="-122"/>
              </a:rPr>
              <a:t>，请</a:t>
            </a:r>
            <a:r>
              <a:rPr lang="zh-CN" altLang="en-US" sz="2400" kern="0" dirty="0">
                <a:effectLst/>
                <a:highlight>
                  <a:srgbClr val="FFFF00"/>
                </a:highlight>
                <a:latin typeface="黑体" panose="02010609060101010101" pitchFamily="49" charset="-122"/>
                <a:ea typeface="黑体" panose="02010609060101010101" pitchFamily="49" charset="-122"/>
              </a:rPr>
              <a:t>简要说明</a:t>
            </a:r>
            <a:r>
              <a:rPr lang="zh-CN" altLang="en-US" sz="2400" kern="0" dirty="0">
                <a:solidFill>
                  <a:srgbClr val="FF0000"/>
                </a:solidFill>
                <a:effectLst/>
                <a:latin typeface="黑体" panose="02010609060101010101" pitchFamily="49" charset="-122"/>
                <a:ea typeface="黑体" panose="02010609060101010101" pitchFamily="49" charset="-122"/>
              </a:rPr>
              <a:t>牛郎织女的故事</a:t>
            </a:r>
            <a:r>
              <a:rPr lang="zh-CN" altLang="en-US" sz="2400" kern="0" dirty="0">
                <a:effectLst/>
                <a:latin typeface="黑体" panose="02010609060101010101" pitchFamily="49" charset="-122"/>
                <a:ea typeface="黑体" panose="02010609060101010101" pitchFamily="49" charset="-122"/>
              </a:rPr>
              <a:t>中</a:t>
            </a:r>
            <a:r>
              <a:rPr lang="zh-CN" altLang="en-US" sz="2400" kern="0" dirty="0">
                <a:solidFill>
                  <a:srgbClr val="00B050"/>
                </a:solidFill>
                <a:effectLst/>
                <a:latin typeface="黑体" panose="02010609060101010101" pitchFamily="49" charset="-122"/>
                <a:ea typeface="黑体" panose="02010609060101010101" pitchFamily="49" charset="-122"/>
              </a:rPr>
              <a:t>隐藏</a:t>
            </a:r>
            <a:r>
              <a:rPr lang="zh-CN" altLang="en-US" sz="2400" kern="0" dirty="0">
                <a:effectLst/>
                <a:latin typeface="黑体" panose="02010609060101010101" pitchFamily="49" charset="-122"/>
                <a:ea typeface="黑体" panose="02010609060101010101" pitchFamily="49" charset="-122"/>
              </a:rPr>
              <a:t>了</a:t>
            </a:r>
            <a:r>
              <a:rPr lang="zh-CN" altLang="en-US" sz="2400" kern="0" dirty="0">
                <a:solidFill>
                  <a:srgbClr val="7030A0"/>
                </a:solidFill>
                <a:effectLst/>
                <a:latin typeface="黑体" panose="02010609060101010101" pitchFamily="49" charset="-122"/>
                <a:ea typeface="黑体" panose="02010609060101010101" pitchFamily="49" charset="-122"/>
              </a:rPr>
              <a:t>哪些</a:t>
            </a:r>
            <a:r>
              <a:rPr lang="zh-CN" altLang="en-US" sz="2400" kern="0" dirty="0">
                <a:effectLst/>
                <a:latin typeface="黑体" panose="02010609060101010101" pitchFamily="49" charset="-122"/>
                <a:ea typeface="黑体" panose="02010609060101010101" pitchFamily="49" charset="-122"/>
              </a:rPr>
              <a:t>“</a:t>
            </a:r>
            <a:r>
              <a:rPr lang="zh-CN" altLang="en-US" sz="2400" kern="0" dirty="0">
                <a:solidFill>
                  <a:srgbClr val="00B050"/>
                </a:solidFill>
                <a:effectLst/>
                <a:latin typeface="黑体" panose="02010609060101010101" pitchFamily="49" charset="-122"/>
                <a:ea typeface="黑体" panose="02010609060101010101" pitchFamily="49" charset="-122"/>
              </a:rPr>
              <a:t>文化符码</a:t>
            </a:r>
            <a:r>
              <a:rPr lang="zh-CN" altLang="en-US" sz="2400" kern="0" dirty="0">
                <a:effectLst/>
                <a:latin typeface="黑体" panose="02010609060101010101" pitchFamily="49" charset="-122"/>
                <a:ea typeface="黑体" panose="02010609060101010101" pitchFamily="49" charset="-122"/>
              </a:rPr>
              <a:t>”。（</a:t>
            </a:r>
            <a:r>
              <a:rPr lang="en-US" altLang="zh-CN" sz="2400" kern="0" dirty="0">
                <a:effectLst/>
                <a:latin typeface="Times New Roman" panose="02020603050405020304" pitchFamily="18" charset="0"/>
                <a:ea typeface="黑体" panose="02010609060101010101" pitchFamily="49" charset="-122"/>
                <a:cs typeface="Times New Roman" panose="02020603050405020304" pitchFamily="18" charset="0"/>
              </a:rPr>
              <a:t>6</a:t>
            </a:r>
            <a:r>
              <a:rPr lang="zh-CN" altLang="en-US" sz="2400" kern="0" dirty="0">
                <a:effectLst/>
                <a:latin typeface="黑体" panose="02010609060101010101" pitchFamily="49" charset="-122"/>
                <a:ea typeface="黑体" panose="02010609060101010101" pitchFamily="49" charset="-122"/>
              </a:rPr>
              <a:t>分）</a:t>
            </a:r>
            <a:endParaRPr lang="zh-CN" altLang="en-US" kern="100" dirty="0">
              <a:effectLst/>
              <a:latin typeface="黑体" panose="02010609060101010101" pitchFamily="49" charset="-122"/>
              <a:ea typeface="黑体" panose="02010609060101010101" pitchFamily="49" charset="-122"/>
            </a:endParaRPr>
          </a:p>
        </p:txBody>
      </p:sp>
      <p:sp>
        <p:nvSpPr>
          <p:cNvPr id="3" name="标题 1">
            <a:extLst>
              <a:ext uri="{FF2B5EF4-FFF2-40B4-BE49-F238E27FC236}">
                <a16:creationId xmlns:a16="http://schemas.microsoft.com/office/drawing/2014/main" id="{327B89F1-6B15-B8DE-6063-780D7678A959}"/>
              </a:ext>
            </a:extLst>
          </p:cNvPr>
          <p:cNvSpPr>
            <a:spLocks noGrp="1"/>
          </p:cNvSpPr>
          <p:nvPr/>
        </p:nvSpPr>
        <p:spPr>
          <a:xfrm>
            <a:off x="689860" y="3429000"/>
            <a:ext cx="11849099" cy="53035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a:endParaRPr lang="zh-CN" altLang="en-US" sz="1200" dirty="0">
              <a:sym typeface="+mn-ea"/>
            </a:endParaRPr>
          </a:p>
        </p:txBody>
      </p:sp>
      <p:sp>
        <p:nvSpPr>
          <p:cNvPr id="2" name="文本框 1">
            <a:extLst>
              <a:ext uri="{FF2B5EF4-FFF2-40B4-BE49-F238E27FC236}">
                <a16:creationId xmlns:a16="http://schemas.microsoft.com/office/drawing/2014/main" id="{FAEB66ED-FD02-CFEE-5EE0-709CF6FF907D}"/>
              </a:ext>
            </a:extLst>
          </p:cNvPr>
          <p:cNvSpPr txBox="1"/>
          <p:nvPr/>
        </p:nvSpPr>
        <p:spPr>
          <a:xfrm>
            <a:off x="111492" y="1427448"/>
            <a:ext cx="11986164" cy="5197128"/>
          </a:xfrm>
          <a:prstGeom prst="rect">
            <a:avLst/>
          </a:prstGeom>
          <a:solidFill>
            <a:schemeClr val="bg1"/>
          </a:solidFill>
        </p:spPr>
        <p:txBody>
          <a:bodyPr wrap="square" rtlCol="0">
            <a:spAutoFit/>
          </a:bodyPr>
          <a:lstStyle/>
          <a:p>
            <a:r>
              <a:rPr lang="en-US" altLang="zh-CN" sz="2200" dirty="0">
                <a:latin typeface="黑体" panose="02010609060101010101" pitchFamily="49" charset="-122"/>
                <a:ea typeface="黑体" panose="02010609060101010101" pitchFamily="49" charset="-122"/>
                <a:sym typeface="+mn-ea"/>
              </a:rPr>
              <a:t>【</a:t>
            </a:r>
            <a:r>
              <a:rPr lang="zh-CN" altLang="en-US" sz="2200" dirty="0">
                <a:latin typeface="黑体" panose="02010609060101010101" pitchFamily="49" charset="-122"/>
                <a:ea typeface="黑体" panose="02010609060101010101" pitchFamily="49" charset="-122"/>
                <a:sym typeface="+mn-ea"/>
              </a:rPr>
              <a:t>评分细则</a:t>
            </a:r>
            <a:r>
              <a:rPr lang="en-US" altLang="zh-CN" sz="2200" dirty="0">
                <a:latin typeface="黑体" panose="02010609060101010101" pitchFamily="49" charset="-122"/>
                <a:ea typeface="黑体" panose="02010609060101010101" pitchFamily="49" charset="-122"/>
                <a:sym typeface="+mn-ea"/>
              </a:rPr>
              <a:t>】</a:t>
            </a:r>
          </a:p>
          <a:p>
            <a:r>
              <a:rPr lang="zh-CN" altLang="zh-CN" sz="2200" dirty="0">
                <a:latin typeface="黑体" panose="02010609060101010101" pitchFamily="49" charset="-122"/>
                <a:ea typeface="黑体" panose="02010609060101010101" pitchFamily="49" charset="-122"/>
              </a:rPr>
              <a:t>①先民对神意的崇拜。</a:t>
            </a:r>
            <a:r>
              <a:rPr lang="zh-CN" altLang="zh-CN" sz="2200" dirty="0">
                <a:solidFill>
                  <a:srgbClr val="C00000"/>
                </a:solidFill>
                <a:latin typeface="黑体" panose="02010609060101010101" pitchFamily="49" charset="-122"/>
                <a:ea typeface="黑体" panose="02010609060101010101" pitchFamily="49" charset="-122"/>
              </a:rPr>
              <a:t>【关键词</a:t>
            </a:r>
            <a:r>
              <a:rPr lang="zh-CN" altLang="en-US" sz="2200" dirty="0">
                <a:solidFill>
                  <a:srgbClr val="C00000"/>
                </a:solidFill>
                <a:latin typeface="黑体" panose="02010609060101010101" pitchFamily="49" charset="-122"/>
                <a:ea typeface="黑体" panose="02010609060101010101" pitchFamily="49" charset="-122"/>
              </a:rPr>
              <a:t>出现，给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p>
          <a:p>
            <a:r>
              <a:rPr lang="zh-CN" altLang="zh-CN" sz="2200" dirty="0">
                <a:latin typeface="黑体" panose="02010609060101010101" pitchFamily="49" charset="-122"/>
                <a:ea typeface="黑体" panose="02010609060101010101" pitchFamily="49" charset="-122"/>
              </a:rPr>
              <a:t>两个版本的牛郎织女的婚姻故事，都说明先民相信一切都是神意的安排。</a:t>
            </a:r>
            <a:r>
              <a:rPr lang="zh-CN" altLang="zh-CN" sz="2200" dirty="0">
                <a:solidFill>
                  <a:srgbClr val="C00000"/>
                </a:solidFill>
                <a:latin typeface="黑体" panose="02010609060101010101" pitchFamily="49" charset="-122"/>
                <a:ea typeface="黑体" panose="02010609060101010101" pitchFamily="49" charset="-122"/>
              </a:rPr>
              <a:t>【用“牛郎织女”的故事说明。关键词</a:t>
            </a:r>
            <a:r>
              <a:rPr lang="zh-CN" altLang="en-US" sz="2200" dirty="0">
                <a:solidFill>
                  <a:srgbClr val="C00000"/>
                </a:solidFill>
                <a:latin typeface="黑体" panose="02010609060101010101" pitchFamily="49" charset="-122"/>
                <a:ea typeface="黑体" panose="02010609060101010101" pitchFamily="49" charset="-122"/>
              </a:rPr>
              <a:t>出现，给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p>
          <a:p>
            <a:r>
              <a:rPr lang="zh-CN" altLang="zh-CN" sz="2200" dirty="0">
                <a:latin typeface="黑体" panose="02010609060101010101" pitchFamily="49" charset="-122"/>
                <a:ea typeface="黑体" panose="02010609060101010101" pitchFamily="49" charset="-122"/>
              </a:rPr>
              <a:t>②相信有了过错就应该被惩罚。</a:t>
            </a:r>
            <a:r>
              <a:rPr lang="zh-CN" altLang="zh-CN" sz="2200" dirty="0">
                <a:solidFill>
                  <a:srgbClr val="C00000"/>
                </a:solidFill>
                <a:latin typeface="黑体" panose="02010609060101010101" pitchFamily="49" charset="-122"/>
                <a:ea typeface="黑体" panose="02010609060101010101" pitchFamily="49" charset="-122"/>
              </a:rPr>
              <a:t>【</a:t>
            </a:r>
            <a:r>
              <a:rPr lang="zh-CN" altLang="en-US" sz="2200" dirty="0">
                <a:solidFill>
                  <a:srgbClr val="C00000"/>
                </a:solidFill>
                <a:latin typeface="黑体" panose="02010609060101010101" pitchFamily="49" charset="-122"/>
                <a:ea typeface="黑体" panose="02010609060101010101" pitchFamily="49" charset="-122"/>
              </a:rPr>
              <a:t>关键词出现，给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p>
          <a:p>
            <a:r>
              <a:rPr lang="zh-CN" altLang="zh-CN" sz="2200" dirty="0">
                <a:latin typeface="黑体" panose="02010609060101010101" pitchFamily="49" charset="-122"/>
                <a:ea typeface="黑体" panose="02010609060101010101" pitchFamily="49" charset="-122"/>
              </a:rPr>
              <a:t>牛郎织女原本是天上的神仙，因为犯了错误而被贬为凡人。</a:t>
            </a:r>
            <a:r>
              <a:rPr lang="zh-CN" altLang="zh-CN" sz="2200" dirty="0">
                <a:solidFill>
                  <a:srgbClr val="C00000"/>
                </a:solidFill>
                <a:latin typeface="黑体" panose="02010609060101010101" pitchFamily="49" charset="-122"/>
                <a:ea typeface="黑体" panose="02010609060101010101" pitchFamily="49" charset="-122"/>
              </a:rPr>
              <a:t>【用“牛郎织女”的故事说明。关键词</a:t>
            </a:r>
            <a:r>
              <a:rPr lang="zh-CN" altLang="en-US" sz="2200" dirty="0">
                <a:solidFill>
                  <a:srgbClr val="C00000"/>
                </a:solidFill>
                <a:latin typeface="黑体" panose="02010609060101010101" pitchFamily="49" charset="-122"/>
                <a:ea typeface="黑体" panose="02010609060101010101" pitchFamily="49" charset="-122"/>
              </a:rPr>
              <a:t>出现</a:t>
            </a:r>
            <a:r>
              <a:rPr lang="zh-CN" altLang="zh-CN" sz="2200" dirty="0">
                <a:solidFill>
                  <a:srgbClr val="C00000"/>
                </a:solidFill>
                <a:latin typeface="黑体" panose="02010609060101010101" pitchFamily="49" charset="-122"/>
                <a:ea typeface="黑体" panose="02010609060101010101" pitchFamily="49" charset="-122"/>
              </a:rPr>
              <a:t>，给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p>
          <a:p>
            <a:r>
              <a:rPr lang="zh-CN" altLang="zh-CN" sz="2200" dirty="0">
                <a:latin typeface="黑体" panose="02010609060101010101" pitchFamily="49" charset="-122"/>
                <a:ea typeface="黑体" panose="02010609060101010101" pitchFamily="49" charset="-122"/>
              </a:rPr>
              <a:t>③相信善有善报。</a:t>
            </a:r>
            <a:r>
              <a:rPr lang="zh-CN" altLang="zh-CN" sz="2200" dirty="0">
                <a:solidFill>
                  <a:srgbClr val="C00000"/>
                </a:solidFill>
                <a:latin typeface="黑体" panose="02010609060101010101" pitchFamily="49" charset="-122"/>
                <a:ea typeface="黑体" panose="02010609060101010101" pitchFamily="49" charset="-122"/>
              </a:rPr>
              <a:t>【关键词</a:t>
            </a:r>
            <a:r>
              <a:rPr lang="zh-CN" altLang="en-US" sz="2200" dirty="0">
                <a:solidFill>
                  <a:srgbClr val="C00000"/>
                </a:solidFill>
                <a:latin typeface="黑体" panose="02010609060101010101" pitchFamily="49" charset="-122"/>
                <a:ea typeface="黑体" panose="02010609060101010101" pitchFamily="49" charset="-122"/>
              </a:rPr>
              <a:t>出现，</a:t>
            </a:r>
            <a:r>
              <a:rPr lang="zh-CN" altLang="zh-CN" sz="2200" dirty="0">
                <a:solidFill>
                  <a:srgbClr val="C00000"/>
                </a:solidFill>
                <a:latin typeface="黑体" panose="02010609060101010101" pitchFamily="49" charset="-122"/>
                <a:ea typeface="黑体" panose="02010609060101010101" pitchFamily="49" charset="-122"/>
              </a:rPr>
              <a:t>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p>
          <a:p>
            <a:r>
              <a:rPr lang="zh-CN" altLang="zh-CN" sz="2200" dirty="0">
                <a:latin typeface="黑体" panose="02010609060101010101" pitchFamily="49" charset="-122"/>
                <a:ea typeface="黑体" panose="02010609060101010101" pitchFamily="49" charset="-122"/>
              </a:rPr>
              <a:t>牛郎作为凡人，因为受苦、善良和勤劳而获得了道德的嘉奖，获得了与织女结为夫妻的机会。</a:t>
            </a:r>
            <a:r>
              <a:rPr lang="zh-CN" altLang="zh-CN" sz="2200" dirty="0">
                <a:solidFill>
                  <a:srgbClr val="C00000"/>
                </a:solidFill>
                <a:latin typeface="黑体" panose="02010609060101010101" pitchFamily="49" charset="-122"/>
                <a:ea typeface="黑体" panose="02010609060101010101" pitchFamily="49" charset="-122"/>
              </a:rPr>
              <a:t>【用“牛郎织女”的故事说明。关键词</a:t>
            </a:r>
            <a:r>
              <a:rPr lang="zh-CN" altLang="en-US" sz="2200" dirty="0">
                <a:solidFill>
                  <a:srgbClr val="C00000"/>
                </a:solidFill>
                <a:latin typeface="黑体" panose="02010609060101010101" pitchFamily="49" charset="-122"/>
                <a:ea typeface="黑体" panose="02010609060101010101" pitchFamily="49" charset="-122"/>
              </a:rPr>
              <a:t>出现，</a:t>
            </a:r>
            <a:r>
              <a:rPr lang="zh-CN" altLang="zh-CN" sz="2200" dirty="0">
                <a:solidFill>
                  <a:srgbClr val="C00000"/>
                </a:solidFill>
                <a:latin typeface="黑体" panose="02010609060101010101" pitchFamily="49" charset="-122"/>
                <a:ea typeface="黑体" panose="02010609060101010101" pitchFamily="49" charset="-122"/>
              </a:rPr>
              <a:t>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p>
          <a:p>
            <a:r>
              <a:rPr lang="zh-CN" altLang="zh-CN" sz="2200" dirty="0">
                <a:latin typeface="黑体" panose="02010609060101010101" pitchFamily="49" charset="-122"/>
                <a:ea typeface="黑体" panose="02010609060101010101" pitchFamily="49" charset="-122"/>
              </a:rPr>
              <a:t>④热爱世俗生活。</a:t>
            </a:r>
            <a:r>
              <a:rPr lang="zh-CN" altLang="zh-CN" sz="2200" dirty="0">
                <a:solidFill>
                  <a:srgbClr val="C00000"/>
                </a:solidFill>
                <a:latin typeface="黑体" panose="02010609060101010101" pitchFamily="49" charset="-122"/>
                <a:ea typeface="黑体" panose="02010609060101010101" pitchFamily="49" charset="-122"/>
              </a:rPr>
              <a:t>【关键词</a:t>
            </a:r>
            <a:r>
              <a:rPr lang="zh-CN" altLang="en-US" sz="2200" dirty="0">
                <a:solidFill>
                  <a:srgbClr val="C00000"/>
                </a:solidFill>
                <a:latin typeface="黑体" panose="02010609060101010101" pitchFamily="49" charset="-122"/>
                <a:ea typeface="黑体" panose="02010609060101010101" pitchFamily="49" charset="-122"/>
              </a:rPr>
              <a:t>出现，</a:t>
            </a:r>
            <a:r>
              <a:rPr lang="zh-CN" altLang="zh-CN" sz="2200" dirty="0">
                <a:solidFill>
                  <a:srgbClr val="C00000"/>
                </a:solidFill>
                <a:latin typeface="黑体" panose="02010609060101010101" pitchFamily="49" charset="-122"/>
                <a:ea typeface="黑体" panose="02010609060101010101" pitchFamily="49" charset="-122"/>
              </a:rPr>
              <a:t>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r>
              <a:rPr lang="zh-CN" altLang="zh-CN" sz="2200" dirty="0">
                <a:latin typeface="黑体" panose="02010609060101010101" pitchFamily="49" charset="-122"/>
                <a:ea typeface="黑体" panose="02010609060101010101" pitchFamily="49" charset="-122"/>
              </a:rPr>
              <a:t>牛郎织女开始摆脱前定的神格而向具有主体性的人格转化。</a:t>
            </a:r>
            <a:r>
              <a:rPr lang="zh-CN" altLang="zh-CN" sz="2200" dirty="0">
                <a:solidFill>
                  <a:srgbClr val="C00000"/>
                </a:solidFill>
                <a:latin typeface="黑体" panose="02010609060101010101" pitchFamily="49" charset="-122"/>
                <a:ea typeface="黑体" panose="02010609060101010101" pitchFamily="49" charset="-122"/>
              </a:rPr>
              <a:t>【</a:t>
            </a:r>
            <a:r>
              <a:rPr lang="zh-CN" altLang="en-US" sz="2200" dirty="0">
                <a:solidFill>
                  <a:srgbClr val="C00000"/>
                </a:solidFill>
                <a:latin typeface="黑体" panose="02010609060101010101" pitchFamily="49" charset="-122"/>
                <a:ea typeface="黑体" panose="02010609060101010101" pitchFamily="49" charset="-122"/>
              </a:rPr>
              <a:t>用“牛郎织女”的故事说明。</a:t>
            </a:r>
            <a:r>
              <a:rPr lang="zh-CN" altLang="zh-CN" sz="2200" dirty="0">
                <a:solidFill>
                  <a:srgbClr val="C00000"/>
                </a:solidFill>
                <a:latin typeface="黑体" panose="02010609060101010101" pitchFamily="49" charset="-122"/>
                <a:ea typeface="黑体" panose="02010609060101010101" pitchFamily="49" charset="-122"/>
              </a:rPr>
              <a:t>关键词</a:t>
            </a:r>
            <a:r>
              <a:rPr lang="zh-CN" altLang="en-US" sz="2200" dirty="0">
                <a:solidFill>
                  <a:srgbClr val="C00000"/>
                </a:solidFill>
                <a:latin typeface="黑体" panose="02010609060101010101" pitchFamily="49" charset="-122"/>
                <a:ea typeface="黑体" panose="02010609060101010101" pitchFamily="49" charset="-122"/>
              </a:rPr>
              <a:t>出现，</a:t>
            </a:r>
            <a:r>
              <a:rPr lang="zh-CN" altLang="zh-CN" sz="2200" dirty="0">
                <a:solidFill>
                  <a:srgbClr val="C00000"/>
                </a:solidFill>
                <a:latin typeface="黑体" panose="02010609060101010101" pitchFamily="49" charset="-122"/>
                <a:ea typeface="黑体" panose="02010609060101010101" pitchFamily="49" charset="-122"/>
              </a:rPr>
              <a:t>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p>
          <a:p>
            <a:r>
              <a:rPr lang="zh-CN" altLang="zh-CN" sz="2200" dirty="0">
                <a:latin typeface="黑体" panose="02010609060101010101" pitchFamily="49" charset="-122"/>
                <a:ea typeface="黑体" panose="02010609060101010101" pitchFamily="49" charset="-122"/>
              </a:rPr>
              <a:t>⑤渴望大团圆结局。牛郎织女一年只能团圆一次，</a:t>
            </a:r>
            <a:r>
              <a:rPr lang="zh-CN" altLang="zh-CN" sz="2200" dirty="0">
                <a:solidFill>
                  <a:srgbClr val="C00000"/>
                </a:solidFill>
                <a:latin typeface="黑体" panose="02010609060101010101" pitchFamily="49" charset="-122"/>
                <a:ea typeface="黑体" panose="02010609060101010101" pitchFamily="49" charset="-122"/>
              </a:rPr>
              <a:t>【</a:t>
            </a:r>
            <a:r>
              <a:rPr lang="zh-CN" altLang="en-US" sz="2200" dirty="0">
                <a:solidFill>
                  <a:srgbClr val="C00000"/>
                </a:solidFill>
                <a:latin typeface="黑体" panose="02010609060101010101" pitchFamily="49" charset="-122"/>
                <a:ea typeface="黑体" panose="02010609060101010101" pitchFamily="49" charset="-122"/>
              </a:rPr>
              <a:t>关键词出现</a:t>
            </a:r>
            <a:r>
              <a:rPr lang="zh-CN" altLang="zh-CN" sz="2200" dirty="0">
                <a:solidFill>
                  <a:srgbClr val="C00000"/>
                </a:solidFill>
                <a:latin typeface="黑体" panose="02010609060101010101" pitchFamily="49" charset="-122"/>
                <a:ea typeface="黑体" panose="02010609060101010101" pitchFamily="49" charset="-122"/>
              </a:rPr>
              <a:t>，给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r>
              <a:rPr lang="zh-CN" altLang="zh-CN" sz="2200" dirty="0">
                <a:latin typeface="黑体" panose="02010609060101010101" pitchFamily="49" charset="-122"/>
                <a:ea typeface="黑体" panose="02010609060101010101" pitchFamily="49" charset="-122"/>
              </a:rPr>
              <a:t>但也足以宽慰民众善良的心灵。</a:t>
            </a:r>
            <a:r>
              <a:rPr lang="zh-CN" altLang="zh-CN" sz="2200" dirty="0">
                <a:solidFill>
                  <a:srgbClr val="C00000"/>
                </a:solidFill>
                <a:latin typeface="黑体" panose="02010609060101010101" pitchFamily="49" charset="-122"/>
                <a:ea typeface="黑体" panose="02010609060101010101" pitchFamily="49" charset="-122"/>
              </a:rPr>
              <a:t>【</a:t>
            </a:r>
            <a:r>
              <a:rPr lang="zh-CN" altLang="en-US" sz="2200" dirty="0">
                <a:solidFill>
                  <a:srgbClr val="C00000"/>
                </a:solidFill>
                <a:latin typeface="黑体" panose="02010609060101010101" pitchFamily="49" charset="-122"/>
                <a:ea typeface="黑体" panose="02010609060101010101" pitchFamily="49" charset="-122"/>
              </a:rPr>
              <a:t>关键词</a:t>
            </a:r>
            <a:r>
              <a:rPr lang="zh-CN" altLang="zh-CN" sz="2200" dirty="0">
                <a:solidFill>
                  <a:srgbClr val="C00000"/>
                </a:solidFill>
                <a:latin typeface="黑体" panose="02010609060101010101" pitchFamily="49" charset="-122"/>
                <a:ea typeface="黑体" panose="02010609060101010101" pitchFamily="49" charset="-122"/>
              </a:rPr>
              <a:t>出现，给</a:t>
            </a:r>
            <a:r>
              <a:rPr lang="en-US" altLang="zh-CN" sz="2200" dirty="0">
                <a:solidFill>
                  <a:srgbClr val="C00000"/>
                </a:solidFill>
                <a:latin typeface="黑体" panose="02010609060101010101" pitchFamily="49" charset="-122"/>
                <a:ea typeface="黑体" panose="02010609060101010101" pitchFamily="49" charset="-122"/>
              </a:rPr>
              <a:t>1</a:t>
            </a:r>
            <a:r>
              <a:rPr lang="zh-CN" altLang="zh-CN" sz="2200" dirty="0">
                <a:solidFill>
                  <a:srgbClr val="C00000"/>
                </a:solidFill>
                <a:latin typeface="黑体" panose="02010609060101010101" pitchFamily="49" charset="-122"/>
                <a:ea typeface="黑体" panose="02010609060101010101" pitchFamily="49" charset="-122"/>
              </a:rPr>
              <a:t>分。】</a:t>
            </a:r>
          </a:p>
          <a:p>
            <a:pPr>
              <a:lnSpc>
                <a:spcPct val="125000"/>
              </a:lnSpc>
            </a:pPr>
            <a:r>
              <a:rPr lang="en-US" altLang="zh-CN" sz="2200" dirty="0">
                <a:latin typeface="黑体" panose="02010609060101010101" pitchFamily="49" charset="-122"/>
                <a:ea typeface="黑体" panose="02010609060101010101" pitchFamily="49" charset="-122"/>
                <a:sym typeface="+mn-ea"/>
              </a:rPr>
              <a:t>【</a:t>
            </a:r>
            <a:r>
              <a:rPr lang="zh-CN" altLang="en-US" sz="2200" dirty="0">
                <a:latin typeface="黑体" panose="02010609060101010101" pitchFamily="49" charset="-122"/>
                <a:ea typeface="黑体" panose="02010609060101010101" pitchFamily="49" charset="-122"/>
                <a:sym typeface="+mn-ea"/>
              </a:rPr>
              <a:t>评分参考</a:t>
            </a:r>
            <a:r>
              <a:rPr lang="en-US" altLang="zh-CN" sz="2200" dirty="0">
                <a:latin typeface="黑体" panose="02010609060101010101" pitchFamily="49" charset="-122"/>
                <a:ea typeface="黑体" panose="02010609060101010101" pitchFamily="49" charset="-122"/>
                <a:sym typeface="+mn-ea"/>
              </a:rPr>
              <a:t>】1</a:t>
            </a:r>
            <a:r>
              <a:rPr lang="zh-CN" altLang="en-US" sz="2200" dirty="0">
                <a:latin typeface="黑体" panose="02010609060101010101" pitchFamily="49" charset="-122"/>
                <a:ea typeface="黑体" panose="02010609060101010101" pitchFamily="49" charset="-122"/>
                <a:sym typeface="+mn-ea"/>
              </a:rPr>
              <a:t>点</a:t>
            </a:r>
            <a:r>
              <a:rPr lang="en-US" altLang="zh-CN" sz="2200" dirty="0">
                <a:latin typeface="黑体" panose="02010609060101010101" pitchFamily="49" charset="-122"/>
                <a:ea typeface="黑体" panose="02010609060101010101" pitchFamily="49" charset="-122"/>
                <a:sym typeface="+mn-ea"/>
              </a:rPr>
              <a:t>2</a:t>
            </a:r>
            <a:r>
              <a:rPr lang="zh-CN" altLang="en-US" sz="2200" dirty="0">
                <a:latin typeface="黑体" panose="02010609060101010101" pitchFamily="49" charset="-122"/>
                <a:ea typeface="黑体" panose="02010609060101010101" pitchFamily="49" charset="-122"/>
                <a:sym typeface="+mn-ea"/>
              </a:rPr>
              <a:t>分，答出任意</a:t>
            </a:r>
            <a:r>
              <a:rPr lang="en-US" altLang="zh-CN" sz="2200" dirty="0">
                <a:latin typeface="黑体" panose="02010609060101010101" pitchFamily="49" charset="-122"/>
                <a:ea typeface="黑体" panose="02010609060101010101" pitchFamily="49" charset="-122"/>
                <a:sym typeface="+mn-ea"/>
              </a:rPr>
              <a:t>3</a:t>
            </a:r>
            <a:r>
              <a:rPr lang="zh-CN" altLang="en-US" sz="2200" dirty="0">
                <a:latin typeface="黑体" panose="02010609060101010101" pitchFamily="49" charset="-122"/>
                <a:ea typeface="黑体" panose="02010609060101010101" pitchFamily="49" charset="-122"/>
                <a:sym typeface="+mn-ea"/>
              </a:rPr>
              <a:t>点即可得</a:t>
            </a:r>
            <a:r>
              <a:rPr lang="en-US" altLang="zh-CN" sz="2200" dirty="0">
                <a:latin typeface="黑体" panose="02010609060101010101" pitchFamily="49" charset="-122"/>
                <a:ea typeface="黑体" panose="02010609060101010101" pitchFamily="49" charset="-122"/>
                <a:sym typeface="+mn-ea"/>
              </a:rPr>
              <a:t>6</a:t>
            </a:r>
            <a:r>
              <a:rPr lang="zh-CN" altLang="en-US" sz="2200" dirty="0">
                <a:latin typeface="黑体" panose="02010609060101010101" pitchFamily="49" charset="-122"/>
                <a:ea typeface="黑体" panose="02010609060101010101" pitchFamily="49" charset="-122"/>
                <a:sym typeface="+mn-ea"/>
              </a:rPr>
              <a:t>分。 </a:t>
            </a:r>
          </a:p>
        </p:txBody>
      </p:sp>
      <p:sp>
        <p:nvSpPr>
          <p:cNvPr id="5" name="文本框 4">
            <a:extLst>
              <a:ext uri="{FF2B5EF4-FFF2-40B4-BE49-F238E27FC236}">
                <a16:creationId xmlns:a16="http://schemas.microsoft.com/office/drawing/2014/main" id="{292B5463-669F-6C6A-9C3F-6A17AEFC3059}"/>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评分细则</a:t>
            </a:r>
          </a:p>
        </p:txBody>
      </p:sp>
    </p:spTree>
    <p:extLst>
      <p:ext uri="{BB962C8B-B14F-4D97-AF65-F5344CB8AC3E}">
        <p14:creationId xmlns:p14="http://schemas.microsoft.com/office/powerpoint/2010/main" val="348139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C44C2-4DFE-79AC-3BEF-2BC147245632}"/>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61DB6D4F-24F8-C2FF-2BCA-F505B819AFDB}"/>
              </a:ext>
            </a:extLst>
          </p:cNvPr>
          <p:cNvSpPr txBox="1"/>
          <p:nvPr/>
        </p:nvSpPr>
        <p:spPr>
          <a:xfrm>
            <a:off x="1282699" y="373271"/>
            <a:ext cx="3365501"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作答样卷</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——6</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分</a:t>
            </a:r>
          </a:p>
        </p:txBody>
      </p:sp>
      <p:pic>
        <p:nvPicPr>
          <p:cNvPr id="3" name="图片 2">
            <a:extLst>
              <a:ext uri="{FF2B5EF4-FFF2-40B4-BE49-F238E27FC236}">
                <a16:creationId xmlns:a16="http://schemas.microsoft.com/office/drawing/2014/main" id="{CB72633E-8645-2AD1-D27E-B567538851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8380" b="50617"/>
          <a:stretch>
            <a:fillRect/>
          </a:stretch>
        </p:blipFill>
        <p:spPr>
          <a:xfrm>
            <a:off x="561498" y="3924886"/>
            <a:ext cx="11197115" cy="2762662"/>
          </a:xfrm>
          <a:prstGeom prst="rect">
            <a:avLst/>
          </a:prstGeom>
          <a:noFill/>
          <a:ln>
            <a:noFill/>
          </a:ln>
        </p:spPr>
      </p:pic>
      <p:sp>
        <p:nvSpPr>
          <p:cNvPr id="5" name="文本框 4">
            <a:extLst>
              <a:ext uri="{FF2B5EF4-FFF2-40B4-BE49-F238E27FC236}">
                <a16:creationId xmlns:a16="http://schemas.microsoft.com/office/drawing/2014/main" id="{420EC7E0-AD5E-90FE-DA6E-B444DAF21A20}"/>
              </a:ext>
            </a:extLst>
          </p:cNvPr>
          <p:cNvSpPr txBox="1"/>
          <p:nvPr/>
        </p:nvSpPr>
        <p:spPr>
          <a:xfrm>
            <a:off x="561498" y="1052513"/>
            <a:ext cx="11249501" cy="2677656"/>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文化符码”：①牛郎织女与星象密切相关，体现中华民族脚踏实地遥望星空，②体现中国人从天象中得启示，掌握自然规律的生存智慧及民间对天空和星象的好奇与热情，是星象崇拜与普通民众生活实践的最生动结合③</a:t>
            </a:r>
            <a:r>
              <a:rPr lang="zh-CN" altLang="en-US" sz="2400" dirty="0">
                <a:solidFill>
                  <a:srgbClr val="FF0000"/>
                </a:solidFill>
                <a:latin typeface="黑体" panose="02010609060101010101" pitchFamily="49" charset="-122"/>
                <a:ea typeface="黑体" panose="02010609060101010101" pitchFamily="49" charset="-122"/>
              </a:rPr>
              <a:t>故事要求重返前定的神意时刻（</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，体现</a:t>
            </a:r>
            <a:r>
              <a:rPr lang="zh-CN" altLang="en-US" sz="2400" dirty="0">
                <a:solidFill>
                  <a:srgbClr val="FF0000"/>
                </a:solidFill>
                <a:latin typeface="黑体" panose="02010609060101010101" pitchFamily="49" charset="-122"/>
                <a:ea typeface="黑体" panose="02010609060101010101" pitchFamily="49" charset="-122"/>
              </a:rPr>
              <a:t>先民认为一切是神意安排（</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的思维，④体现主体能动性，生本能转化</a:t>
            </a:r>
            <a:r>
              <a:rPr lang="zh-CN" altLang="en-US" sz="2400" dirty="0">
                <a:solidFill>
                  <a:srgbClr val="FF0000"/>
                </a:solidFill>
                <a:latin typeface="黑体" panose="02010609060101010101" pitchFamily="49" charset="-122"/>
                <a:ea typeface="黑体" panose="02010609060101010101" pitchFamily="49" charset="-122"/>
              </a:rPr>
              <a:t>对世俗生活热爱（</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，中国民众</a:t>
            </a:r>
            <a:r>
              <a:rPr lang="zh-CN" altLang="en-US" sz="2400" dirty="0">
                <a:solidFill>
                  <a:srgbClr val="FF0000"/>
                </a:solidFill>
                <a:latin typeface="黑体" panose="02010609060101010101" pitchFamily="49" charset="-122"/>
                <a:ea typeface="黑体" panose="02010609060101010101" pitchFamily="49" charset="-122"/>
              </a:rPr>
              <a:t>将神格向主体性人格转化（</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 </a:t>
            </a:r>
            <a:r>
              <a:rPr lang="zh-CN" altLang="en-US" sz="2400" dirty="0">
                <a:latin typeface="黑体" panose="02010609060101010101" pitchFamily="49" charset="-122"/>
                <a:ea typeface="黑体" panose="02010609060101010101" pitchFamily="49" charset="-122"/>
              </a:rPr>
              <a:t>，将神意、人性和自由、枷锁结合⑤</a:t>
            </a:r>
            <a:r>
              <a:rPr lang="zh-CN" altLang="en-US" sz="2400" dirty="0">
                <a:solidFill>
                  <a:srgbClr val="FF0000"/>
                </a:solidFill>
                <a:latin typeface="黑体" panose="02010609060101010101" pitchFamily="49" charset="-122"/>
                <a:ea typeface="黑体" panose="02010609060101010101" pitchFamily="49" charset="-122"/>
              </a:rPr>
              <a:t>大团圆结局（</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体现普通人的欲望悲欢，生命的趣味和可能，</a:t>
            </a:r>
            <a:r>
              <a:rPr lang="zh-CN" altLang="en-US" sz="2400" dirty="0">
                <a:solidFill>
                  <a:srgbClr val="FF0000"/>
                </a:solidFill>
                <a:latin typeface="黑体" panose="02010609060101010101" pitchFamily="49" charset="-122"/>
                <a:ea typeface="黑体" panose="02010609060101010101" pitchFamily="49" charset="-122"/>
              </a:rPr>
              <a:t>宽慰善良心灵（</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 </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9608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B6D94-9F31-6D0C-E352-78B90A39AF99}"/>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2D5A2EAE-A6E0-5302-E713-8B238D51CFCA}"/>
              </a:ext>
            </a:extLst>
          </p:cNvPr>
          <p:cNvSpPr txBox="1"/>
          <p:nvPr/>
        </p:nvSpPr>
        <p:spPr>
          <a:xfrm>
            <a:off x="1282699" y="373271"/>
            <a:ext cx="3698876"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作答样卷</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——5</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分</a:t>
            </a:r>
          </a:p>
        </p:txBody>
      </p:sp>
      <p:sp>
        <p:nvSpPr>
          <p:cNvPr id="5" name="文本框 4">
            <a:extLst>
              <a:ext uri="{FF2B5EF4-FFF2-40B4-BE49-F238E27FC236}">
                <a16:creationId xmlns:a16="http://schemas.microsoft.com/office/drawing/2014/main" id="{5F19E1DB-3666-2CF6-0BDD-923FCDBCF992}"/>
              </a:ext>
            </a:extLst>
          </p:cNvPr>
          <p:cNvSpPr txBox="1"/>
          <p:nvPr/>
        </p:nvSpPr>
        <p:spPr>
          <a:xfrm>
            <a:off x="644523" y="952501"/>
            <a:ext cx="11228389" cy="2677656"/>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①中国人对于星座有独特认识，并通过星象来掌握自然规律或作为政治预测幻化出了牛郎星与织女星。②牛郎织女是中华民族劳动人民勤劳善良形象的代表③这场前定的姻缘体现了古代人民对于神的信奉与信仰，是古代中国人的迷信。③牛郎</a:t>
            </a:r>
            <a:r>
              <a:rPr lang="zh-CN" altLang="en-US" sz="2400" dirty="0">
                <a:solidFill>
                  <a:srgbClr val="FF0000"/>
                </a:solidFill>
                <a:latin typeface="黑体" panose="02010609060101010101" pitchFamily="49" charset="-122"/>
                <a:ea typeface="黑体" panose="02010609060101010101" pitchFamily="49" charset="-122"/>
              </a:rPr>
              <a:t>因美好品质而被嘉奖（</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体现了中国人</a:t>
            </a:r>
            <a:r>
              <a:rPr lang="zh-CN" altLang="en-US" sz="2400" dirty="0">
                <a:solidFill>
                  <a:srgbClr val="FF0000"/>
                </a:solidFill>
                <a:latin typeface="黑体" panose="02010609060101010101" pitchFamily="49" charset="-122"/>
                <a:ea typeface="黑体" panose="02010609060101010101" pitchFamily="49" charset="-122"/>
              </a:rPr>
              <a:t>相信善有善报（</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，因果报应④中国人民开始像牛郎一样</a:t>
            </a:r>
            <a:r>
              <a:rPr lang="zh-CN" altLang="en-US" sz="2400" dirty="0">
                <a:solidFill>
                  <a:srgbClr val="FF0000"/>
                </a:solidFill>
                <a:latin typeface="黑体" panose="02010609060101010101" pitchFamily="49" charset="-122"/>
                <a:ea typeface="黑体" panose="02010609060101010101" pitchFamily="49" charset="-122"/>
              </a:rPr>
              <a:t>完成向主体性人格的转化（</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，内心思想的丰厚⑤牛郎织女的圆满结局体现了中国人民</a:t>
            </a:r>
            <a:r>
              <a:rPr lang="zh-CN" altLang="en-US" sz="2400" dirty="0">
                <a:solidFill>
                  <a:srgbClr val="FF0000"/>
                </a:solidFill>
                <a:latin typeface="黑体" panose="02010609060101010101" pitchFamily="49" charset="-122"/>
                <a:ea typeface="黑体" panose="02010609060101010101" pitchFamily="49" charset="-122"/>
              </a:rPr>
              <a:t>对于圆满的渴望（</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，并</a:t>
            </a:r>
            <a:r>
              <a:rPr lang="zh-CN" altLang="en-US" sz="2400" dirty="0">
                <a:solidFill>
                  <a:srgbClr val="FF0000"/>
                </a:solidFill>
                <a:latin typeface="黑体" panose="02010609060101010101" pitchFamily="49" charset="-122"/>
                <a:ea typeface="黑体" panose="02010609060101010101" pitchFamily="49" charset="-122"/>
              </a:rPr>
              <a:t>得到宽慰（</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，体现了中国人的善良与对美好的追寻！</a:t>
            </a:r>
          </a:p>
        </p:txBody>
      </p:sp>
      <p:pic>
        <p:nvPicPr>
          <p:cNvPr id="4" name="图片 3">
            <a:extLst>
              <a:ext uri="{FF2B5EF4-FFF2-40B4-BE49-F238E27FC236}">
                <a16:creationId xmlns:a16="http://schemas.microsoft.com/office/drawing/2014/main" id="{E2E8AFEA-B616-8E39-CCD9-201150ABCB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01" r="9902" b="47222"/>
          <a:stretch/>
        </p:blipFill>
        <p:spPr bwMode="auto">
          <a:xfrm>
            <a:off x="754061" y="3686167"/>
            <a:ext cx="10890252" cy="27985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273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06180CE-C087-9CF7-F93E-2744F5BF69D8}"/>
              </a:ext>
            </a:extLst>
          </p:cNvPr>
          <p:cNvSpPr txBox="1"/>
          <p:nvPr/>
        </p:nvSpPr>
        <p:spPr>
          <a:xfrm>
            <a:off x="257174" y="1048886"/>
            <a:ext cx="8858251" cy="5262979"/>
          </a:xfrm>
          <a:prstGeom prst="rect">
            <a:avLst/>
          </a:prstGeom>
          <a:solidFill>
            <a:schemeClr val="bg1"/>
          </a:solidFill>
          <a:ln>
            <a:solidFill>
              <a:schemeClr val="bg1"/>
            </a:solidFill>
          </a:ln>
        </p:spPr>
        <p:txBody>
          <a:bodyPr wrap="square">
            <a:spAutoFit/>
          </a:bodyPr>
          <a:lstStyle/>
          <a:p>
            <a:pPr algn="l">
              <a:buNone/>
            </a:pPr>
            <a:r>
              <a:rPr lang="zh-CN" altLang="en-US" sz="2100" b="0" i="0" dirty="0">
                <a:effectLst/>
                <a:latin typeface="黑体" panose="02010609060101010101" pitchFamily="49" charset="-122"/>
                <a:ea typeface="黑体" panose="02010609060101010101" pitchFamily="49" charset="-122"/>
              </a:rPr>
              <a:t>    杨庆祥，男，</a:t>
            </a:r>
            <a:r>
              <a:rPr lang="en-US" altLang="zh-CN" sz="2100" b="0" i="0" dirty="0">
                <a:effectLst/>
                <a:latin typeface="Times New Roman" panose="02020603050405020304" pitchFamily="18" charset="0"/>
                <a:ea typeface="黑体" panose="02010609060101010101" pitchFamily="49" charset="-122"/>
                <a:cs typeface="Times New Roman" panose="02020603050405020304" pitchFamily="18" charset="0"/>
              </a:rPr>
              <a:t>1980</a:t>
            </a:r>
            <a:r>
              <a:rPr lang="zh-CN" altLang="en-US" sz="2100" b="0" i="0" dirty="0">
                <a:effectLst/>
                <a:latin typeface="黑体" panose="02010609060101010101" pitchFamily="49" charset="-122"/>
                <a:ea typeface="黑体" panose="02010609060101010101" pitchFamily="49" charset="-122"/>
              </a:rPr>
              <a:t>年生，原籍安徽省安庆市宿松县，现居北京。诗人、批评家。</a:t>
            </a:r>
            <a:r>
              <a:rPr lang="en-US" altLang="zh-CN" sz="2100" b="0" i="0" dirty="0">
                <a:effectLst/>
                <a:latin typeface="Times New Roman" panose="02020603050405020304" pitchFamily="18" charset="0"/>
                <a:ea typeface="黑体" panose="02010609060101010101" pitchFamily="49" charset="-122"/>
                <a:cs typeface="Times New Roman" panose="02020603050405020304" pitchFamily="18" charset="0"/>
              </a:rPr>
              <a:t>2004</a:t>
            </a:r>
            <a:r>
              <a:rPr lang="en-US" altLang="zh-CN" sz="2100" b="0" i="0" dirty="0">
                <a:effectLst/>
                <a:latin typeface="黑体" panose="02010609060101010101" pitchFamily="49" charset="-122"/>
                <a:ea typeface="黑体" panose="02010609060101010101" pitchFamily="49" charset="-122"/>
              </a:rPr>
              <a:t>-</a:t>
            </a:r>
            <a:r>
              <a:rPr lang="en-US" altLang="zh-CN" sz="2100" b="0" i="0" dirty="0">
                <a:effectLst/>
                <a:latin typeface="Times New Roman" panose="02020603050405020304" pitchFamily="18" charset="0"/>
                <a:ea typeface="黑体" panose="02010609060101010101" pitchFamily="49" charset="-122"/>
                <a:cs typeface="Times New Roman" panose="02020603050405020304" pitchFamily="18" charset="0"/>
              </a:rPr>
              <a:t>2009</a:t>
            </a:r>
            <a:r>
              <a:rPr lang="zh-CN" altLang="en-US" sz="2100" b="0" i="0" dirty="0">
                <a:effectLst/>
                <a:latin typeface="黑体" panose="02010609060101010101" pitchFamily="49" charset="-122"/>
                <a:ea typeface="黑体" panose="02010609060101010101" pitchFamily="49" charset="-122"/>
              </a:rPr>
              <a:t>年就读于</a:t>
            </a:r>
            <a:r>
              <a:rPr lang="zh-CN" altLang="en-US" sz="2100" dirty="0">
                <a:latin typeface="黑体" panose="02010609060101010101" pitchFamily="49" charset="-122"/>
                <a:ea typeface="黑体" panose="02010609060101010101" pitchFamily="49" charset="-122"/>
              </a:rPr>
              <a:t>中国人民大学文学院</a:t>
            </a:r>
            <a:r>
              <a:rPr lang="zh-CN" altLang="en-US" sz="2100" b="0" i="0" dirty="0">
                <a:effectLst/>
                <a:latin typeface="黑体" panose="02010609060101010101" pitchFamily="49" charset="-122"/>
                <a:ea typeface="黑体" panose="02010609060101010101" pitchFamily="49" charset="-122"/>
              </a:rPr>
              <a:t>，获</a:t>
            </a:r>
            <a:r>
              <a:rPr lang="zh-CN" altLang="en-US" sz="2100" dirty="0">
                <a:latin typeface="黑体" panose="02010609060101010101" pitchFamily="49" charset="-122"/>
                <a:ea typeface="黑体" panose="02010609060101010101" pitchFamily="49" charset="-122"/>
              </a:rPr>
              <a:t>文学硕士</a:t>
            </a:r>
            <a:r>
              <a:rPr lang="zh-CN" altLang="en-US" sz="2100" b="0" i="0" dirty="0">
                <a:effectLst/>
                <a:latin typeface="黑体" panose="02010609060101010101" pitchFamily="49" charset="-122"/>
                <a:ea typeface="黑体" panose="02010609060101010101" pitchFamily="49" charset="-122"/>
              </a:rPr>
              <a:t>、</a:t>
            </a:r>
            <a:r>
              <a:rPr lang="zh-CN" altLang="en-US" sz="2100" dirty="0">
                <a:latin typeface="黑体" panose="02010609060101010101" pitchFamily="49" charset="-122"/>
                <a:ea typeface="黑体" panose="02010609060101010101" pitchFamily="49" charset="-122"/>
              </a:rPr>
              <a:t>博士学位</a:t>
            </a:r>
            <a:r>
              <a:rPr lang="zh-CN" altLang="en-US" sz="2100" b="0" i="0" baseline="30000" dirty="0">
                <a:effectLst/>
                <a:latin typeface="黑体" panose="02010609060101010101" pitchFamily="49" charset="-122"/>
                <a:ea typeface="黑体" panose="02010609060101010101" pitchFamily="49" charset="-122"/>
              </a:rPr>
              <a:t> </a:t>
            </a:r>
            <a:r>
              <a:rPr lang="zh-CN" altLang="en-US" sz="2100" b="0" i="0" dirty="0">
                <a:effectLst/>
                <a:latin typeface="黑体" panose="02010609060101010101" pitchFamily="49" charset="-122"/>
                <a:ea typeface="黑体" panose="02010609060101010101" pitchFamily="49" charset="-122"/>
              </a:rPr>
              <a:t>。现任中国人民大学文学院副院长、教授、博士生导师，北京作协副主席。</a:t>
            </a:r>
          </a:p>
          <a:p>
            <a:pPr algn="l">
              <a:buNone/>
            </a:pPr>
            <a:r>
              <a:rPr lang="zh-CN" altLang="en-US" sz="2100" b="0" i="0" dirty="0">
                <a:effectLst/>
                <a:latin typeface="黑体" panose="02010609060101010101" pitchFamily="49" charset="-122"/>
                <a:ea typeface="黑体" panose="02010609060101010101" pitchFamily="49" charset="-122"/>
              </a:rPr>
              <a:t>    杨庆祥曾担任</a:t>
            </a:r>
            <a:r>
              <a:rPr lang="zh-CN" altLang="en-US" sz="2100" dirty="0">
                <a:latin typeface="黑体" panose="02010609060101010101" pitchFamily="49" charset="-122"/>
                <a:ea typeface="黑体" panose="02010609060101010101" pitchFamily="49" charset="-122"/>
              </a:rPr>
              <a:t>中国现代文学馆</a:t>
            </a:r>
            <a:r>
              <a:rPr lang="zh-CN" altLang="en-US" sz="2100" b="0" i="0" dirty="0">
                <a:effectLst/>
                <a:latin typeface="黑体" panose="02010609060101010101" pitchFamily="49" charset="-122"/>
                <a:ea typeface="黑体" panose="02010609060101010101" pitchFamily="49" charset="-122"/>
              </a:rPr>
              <a:t>首批客座研究员、中国作协青年工作委员会副主任</a:t>
            </a:r>
            <a:r>
              <a:rPr lang="zh-CN" altLang="en-US" sz="2100" b="0" i="0" baseline="30000" dirty="0">
                <a:effectLst/>
                <a:latin typeface="黑体" panose="02010609060101010101" pitchFamily="49" charset="-122"/>
                <a:ea typeface="黑体" panose="02010609060101010101" pitchFamily="49" charset="-122"/>
              </a:rPr>
              <a:t> </a:t>
            </a:r>
            <a:r>
              <a:rPr lang="zh-CN" altLang="en-US" sz="2100" b="0" i="0" dirty="0">
                <a:effectLst/>
                <a:latin typeface="黑体" panose="02010609060101010101" pitchFamily="49" charset="-122"/>
                <a:ea typeface="黑体" panose="02010609060101010101" pitchFamily="49" charset="-122"/>
              </a:rPr>
              <a:t>、中国作协诗歌委员会委员。第九、十届</a:t>
            </a:r>
            <a:r>
              <a:rPr lang="zh-CN" altLang="en-US" sz="2100" dirty="0">
                <a:latin typeface="黑体" panose="02010609060101010101" pitchFamily="49" charset="-122"/>
                <a:ea typeface="黑体" panose="02010609060101010101" pitchFamily="49" charset="-122"/>
              </a:rPr>
              <a:t>茅盾文学奖</a:t>
            </a:r>
            <a:r>
              <a:rPr lang="zh-CN" altLang="en-US" sz="2100" b="0" i="0" dirty="0">
                <a:effectLst/>
                <a:latin typeface="黑体" panose="02010609060101010101" pitchFamily="49" charset="-122"/>
                <a:ea typeface="黑体" panose="02010609060101010101" pitchFamily="49" charset="-122"/>
              </a:rPr>
              <a:t>评委会委员。</a:t>
            </a:r>
            <a:r>
              <a:rPr lang="en-US" altLang="zh-CN" sz="2100" b="0" i="0" dirty="0">
                <a:effectLst/>
                <a:latin typeface="Times New Roman" panose="02020603050405020304" pitchFamily="18" charset="0"/>
                <a:ea typeface="黑体" panose="02010609060101010101" pitchFamily="49" charset="-122"/>
                <a:cs typeface="Times New Roman" panose="02020603050405020304" pitchFamily="18" charset="0"/>
              </a:rPr>
              <a:t>2024</a:t>
            </a:r>
            <a:r>
              <a:rPr lang="zh-CN" altLang="en-US" sz="2100" b="0" i="0" dirty="0">
                <a:effectLst/>
                <a:latin typeface="黑体" panose="02010609060101010101" pitchFamily="49" charset="-122"/>
                <a:ea typeface="黑体" panose="02010609060101010101" pitchFamily="49" charset="-122"/>
              </a:rPr>
              <a:t>年担任第八届平遥电影展推荐委员会成员。其主要作品有批评集</a:t>
            </a:r>
            <a:r>
              <a:rPr lang="en-US" altLang="zh-CN" sz="2100" b="0" i="0" dirty="0">
                <a:effectLst/>
                <a:latin typeface="黑体" panose="02010609060101010101" pitchFamily="49" charset="-122"/>
                <a:ea typeface="黑体" panose="02010609060101010101" pitchFamily="49" charset="-122"/>
              </a:rPr>
              <a:t>《</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80</a:t>
            </a:r>
            <a:r>
              <a:rPr lang="zh-CN" altLang="en-US" sz="2100" dirty="0">
                <a:latin typeface="黑体" panose="02010609060101010101" pitchFamily="49" charset="-122"/>
                <a:ea typeface="黑体" panose="02010609060101010101" pitchFamily="49" charset="-122"/>
              </a:rPr>
              <a:t>后，怎么办</a:t>
            </a:r>
            <a:r>
              <a:rPr lang="en-US" altLang="zh-CN" sz="2100" u="none" strike="noStrike" dirty="0">
                <a:latin typeface="黑体" panose="02010609060101010101" pitchFamily="49" charset="-122"/>
                <a:ea typeface="黑体" panose="02010609060101010101" pitchFamily="49" charset="-122"/>
              </a:rPr>
              <a:t>》</a:t>
            </a:r>
            <a:r>
              <a:rPr lang="en-US" altLang="zh-CN" sz="2100" b="0" i="0" dirty="0">
                <a:effectLst/>
                <a:latin typeface="黑体" panose="02010609060101010101" pitchFamily="49" charset="-122"/>
                <a:ea typeface="黑体" panose="02010609060101010101" pitchFamily="49" charset="-122"/>
              </a:rPr>
              <a:t>《</a:t>
            </a:r>
            <a:r>
              <a:rPr lang="zh-CN" altLang="en-US" sz="2100" dirty="0">
                <a:latin typeface="黑体" panose="02010609060101010101" pitchFamily="49" charset="-122"/>
                <a:ea typeface="黑体" panose="02010609060101010101" pitchFamily="49" charset="-122"/>
              </a:rPr>
              <a:t>新时代文学写作景观</a:t>
            </a:r>
            <a:r>
              <a:rPr lang="en-US" altLang="zh-CN" sz="2100" b="0" i="0" dirty="0">
                <a:effectLst/>
                <a:latin typeface="黑体" panose="02010609060101010101" pitchFamily="49" charset="-122"/>
                <a:ea typeface="黑体" panose="02010609060101010101" pitchFamily="49" charset="-122"/>
              </a:rPr>
              <a:t>》《</a:t>
            </a:r>
            <a:r>
              <a:rPr lang="zh-CN" altLang="en-US" sz="2100" dirty="0">
                <a:latin typeface="黑体" panose="02010609060101010101" pitchFamily="49" charset="-122"/>
                <a:ea typeface="黑体" panose="02010609060101010101" pitchFamily="49" charset="-122"/>
              </a:rPr>
              <a:t>社会问题与文学想象</a:t>
            </a:r>
            <a:r>
              <a:rPr lang="en-US" altLang="zh-CN" sz="2100" b="0" i="0" dirty="0">
                <a:effectLst/>
                <a:latin typeface="黑体" panose="02010609060101010101" pitchFamily="49" charset="-122"/>
                <a:ea typeface="黑体" panose="02010609060101010101" pitchFamily="49" charset="-122"/>
              </a:rPr>
              <a:t>》</a:t>
            </a:r>
            <a:r>
              <a:rPr lang="zh-CN" altLang="en-US" sz="2100" b="0" i="0" dirty="0">
                <a:effectLst/>
                <a:latin typeface="黑体" panose="02010609060101010101" pitchFamily="49" charset="-122"/>
                <a:ea typeface="黑体" panose="02010609060101010101" pitchFamily="49" charset="-122"/>
              </a:rPr>
              <a:t>，诗集</a:t>
            </a:r>
            <a:r>
              <a:rPr lang="en-US" altLang="zh-CN" sz="2100" b="0" i="0" dirty="0">
                <a:effectLst/>
                <a:latin typeface="黑体" panose="02010609060101010101" pitchFamily="49" charset="-122"/>
                <a:ea typeface="黑体" panose="02010609060101010101" pitchFamily="49" charset="-122"/>
              </a:rPr>
              <a:t>《</a:t>
            </a:r>
            <a:r>
              <a:rPr lang="zh-CN" altLang="en-US" sz="2100" dirty="0">
                <a:latin typeface="黑体" panose="02010609060101010101" pitchFamily="49" charset="-122"/>
                <a:ea typeface="黑体" panose="02010609060101010101" pitchFamily="49" charset="-122"/>
              </a:rPr>
              <a:t>我选择哭泣和爱你</a:t>
            </a:r>
            <a:r>
              <a:rPr lang="en-US" altLang="zh-CN" sz="2100" b="0" i="0" dirty="0">
                <a:effectLst/>
                <a:latin typeface="黑体" panose="02010609060101010101" pitchFamily="49" charset="-122"/>
                <a:ea typeface="黑体" panose="02010609060101010101" pitchFamily="49" charset="-122"/>
              </a:rPr>
              <a:t>》《</a:t>
            </a:r>
            <a:r>
              <a:rPr lang="zh-CN" altLang="en-US" sz="2100" dirty="0">
                <a:latin typeface="黑体" panose="02010609060101010101" pitchFamily="49" charset="-122"/>
                <a:ea typeface="黑体" panose="02010609060101010101" pitchFamily="49" charset="-122"/>
              </a:rPr>
              <a:t>世界等于零</a:t>
            </a:r>
            <a:r>
              <a:rPr lang="en-US" altLang="zh-CN" sz="2100" b="0" i="0" dirty="0">
                <a:effectLst/>
                <a:latin typeface="黑体" panose="02010609060101010101" pitchFamily="49" charset="-122"/>
                <a:ea typeface="黑体" panose="02010609060101010101" pitchFamily="49" charset="-122"/>
              </a:rPr>
              <a:t>》</a:t>
            </a:r>
            <a:r>
              <a:rPr lang="zh-CN" altLang="en-US" sz="2100" b="0" i="0" dirty="0">
                <a:effectLst/>
                <a:latin typeface="黑体" panose="02010609060101010101" pitchFamily="49" charset="-122"/>
                <a:ea typeface="黑体" panose="02010609060101010101" pitchFamily="49" charset="-122"/>
              </a:rPr>
              <a:t>，英文诗集</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I Choose to Cry and Love You</a:t>
            </a:r>
            <a:r>
              <a:rPr lang="zh-CN" altLang="en-US" sz="2100" b="0" i="0" dirty="0">
                <a:effectLst/>
                <a:latin typeface="黑体" panose="02010609060101010101" pitchFamily="49" charset="-122"/>
                <a:ea typeface="黑体" panose="02010609060101010101" pitchFamily="49" charset="-122"/>
              </a:rPr>
              <a:t>等。主编有大型青年作家研究丛书“新坐标书系”</a:t>
            </a:r>
            <a:r>
              <a:rPr lang="zh-CN" altLang="en-US" sz="2100" b="0" i="0" baseline="30000" dirty="0">
                <a:effectLst/>
                <a:latin typeface="黑体" panose="02010609060101010101" pitchFamily="49" charset="-122"/>
                <a:ea typeface="黑体" panose="02010609060101010101" pitchFamily="49" charset="-122"/>
              </a:rPr>
              <a:t> </a:t>
            </a:r>
            <a:r>
              <a:rPr lang="zh-CN" altLang="en-US" sz="2100" b="0" i="0" dirty="0">
                <a:effectLst/>
                <a:latin typeface="黑体" panose="02010609060101010101" pitchFamily="49" charset="-122"/>
                <a:ea typeface="黑体" panose="02010609060101010101" pitchFamily="49" charset="-122"/>
              </a:rPr>
              <a:t>、科幻小说丛书“青科幻系列”、英文版</a:t>
            </a:r>
            <a:r>
              <a:rPr lang="en-US" altLang="zh-CN" sz="2100" b="0" i="0" dirty="0">
                <a:effectLst/>
                <a:latin typeface="Times New Roman" panose="02020603050405020304" pitchFamily="18" charset="0"/>
                <a:ea typeface="黑体" panose="02010609060101010101" pitchFamily="49" charset="-122"/>
                <a:cs typeface="Times New Roman" panose="02020603050405020304" pitchFamily="18" charset="0"/>
              </a:rPr>
              <a:t>80</a:t>
            </a:r>
            <a:r>
              <a:rPr lang="zh-CN" altLang="en-US" sz="2100" b="0" i="0" dirty="0">
                <a:effectLst/>
                <a:latin typeface="黑体" panose="02010609060101010101" pitchFamily="49" charset="-122"/>
                <a:ea typeface="黑体" panose="02010609060101010101" pitchFamily="49" charset="-122"/>
              </a:rPr>
              <a:t>后短篇小说集</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The Sound of Salt Forming</a:t>
            </a:r>
            <a:r>
              <a:rPr lang="zh-CN" altLang="en-US" sz="21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100" b="0" i="0" dirty="0">
                <a:effectLst/>
                <a:latin typeface="黑体" panose="02010609060101010101" pitchFamily="49" charset="-122"/>
                <a:ea typeface="黑体" panose="02010609060101010101" pitchFamily="49" charset="-122"/>
              </a:rPr>
              <a:t>。曾获第八届</a:t>
            </a:r>
            <a:r>
              <a:rPr lang="zh-CN" altLang="en-US" sz="2100" dirty="0">
                <a:latin typeface="黑体" panose="02010609060101010101" pitchFamily="49" charset="-122"/>
                <a:ea typeface="黑体" panose="02010609060101010101" pitchFamily="49" charset="-122"/>
              </a:rPr>
              <a:t>鲁迅文学奖</a:t>
            </a:r>
            <a:r>
              <a:rPr lang="zh-CN" altLang="en-US" sz="2100" b="0" i="0" dirty="0">
                <a:effectLst/>
                <a:latin typeface="黑体" panose="02010609060101010101" pitchFamily="49" charset="-122"/>
                <a:ea typeface="黑体" panose="02010609060101010101" pitchFamily="49" charset="-122"/>
              </a:rPr>
              <a:t>、第四届</a:t>
            </a:r>
            <a:r>
              <a:rPr lang="zh-CN" altLang="en-US" sz="2100" dirty="0">
                <a:latin typeface="黑体" panose="02010609060101010101" pitchFamily="49" charset="-122"/>
                <a:ea typeface="黑体" panose="02010609060101010101" pitchFamily="49" charset="-122"/>
              </a:rPr>
              <a:t>冯牧文学奖</a:t>
            </a:r>
            <a:r>
              <a:rPr lang="zh-CN" altLang="en-US" sz="2100" b="0" i="0" dirty="0">
                <a:effectLst/>
                <a:latin typeface="黑体" panose="02010609060101010101" pitchFamily="49" charset="-122"/>
                <a:ea typeface="黑体" panose="02010609060101010101" pitchFamily="49" charset="-122"/>
              </a:rPr>
              <a:t>、第三届</a:t>
            </a:r>
            <a:r>
              <a:rPr lang="zh-CN" altLang="en-US" sz="2100" dirty="0">
                <a:latin typeface="黑体" panose="02010609060101010101" pitchFamily="49" charset="-122"/>
                <a:ea typeface="黑体" panose="02010609060101010101" pitchFamily="49" charset="-122"/>
              </a:rPr>
              <a:t>茅盾文学新人奖</a:t>
            </a:r>
            <a:r>
              <a:rPr lang="zh-CN" altLang="en-US" sz="2100" b="0" i="0" dirty="0">
                <a:effectLst/>
                <a:latin typeface="黑体" panose="02010609060101010101" pitchFamily="49" charset="-122"/>
                <a:ea typeface="黑体" panose="02010609060101010101" pitchFamily="49" charset="-122"/>
              </a:rPr>
              <a:t>。</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2022</a:t>
            </a:r>
            <a:r>
              <a:rPr lang="zh-CN" altLang="en-US" sz="2100" b="0" i="0" dirty="0">
                <a:effectLst/>
                <a:latin typeface="黑体" panose="02010609060101010101" pitchFamily="49" charset="-122"/>
                <a:ea typeface="黑体" panose="02010609060101010101" pitchFamily="49" charset="-122"/>
              </a:rPr>
              <a:t>年</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12</a:t>
            </a:r>
            <a:r>
              <a:rPr lang="zh-CN" altLang="en-US" sz="2100" b="0" i="0" dirty="0">
                <a:effectLst/>
                <a:latin typeface="黑体" panose="02010609060101010101" pitchFamily="49" charset="-122"/>
                <a:ea typeface="黑体" panose="02010609060101010101" pitchFamily="49" charset="-122"/>
              </a:rPr>
              <a:t>月</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22</a:t>
            </a:r>
            <a:r>
              <a:rPr lang="zh-CN" altLang="en-US" sz="2100" b="0" i="0" dirty="0">
                <a:effectLst/>
                <a:latin typeface="黑体" panose="02010609060101010101" pitchFamily="49" charset="-122"/>
                <a:ea typeface="黑体" panose="02010609060101010101" pitchFamily="49" charset="-122"/>
              </a:rPr>
              <a:t>日参加节目</a:t>
            </a:r>
            <a:r>
              <a:rPr lang="en-US" altLang="zh-CN" sz="2100" b="0" i="0" dirty="0">
                <a:effectLst/>
                <a:latin typeface="黑体" panose="02010609060101010101" pitchFamily="49" charset="-122"/>
                <a:ea typeface="黑体" panose="02010609060101010101" pitchFamily="49" charset="-122"/>
              </a:rPr>
              <a:t>《</a:t>
            </a:r>
            <a:r>
              <a:rPr lang="zh-CN" altLang="en-US" sz="2100" dirty="0">
                <a:latin typeface="黑体" panose="02010609060101010101" pitchFamily="49" charset="-122"/>
                <a:ea typeface="黑体" panose="02010609060101010101" pitchFamily="49" charset="-122"/>
              </a:rPr>
              <a:t>我的艺术清单</a:t>
            </a:r>
            <a:r>
              <a:rPr lang="en-US" altLang="zh-CN" sz="2100" b="0" i="0" dirty="0">
                <a:effectLst/>
                <a:latin typeface="黑体" panose="02010609060101010101" pitchFamily="49" charset="-122"/>
                <a:ea typeface="黑体" panose="02010609060101010101" pitchFamily="49" charset="-122"/>
              </a:rPr>
              <a:t>》</a:t>
            </a:r>
            <a:r>
              <a:rPr lang="zh-CN" altLang="en-US" sz="2100" b="0" i="0" dirty="0">
                <a:effectLst/>
                <a:latin typeface="黑体" panose="02010609060101010101" pitchFamily="49" charset="-122"/>
                <a:ea typeface="黑体" panose="02010609060101010101" pitchFamily="49" charset="-122"/>
              </a:rPr>
              <a:t>。</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2025</a:t>
            </a:r>
            <a:r>
              <a:rPr lang="zh-CN" altLang="en-US" sz="2100" b="0" i="0" dirty="0">
                <a:effectLst/>
                <a:latin typeface="黑体" panose="02010609060101010101" pitchFamily="49" charset="-122"/>
                <a:ea typeface="黑体" panose="02010609060101010101" pitchFamily="49" charset="-122"/>
              </a:rPr>
              <a:t>年参与</a:t>
            </a:r>
            <a:r>
              <a:rPr lang="en-US" altLang="zh-CN" sz="2100" b="0" i="0" dirty="0">
                <a:effectLst/>
                <a:latin typeface="黑体" panose="02010609060101010101" pitchFamily="49" charset="-122"/>
                <a:ea typeface="黑体" panose="02010609060101010101" pitchFamily="49" charset="-122"/>
              </a:rPr>
              <a:t>《</a:t>
            </a:r>
            <a:r>
              <a:rPr lang="zh-CN" altLang="en-US" sz="2100" dirty="0">
                <a:latin typeface="黑体" panose="02010609060101010101" pitchFamily="49" charset="-122"/>
                <a:ea typeface="黑体" panose="02010609060101010101" pitchFamily="49" charset="-122"/>
              </a:rPr>
              <a:t>新时代十年百部中国网络文学作品鉴赏辞典</a:t>
            </a:r>
            <a:r>
              <a:rPr lang="en-US" altLang="zh-CN" sz="2100" b="0" i="0" dirty="0">
                <a:effectLst/>
                <a:latin typeface="黑体" panose="02010609060101010101" pitchFamily="49" charset="-122"/>
                <a:ea typeface="黑体" panose="02010609060101010101" pitchFamily="49" charset="-122"/>
              </a:rPr>
              <a:t>》</a:t>
            </a:r>
            <a:r>
              <a:rPr lang="zh-CN" altLang="en-US" sz="2100" b="0" i="0" dirty="0">
                <a:effectLst/>
                <a:latin typeface="黑体" panose="02010609060101010101" pitchFamily="49" charset="-122"/>
                <a:ea typeface="黑体" panose="02010609060101010101" pitchFamily="49" charset="-122"/>
              </a:rPr>
              <a:t>的编纂，同年</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12</a:t>
            </a:r>
            <a:r>
              <a:rPr lang="zh-CN" altLang="en-US" sz="2100" dirty="0">
                <a:latin typeface="Times New Roman" panose="02020603050405020304" pitchFamily="18" charset="0"/>
                <a:ea typeface="黑体" panose="02010609060101010101" pitchFamily="49" charset="-122"/>
                <a:cs typeface="Times New Roman" panose="02020603050405020304" pitchFamily="18" charset="0"/>
              </a:rPr>
              <a:t>月</a:t>
            </a:r>
            <a:r>
              <a:rPr lang="en-US" altLang="zh-CN" sz="2100" dirty="0">
                <a:latin typeface="Times New Roman" panose="02020603050405020304" pitchFamily="18" charset="0"/>
                <a:ea typeface="黑体" panose="02010609060101010101" pitchFamily="49" charset="-122"/>
                <a:cs typeface="Times New Roman" panose="02020603050405020304" pitchFamily="18" charset="0"/>
              </a:rPr>
              <a:t>22</a:t>
            </a:r>
            <a:r>
              <a:rPr lang="zh-CN" altLang="en-US" sz="2100" dirty="0">
                <a:latin typeface="Times New Roman" panose="02020603050405020304" pitchFamily="18" charset="0"/>
                <a:ea typeface="黑体" panose="02010609060101010101" pitchFamily="49" charset="-122"/>
                <a:cs typeface="Times New Roman" panose="02020603050405020304" pitchFamily="18" charset="0"/>
              </a:rPr>
              <a:t>日</a:t>
            </a:r>
            <a:r>
              <a:rPr lang="zh-CN" altLang="en-US" sz="2100" b="0" i="0" dirty="0">
                <a:effectLst/>
                <a:latin typeface="黑体" panose="02010609060101010101" pitchFamily="49" charset="-122"/>
                <a:ea typeface="黑体" panose="02010609060101010101" pitchFamily="49" charset="-122"/>
              </a:rPr>
              <a:t>主持“徐则臣</a:t>
            </a:r>
            <a:r>
              <a:rPr lang="en-US" altLang="zh-CN" sz="2100" b="0" i="0" dirty="0">
                <a:effectLst/>
                <a:latin typeface="黑体" panose="02010609060101010101" pitchFamily="49" charset="-122"/>
                <a:ea typeface="黑体" panose="02010609060101010101" pitchFamily="49" charset="-122"/>
              </a:rPr>
              <a:t>《</a:t>
            </a:r>
            <a:r>
              <a:rPr lang="zh-CN" altLang="en-US" sz="2100" b="0" i="0" dirty="0">
                <a:effectLst/>
                <a:latin typeface="黑体" panose="02010609060101010101" pitchFamily="49" charset="-122"/>
                <a:ea typeface="黑体" panose="02010609060101010101" pitchFamily="49" charset="-122"/>
              </a:rPr>
              <a:t>域外故事集</a:t>
            </a:r>
            <a:r>
              <a:rPr lang="en-US" altLang="zh-CN" sz="2100" b="0" i="0" dirty="0">
                <a:effectLst/>
                <a:latin typeface="黑体" panose="02010609060101010101" pitchFamily="49" charset="-122"/>
                <a:ea typeface="黑体" panose="02010609060101010101" pitchFamily="49" charset="-122"/>
              </a:rPr>
              <a:t>》</a:t>
            </a:r>
            <a:r>
              <a:rPr lang="zh-CN" altLang="en-US" sz="2100" b="0" i="0" dirty="0">
                <a:effectLst/>
                <a:latin typeface="黑体" panose="02010609060101010101" pitchFamily="49" charset="-122"/>
                <a:ea typeface="黑体" panose="02010609060101010101" pitchFamily="49" charset="-122"/>
              </a:rPr>
              <a:t>研讨会”。</a:t>
            </a:r>
            <a:endParaRPr lang="en-US" altLang="zh-CN" sz="2100" b="0" i="0" dirty="0">
              <a:effectLst/>
              <a:latin typeface="黑体" panose="02010609060101010101" pitchFamily="49" charset="-122"/>
              <a:ea typeface="黑体" panose="02010609060101010101" pitchFamily="49" charset="-122"/>
            </a:endParaRPr>
          </a:p>
          <a:p>
            <a:r>
              <a:rPr lang="en-US" altLang="zh-CN" sz="2100" dirty="0">
                <a:latin typeface="黑体" panose="02010609060101010101" pitchFamily="49" charset="-122"/>
                <a:ea typeface="黑体" panose="02010609060101010101" pitchFamily="49" charset="-122"/>
              </a:rPr>
              <a:t>   ——</a:t>
            </a:r>
            <a:r>
              <a:rPr lang="zh-CN" altLang="en-US" sz="2100" dirty="0">
                <a:latin typeface="黑体" panose="02010609060101010101" pitchFamily="49" charset="-122"/>
                <a:ea typeface="黑体" panose="02010609060101010101" pitchFamily="49" charset="-122"/>
              </a:rPr>
              <a:t>文字和照片资料均来源于杨庆祥（评论家、学者、诗人）百度百科</a:t>
            </a:r>
            <a:endParaRPr lang="zh-CN" altLang="en-US" sz="2100" b="0" i="0" dirty="0">
              <a:effectLst/>
              <a:latin typeface="黑体" panose="02010609060101010101" pitchFamily="49" charset="-122"/>
              <a:ea typeface="黑体" panose="02010609060101010101" pitchFamily="49" charset="-122"/>
            </a:endParaRPr>
          </a:p>
        </p:txBody>
      </p:sp>
      <p:pic>
        <p:nvPicPr>
          <p:cNvPr id="1026" name="Picture 2" descr="杨庆祥">
            <a:extLst>
              <a:ext uri="{FF2B5EF4-FFF2-40B4-BE49-F238E27FC236}">
                <a16:creationId xmlns:a16="http://schemas.microsoft.com/office/drawing/2014/main" id="{75A71B3F-647F-45C5-2283-DBF9BE405E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4" b="11775"/>
          <a:stretch>
            <a:fillRect/>
          </a:stretch>
        </p:blipFill>
        <p:spPr bwMode="auto">
          <a:xfrm>
            <a:off x="9206822" y="995928"/>
            <a:ext cx="2985177" cy="271406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3F454B04-A254-4AEE-5979-85FBD0A3C5F0}"/>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作者介绍</a:t>
            </a:r>
          </a:p>
        </p:txBody>
      </p:sp>
    </p:spTree>
    <p:extLst>
      <p:ext uri="{BB962C8B-B14F-4D97-AF65-F5344CB8AC3E}">
        <p14:creationId xmlns:p14="http://schemas.microsoft.com/office/powerpoint/2010/main" val="304299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81465-6CE4-FF18-1195-ACD000AE921C}"/>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5D2E8CB8-FC18-38CD-B42B-755F3D6156D5}"/>
              </a:ext>
            </a:extLst>
          </p:cNvPr>
          <p:cNvSpPr txBox="1"/>
          <p:nvPr/>
        </p:nvSpPr>
        <p:spPr>
          <a:xfrm>
            <a:off x="1282699" y="373271"/>
            <a:ext cx="3308351"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作答样卷</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——4</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分</a:t>
            </a:r>
          </a:p>
        </p:txBody>
      </p:sp>
      <p:sp>
        <p:nvSpPr>
          <p:cNvPr id="5" name="文本框 4">
            <a:extLst>
              <a:ext uri="{FF2B5EF4-FFF2-40B4-BE49-F238E27FC236}">
                <a16:creationId xmlns:a16="http://schemas.microsoft.com/office/drawing/2014/main" id="{4833512E-716B-6127-D53E-BB4EA24E9D54}"/>
              </a:ext>
            </a:extLst>
          </p:cNvPr>
          <p:cNvSpPr txBox="1"/>
          <p:nvPr/>
        </p:nvSpPr>
        <p:spPr>
          <a:xfrm>
            <a:off x="604838" y="1153839"/>
            <a:ext cx="11096625" cy="2308324"/>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牛郎织女的故事反映了婚姻在人类社会中的重要地位；其次这个故事反映了牛郎织女</a:t>
            </a:r>
            <a:r>
              <a:rPr lang="zh-CN" altLang="en-US" sz="2400" dirty="0">
                <a:solidFill>
                  <a:srgbClr val="FF0000"/>
                </a:solidFill>
                <a:latin typeface="黑体" panose="02010609060101010101" pitchFamily="49" charset="-122"/>
                <a:ea typeface="黑体" panose="02010609060101010101" pitchFamily="49" charset="-122"/>
              </a:rPr>
              <a:t>由神格向人格的转变（</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，表现了</a:t>
            </a:r>
            <a:r>
              <a:rPr lang="zh-CN" altLang="en-US" sz="2400" dirty="0">
                <a:solidFill>
                  <a:srgbClr val="FF0000"/>
                </a:solidFill>
                <a:latin typeface="黑体" panose="02010609060101010101" pitchFamily="49" charset="-122"/>
                <a:ea typeface="黑体" panose="02010609060101010101" pitchFamily="49" charset="-122"/>
              </a:rPr>
              <a:t>对世俗生活的热烈的赞美（</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，表现了对生命趣味的赞美崇尚；最后</a:t>
            </a:r>
            <a:r>
              <a:rPr lang="zh-CN" altLang="en-US" sz="2400" dirty="0">
                <a:solidFill>
                  <a:srgbClr val="FF0000"/>
                </a:solidFill>
                <a:latin typeface="黑体" panose="02010609060101010101" pitchFamily="49" charset="-122"/>
                <a:ea typeface="黑体" panose="02010609060101010101" pitchFamily="49" charset="-122"/>
              </a:rPr>
              <a:t>故事结局中的大团圆（</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也为了解到这个故事的劳苦大众提供了</a:t>
            </a:r>
            <a:r>
              <a:rPr lang="zh-CN" altLang="en-US" sz="2400" dirty="0">
                <a:solidFill>
                  <a:srgbClr val="FF0000"/>
                </a:solidFill>
                <a:latin typeface="黑体" panose="02010609060101010101" pitchFamily="49" charset="-122"/>
                <a:ea typeface="黑体" panose="02010609060101010101" pitchFamily="49" charset="-122"/>
              </a:rPr>
              <a:t>莫大的精神安慰（</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；同时这个故事也反映了中华民族对天文知识和观象能力的掌握，展现了中华民族对天空的向往；这个故事也成为七夕节这一传统节日，融入了中华民族传统文化中。</a:t>
            </a:r>
          </a:p>
        </p:txBody>
      </p:sp>
      <p:pic>
        <p:nvPicPr>
          <p:cNvPr id="3" name="图片 2">
            <a:extLst>
              <a:ext uri="{FF2B5EF4-FFF2-40B4-BE49-F238E27FC236}">
                <a16:creationId xmlns:a16="http://schemas.microsoft.com/office/drawing/2014/main" id="{FB419BF4-20C4-EECB-BAEB-FF05D38F5E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8" t="8696" r="9835" b="47093"/>
          <a:stretch/>
        </p:blipFill>
        <p:spPr bwMode="auto">
          <a:xfrm>
            <a:off x="676275" y="3719511"/>
            <a:ext cx="10953750" cy="25257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067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A576-9B3C-A5B4-3FB3-2C0A9A9BA210}"/>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AA7887B6-F407-FDC6-E9E3-0196F04140D4}"/>
              </a:ext>
            </a:extLst>
          </p:cNvPr>
          <p:cNvSpPr txBox="1"/>
          <p:nvPr/>
        </p:nvSpPr>
        <p:spPr>
          <a:xfrm>
            <a:off x="1282699" y="373271"/>
            <a:ext cx="3289301"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作答样卷</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——3</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分</a:t>
            </a:r>
          </a:p>
        </p:txBody>
      </p:sp>
      <p:sp>
        <p:nvSpPr>
          <p:cNvPr id="5" name="文本框 4">
            <a:extLst>
              <a:ext uri="{FF2B5EF4-FFF2-40B4-BE49-F238E27FC236}">
                <a16:creationId xmlns:a16="http://schemas.microsoft.com/office/drawing/2014/main" id="{521F59FA-5EC0-52AE-EC10-E599307FAF39}"/>
              </a:ext>
            </a:extLst>
          </p:cNvPr>
          <p:cNvSpPr txBox="1"/>
          <p:nvPr/>
        </p:nvSpPr>
        <p:spPr>
          <a:xfrm>
            <a:off x="747713" y="1052513"/>
            <a:ext cx="11029950" cy="1938992"/>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牛郎和织女的故事体现着民间对天空和星象的好奇与热情，是星象崇拜中与中国普通民众生活实践的最生动的结合；该故事体现要求</a:t>
            </a:r>
            <a:r>
              <a:rPr lang="zh-CN" altLang="en-US" sz="2400" dirty="0">
                <a:solidFill>
                  <a:srgbClr val="FF0000"/>
                </a:solidFill>
                <a:latin typeface="黑体" panose="02010609060101010101" pitchFamily="49" charset="-122"/>
                <a:ea typeface="黑体" panose="02010609060101010101" pitchFamily="49" charset="-122"/>
              </a:rPr>
              <a:t>重返前定的神意时刻（</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，当男耕女织时，他们开始摆脱前定而</a:t>
            </a:r>
            <a:r>
              <a:rPr lang="zh-CN" altLang="en-US" sz="2400" dirty="0">
                <a:solidFill>
                  <a:srgbClr val="FF0000"/>
                </a:solidFill>
                <a:latin typeface="黑体" panose="02010609060101010101" pitchFamily="49" charset="-122"/>
                <a:ea typeface="黑体" panose="02010609060101010101" pitchFamily="49" charset="-122"/>
              </a:rPr>
              <a:t>转向具有主体性的人格（</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，故事中既有神意也有人性，有自由也有枷锁，该故事有生命力，体现了生命的趣味和可能，</a:t>
            </a:r>
            <a:r>
              <a:rPr lang="zh-CN" altLang="en-US" sz="2400" dirty="0">
                <a:solidFill>
                  <a:srgbClr val="FF0000"/>
                </a:solidFill>
                <a:latin typeface="黑体" panose="02010609060101010101" pitchFamily="49" charset="-122"/>
                <a:ea typeface="黑体" panose="02010609060101010101" pitchFamily="49" charset="-122"/>
              </a:rPr>
              <a:t>给人宽慰（</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的文化符码。</a:t>
            </a:r>
          </a:p>
        </p:txBody>
      </p:sp>
      <p:pic>
        <p:nvPicPr>
          <p:cNvPr id="4" name="图片 3">
            <a:extLst>
              <a:ext uri="{FF2B5EF4-FFF2-40B4-BE49-F238E27FC236}">
                <a16:creationId xmlns:a16="http://schemas.microsoft.com/office/drawing/2014/main" id="{F8B3D7CB-F51A-9793-9663-E3941FDDB2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6" t="3639" r="9701" b="52975"/>
          <a:stretch/>
        </p:blipFill>
        <p:spPr bwMode="auto">
          <a:xfrm>
            <a:off x="709614" y="3620453"/>
            <a:ext cx="10944225" cy="25941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994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BAE5B-531F-F501-64B2-607478156989}"/>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5DC2A258-10A7-06BD-3F9D-9BA63A490BAC}"/>
              </a:ext>
            </a:extLst>
          </p:cNvPr>
          <p:cNvSpPr txBox="1"/>
          <p:nvPr/>
        </p:nvSpPr>
        <p:spPr>
          <a:xfrm>
            <a:off x="1282699" y="373271"/>
            <a:ext cx="3503614"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作答样卷</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——2</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分</a:t>
            </a:r>
          </a:p>
        </p:txBody>
      </p:sp>
      <p:sp>
        <p:nvSpPr>
          <p:cNvPr id="5" name="文本框 4">
            <a:extLst>
              <a:ext uri="{FF2B5EF4-FFF2-40B4-BE49-F238E27FC236}">
                <a16:creationId xmlns:a16="http://schemas.microsoft.com/office/drawing/2014/main" id="{DA66720C-09B8-CB64-0B3A-BF0101646022}"/>
              </a:ext>
            </a:extLst>
          </p:cNvPr>
          <p:cNvSpPr txBox="1"/>
          <p:nvPr/>
        </p:nvSpPr>
        <p:spPr>
          <a:xfrm>
            <a:off x="695325" y="1193249"/>
            <a:ext cx="11015662" cy="2308324"/>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①“我”儿时童年对故事感到有趣，是中国人对星空的好奇②古代民间对天空、星象好奇、有热情，牛郎织女的故事是星象崇拜中国民众生活实践之生动结合③该故事与中国人婚姻，伦理关系，世俗生活的心灵相契合④故事中冲突的发生，和解是自由与枷锁，神意与人性的映照，使故事在古今流传⑤</a:t>
            </a:r>
            <a:r>
              <a:rPr lang="zh-CN" altLang="en-US" sz="2400" dirty="0">
                <a:solidFill>
                  <a:srgbClr val="FF0000"/>
                </a:solidFill>
                <a:latin typeface="黑体" panose="02010609060101010101" pitchFamily="49" charset="-122"/>
                <a:ea typeface="黑体" panose="02010609060101010101" pitchFamily="49" charset="-122"/>
              </a:rPr>
              <a:t>大团圆结局（</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使人们得到</a:t>
            </a:r>
            <a:r>
              <a:rPr lang="zh-CN" altLang="en-US" sz="2400" dirty="0">
                <a:solidFill>
                  <a:srgbClr val="FF0000"/>
                </a:solidFill>
                <a:latin typeface="黑体" panose="02010609060101010101" pitchFamily="49" charset="-122"/>
                <a:ea typeface="黑体" panose="02010609060101010101" pitchFamily="49" charset="-122"/>
              </a:rPr>
              <a:t>精神安慰（</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分）</a:t>
            </a:r>
            <a:r>
              <a:rPr lang="zh-CN" altLang="en-US" sz="2400" dirty="0">
                <a:latin typeface="黑体" panose="02010609060101010101" pitchFamily="49" charset="-122"/>
                <a:ea typeface="黑体" panose="02010609060101010101" pitchFamily="49" charset="-122"/>
              </a:rPr>
              <a:t>⑥与普通人的欲望悲欢相通，体现出了生命的趣味和可能</a:t>
            </a:r>
          </a:p>
        </p:txBody>
      </p:sp>
      <p:pic>
        <p:nvPicPr>
          <p:cNvPr id="3" name="图片 2">
            <a:extLst>
              <a:ext uri="{FF2B5EF4-FFF2-40B4-BE49-F238E27FC236}">
                <a16:creationId xmlns:a16="http://schemas.microsoft.com/office/drawing/2014/main" id="{F874FA1F-06E7-1D06-4091-5B68F64D2E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78" r="9299" b="51979"/>
          <a:stretch/>
        </p:blipFill>
        <p:spPr bwMode="auto">
          <a:xfrm>
            <a:off x="790573" y="3429000"/>
            <a:ext cx="11015663" cy="26493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6000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19C51-BB58-72E2-C884-8F456C78A308}"/>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381710CC-F884-65F9-8F3C-453CD2DCE098}"/>
              </a:ext>
            </a:extLst>
          </p:cNvPr>
          <p:cNvSpPr txBox="1"/>
          <p:nvPr/>
        </p:nvSpPr>
        <p:spPr>
          <a:xfrm>
            <a:off x="1282699" y="373271"/>
            <a:ext cx="3394076"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作答样卷</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——1</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分</a:t>
            </a:r>
          </a:p>
        </p:txBody>
      </p:sp>
      <p:sp>
        <p:nvSpPr>
          <p:cNvPr id="5" name="文本框 4">
            <a:extLst>
              <a:ext uri="{FF2B5EF4-FFF2-40B4-BE49-F238E27FC236}">
                <a16:creationId xmlns:a16="http://schemas.microsoft.com/office/drawing/2014/main" id="{EFB54088-D7C3-FC21-13F4-3A5A221737B4}"/>
              </a:ext>
            </a:extLst>
          </p:cNvPr>
          <p:cNvSpPr txBox="1"/>
          <p:nvPr/>
        </p:nvSpPr>
        <p:spPr>
          <a:xfrm>
            <a:off x="581025" y="1247776"/>
            <a:ext cx="11029949" cy="1754326"/>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①生本能转化为一种</a:t>
            </a:r>
            <a:r>
              <a:rPr lang="zh-CN" altLang="en-US" sz="3600" dirty="0">
                <a:solidFill>
                  <a:srgbClr val="FF0000"/>
                </a:solidFill>
                <a:latin typeface="黑体" panose="02010609060101010101" pitchFamily="49" charset="-122"/>
                <a:ea typeface="黑体" panose="02010609060101010101" pitchFamily="49" charset="-122"/>
              </a:rPr>
              <a:t>对世俗生活的热爱（</a:t>
            </a:r>
            <a:r>
              <a:rPr lang="en-US" altLang="zh-CN" sz="3600" dirty="0">
                <a:solidFill>
                  <a:srgbClr val="FF0000"/>
                </a:solidFill>
                <a:latin typeface="黑体" panose="02010609060101010101" pitchFamily="49" charset="-122"/>
                <a:ea typeface="黑体" panose="02010609060101010101" pitchFamily="49" charset="-122"/>
              </a:rPr>
              <a:t>1</a:t>
            </a:r>
            <a:r>
              <a:rPr lang="zh-CN" altLang="en-US" sz="3600" dirty="0">
                <a:solidFill>
                  <a:srgbClr val="FF0000"/>
                </a:solidFill>
                <a:latin typeface="黑体" panose="02010609060101010101" pitchFamily="49" charset="-122"/>
                <a:ea typeface="黑体" panose="02010609060101010101" pitchFamily="49" charset="-122"/>
              </a:rPr>
              <a:t>分）</a:t>
            </a:r>
            <a:r>
              <a:rPr lang="zh-CN" altLang="en-US" sz="3600" dirty="0">
                <a:latin typeface="黑体" panose="02010609060101010101" pitchFamily="49" charset="-122"/>
                <a:ea typeface="黑体" panose="02010609060101010101" pitchFamily="49" charset="-122"/>
              </a:rPr>
              <a:t>。②以日常生活为根本。③生命力往往存在于普通人的生活中。④人格的体现来源于日常生活。⑤生命的韧性。</a:t>
            </a:r>
          </a:p>
        </p:txBody>
      </p:sp>
      <p:pic>
        <p:nvPicPr>
          <p:cNvPr id="4" name="图片 3">
            <a:extLst>
              <a:ext uri="{FF2B5EF4-FFF2-40B4-BE49-F238E27FC236}">
                <a16:creationId xmlns:a16="http://schemas.microsoft.com/office/drawing/2014/main" id="{89239C7C-44C8-B51D-C908-B00B511221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 t="4983" r="10295" b="68005"/>
          <a:stretch/>
        </p:blipFill>
        <p:spPr bwMode="auto">
          <a:xfrm>
            <a:off x="675638" y="3751579"/>
            <a:ext cx="10768649" cy="15717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442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3FC7-A122-E4BE-E96A-FDA85CE24775}"/>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B8CF63DB-5D93-929C-A1FC-3BF9ABB44F8D}"/>
              </a:ext>
            </a:extLst>
          </p:cNvPr>
          <p:cNvSpPr txBox="1"/>
          <p:nvPr/>
        </p:nvSpPr>
        <p:spPr>
          <a:xfrm>
            <a:off x="1282699" y="373271"/>
            <a:ext cx="3922714"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作答样卷</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——0</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分</a:t>
            </a:r>
          </a:p>
        </p:txBody>
      </p:sp>
      <p:sp>
        <p:nvSpPr>
          <p:cNvPr id="5" name="文本框 4">
            <a:extLst>
              <a:ext uri="{FF2B5EF4-FFF2-40B4-BE49-F238E27FC236}">
                <a16:creationId xmlns:a16="http://schemas.microsoft.com/office/drawing/2014/main" id="{FB2A124B-BABE-4063-85FC-21189095B8A5}"/>
              </a:ext>
            </a:extLst>
          </p:cNvPr>
          <p:cNvSpPr txBox="1"/>
          <p:nvPr/>
        </p:nvSpPr>
        <p:spPr>
          <a:xfrm>
            <a:off x="747713" y="1052513"/>
            <a:ext cx="10977562" cy="255454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牛郎织女的故事是中国先民对天空和星象的好奇与热情的表达，这其中有对于婚姻这种基本伦理关系的思考，主体的能动性的发展等深刻主题，为中国人民提供了无穷的韧性。体现中华民族自古以来善良、老实的精神内涵，弘扬了源远流长的中华传统文化。</a:t>
            </a:r>
          </a:p>
        </p:txBody>
      </p:sp>
      <p:pic>
        <p:nvPicPr>
          <p:cNvPr id="3" name="图片 2">
            <a:extLst>
              <a:ext uri="{FF2B5EF4-FFF2-40B4-BE49-F238E27FC236}">
                <a16:creationId xmlns:a16="http://schemas.microsoft.com/office/drawing/2014/main" id="{00A1C72E-DF97-FD75-9B12-24CB34047B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5" t="5502" r="9540" b="59874"/>
          <a:stretch/>
        </p:blipFill>
        <p:spPr bwMode="auto">
          <a:xfrm>
            <a:off x="747713" y="4061143"/>
            <a:ext cx="11058208" cy="21094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7385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EBF0A-FFA1-FEB3-CF83-233EA2872DDE}"/>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0E1A1419-065F-9AA5-417F-439F6C6AEC08}"/>
              </a:ext>
            </a:extLst>
          </p:cNvPr>
          <p:cNvSpPr txBox="1"/>
          <p:nvPr/>
        </p:nvSpPr>
        <p:spPr>
          <a:xfrm>
            <a:off x="1282699" y="373271"/>
            <a:ext cx="2808723" cy="523220"/>
          </a:xfrm>
          <a:prstGeom prst="rect">
            <a:avLst/>
          </a:prstGeom>
          <a:noFill/>
        </p:spPr>
        <p:txBody>
          <a:bodyPr wrap="square" rtlCol="0">
            <a:spAutoFit/>
          </a:bodyPr>
          <a:lstStyle/>
          <a:p>
            <a:pPr>
              <a:defRPr/>
            </a:pPr>
            <a:r>
              <a:rPr lang="zh-CN" altLang="en-US" sz="280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作答情况分析</a:t>
            </a:r>
            <a:endPar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4" name="文本框 3">
            <a:extLst>
              <a:ext uri="{FF2B5EF4-FFF2-40B4-BE49-F238E27FC236}">
                <a16:creationId xmlns:a16="http://schemas.microsoft.com/office/drawing/2014/main" id="{EE61B015-7E94-040A-4D86-D1ED2904677A}"/>
              </a:ext>
            </a:extLst>
          </p:cNvPr>
          <p:cNvSpPr txBox="1"/>
          <p:nvPr/>
        </p:nvSpPr>
        <p:spPr>
          <a:xfrm>
            <a:off x="676728" y="1198695"/>
            <a:ext cx="11305722" cy="4512261"/>
          </a:xfrm>
          <a:prstGeom prst="rect">
            <a:avLst/>
          </a:prstGeom>
          <a:noFill/>
        </p:spPr>
        <p:txBody>
          <a:bodyPr wrap="square">
            <a:spAutoFit/>
          </a:bodyPr>
          <a:lstStyle/>
          <a:p>
            <a:pPr marR="0" lvl="0" algn="just">
              <a:lnSpc>
                <a:spcPct val="114000"/>
              </a:lnSpc>
            </a:pPr>
            <a:r>
              <a:rPr lang="zh-CN" altLang="en-US" sz="3200" kern="0" dirty="0">
                <a:solidFill>
                  <a:srgbClr val="FF0000"/>
                </a:solidFill>
                <a:latin typeface="黑体" panose="02010609060101010101" pitchFamily="49" charset="-122"/>
                <a:ea typeface="黑体" panose="02010609060101010101" pitchFamily="49" charset="-122"/>
              </a:rPr>
              <a:t>优势：</a:t>
            </a:r>
            <a:endParaRPr lang="en-US" altLang="zh-CN" sz="3200" kern="0" dirty="0">
              <a:solidFill>
                <a:srgbClr val="FF0000"/>
              </a:solidFill>
              <a:latin typeface="黑体" panose="02010609060101010101" pitchFamily="49" charset="-122"/>
              <a:ea typeface="黑体" panose="02010609060101010101" pitchFamily="49" charset="-122"/>
            </a:endParaRPr>
          </a:p>
          <a:p>
            <a:pPr algn="just">
              <a:lnSpc>
                <a:spcPct val="114000"/>
              </a:lnSpc>
            </a:pPr>
            <a:r>
              <a:rPr lang="en-US" altLang="zh-CN" sz="3200" dirty="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大部分学生能够读懂文本。</a:t>
            </a:r>
            <a:endParaRPr lang="en-US" altLang="zh-CN" sz="3200" dirty="0">
              <a:latin typeface="黑体" panose="02010609060101010101" pitchFamily="49" charset="-122"/>
              <a:ea typeface="黑体" panose="02010609060101010101" pitchFamily="49" charset="-122"/>
            </a:endParaRPr>
          </a:p>
          <a:p>
            <a:pPr algn="just">
              <a:lnSpc>
                <a:spcPct val="114000"/>
              </a:lnSpc>
            </a:pPr>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有提炼、概括的意识，并用牛郎织女的故事说明。</a:t>
            </a:r>
            <a:endParaRPr lang="en-US" altLang="zh-CN" sz="3200" dirty="0">
              <a:latin typeface="黑体" panose="02010609060101010101" pitchFamily="49" charset="-122"/>
              <a:ea typeface="黑体" panose="02010609060101010101" pitchFamily="49" charset="-122"/>
            </a:endParaRPr>
          </a:p>
          <a:p>
            <a:pPr algn="just">
              <a:lnSpc>
                <a:spcPct val="114000"/>
              </a:lnSpc>
            </a:pPr>
            <a:r>
              <a:rPr lang="en-US" altLang="zh-CN" sz="3200" dirty="0">
                <a:latin typeface="黑体" panose="02010609060101010101" pitchFamily="49" charset="-122"/>
                <a:ea typeface="黑体" panose="02010609060101010101" pitchFamily="49" charset="-122"/>
              </a:rPr>
              <a:t>3.</a:t>
            </a:r>
            <a:r>
              <a:rPr lang="zh-CN" altLang="en-US" sz="3200" dirty="0">
                <a:latin typeface="黑体" panose="02010609060101010101" pitchFamily="49" charset="-122"/>
                <a:ea typeface="黑体" panose="02010609060101010101" pitchFamily="49" charset="-122"/>
              </a:rPr>
              <a:t>有分条作答的意识。</a:t>
            </a:r>
            <a:endParaRPr lang="en-US" altLang="zh-CN" sz="3200" dirty="0">
              <a:latin typeface="黑体" panose="02010609060101010101" pitchFamily="49" charset="-122"/>
              <a:ea typeface="黑体" panose="02010609060101010101" pitchFamily="49" charset="-122"/>
            </a:endParaRPr>
          </a:p>
          <a:p>
            <a:pPr algn="just">
              <a:lnSpc>
                <a:spcPct val="114000"/>
              </a:lnSpc>
            </a:pPr>
            <a:endParaRPr lang="zh-CN" altLang="en-US" sz="3200" dirty="0">
              <a:solidFill>
                <a:srgbClr val="FF0000"/>
              </a:solidFill>
              <a:latin typeface="黑体" panose="02010609060101010101" pitchFamily="49" charset="-122"/>
              <a:ea typeface="黑体" panose="02010609060101010101" pitchFamily="49" charset="-122"/>
            </a:endParaRPr>
          </a:p>
          <a:p>
            <a:pPr marR="0" lvl="0" algn="just">
              <a:lnSpc>
                <a:spcPct val="114000"/>
              </a:lnSpc>
            </a:pPr>
            <a:r>
              <a:rPr lang="zh-CN" altLang="en-US" sz="3200" kern="0" dirty="0">
                <a:solidFill>
                  <a:srgbClr val="FF0000"/>
                </a:solidFill>
                <a:latin typeface="黑体" panose="02010609060101010101" pitchFamily="49" charset="-122"/>
                <a:ea typeface="黑体" panose="02010609060101010101" pitchFamily="49" charset="-122"/>
              </a:rPr>
              <a:t>存在问题：</a:t>
            </a:r>
            <a:endParaRPr lang="en-US" altLang="zh-CN" sz="3200" kern="0" dirty="0">
              <a:solidFill>
                <a:srgbClr val="FF0000"/>
              </a:solidFill>
              <a:latin typeface="黑体" panose="02010609060101010101" pitchFamily="49" charset="-122"/>
              <a:ea typeface="黑体" panose="02010609060101010101" pitchFamily="49" charset="-122"/>
            </a:endParaRPr>
          </a:p>
          <a:p>
            <a:pPr marR="0" lvl="0" algn="just">
              <a:lnSpc>
                <a:spcPct val="114000"/>
              </a:lnSpc>
            </a:pPr>
            <a:r>
              <a:rPr lang="en-US" altLang="zh-CN" sz="3200" kern="0" dirty="0">
                <a:latin typeface="黑体" panose="02010609060101010101" pitchFamily="49" charset="-122"/>
                <a:ea typeface="黑体" panose="02010609060101010101" pitchFamily="49" charset="-122"/>
              </a:rPr>
              <a:t>1.</a:t>
            </a:r>
            <a:r>
              <a:rPr lang="zh-CN" altLang="en-US" sz="3200" kern="0" dirty="0">
                <a:latin typeface="黑体" panose="02010609060101010101" pitchFamily="49" charset="-122"/>
                <a:ea typeface="黑体" panose="02010609060101010101" pitchFamily="49" charset="-122"/>
              </a:rPr>
              <a:t>不能准确定位作答区间。</a:t>
            </a:r>
            <a:endParaRPr lang="en-US" altLang="zh-CN" sz="3200" kern="0" dirty="0">
              <a:latin typeface="黑体" panose="02010609060101010101" pitchFamily="49" charset="-122"/>
              <a:ea typeface="黑体" panose="02010609060101010101" pitchFamily="49" charset="-122"/>
            </a:endParaRPr>
          </a:p>
          <a:p>
            <a:pPr marR="0" lvl="0" algn="just">
              <a:lnSpc>
                <a:spcPct val="114000"/>
              </a:lnSpc>
            </a:pPr>
            <a:r>
              <a:rPr lang="en-US" altLang="zh-CN" sz="3200" kern="0" dirty="0">
                <a:effectLst/>
                <a:latin typeface="黑体" panose="02010609060101010101" pitchFamily="49" charset="-122"/>
                <a:ea typeface="黑体" panose="02010609060101010101" pitchFamily="49" charset="-122"/>
              </a:rPr>
              <a:t>2.</a:t>
            </a:r>
            <a:r>
              <a:rPr lang="zh-CN" altLang="en-US" sz="3200" kern="0" dirty="0">
                <a:latin typeface="黑体" panose="02010609060101010101" pitchFamily="49" charset="-122"/>
                <a:ea typeface="黑体" panose="02010609060101010101" pitchFamily="49" charset="-122"/>
              </a:rPr>
              <a:t>不能准确筛选信息。</a:t>
            </a:r>
            <a:endParaRPr lang="zh-CN" altLang="en-US" sz="2400" kern="100" dirty="0">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6771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006E2-55AC-9AE4-F472-6A32BC3B67D2}"/>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A8AE3530-A51A-AB7E-4162-1F1E133EE6D4}"/>
              </a:ext>
            </a:extLst>
          </p:cNvPr>
          <p:cNvSpPr txBox="1"/>
          <p:nvPr/>
        </p:nvSpPr>
        <p:spPr>
          <a:xfrm>
            <a:off x="1282699" y="373271"/>
            <a:ext cx="2808723"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教学建议</a:t>
            </a:r>
          </a:p>
        </p:txBody>
      </p:sp>
      <p:sp>
        <p:nvSpPr>
          <p:cNvPr id="4" name="文本框 3">
            <a:extLst>
              <a:ext uri="{FF2B5EF4-FFF2-40B4-BE49-F238E27FC236}">
                <a16:creationId xmlns:a16="http://schemas.microsoft.com/office/drawing/2014/main" id="{8F1F3967-20D3-C1E5-A3AC-5CB1C6651C1E}"/>
              </a:ext>
            </a:extLst>
          </p:cNvPr>
          <p:cNvSpPr txBox="1"/>
          <p:nvPr/>
        </p:nvSpPr>
        <p:spPr>
          <a:xfrm>
            <a:off x="669471" y="1322073"/>
            <a:ext cx="11305722" cy="4150367"/>
          </a:xfrm>
          <a:prstGeom prst="rect">
            <a:avLst/>
          </a:prstGeom>
          <a:noFill/>
        </p:spPr>
        <p:txBody>
          <a:bodyPr wrap="square">
            <a:spAutoFit/>
          </a:bodyPr>
          <a:lstStyle/>
          <a:p>
            <a:pPr algn="just">
              <a:lnSpc>
                <a:spcPct val="120000"/>
              </a:lnSpc>
              <a:spcBef>
                <a:spcPts val="0"/>
              </a:spcBef>
              <a:buNone/>
            </a:pPr>
            <a:r>
              <a:rPr lang="en-US" altLang="zh-CN"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理解</a:t>
            </a:r>
            <a:r>
              <a:rPr lang="zh-CN" altLang="zh-CN"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文章</a:t>
            </a:r>
            <a:r>
              <a:rPr lang="zh-CN" altLang="en-US"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内容</a:t>
            </a:r>
            <a:endParaRPr lang="en-US" altLang="zh-CN"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20000"/>
              </a:lnSpc>
            </a:pPr>
            <a:r>
              <a:rPr lang="en-US" altLang="zh-CN"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整体把握，梳理文章脉络。</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20000"/>
              </a:lnSpc>
              <a:spcBef>
                <a:spcPts val="0"/>
              </a:spcBef>
              <a:buNone/>
            </a:pPr>
            <a:r>
              <a:rPr lang="en-US" altLang="zh-CN" sz="32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细节理解，挖掘文本深层内涵与情感线索。</a:t>
            </a:r>
            <a:endParaRPr lang="en-US" altLang="zh-CN" sz="3200" dirty="0">
              <a:latin typeface="黑体" panose="02010609060101010101" pitchFamily="49" charset="-122"/>
              <a:ea typeface="黑体" panose="02010609060101010101" pitchFamily="49" charset="-122"/>
            </a:endParaRPr>
          </a:p>
          <a:p>
            <a:pPr algn="just">
              <a:lnSpc>
                <a:spcPct val="120000"/>
              </a:lnSpc>
              <a:spcBef>
                <a:spcPts val="0"/>
              </a:spcBef>
              <a:buNone/>
            </a:pPr>
            <a:endParaRPr lang="en-US" altLang="zh-CN"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20000"/>
              </a:lnSpc>
              <a:spcBef>
                <a:spcPts val="0"/>
              </a:spcBef>
              <a:buNone/>
            </a:pPr>
            <a:r>
              <a:rPr lang="en-US" altLang="zh-CN"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强化审题训练</a:t>
            </a:r>
            <a:endParaRPr lang="en-US" altLang="zh-CN"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20000"/>
              </a:lnSpc>
              <a:spcBef>
                <a:spcPts val="0"/>
              </a:spcBef>
              <a:buNone/>
            </a:pPr>
            <a:r>
              <a:rPr lang="en-US" altLang="zh-CN" sz="32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精准审题，明确作答方向。</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20000"/>
              </a:lnSpc>
              <a:spcBef>
                <a:spcPts val="0"/>
              </a:spcBef>
              <a:buNone/>
            </a:pP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7" name="音频 6">
            <a:hlinkClick r:id="" action="ppaction://media"/>
            <a:extLst>
              <a:ext uri="{FF2B5EF4-FFF2-40B4-BE49-F238E27FC236}">
                <a16:creationId xmlns:a16="http://schemas.microsoft.com/office/drawing/2014/main" id="{72802C0E-77E1-8AFD-6045-BAD11C8D3AC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91964380"/>
      </p:ext>
    </p:extLst>
  </p:cSld>
  <p:clrMapOvr>
    <a:masterClrMapping/>
  </p:clrMapOvr>
  <mc:AlternateContent xmlns:mc="http://schemas.openxmlformats.org/markup-compatibility/2006" xmlns:p14="http://schemas.microsoft.com/office/powerpoint/2010/main">
    <mc:Choice Requires="p14">
      <p:transition spd="slow" p14:dur="2000" advTm="4341"/>
    </mc:Choice>
    <mc:Fallback xmlns="">
      <p:transition spd="slow" advTm="4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974C3F6-5514-F498-CBB5-CA429EEB5982}"/>
              </a:ext>
            </a:extLst>
          </p:cNvPr>
          <p:cNvSpPr txBox="1"/>
          <p:nvPr/>
        </p:nvSpPr>
        <p:spPr>
          <a:xfrm>
            <a:off x="3976688" y="2114550"/>
            <a:ext cx="7134225" cy="1107996"/>
          </a:xfrm>
          <a:prstGeom prst="rect">
            <a:avLst/>
          </a:prstGeom>
          <a:noFill/>
        </p:spPr>
        <p:txBody>
          <a:bodyPr wrap="square" rtlCol="0">
            <a:spAutoFit/>
          </a:bodyPr>
          <a:lstStyle/>
          <a:p>
            <a:r>
              <a:rPr lang="zh-CN" altLang="en-US" sz="6600" dirty="0">
                <a:latin typeface="黑体" panose="02010609060101010101" pitchFamily="49" charset="-122"/>
                <a:ea typeface="黑体" panose="02010609060101010101" pitchFamily="49" charset="-122"/>
              </a:rPr>
              <a:t>感谢大家！</a:t>
            </a:r>
          </a:p>
        </p:txBody>
      </p:sp>
    </p:spTree>
    <p:extLst>
      <p:ext uri="{BB962C8B-B14F-4D97-AF65-F5344CB8AC3E}">
        <p14:creationId xmlns:p14="http://schemas.microsoft.com/office/powerpoint/2010/main" val="83967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7FD5B-771C-7554-9F0B-64C9F34B1CFE}"/>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C5C9C7FC-FE6A-E871-8192-2E81922CDCC6}"/>
              </a:ext>
            </a:extLst>
          </p:cNvPr>
          <p:cNvSpPr>
            <a:spLocks noGrp="1"/>
          </p:cNvSpPr>
          <p:nvPr/>
        </p:nvSpPr>
        <p:spPr>
          <a:xfrm>
            <a:off x="608973" y="1980635"/>
            <a:ext cx="11250279" cy="1986528"/>
          </a:xfrm>
          <a:prstGeom prst="rect">
            <a:avLst/>
          </a:prstGeom>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eaLnBrk="0" fontAlgn="base"/>
            <a:r>
              <a:rPr lang="zh-CN" altLang="en-US" sz="3200" dirty="0">
                <a:sym typeface="+mn-ea"/>
              </a:rPr>
              <a:t>    </a:t>
            </a:r>
            <a:r>
              <a:rPr lang="en-US" altLang="zh-CN" dirty="0"/>
              <a:t>《</a:t>
            </a:r>
            <a:r>
              <a:rPr lang="zh-CN" altLang="en-US" dirty="0"/>
              <a:t>盈盈一水间，脉脉不得语</a:t>
            </a:r>
            <a:r>
              <a:rPr lang="en-US" altLang="zh-CN" dirty="0"/>
              <a:t>》</a:t>
            </a:r>
            <a:r>
              <a:rPr lang="zh-CN" altLang="en-US" dirty="0"/>
              <a:t>呈现出 </a:t>
            </a:r>
            <a:r>
              <a:rPr lang="zh-CN" altLang="en-US" b="1" dirty="0"/>
              <a:t>“</a:t>
            </a:r>
            <a:r>
              <a:rPr lang="zh-CN" altLang="en-US" b="1" dirty="0">
                <a:solidFill>
                  <a:srgbClr val="FF0000"/>
                </a:solidFill>
              </a:rPr>
              <a:t>个人体验</a:t>
            </a:r>
            <a:r>
              <a:rPr lang="en-US" altLang="zh-CN" b="1" dirty="0"/>
              <a:t>-</a:t>
            </a:r>
            <a:r>
              <a:rPr lang="zh-CN" altLang="en-US" b="1" dirty="0">
                <a:solidFill>
                  <a:srgbClr val="FF0000"/>
                </a:solidFill>
              </a:rPr>
              <a:t>文化分析</a:t>
            </a:r>
            <a:r>
              <a:rPr lang="en-US" altLang="zh-CN" b="1" dirty="0"/>
              <a:t>-</a:t>
            </a:r>
            <a:r>
              <a:rPr lang="zh-CN" altLang="en-US" b="1" dirty="0">
                <a:solidFill>
                  <a:srgbClr val="FF0000"/>
                </a:solidFill>
              </a:rPr>
              <a:t>哲理升华</a:t>
            </a:r>
            <a:r>
              <a:rPr lang="zh-CN" altLang="en-US" b="1" dirty="0"/>
              <a:t>”</a:t>
            </a:r>
            <a:r>
              <a:rPr lang="zh-CN" altLang="en-US" dirty="0"/>
              <a:t>的行文路径，作者从对七夕节“弱存在感”的个人困惑出发，通过对牛郎织女传说叙事模式的深度剖析，揭示其背后承载的</a:t>
            </a:r>
            <a:r>
              <a:rPr lang="zh-CN" altLang="en-US" b="1" dirty="0">
                <a:solidFill>
                  <a:srgbClr val="0070C0"/>
                </a:solidFill>
              </a:rPr>
              <a:t>民间生存智慧</a:t>
            </a:r>
            <a:r>
              <a:rPr lang="zh-CN" altLang="en-US" b="1" dirty="0"/>
              <a:t>与</a:t>
            </a:r>
            <a:r>
              <a:rPr lang="zh-CN" altLang="en-US" b="1" dirty="0">
                <a:solidFill>
                  <a:srgbClr val="0070C0"/>
                </a:solidFill>
              </a:rPr>
              <a:t>普遍文化乡愁</a:t>
            </a:r>
            <a:r>
              <a:rPr lang="zh-CN" altLang="en-US" dirty="0"/>
              <a:t>，完成了从感性到知性、从个体到普遍的升华。</a:t>
            </a:r>
            <a:endParaRPr lang="en-US" altLang="zh-CN" sz="3200" dirty="0">
              <a:sym typeface="+mn-ea"/>
            </a:endParaRPr>
          </a:p>
          <a:p>
            <a:pPr algn="l" eaLnBrk="0" fontAlgn="base"/>
            <a:endParaRPr lang="en-US" altLang="zh-CN" sz="3200" dirty="0">
              <a:latin typeface="楷体" panose="02010609060101010101" pitchFamily="49" charset="-122"/>
              <a:ea typeface="楷体" panose="02010609060101010101" pitchFamily="49" charset="-122"/>
              <a:sym typeface="+mn-ea"/>
            </a:endParaRPr>
          </a:p>
          <a:p>
            <a:pPr algn="l" eaLnBrk="0" fontAlgn="base"/>
            <a:endParaRPr lang="zh-CN" altLang="en-US" dirty="0">
              <a:latin typeface="楷体" panose="02010609060101010101" pitchFamily="49" charset="-122"/>
              <a:ea typeface="楷体" panose="02010609060101010101" pitchFamily="49" charset="-122"/>
            </a:endParaRPr>
          </a:p>
        </p:txBody>
      </p:sp>
      <p:sp>
        <p:nvSpPr>
          <p:cNvPr id="2" name="文本框 1">
            <a:extLst>
              <a:ext uri="{FF2B5EF4-FFF2-40B4-BE49-F238E27FC236}">
                <a16:creationId xmlns:a16="http://schemas.microsoft.com/office/drawing/2014/main" id="{BA0355F1-D110-5446-C26A-4ACBDA7004F5}"/>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整体解读</a:t>
            </a:r>
          </a:p>
        </p:txBody>
      </p:sp>
    </p:spTree>
    <p:extLst>
      <p:ext uri="{BB962C8B-B14F-4D97-AF65-F5344CB8AC3E}">
        <p14:creationId xmlns:p14="http://schemas.microsoft.com/office/powerpoint/2010/main" val="206502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BD369-193F-8ECF-D706-14DA7634C0F9}"/>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C3BF13B3-660D-F776-C20E-2A44F599B316}"/>
              </a:ext>
            </a:extLst>
          </p:cNvPr>
          <p:cNvSpPr>
            <a:spLocks noGrp="1"/>
          </p:cNvSpPr>
          <p:nvPr/>
        </p:nvSpPr>
        <p:spPr>
          <a:xfrm>
            <a:off x="243691" y="922189"/>
            <a:ext cx="11763825" cy="4430861"/>
          </a:xfrm>
          <a:prstGeom prst="rect">
            <a:avLst/>
          </a:prstGeom>
          <a:solidFill>
            <a:schemeClr val="bg1"/>
          </a:solidFill>
          <a:ln>
            <a:solidFill>
              <a:schemeClr val="bg1"/>
            </a:solidFill>
          </a:ln>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eaLnBrk="0" fontAlgn="base"/>
            <a:r>
              <a:rPr lang="zh-CN" altLang="en-US" sz="2600" b="1" dirty="0">
                <a:latin typeface="楷体" panose="02010609060101010101" pitchFamily="49" charset="-122"/>
                <a:ea typeface="楷体" panose="02010609060101010101" pitchFamily="49" charset="-122"/>
              </a:rPr>
              <a:t>                  盈盈一水间，脉脉不得语</a:t>
            </a:r>
            <a:r>
              <a:rPr lang="en-US" altLang="zh-CN" sz="2600" b="1" baseline="30000" dirty="0">
                <a:latin typeface="楷体" panose="02010609060101010101" pitchFamily="49" charset="-122"/>
                <a:ea typeface="楷体" panose="02010609060101010101" pitchFamily="49" charset="-122"/>
              </a:rPr>
              <a:t>【</a:t>
            </a:r>
            <a:r>
              <a:rPr lang="zh-CN" altLang="en-US" sz="2600" b="1" baseline="30000" dirty="0">
                <a:latin typeface="楷体" panose="02010609060101010101" pitchFamily="49" charset="-122"/>
                <a:ea typeface="楷体" panose="02010609060101010101" pitchFamily="49" charset="-122"/>
              </a:rPr>
              <a:t>注</a:t>
            </a:r>
            <a:r>
              <a:rPr lang="en-US" altLang="zh-CN" sz="2600" b="1" baseline="30000" dirty="0">
                <a:latin typeface="楷体" panose="02010609060101010101" pitchFamily="49" charset="-122"/>
                <a:ea typeface="楷体" panose="02010609060101010101" pitchFamily="49" charset="-122"/>
              </a:rPr>
              <a:t>】</a:t>
            </a:r>
            <a:endParaRPr lang="zh-CN" altLang="en-US" sz="2600" baseline="30000" dirty="0">
              <a:latin typeface="楷体" panose="02010609060101010101" pitchFamily="49" charset="-122"/>
              <a:ea typeface="楷体" panose="02010609060101010101" pitchFamily="49" charset="-122"/>
            </a:endParaRPr>
          </a:p>
          <a:p>
            <a:pPr algn="l" eaLnBrk="0" fontAlgn="base"/>
            <a:r>
              <a:rPr lang="zh-CN" altLang="en-US" sz="2600" dirty="0">
                <a:latin typeface="楷体" panose="02010609060101010101" pitchFamily="49" charset="-122"/>
                <a:ea typeface="楷体" panose="02010609060101010101" pitchFamily="49" charset="-122"/>
              </a:rPr>
              <a:t>     ①在我的故乡，</a:t>
            </a:r>
            <a:r>
              <a:rPr lang="zh-CN" altLang="en-US" sz="2600" dirty="0">
                <a:solidFill>
                  <a:srgbClr val="0070C0"/>
                </a:solidFill>
                <a:latin typeface="楷体" panose="02010609060101010101" pitchFamily="49" charset="-122"/>
                <a:ea typeface="楷体" panose="02010609060101010101" pitchFamily="49" charset="-122"/>
              </a:rPr>
              <a:t>七夕节</a:t>
            </a:r>
            <a:r>
              <a:rPr lang="zh-CN" altLang="en-US" sz="2600" dirty="0">
                <a:latin typeface="楷体" panose="02010609060101010101" pitchFamily="49" charset="-122"/>
                <a:ea typeface="楷体" panose="02010609060101010101" pitchFamily="49" charset="-122"/>
              </a:rPr>
              <a:t>应该是</a:t>
            </a:r>
            <a:r>
              <a:rPr lang="zh-CN" altLang="en-US" sz="2600" dirty="0">
                <a:solidFill>
                  <a:srgbClr val="FF0000"/>
                </a:solidFill>
                <a:latin typeface="楷体" panose="02010609060101010101" pitchFamily="49" charset="-122"/>
                <a:ea typeface="楷体" panose="02010609060101010101" pitchFamily="49" charset="-122"/>
              </a:rPr>
              <a:t>存在感</a:t>
            </a:r>
            <a:r>
              <a:rPr lang="zh-CN" altLang="en-US" sz="2600" dirty="0">
                <a:solidFill>
                  <a:srgbClr val="00B050"/>
                </a:solidFill>
                <a:latin typeface="楷体" panose="02010609060101010101" pitchFamily="49" charset="-122"/>
                <a:ea typeface="楷体" panose="02010609060101010101" pitchFamily="49" charset="-122"/>
              </a:rPr>
              <a:t>最弱</a:t>
            </a:r>
            <a:r>
              <a:rPr lang="zh-CN" altLang="en-US" sz="2600" dirty="0">
                <a:latin typeface="楷体" panose="02010609060101010101" pitchFamily="49" charset="-122"/>
                <a:ea typeface="楷体" panose="02010609060101010101" pitchFamily="49" charset="-122"/>
              </a:rPr>
              <a:t>的一个传统节日了。春节盛大无比，是一年之中的重中之重，元宵节是春节的终幕，吃元宵，闹花灯，烧草龙。一年之计在于春，如此新一年的劳作就要开始了。然后是清明节，杏花春雨，祭奠祖先，吃蒿子粑粑，为即将到来的盛夏蓄积地气。五月是端午节，采艾草，游龙舟。再往后是中秋节，吃月饼，献月亮，每个孩子把一块大大的圆月饼用红绳串好，挂在脖子上，等一轮满月升起时，大家一起逐月奔跑，将月饼举起，重复高喊：“月亮家婆，你吃大边，我吃小边。”往往要闹到下半夜才不情不愿地回家，当然，那大大的月饼也就自己独享了。</a:t>
            </a:r>
            <a:r>
              <a:rPr lang="zh-CN" altLang="en-US" sz="2600" dirty="0">
                <a:solidFill>
                  <a:srgbClr val="FF0000"/>
                </a:solidFill>
                <a:latin typeface="楷体" panose="02010609060101010101" pitchFamily="49" charset="-122"/>
                <a:ea typeface="楷体" panose="02010609060101010101" pitchFamily="49" charset="-122"/>
              </a:rPr>
              <a:t>除此之外</a:t>
            </a:r>
            <a:r>
              <a:rPr lang="zh-CN" altLang="en-US" sz="2600" dirty="0">
                <a:latin typeface="楷体" panose="02010609060101010101" pitchFamily="49" charset="-122"/>
                <a:ea typeface="楷体" panose="02010609060101010101" pitchFamily="49" charset="-122"/>
              </a:rPr>
              <a:t>，中元节敬鬼，重阳节尊老，也都各有程式。</a:t>
            </a:r>
            <a:r>
              <a:rPr lang="zh-CN" altLang="en-US" sz="2600" dirty="0">
                <a:solidFill>
                  <a:srgbClr val="FF0000"/>
                </a:solidFill>
                <a:latin typeface="楷体" panose="02010609060101010101" pitchFamily="49" charset="-122"/>
                <a:ea typeface="楷体" panose="02010609060101010101" pitchFamily="49" charset="-122"/>
              </a:rPr>
              <a:t>唯独</a:t>
            </a:r>
            <a:r>
              <a:rPr lang="zh-CN" altLang="en-US" sz="2600" dirty="0">
                <a:latin typeface="楷体" panose="02010609060101010101" pitchFamily="49" charset="-122"/>
                <a:ea typeface="楷体" panose="02010609060101010101" pitchFamily="49" charset="-122"/>
              </a:rPr>
              <a:t>七夕节，就在岁月流转中</a:t>
            </a:r>
            <a:r>
              <a:rPr lang="zh-CN" altLang="en-US" sz="2600" dirty="0">
                <a:highlight>
                  <a:srgbClr val="00FFFF"/>
                </a:highlight>
                <a:latin typeface="楷体" panose="02010609060101010101" pitchFamily="49" charset="-122"/>
                <a:ea typeface="楷体" panose="02010609060101010101" pitchFamily="49" charset="-122"/>
              </a:rPr>
              <a:t>不声不响</a:t>
            </a:r>
            <a:r>
              <a:rPr lang="zh-CN" altLang="en-US" sz="2600" dirty="0">
                <a:latin typeface="楷体" panose="02010609060101010101" pitchFamily="49" charset="-122"/>
                <a:ea typeface="楷体" panose="02010609060101010101" pitchFamily="49" charset="-122"/>
              </a:rPr>
              <a:t>地过去了，</a:t>
            </a:r>
            <a:r>
              <a:rPr lang="zh-CN" altLang="en-US" sz="2600" dirty="0">
                <a:solidFill>
                  <a:srgbClr val="FF0000"/>
                </a:solidFill>
                <a:latin typeface="楷体" panose="02010609060101010101" pitchFamily="49" charset="-122"/>
                <a:ea typeface="楷体" panose="02010609060101010101" pitchFamily="49" charset="-122"/>
              </a:rPr>
              <a:t>没有</a:t>
            </a:r>
            <a:r>
              <a:rPr lang="zh-CN" altLang="en-US" sz="2600" dirty="0">
                <a:latin typeface="楷体" panose="02010609060101010101" pitchFamily="49" charset="-122"/>
                <a:ea typeface="楷体" panose="02010609060101010101" pitchFamily="49" charset="-122"/>
              </a:rPr>
              <a:t>独特的食物，</a:t>
            </a:r>
            <a:r>
              <a:rPr lang="zh-CN" altLang="en-US" sz="2600" dirty="0">
                <a:solidFill>
                  <a:srgbClr val="FF0000"/>
                </a:solidFill>
                <a:latin typeface="楷体" panose="02010609060101010101" pitchFamily="49" charset="-122"/>
                <a:ea typeface="楷体" panose="02010609060101010101" pitchFamily="49" charset="-122"/>
              </a:rPr>
              <a:t>没有</a:t>
            </a:r>
            <a:r>
              <a:rPr lang="zh-CN" altLang="en-US" sz="2600" dirty="0">
                <a:latin typeface="楷体" panose="02010609060101010101" pitchFamily="49" charset="-122"/>
                <a:ea typeface="楷体" panose="02010609060101010101" pitchFamily="49" charset="-122"/>
              </a:rPr>
              <a:t>约定的仪式，</a:t>
            </a:r>
            <a:r>
              <a:rPr lang="zh-CN" altLang="en-US" sz="2600" dirty="0">
                <a:solidFill>
                  <a:srgbClr val="FF0000"/>
                </a:solidFill>
                <a:latin typeface="楷体" panose="02010609060101010101" pitchFamily="49" charset="-122"/>
                <a:ea typeface="楷体" panose="02010609060101010101" pitchFamily="49" charset="-122"/>
              </a:rPr>
              <a:t>甚至都不会</a:t>
            </a:r>
            <a:r>
              <a:rPr lang="zh-CN" altLang="en-US" sz="2600" dirty="0">
                <a:latin typeface="楷体" panose="02010609060101010101" pitchFamily="49" charset="-122"/>
                <a:ea typeface="楷体" panose="02010609060101010101" pitchFamily="49" charset="-122"/>
              </a:rPr>
              <a:t>被人提起。</a:t>
            </a:r>
          </a:p>
        </p:txBody>
      </p:sp>
      <p:sp>
        <p:nvSpPr>
          <p:cNvPr id="4" name="文本框 3">
            <a:extLst>
              <a:ext uri="{FF2B5EF4-FFF2-40B4-BE49-F238E27FC236}">
                <a16:creationId xmlns:a16="http://schemas.microsoft.com/office/drawing/2014/main" id="{24281CF3-C8C6-21DE-9F20-A3DF4BBED7CB}"/>
              </a:ext>
            </a:extLst>
          </p:cNvPr>
          <p:cNvSpPr txBox="1"/>
          <p:nvPr/>
        </p:nvSpPr>
        <p:spPr>
          <a:xfrm>
            <a:off x="243690" y="5545097"/>
            <a:ext cx="11763825" cy="64633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a:solidFill>
                  <a:srgbClr val="FF0000"/>
                </a:solidFill>
                <a:latin typeface="黑体" panose="02010609060101010101" pitchFamily="49" charset="-122"/>
                <a:ea typeface="黑体" panose="02010609060101010101" pitchFamily="49" charset="-122"/>
              </a:rPr>
              <a:t>    </a:t>
            </a:r>
            <a:r>
              <a:rPr lang="zh-CN" altLang="en-US" dirty="0">
                <a:solidFill>
                  <a:srgbClr val="FF0000"/>
                </a:solidFill>
                <a:latin typeface="黑体" panose="02010609060101010101" pitchFamily="49" charset="-122"/>
                <a:ea typeface="黑体" panose="02010609060101010101" pitchFamily="49" charset="-122"/>
              </a:rPr>
              <a:t>第①段：用故乡的七夕节与春节、中秋等节日作对比，突出故乡的七夕节“无独特食物、无约定的仪式、很少被人提及”的冷清，暗含对七夕文化在民间传承弱化的思考</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引出下文对七夕深层文化内涵的挖掘。</a:t>
            </a:r>
          </a:p>
        </p:txBody>
      </p:sp>
      <p:sp>
        <p:nvSpPr>
          <p:cNvPr id="2" name="文本框 1">
            <a:extLst>
              <a:ext uri="{FF2B5EF4-FFF2-40B4-BE49-F238E27FC236}">
                <a16:creationId xmlns:a16="http://schemas.microsoft.com/office/drawing/2014/main" id="{B77524EA-E577-73D0-2E34-08E6011D6A2D}"/>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逐段解读</a:t>
            </a:r>
          </a:p>
        </p:txBody>
      </p:sp>
    </p:spTree>
    <p:extLst>
      <p:ext uri="{BB962C8B-B14F-4D97-AF65-F5344CB8AC3E}">
        <p14:creationId xmlns:p14="http://schemas.microsoft.com/office/powerpoint/2010/main" val="78408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0A41B-70FD-8955-5887-632FD1FABF9A}"/>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1AF2FE2C-765B-1D23-F7D2-E28291269E09}"/>
              </a:ext>
            </a:extLst>
          </p:cNvPr>
          <p:cNvSpPr>
            <a:spLocks noGrp="1"/>
          </p:cNvSpPr>
          <p:nvPr/>
        </p:nvSpPr>
        <p:spPr>
          <a:xfrm>
            <a:off x="214087" y="922189"/>
            <a:ext cx="11763825" cy="4641213"/>
          </a:xfrm>
          <a:prstGeom prst="rect">
            <a:avLst/>
          </a:prstGeom>
          <a:solidFill>
            <a:schemeClr val="bg1"/>
          </a:solidFill>
          <a:ln>
            <a:solidFill>
              <a:schemeClr val="bg1"/>
            </a:solidFill>
          </a:ln>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eaLnBrk="0" fontAlgn="base"/>
            <a:r>
              <a:rPr lang="zh-CN" altLang="en-US" sz="2700" dirty="0">
                <a:latin typeface="楷体" panose="02010609060101010101" pitchFamily="49" charset="-122"/>
                <a:ea typeface="楷体" panose="02010609060101010101" pitchFamily="49" charset="-122"/>
              </a:rPr>
              <a:t>    ②我</a:t>
            </a:r>
            <a:r>
              <a:rPr lang="zh-CN" altLang="en-US" sz="2700" dirty="0">
                <a:solidFill>
                  <a:srgbClr val="FF0000"/>
                </a:solidFill>
                <a:latin typeface="楷体" panose="02010609060101010101" pitchFamily="49" charset="-122"/>
                <a:ea typeface="楷体" panose="02010609060101010101" pitchFamily="49" charset="-122"/>
              </a:rPr>
              <a:t>最早</a:t>
            </a:r>
            <a:r>
              <a:rPr lang="zh-CN" altLang="en-US" sz="2700" dirty="0">
                <a:latin typeface="楷体" panose="02010609060101010101" pitchFamily="49" charset="-122"/>
                <a:ea typeface="楷体" panose="02010609060101010101" pitchFamily="49" charset="-122"/>
              </a:rPr>
              <a:t>对</a:t>
            </a:r>
            <a:r>
              <a:rPr lang="zh-CN" altLang="en-US" sz="2700" dirty="0">
                <a:solidFill>
                  <a:srgbClr val="0070C0"/>
                </a:solidFill>
                <a:latin typeface="楷体" panose="02010609060101010101" pitchFamily="49" charset="-122"/>
                <a:ea typeface="楷体" panose="02010609060101010101" pitchFamily="49" charset="-122"/>
              </a:rPr>
              <a:t>七夕节</a:t>
            </a:r>
            <a:r>
              <a:rPr lang="zh-CN" altLang="en-US" sz="2700" dirty="0">
                <a:latin typeface="楷体" panose="02010609060101010101" pitchFamily="49" charset="-122"/>
                <a:ea typeface="楷体" panose="02010609060101010101" pitchFamily="49" charset="-122"/>
              </a:rPr>
              <a:t>的了解，来自夏夜观星。在炎热的晚上，我故乡的习惯，是无论男女老少都一人一张竹床，在湖滩上次序摆开，湖水微澜，湖风轻拂，抬眼满目星河，璀璨光芒。有一天晚上，父亲一时兴起，遥指星空，教我识别星座，心宿二，天津四</a:t>
            </a:r>
            <a:r>
              <a:rPr lang="en-US" altLang="zh-CN" sz="2700" dirty="0">
                <a:latin typeface="楷体" panose="02010609060101010101" pitchFamily="49" charset="-122"/>
                <a:ea typeface="楷体" panose="02010609060101010101" pitchFamily="49" charset="-122"/>
              </a:rPr>
              <a:t>……</a:t>
            </a:r>
            <a:r>
              <a:rPr lang="zh-CN" altLang="en-US" sz="2700" dirty="0">
                <a:latin typeface="楷体" panose="02010609060101010101" pitchFamily="49" charset="-122"/>
                <a:ea typeface="楷体" panose="02010609060101010101" pitchFamily="49" charset="-122"/>
              </a:rPr>
              <a:t>天上的银河和地上的大湖交相辉映。其中最醒目的，当然就是牛郎星和织女星。我记得父亲兴致盎然地说，你看那牛郎星左右都有两颗小星，那就是牛郎和织女的两个孩子，牛郎正挑着他们拼命追赶织女呢。那一刻我并没有觉得悲伤，而是觉得有趣，织女星在我眼中幻化为扭头张望的女性，我甚至觉得她的长相应该跟姑姑们差不多，牛郎星则幻化为叔叔或者舅舅的模样，他挑着担子，正全力以赴地飞奔</a:t>
            </a:r>
            <a:r>
              <a:rPr lang="en-US" altLang="zh-CN" sz="2700" dirty="0">
                <a:latin typeface="楷体" panose="02010609060101010101" pitchFamily="49" charset="-122"/>
                <a:ea typeface="楷体" panose="02010609060101010101" pitchFamily="49" charset="-122"/>
              </a:rPr>
              <a:t>……</a:t>
            </a:r>
            <a:r>
              <a:rPr lang="zh-CN" altLang="en-US" sz="2700" dirty="0">
                <a:latin typeface="楷体" panose="02010609060101010101" pitchFamily="49" charset="-122"/>
                <a:ea typeface="楷体" panose="02010609060101010101" pitchFamily="49" charset="-122"/>
              </a:rPr>
              <a:t>这两颗大星伴我度过了童年的很多个夏夜，我的仲夏夜之梦，就这样在湖水和星光中渐渐远去了。</a:t>
            </a:r>
          </a:p>
        </p:txBody>
      </p:sp>
      <p:sp>
        <p:nvSpPr>
          <p:cNvPr id="4" name="文本框 3">
            <a:extLst>
              <a:ext uri="{FF2B5EF4-FFF2-40B4-BE49-F238E27FC236}">
                <a16:creationId xmlns:a16="http://schemas.microsoft.com/office/drawing/2014/main" id="{BE52C9DB-B058-2FC9-FF7F-2D893962F979}"/>
              </a:ext>
            </a:extLst>
          </p:cNvPr>
          <p:cNvSpPr txBox="1"/>
          <p:nvPr/>
        </p:nvSpPr>
        <p:spPr>
          <a:xfrm>
            <a:off x="214087" y="5714642"/>
            <a:ext cx="11763825" cy="64633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sym typeface="+mn-ea"/>
              </a:rPr>
              <a:t>    第②段：作者童年时夏夜在故乡湖滩上观星的记忆。父亲遥指星空教认星座，重点讲解牛郎星、织女星的星象故事，</a:t>
            </a:r>
            <a:r>
              <a:rPr lang="zh-CN" altLang="en-US" dirty="0">
                <a:solidFill>
                  <a:srgbClr val="FF0000"/>
                </a:solidFill>
                <a:latin typeface="黑体" panose="02010609060101010101" pitchFamily="49" charset="-122"/>
                <a:ea typeface="黑体" panose="02010609060101010101" pitchFamily="49" charset="-122"/>
              </a:rPr>
              <a:t>将牛郎织女的神话与星空相联系，并以充满童趣和亲切感的想象，将遥远星宿化为身边亲人形象的美好经历。</a:t>
            </a:r>
          </a:p>
        </p:txBody>
      </p:sp>
      <p:sp>
        <p:nvSpPr>
          <p:cNvPr id="2" name="文本框 1">
            <a:extLst>
              <a:ext uri="{FF2B5EF4-FFF2-40B4-BE49-F238E27FC236}">
                <a16:creationId xmlns:a16="http://schemas.microsoft.com/office/drawing/2014/main" id="{2B6437D4-49D5-2F4F-0296-EBB6EA92825E}"/>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逐段解读</a:t>
            </a:r>
          </a:p>
        </p:txBody>
      </p:sp>
    </p:spTree>
    <p:extLst>
      <p:ext uri="{BB962C8B-B14F-4D97-AF65-F5344CB8AC3E}">
        <p14:creationId xmlns:p14="http://schemas.microsoft.com/office/powerpoint/2010/main" val="264185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4711-8136-835F-9AB6-5A6AF5804874}"/>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AF7F11FB-9948-603D-7DE2-7CEFC7B2D845}"/>
              </a:ext>
            </a:extLst>
          </p:cNvPr>
          <p:cNvSpPr>
            <a:spLocks noGrp="1"/>
          </p:cNvSpPr>
          <p:nvPr/>
        </p:nvSpPr>
        <p:spPr>
          <a:xfrm>
            <a:off x="214087" y="922189"/>
            <a:ext cx="11763825" cy="4641213"/>
          </a:xfrm>
          <a:prstGeom prst="rect">
            <a:avLst/>
          </a:prstGeom>
          <a:solidFill>
            <a:schemeClr val="bg1"/>
          </a:solidFill>
          <a:ln>
            <a:solidFill>
              <a:schemeClr val="bg1"/>
            </a:solidFill>
          </a:ln>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eaLnBrk="0" fontAlgn="base"/>
            <a:r>
              <a:rPr lang="zh-CN" altLang="en-US" sz="2700" dirty="0">
                <a:latin typeface="楷体" panose="02010609060101010101" pitchFamily="49" charset="-122"/>
                <a:ea typeface="楷体" panose="02010609060101010101" pitchFamily="49" charset="-122"/>
              </a:rPr>
              <a:t>    ③如此说来，</a:t>
            </a:r>
            <a:r>
              <a:rPr lang="zh-CN" altLang="en-US" sz="2700" dirty="0">
                <a:solidFill>
                  <a:srgbClr val="0070C0"/>
                </a:solidFill>
                <a:latin typeface="楷体" panose="02010609060101010101" pitchFamily="49" charset="-122"/>
                <a:ea typeface="楷体" panose="02010609060101010101" pitchFamily="49" charset="-122"/>
              </a:rPr>
              <a:t>七夕</a:t>
            </a:r>
            <a:r>
              <a:rPr lang="zh-CN" altLang="en-US" sz="2700" dirty="0">
                <a:latin typeface="楷体" panose="02010609060101010101" pitchFamily="49" charset="-122"/>
                <a:ea typeface="楷体" panose="02010609060101010101" pitchFamily="49" charset="-122"/>
              </a:rPr>
              <a:t>恐怕是与</a:t>
            </a:r>
            <a:r>
              <a:rPr lang="zh-CN" altLang="en-US" sz="2700" dirty="0">
                <a:solidFill>
                  <a:srgbClr val="0070C0"/>
                </a:solidFill>
                <a:latin typeface="楷体" panose="02010609060101010101" pitchFamily="49" charset="-122"/>
                <a:ea typeface="楷体" panose="02010609060101010101" pitchFamily="49" charset="-122"/>
              </a:rPr>
              <a:t>星象</a:t>
            </a:r>
            <a:r>
              <a:rPr lang="zh-CN" altLang="en-US" sz="2700" dirty="0">
                <a:latin typeface="楷体" panose="02010609060101010101" pitchFamily="49" charset="-122"/>
                <a:ea typeface="楷体" panose="02010609060101010101" pitchFamily="49" charset="-122"/>
              </a:rPr>
              <a:t>最密切的一个节日了。在流行的说法中，中国人是农耕民族，面朝黄土背朝天，见土地时多，看星空时少。哲学家康德所谓的“头顶的星空和心中的道德律令”似乎成了西方人的标配。这一认识其实大谬</a:t>
            </a:r>
            <a:r>
              <a:rPr lang="en-US" altLang="zh-CN" sz="2700" dirty="0">
                <a:latin typeface="楷体" panose="02010609060101010101" pitchFamily="49" charset="-122"/>
                <a:ea typeface="楷体" panose="02010609060101010101" pitchFamily="49" charset="-122"/>
              </a:rPr>
              <a:t>!</a:t>
            </a:r>
            <a:r>
              <a:rPr lang="zh-CN" altLang="en-US" sz="2700" dirty="0">
                <a:latin typeface="楷体" panose="02010609060101010101" pitchFamily="49" charset="-122"/>
                <a:ea typeface="楷体" panose="02010609060101010101" pitchFamily="49" charset="-122"/>
              </a:rPr>
              <a:t>中国自古以来就是一个脚踏实地、遥望星空的民族，无论是农耕还是渔猎，通过对天象的观察来获得启示并掌握自然的规律，一直是中国人的生存智慧，在这一智慧的指引下，中国的先民们积累了丰富的天文知识和观象能力。只不过在王权时代，“天授以时”</a:t>
            </a:r>
            <a:r>
              <a:rPr lang="en-US" altLang="zh-CN" sz="2700" dirty="0">
                <a:latin typeface="楷体" panose="02010609060101010101" pitchFamily="49" charset="-122"/>
                <a:ea typeface="楷体" panose="02010609060101010101" pitchFamily="49" charset="-122"/>
              </a:rPr>
              <a:t>,</a:t>
            </a:r>
            <a:r>
              <a:rPr lang="zh-CN" altLang="en-US" sz="2700" dirty="0">
                <a:latin typeface="楷体" panose="02010609060101010101" pitchFamily="49" charset="-122"/>
                <a:ea typeface="楷体" panose="02010609060101010101" pitchFamily="49" charset="-122"/>
              </a:rPr>
              <a:t>观星不是一种审美行为，而是一种政治预测，因此它们被严格地限制在宫廷和官方。但即使如此，也不能阻挡民间对天空和星象的好奇与热情，并用种种方式将它表达出来。在我看来，牛郎织女的传说以及与之相关的七夕节，就是星象崇拜与中国普通民众生活实践最生动的结合。</a:t>
            </a:r>
          </a:p>
        </p:txBody>
      </p:sp>
      <p:sp>
        <p:nvSpPr>
          <p:cNvPr id="4" name="文本框 3">
            <a:extLst>
              <a:ext uri="{FF2B5EF4-FFF2-40B4-BE49-F238E27FC236}">
                <a16:creationId xmlns:a16="http://schemas.microsoft.com/office/drawing/2014/main" id="{5591B6EA-A72A-B930-ED7C-33D2886A2D91}"/>
              </a:ext>
            </a:extLst>
          </p:cNvPr>
          <p:cNvSpPr txBox="1"/>
          <p:nvPr/>
        </p:nvSpPr>
        <p:spPr>
          <a:xfrm>
            <a:off x="214086" y="5690830"/>
            <a:ext cx="11763825"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sym typeface="+mn-ea"/>
              </a:rPr>
              <a:t>第③段：反驳“中国人不看星空”的误解，指出星象在古代是生存智慧（农耕、渔猎）与政治工具（宫廷观星），而牛郎织女传说正是民间星象崇拜的生动体现。</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A4DA0BA5-4FED-797C-C7D8-3FDBC9AE6CD9}"/>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逐段解读</a:t>
            </a:r>
          </a:p>
        </p:txBody>
      </p:sp>
    </p:spTree>
    <p:extLst>
      <p:ext uri="{BB962C8B-B14F-4D97-AF65-F5344CB8AC3E}">
        <p14:creationId xmlns:p14="http://schemas.microsoft.com/office/powerpoint/2010/main" val="353100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967D5-B989-BBC9-53EC-80F7D012CB87}"/>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FFF42E5D-33AC-0D67-02E6-9BF82100E3C2}"/>
              </a:ext>
            </a:extLst>
          </p:cNvPr>
          <p:cNvSpPr>
            <a:spLocks noGrp="1"/>
          </p:cNvSpPr>
          <p:nvPr/>
        </p:nvSpPr>
        <p:spPr>
          <a:xfrm>
            <a:off x="214087" y="922189"/>
            <a:ext cx="11763825" cy="4641213"/>
          </a:xfrm>
          <a:prstGeom prst="rect">
            <a:avLst/>
          </a:prstGeom>
          <a:solidFill>
            <a:schemeClr val="bg1"/>
          </a:solidFill>
          <a:ln>
            <a:solidFill>
              <a:schemeClr val="bg1"/>
            </a:solidFill>
          </a:ln>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eaLnBrk="0" fontAlgn="base"/>
            <a:r>
              <a:rPr lang="zh-CN" altLang="en-US" sz="2700" dirty="0">
                <a:latin typeface="楷体" panose="02010609060101010101" pitchFamily="49" charset="-122"/>
                <a:ea typeface="楷体" panose="02010609060101010101" pitchFamily="49" charset="-122"/>
              </a:rPr>
              <a:t>    ④据说牛郎织女的故事有十几个版本，我</a:t>
            </a:r>
            <a:r>
              <a:rPr lang="zh-CN" altLang="en-US" sz="2700" dirty="0">
                <a:solidFill>
                  <a:srgbClr val="FF0000"/>
                </a:solidFill>
                <a:latin typeface="楷体" panose="02010609060101010101" pitchFamily="49" charset="-122"/>
                <a:ea typeface="楷体" panose="02010609060101010101" pitchFamily="49" charset="-122"/>
              </a:rPr>
              <a:t>更</a:t>
            </a:r>
            <a:r>
              <a:rPr lang="zh-CN" altLang="en-US" sz="2700" dirty="0">
                <a:latin typeface="楷体" panose="02010609060101010101" pitchFamily="49" charset="-122"/>
                <a:ea typeface="楷体" panose="02010609060101010101" pitchFamily="49" charset="-122"/>
              </a:rPr>
              <a:t>感兴趣的是这样一个故事所内含的</a:t>
            </a:r>
            <a:r>
              <a:rPr lang="zh-CN" altLang="en-US" sz="2700" dirty="0">
                <a:solidFill>
                  <a:srgbClr val="00B050"/>
                </a:solidFill>
                <a:latin typeface="楷体" panose="02010609060101010101" pitchFamily="49" charset="-122"/>
                <a:ea typeface="楷体" panose="02010609060101010101" pitchFamily="49" charset="-122"/>
              </a:rPr>
              <a:t>叙事模式</a:t>
            </a:r>
            <a:r>
              <a:rPr lang="zh-CN" altLang="en-US" sz="2700" dirty="0">
                <a:latin typeface="楷体" panose="02010609060101010101" pitchFamily="49" charset="-122"/>
                <a:ea typeface="楷体" panose="02010609060101010101" pitchFamily="49" charset="-122"/>
              </a:rPr>
              <a:t>。</a:t>
            </a:r>
            <a:r>
              <a:rPr lang="zh-CN" altLang="en-US" sz="2700" dirty="0">
                <a:solidFill>
                  <a:srgbClr val="0070C0"/>
                </a:solidFill>
                <a:latin typeface="楷体" panose="02010609060101010101" pitchFamily="49" charset="-122"/>
                <a:ea typeface="楷体" panose="02010609060101010101" pitchFamily="49" charset="-122"/>
              </a:rPr>
              <a:t>牛郎织女的故事</a:t>
            </a:r>
            <a:r>
              <a:rPr lang="zh-CN" altLang="en-US" sz="2700" dirty="0">
                <a:latin typeface="楷体" panose="02010609060101010101" pitchFamily="49" charset="-122"/>
                <a:ea typeface="楷体" panose="02010609060101010101" pitchFamily="49" charset="-122"/>
              </a:rPr>
              <a:t>在时空中</a:t>
            </a:r>
            <a:r>
              <a:rPr lang="zh-CN" altLang="en-US" sz="2700" dirty="0">
                <a:solidFill>
                  <a:srgbClr val="FF0000"/>
                </a:solidFill>
                <a:latin typeface="楷体" panose="02010609060101010101" pitchFamily="49" charset="-122"/>
                <a:ea typeface="楷体" panose="02010609060101010101" pitchFamily="49" charset="-122"/>
              </a:rPr>
              <a:t>经久不灭</a:t>
            </a:r>
            <a:r>
              <a:rPr lang="zh-CN" altLang="en-US" sz="2700" dirty="0">
                <a:latin typeface="楷体" panose="02010609060101010101" pitchFamily="49" charset="-122"/>
                <a:ea typeface="楷体" panose="02010609060101010101" pitchFamily="49" charset="-122"/>
              </a:rPr>
              <a:t>，它一定隐藏着一套</a:t>
            </a:r>
            <a:r>
              <a:rPr lang="zh-CN" altLang="en-US" sz="2700" dirty="0">
                <a:highlight>
                  <a:srgbClr val="FFFF00"/>
                </a:highlight>
                <a:latin typeface="楷体" panose="02010609060101010101" pitchFamily="49" charset="-122"/>
                <a:ea typeface="楷体" panose="02010609060101010101" pitchFamily="49" charset="-122"/>
              </a:rPr>
              <a:t>文化符码</a:t>
            </a:r>
            <a:r>
              <a:rPr lang="zh-CN" altLang="en-US" sz="2700" dirty="0">
                <a:latin typeface="楷体" panose="02010609060101010101" pitchFamily="49" charset="-122"/>
                <a:ea typeface="楷体" panose="02010609060101010101" pitchFamily="49" charset="-122"/>
              </a:rPr>
              <a:t>，</a:t>
            </a:r>
            <a:r>
              <a:rPr lang="zh-CN" altLang="en-US" sz="2700" dirty="0">
                <a:solidFill>
                  <a:srgbClr val="FF0000"/>
                </a:solidFill>
                <a:latin typeface="楷体" panose="02010609060101010101" pitchFamily="49" charset="-122"/>
                <a:ea typeface="楷体" panose="02010609060101010101" pitchFamily="49" charset="-122"/>
              </a:rPr>
              <a:t>且</a:t>
            </a:r>
            <a:r>
              <a:rPr lang="zh-CN" altLang="en-US" sz="2700" dirty="0">
                <a:latin typeface="楷体" panose="02010609060101010101" pitchFamily="49" charset="-122"/>
                <a:ea typeface="楷体" panose="02010609060101010101" pitchFamily="49" charset="-122"/>
              </a:rPr>
              <a:t>与</a:t>
            </a:r>
            <a:r>
              <a:rPr lang="zh-CN" altLang="en-US" sz="2700" dirty="0">
                <a:solidFill>
                  <a:srgbClr val="FF0000"/>
                </a:solidFill>
                <a:latin typeface="楷体" panose="02010609060101010101" pitchFamily="49" charset="-122"/>
                <a:ea typeface="楷体" panose="02010609060101010101" pitchFamily="49" charset="-122"/>
              </a:rPr>
              <a:t>中国人</a:t>
            </a:r>
            <a:r>
              <a:rPr lang="zh-CN" altLang="en-US" sz="2700" dirty="0">
                <a:latin typeface="楷体" panose="02010609060101010101" pitchFamily="49" charset="-122"/>
                <a:ea typeface="楷体" panose="02010609060101010101" pitchFamily="49" charset="-122"/>
              </a:rPr>
              <a:t>的</a:t>
            </a:r>
            <a:r>
              <a:rPr lang="zh-CN" altLang="en-US" sz="2700" dirty="0">
                <a:solidFill>
                  <a:srgbClr val="00B050"/>
                </a:solidFill>
                <a:latin typeface="楷体" panose="02010609060101010101" pitchFamily="49" charset="-122"/>
                <a:ea typeface="楷体" panose="02010609060101010101" pitchFamily="49" charset="-122"/>
              </a:rPr>
              <a:t>心灵相契</a:t>
            </a:r>
            <a:r>
              <a:rPr lang="zh-CN" altLang="en-US" sz="2700" dirty="0">
                <a:latin typeface="楷体" panose="02010609060101010101" pitchFamily="49" charset="-122"/>
                <a:ea typeface="楷体" panose="02010609060101010101" pitchFamily="49" charset="-122"/>
              </a:rPr>
              <a:t>。</a:t>
            </a:r>
          </a:p>
        </p:txBody>
      </p:sp>
      <p:sp>
        <p:nvSpPr>
          <p:cNvPr id="4" name="文本框 3">
            <a:extLst>
              <a:ext uri="{FF2B5EF4-FFF2-40B4-BE49-F238E27FC236}">
                <a16:creationId xmlns:a16="http://schemas.microsoft.com/office/drawing/2014/main" id="{F48370F1-2E2C-FB20-5745-C7BFB7807AD5}"/>
              </a:ext>
            </a:extLst>
          </p:cNvPr>
          <p:cNvSpPr txBox="1"/>
          <p:nvPr/>
        </p:nvSpPr>
        <p:spPr>
          <a:xfrm>
            <a:off x="214086" y="5690830"/>
            <a:ext cx="11763825"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sym typeface="+mn-ea"/>
              </a:rPr>
              <a:t>第④段：作者对牛郎织女故事叙事模式及其文化内涵的关注。作者指出该故事存在多个版本，但其经久不衰的核心原因在于故事中隐藏着一套契合中国人文化心理的深层叙事结构，即一种能够唤起普遍情感共鸣的文化符码。</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84DC46E8-5F31-299F-A8E1-8C3B9FAF360D}"/>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逐段解读</a:t>
            </a:r>
          </a:p>
        </p:txBody>
      </p:sp>
    </p:spTree>
    <p:extLst>
      <p:ext uri="{BB962C8B-B14F-4D97-AF65-F5344CB8AC3E}">
        <p14:creationId xmlns:p14="http://schemas.microsoft.com/office/powerpoint/2010/main" val="23676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D2867-6E06-A64C-BB9C-879C1D6A6E0D}"/>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7E9D0331-9C0F-4DBB-8285-BD48E61B0024}"/>
              </a:ext>
            </a:extLst>
          </p:cNvPr>
          <p:cNvSpPr>
            <a:spLocks noGrp="1"/>
          </p:cNvSpPr>
          <p:nvPr/>
        </p:nvSpPr>
        <p:spPr>
          <a:xfrm>
            <a:off x="256161" y="922190"/>
            <a:ext cx="11679677" cy="4668986"/>
          </a:xfrm>
          <a:prstGeom prst="rect">
            <a:avLst/>
          </a:prstGeom>
          <a:solidFill>
            <a:schemeClr val="bg1"/>
          </a:solidFill>
          <a:ln>
            <a:solidFill>
              <a:schemeClr val="bg1"/>
            </a:solidFill>
          </a:ln>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fontAlgn="base" latinLnBrk="1"/>
            <a:r>
              <a:rPr lang="zh-CN" altLang="en-US" sz="2500" dirty="0">
                <a:latin typeface="楷体" panose="02010609060101010101" pitchFamily="49" charset="-122"/>
                <a:ea typeface="楷体" panose="02010609060101010101" pitchFamily="49" charset="-122"/>
              </a:rPr>
              <a:t>    ⑤这个故事应该</a:t>
            </a:r>
            <a:r>
              <a:rPr lang="zh-CN" altLang="en-US" sz="2500" dirty="0">
                <a:solidFill>
                  <a:srgbClr val="FF0000"/>
                </a:solidFill>
                <a:latin typeface="楷体" panose="02010609060101010101" pitchFamily="49" charset="-122"/>
                <a:ea typeface="楷体" panose="02010609060101010101" pitchFamily="49" charset="-122"/>
              </a:rPr>
              <a:t>先从</a:t>
            </a:r>
            <a:r>
              <a:rPr lang="zh-CN" altLang="en-US" sz="2500" dirty="0">
                <a:solidFill>
                  <a:srgbClr val="0070C0"/>
                </a:solidFill>
                <a:latin typeface="楷体" panose="02010609060101010101" pitchFamily="49" charset="-122"/>
                <a:ea typeface="楷体" panose="02010609060101010101" pitchFamily="49" charset="-122"/>
              </a:rPr>
              <a:t>牛郎和织女</a:t>
            </a:r>
            <a:r>
              <a:rPr lang="zh-CN" altLang="en-US" sz="2500" dirty="0">
                <a:latin typeface="楷体" panose="02010609060101010101" pitchFamily="49" charset="-122"/>
                <a:ea typeface="楷体" panose="02010609060101010101" pitchFamily="49" charset="-122"/>
              </a:rPr>
              <a:t>之间的婚姻</a:t>
            </a:r>
            <a:r>
              <a:rPr lang="zh-CN" altLang="en-US" sz="2500" dirty="0">
                <a:solidFill>
                  <a:srgbClr val="FF0000"/>
                </a:solidFill>
                <a:latin typeface="楷体" panose="02010609060101010101" pitchFamily="49" charset="-122"/>
                <a:ea typeface="楷体" panose="02010609060101010101" pitchFamily="49" charset="-122"/>
              </a:rPr>
              <a:t>讲起</a:t>
            </a:r>
            <a:r>
              <a:rPr lang="zh-CN" altLang="en-US" sz="2500" dirty="0">
                <a:latin typeface="楷体" panose="02010609060101010101" pitchFamily="49" charset="-122"/>
                <a:ea typeface="楷体" panose="02010609060101010101" pitchFamily="49" charset="-122"/>
              </a:rPr>
              <a:t>。在人类社会的结构中，无论是古典时代的家族还是现代社会的家庭，婚姻都是其核心构件，它是伦理关系的基石。牛郎和织女的婚姻有不同的版本，其中有</a:t>
            </a:r>
            <a:r>
              <a:rPr lang="zh-CN" altLang="en-US" sz="2500" dirty="0">
                <a:solidFill>
                  <a:srgbClr val="00B050"/>
                </a:solidFill>
                <a:latin typeface="楷体" panose="02010609060101010101" pitchFamily="49" charset="-122"/>
                <a:ea typeface="楷体" panose="02010609060101010101" pitchFamily="49" charset="-122"/>
              </a:rPr>
              <a:t>两个版本</a:t>
            </a:r>
            <a:r>
              <a:rPr lang="zh-CN" altLang="en-US" sz="2500" dirty="0">
                <a:latin typeface="楷体" panose="02010609060101010101" pitchFamily="49" charset="-122"/>
                <a:ea typeface="楷体" panose="02010609060101010101" pitchFamily="49" charset="-122"/>
              </a:rPr>
              <a:t>值得注意，</a:t>
            </a:r>
            <a:r>
              <a:rPr lang="zh-CN" altLang="en-US" sz="2500" dirty="0">
                <a:solidFill>
                  <a:srgbClr val="00B050"/>
                </a:solidFill>
                <a:latin typeface="楷体" panose="02010609060101010101" pitchFamily="49" charset="-122"/>
                <a:ea typeface="楷体" panose="02010609060101010101" pitchFamily="49" charset="-122"/>
              </a:rPr>
              <a:t>一个版本</a:t>
            </a:r>
            <a:r>
              <a:rPr lang="zh-CN" altLang="en-US" sz="2500" dirty="0">
                <a:latin typeface="楷体" panose="02010609060101010101" pitchFamily="49" charset="-122"/>
                <a:ea typeface="楷体" panose="02010609060101010101" pitchFamily="49" charset="-122"/>
              </a:rPr>
              <a:t>是牛郎和织女本来都是天庭中的一员，只是因为犯了错误遭到惩罚才贬为凡人，也就是说，他们的婚姻是前定的。在这个前定中，世俗生活不过是一场试验，在</a:t>
            </a:r>
            <a:r>
              <a:rPr lang="zh-CN" altLang="en-US" sz="2500" dirty="0">
                <a:solidFill>
                  <a:srgbClr val="FF0000"/>
                </a:solidFill>
                <a:latin typeface="楷体" panose="02010609060101010101" pitchFamily="49" charset="-122"/>
                <a:ea typeface="楷体" panose="02010609060101010101" pitchFamily="49" charset="-122"/>
              </a:rPr>
              <a:t>获得原谅之后</a:t>
            </a:r>
            <a:r>
              <a:rPr lang="zh-CN" altLang="en-US" sz="2500" dirty="0">
                <a:latin typeface="楷体" panose="02010609060101010101" pitchFamily="49" charset="-122"/>
                <a:ea typeface="楷体" panose="02010609060101010101" pitchFamily="49" charset="-122"/>
              </a:rPr>
              <a:t>，他们将</a:t>
            </a:r>
            <a:r>
              <a:rPr lang="zh-CN" altLang="en-US" sz="2500" dirty="0">
                <a:solidFill>
                  <a:srgbClr val="FF0000"/>
                </a:solidFill>
                <a:latin typeface="楷体" panose="02010609060101010101" pitchFamily="49" charset="-122"/>
                <a:ea typeface="楷体" panose="02010609060101010101" pitchFamily="49" charset="-122"/>
              </a:rPr>
              <a:t>重返天庭并恢复以前的身份</a:t>
            </a:r>
            <a:r>
              <a:rPr lang="zh-CN" altLang="en-US" sz="2500" dirty="0">
                <a:latin typeface="楷体" panose="02010609060101010101" pitchFamily="49" charset="-122"/>
                <a:ea typeface="楷体" panose="02010609060101010101" pitchFamily="49" charset="-122"/>
              </a:rPr>
              <a:t>。这种前定的另一个更高阶的故事是</a:t>
            </a:r>
            <a:r>
              <a:rPr lang="en-US" altLang="zh-CN" sz="2500" dirty="0">
                <a:latin typeface="楷体" panose="02010609060101010101" pitchFamily="49" charset="-122"/>
                <a:ea typeface="楷体" panose="02010609060101010101" pitchFamily="49" charset="-122"/>
              </a:rPr>
              <a:t>《</a:t>
            </a:r>
            <a:r>
              <a:rPr lang="zh-CN" altLang="en-US" sz="2500" dirty="0">
                <a:latin typeface="楷体" panose="02010609060101010101" pitchFamily="49" charset="-122"/>
                <a:ea typeface="楷体" panose="02010609060101010101" pitchFamily="49" charset="-122"/>
              </a:rPr>
              <a:t>红楼梦</a:t>
            </a:r>
            <a:r>
              <a:rPr lang="en-US" altLang="zh-CN" sz="2500" dirty="0">
                <a:latin typeface="楷体" panose="02010609060101010101" pitchFamily="49" charset="-122"/>
                <a:ea typeface="楷体" panose="02010609060101010101" pitchFamily="49" charset="-122"/>
              </a:rPr>
              <a:t>》</a:t>
            </a:r>
            <a:r>
              <a:rPr lang="zh-CN" altLang="en-US" sz="2500" dirty="0">
                <a:latin typeface="楷体" panose="02010609060101010101" pitchFamily="49" charset="-122"/>
                <a:ea typeface="楷体" panose="02010609060101010101" pitchFamily="49" charset="-122"/>
              </a:rPr>
              <a:t>中林黛玉和贾宝玉的爱情故事。贾宝玉是神瑛侍者，用水浇灌了绛珠仙草，所以绛珠仙草化身林黛玉，要用一生的眼泪来回报贾宝玉。前定在某种意义上是一种原始思维，在先民的理解和想象中，一切都是神意的安排。在</a:t>
            </a:r>
            <a:r>
              <a:rPr lang="zh-CN" altLang="en-US" sz="2500" dirty="0">
                <a:solidFill>
                  <a:srgbClr val="00B050"/>
                </a:solidFill>
                <a:latin typeface="楷体" panose="02010609060101010101" pitchFamily="49" charset="-122"/>
                <a:ea typeface="楷体" panose="02010609060101010101" pitchFamily="49" charset="-122"/>
              </a:rPr>
              <a:t>另外一个版本</a:t>
            </a:r>
            <a:r>
              <a:rPr lang="zh-CN" altLang="en-US" sz="2500" dirty="0">
                <a:latin typeface="楷体" panose="02010609060101010101" pitchFamily="49" charset="-122"/>
                <a:ea typeface="楷体" panose="02010609060101010101" pitchFamily="49" charset="-122"/>
              </a:rPr>
              <a:t>中，牛郎仅仅是一个凡人，他因为</a:t>
            </a:r>
            <a:r>
              <a:rPr lang="zh-CN" altLang="en-US" sz="2500" dirty="0">
                <a:solidFill>
                  <a:srgbClr val="FF0000"/>
                </a:solidFill>
                <a:latin typeface="楷体" panose="02010609060101010101" pitchFamily="49" charset="-122"/>
                <a:ea typeface="楷体" panose="02010609060101010101" pitchFamily="49" charset="-122"/>
              </a:rPr>
              <a:t>受苦、善良和勤劳而必将获得道德上的嘉奖</a:t>
            </a:r>
            <a:r>
              <a:rPr lang="zh-CN" altLang="en-US" sz="2500" dirty="0">
                <a:latin typeface="楷体" panose="02010609060101010101" pitchFamily="49" charset="-122"/>
                <a:ea typeface="楷体" panose="02010609060101010101" pitchFamily="49" charset="-122"/>
              </a:rPr>
              <a:t>，这种嘉奖的最高形式莫过于他能够获得一段在凡尘根本无法获得的婚姻，织女由此成了被预定的“礼物”。这两个版本的故事</a:t>
            </a:r>
            <a:r>
              <a:rPr lang="zh-CN" altLang="en-US" sz="2500" dirty="0">
                <a:solidFill>
                  <a:srgbClr val="FF0000"/>
                </a:solidFill>
                <a:highlight>
                  <a:srgbClr val="FFFF00"/>
                </a:highlight>
                <a:latin typeface="楷体" panose="02010609060101010101" pitchFamily="49" charset="-122"/>
                <a:ea typeface="楷体" panose="02010609060101010101" pitchFamily="49" charset="-122"/>
              </a:rPr>
              <a:t>都</a:t>
            </a:r>
            <a:r>
              <a:rPr lang="zh-CN" altLang="en-US" sz="2500" dirty="0">
                <a:solidFill>
                  <a:srgbClr val="FF0000"/>
                </a:solidFill>
                <a:latin typeface="楷体" panose="02010609060101010101" pitchFamily="49" charset="-122"/>
                <a:ea typeface="楷体" panose="02010609060101010101" pitchFamily="49" charset="-122"/>
              </a:rPr>
              <a:t>要求重返那个前定的</a:t>
            </a:r>
            <a:r>
              <a:rPr lang="zh-CN" altLang="en-US" sz="2500" dirty="0">
                <a:solidFill>
                  <a:srgbClr val="FF0000"/>
                </a:solidFill>
                <a:highlight>
                  <a:srgbClr val="FFFF00"/>
                </a:highlight>
                <a:latin typeface="楷体" panose="02010609060101010101" pitchFamily="49" charset="-122"/>
                <a:ea typeface="楷体" panose="02010609060101010101" pitchFamily="49" charset="-122"/>
              </a:rPr>
              <a:t>神意时刻</a:t>
            </a:r>
            <a:r>
              <a:rPr lang="zh-CN" altLang="en-US" sz="2500" dirty="0">
                <a:latin typeface="楷体" panose="02010609060101010101" pitchFamily="49" charset="-122"/>
                <a:ea typeface="楷体" panose="02010609060101010101" pitchFamily="49" charset="-122"/>
              </a:rPr>
              <a:t>。</a:t>
            </a:r>
          </a:p>
        </p:txBody>
      </p:sp>
      <p:sp>
        <p:nvSpPr>
          <p:cNvPr id="4" name="文本框 3">
            <a:extLst>
              <a:ext uri="{FF2B5EF4-FFF2-40B4-BE49-F238E27FC236}">
                <a16:creationId xmlns:a16="http://schemas.microsoft.com/office/drawing/2014/main" id="{6491921C-B900-FAE3-757A-2E721584CA27}"/>
              </a:ext>
            </a:extLst>
          </p:cNvPr>
          <p:cNvSpPr txBox="1"/>
          <p:nvPr/>
        </p:nvSpPr>
        <p:spPr>
          <a:xfrm>
            <a:off x="256161" y="5596949"/>
            <a:ext cx="11679677" cy="120032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sym typeface="+mn-ea"/>
              </a:rPr>
              <a:t>第⑤段：围绕牛郎和织女的婚姻叙事的“前定模式”展开分析。版本一：牛郎织女本是天庭成员，因犯错被贬凡间（类似</a:t>
            </a:r>
            <a:r>
              <a:rPr lang="en-US" altLang="zh-CN" dirty="0">
                <a:solidFill>
                  <a:srgbClr val="FF0000"/>
                </a:solidFill>
                <a:latin typeface="黑体" panose="02010609060101010101" pitchFamily="49" charset="-122"/>
                <a:ea typeface="黑体" panose="02010609060101010101" pitchFamily="49" charset="-122"/>
                <a:sym typeface="+mn-ea"/>
              </a:rPr>
              <a:t>《</a:t>
            </a:r>
            <a:r>
              <a:rPr lang="zh-CN" altLang="en-US" dirty="0">
                <a:solidFill>
                  <a:srgbClr val="FF0000"/>
                </a:solidFill>
                <a:latin typeface="黑体" panose="02010609060101010101" pitchFamily="49" charset="-122"/>
                <a:ea typeface="黑体" panose="02010609060101010101" pitchFamily="49" charset="-122"/>
                <a:sym typeface="+mn-ea"/>
              </a:rPr>
              <a:t>红楼梦</a:t>
            </a:r>
            <a:r>
              <a:rPr lang="en-US" altLang="zh-CN" dirty="0">
                <a:solidFill>
                  <a:srgbClr val="FF0000"/>
                </a:solidFill>
                <a:latin typeface="黑体" panose="02010609060101010101" pitchFamily="49" charset="-122"/>
                <a:ea typeface="黑体" panose="02010609060101010101" pitchFamily="49" charset="-122"/>
                <a:sym typeface="+mn-ea"/>
              </a:rPr>
              <a:t>》“</a:t>
            </a:r>
            <a:r>
              <a:rPr lang="zh-CN" altLang="en-US" dirty="0">
                <a:solidFill>
                  <a:srgbClr val="FF0000"/>
                </a:solidFill>
                <a:latin typeface="黑体" panose="02010609060101010101" pitchFamily="49" charset="-122"/>
                <a:ea typeface="黑体" panose="02010609060101010101" pitchFamily="49" charset="-122"/>
                <a:sym typeface="+mn-ea"/>
              </a:rPr>
              <a:t>木石前盟”的宿命论）；版本二：牛郎因善良勤劳获“神赐婚姻”，织女是“奖励性礼物”（体现民间对道德的推崇）。两个版本均指向“前定的神意时刻”，强调故事必须回归到命运被预先安排的原点，暗含先民对“命运由神意安排”的原始思维认知。</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2FC54B82-21AC-0ED6-E90D-6B467DE8C318}"/>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逐段解读</a:t>
            </a:r>
          </a:p>
        </p:txBody>
      </p:sp>
    </p:spTree>
    <p:extLst>
      <p:ext uri="{BB962C8B-B14F-4D97-AF65-F5344CB8AC3E}">
        <p14:creationId xmlns:p14="http://schemas.microsoft.com/office/powerpoint/2010/main" val="132531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C2D42-C992-A80A-782A-ED5BACE791C5}"/>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01C87329-F318-B9D3-2C1C-00CE4B6CC55E}"/>
              </a:ext>
            </a:extLst>
          </p:cNvPr>
          <p:cNvSpPr>
            <a:spLocks noGrp="1"/>
          </p:cNvSpPr>
          <p:nvPr/>
        </p:nvSpPr>
        <p:spPr>
          <a:xfrm>
            <a:off x="214087" y="922190"/>
            <a:ext cx="11763825" cy="4982910"/>
          </a:xfrm>
          <a:prstGeom prst="rect">
            <a:avLst/>
          </a:prstGeom>
          <a:solidFill>
            <a:schemeClr val="bg1"/>
          </a:solidFill>
          <a:ln>
            <a:solidFill>
              <a:schemeClr val="bg1"/>
            </a:solidFill>
          </a:ln>
        </p:spPr>
        <p:txBody>
          <a:bodyPr vert="horz" lIns="91440" tIns="45720" rIns="91440" bIns="45720" rtlCol="0" anchor="t">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fontAlgn="base" latinLnBrk="1"/>
            <a:r>
              <a:rPr lang="zh-CN" altLang="en-US" sz="3200" dirty="0">
                <a:latin typeface="楷体" panose="02010609060101010101" pitchFamily="49" charset="-122"/>
                <a:ea typeface="楷体" panose="02010609060101010101" pitchFamily="49" charset="-122"/>
              </a:rPr>
              <a:t>    ⑥也正是在这个过程中，主体的能动性开始发挥其作用，生本能在这里转化为一种对世俗生活的热爱</a:t>
            </a:r>
            <a:r>
              <a:rPr lang="en-US" altLang="zh-CN" sz="3200" dirty="0">
                <a:latin typeface="楷体" panose="02010609060101010101" pitchFamily="49" charset="-122"/>
                <a:ea typeface="楷体" panose="02010609060101010101" pitchFamily="49" charset="-122"/>
              </a:rPr>
              <a:t>——</a:t>
            </a:r>
            <a:r>
              <a:rPr lang="zh-CN" altLang="en-US" sz="3200" dirty="0">
                <a:latin typeface="楷体" panose="02010609060101010101" pitchFamily="49" charset="-122"/>
                <a:ea typeface="楷体" panose="02010609060101010101" pitchFamily="49" charset="-122"/>
              </a:rPr>
              <a:t>李商隐也许是最早</a:t>
            </a:r>
            <a:r>
              <a:rPr lang="zh-CN" altLang="en-US" sz="3200" dirty="0">
                <a:highlight>
                  <a:srgbClr val="00FFFF"/>
                </a:highlight>
                <a:latin typeface="楷体" panose="02010609060101010101" pitchFamily="49" charset="-122"/>
                <a:ea typeface="楷体" panose="02010609060101010101" pitchFamily="49" charset="-122"/>
              </a:rPr>
              <a:t>窥见</a:t>
            </a:r>
            <a:r>
              <a:rPr lang="zh-CN" altLang="en-US" sz="3200" dirty="0">
                <a:latin typeface="楷体" panose="02010609060101010101" pitchFamily="49" charset="-122"/>
                <a:ea typeface="楷体" panose="02010609060101010101" pitchFamily="49" charset="-122"/>
              </a:rPr>
              <a:t>了这一秘密的诗人，他写下了“嫦娥应悔偷灵药，碧海青天夜夜心”</a:t>
            </a:r>
            <a:r>
              <a:rPr lang="en-US" altLang="zh-CN" sz="3200" dirty="0">
                <a:latin typeface="楷体" panose="02010609060101010101" pitchFamily="49" charset="-122"/>
                <a:ea typeface="楷体" panose="02010609060101010101" pitchFamily="49" charset="-122"/>
              </a:rPr>
              <a:t>,</a:t>
            </a:r>
            <a:r>
              <a:rPr lang="zh-CN" altLang="en-US" sz="3200" dirty="0">
                <a:latin typeface="楷体" panose="02010609060101010101" pitchFamily="49" charset="-122"/>
                <a:ea typeface="楷体" panose="02010609060101010101" pitchFamily="49" charset="-122"/>
              </a:rPr>
              <a:t>与热烈的世俗生活比较，超越的、升华了的生活是多么乏味啊</a:t>
            </a:r>
            <a:r>
              <a:rPr lang="en-US" altLang="zh-CN" sz="3200" dirty="0">
                <a:latin typeface="楷体" panose="02010609060101010101" pitchFamily="49" charset="-122"/>
                <a:ea typeface="楷体" panose="02010609060101010101" pitchFamily="49" charset="-122"/>
              </a:rPr>
              <a:t>!</a:t>
            </a:r>
            <a:r>
              <a:rPr lang="zh-CN" altLang="en-US" sz="3200" dirty="0">
                <a:latin typeface="楷体" panose="02010609060101010101" pitchFamily="49" charset="-122"/>
                <a:ea typeface="楷体" panose="02010609060101010101" pitchFamily="49" charset="-122"/>
              </a:rPr>
              <a:t>当牛郎和织女男耕女织，全身心投入当下的日常生活时，他们就开始摆脱前定的神格而向具有主体性的人格转化。但问题在于，天帝和王母不能允许这样的主体性无限地膨胀，于是故事的高潮部分来临。在这一冲突的发生和解决的过程中，有神意和人性，有自由和枷锁，古典就如此通向了现代，民间也因此 可以作为庙堂。</a:t>
            </a:r>
          </a:p>
        </p:txBody>
      </p:sp>
      <p:sp>
        <p:nvSpPr>
          <p:cNvPr id="4" name="文本框 3">
            <a:extLst>
              <a:ext uri="{FF2B5EF4-FFF2-40B4-BE49-F238E27FC236}">
                <a16:creationId xmlns:a16="http://schemas.microsoft.com/office/drawing/2014/main" id="{3F4195D1-506A-2F77-4FC6-FF16DA483D94}"/>
              </a:ext>
            </a:extLst>
          </p:cNvPr>
          <p:cNvSpPr txBox="1"/>
          <p:nvPr/>
        </p:nvSpPr>
        <p:spPr>
          <a:xfrm>
            <a:off x="214086" y="6030336"/>
            <a:ext cx="11763825"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sym typeface="+mn-ea"/>
              </a:rPr>
              <a:t>第⑥段：牛郎织女故事体现了主体能动性的觉醒。牛郎织女“男耕女织”的世俗生活，是对“前定神格”的突破，却因天帝、王母的干预（银河分隔）引发人、神冲突，这是“自由与枷锁”的现代性思考。</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3731F883-C89D-2743-6092-F78C13DA05D5}"/>
              </a:ext>
            </a:extLst>
          </p:cNvPr>
          <p:cNvSpPr txBox="1"/>
          <p:nvPr/>
        </p:nvSpPr>
        <p:spPr>
          <a:xfrm>
            <a:off x="1282699" y="373271"/>
            <a:ext cx="4027489" cy="523220"/>
          </a:xfrm>
          <a:prstGeom prst="rect">
            <a:avLst/>
          </a:prstGeom>
          <a:noFill/>
        </p:spPr>
        <p:txBody>
          <a:bodyPr wrap="square" rtlCol="0">
            <a:spAutoFit/>
          </a:bodyPr>
          <a:lstStyle/>
          <a:p>
            <a:pPr>
              <a:defRPr/>
            </a:pP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文本梳理</a:t>
            </a:r>
            <a:r>
              <a:rPr lang="en-US" altLang="zh-CN"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800" dirty="0">
                <a:solidFill>
                  <a:srgbClr val="4E67C8">
                    <a:lumMod val="60000"/>
                    <a:lumOff val="40000"/>
                  </a:srgbClr>
                </a:solidFill>
                <a:latin typeface="微软雅黑" panose="020B0503020204020204" pitchFamily="34" charset="-122"/>
                <a:ea typeface="微软雅黑" panose="020B0503020204020204" pitchFamily="34" charset="-122"/>
                <a:cs typeface="阿里巴巴普惠体 B" panose="00020600040101010101" pitchFamily="18" charset="-122"/>
              </a:rPr>
              <a:t>逐段解读</a:t>
            </a:r>
          </a:p>
        </p:txBody>
      </p:sp>
    </p:spTree>
    <p:extLst>
      <p:ext uri="{BB962C8B-B14F-4D97-AF65-F5344CB8AC3E}">
        <p14:creationId xmlns:p14="http://schemas.microsoft.com/office/powerpoint/2010/main" val="29746752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4179</Words>
  <Application>Microsoft Office PowerPoint</Application>
  <PresentationFormat>宽屏</PresentationFormat>
  <Paragraphs>137</Paragraphs>
  <Slides>27</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阿里巴巴普惠体 R</vt:lpstr>
      <vt:lpstr>等线</vt:lpstr>
      <vt:lpstr>黑体</vt:lpstr>
      <vt:lpstr>楷体</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胞 细</cp:lastModifiedBy>
  <cp:revision>320</cp:revision>
  <dcterms:created xsi:type="dcterms:W3CDTF">2021-01-29T03:38:32Z</dcterms:created>
  <dcterms:modified xsi:type="dcterms:W3CDTF">2026-01-14T07:55:52Z</dcterms:modified>
</cp:coreProperties>
</file>