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435" r:id="rId3"/>
    <p:sldId id="438" r:id="rId4"/>
    <p:sldId id="439" r:id="rId5"/>
    <p:sldId id="440" r:id="rId6"/>
    <p:sldId id="436" r:id="rId7"/>
    <p:sldId id="432" r:id="rId9"/>
    <p:sldId id="307" r:id="rId10"/>
    <p:sldId id="434" r:id="rId11"/>
    <p:sldId id="437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0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75E5E-EF08-41AF-976A-4BF23BFF30C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0301" y="113090"/>
            <a:ext cx="5981323" cy="676495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rgbClr val="005DA2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41CB-2405-4570-99DA-5F17054926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181F-DFFC-4982-BFBB-4C3267591D81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876300"/>
            <a:ext cx="12192000" cy="0"/>
          </a:xfrm>
          <a:prstGeom prst="line">
            <a:avLst/>
          </a:prstGeom>
          <a:ln w="50800">
            <a:solidFill>
              <a:srgbClr val="005D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838200" y="1257676"/>
            <a:ext cx="10515600" cy="4898679"/>
          </a:xfrm>
        </p:spPr>
        <p:txBody>
          <a:bodyPr/>
          <a:lstStyle>
            <a:lvl1pPr marL="457200" indent="-457200"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1pPr>
            <a:lvl2pPr marL="800100" indent="-3429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9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5230" y="491490"/>
            <a:ext cx="10443210" cy="5874385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158750" y="81280"/>
            <a:ext cx="9664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 dirty="0" smtClean="0"/>
              <a:t>16.</a:t>
            </a:r>
            <a:endParaRPr lang="en-US" altLang="zh-CN" sz="3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5090"/>
            <a:ext cx="11805285" cy="6688455"/>
          </a:xfrm>
        </p:spPr>
        <p:txBody>
          <a:bodyPr>
            <a:normAutofit fontScale="25000"/>
          </a:bodyPr>
          <a:p>
            <a:r>
              <a:rPr lang="zh-CN" altLang="en-US" sz="11200"/>
              <a:t>一、</a:t>
            </a:r>
            <a:r>
              <a:rPr lang="en-US" altLang="zh-CN" sz="11200"/>
              <a:t> </a:t>
            </a:r>
            <a:r>
              <a:rPr lang="zh-CN" altLang="en-US" sz="11200"/>
              <a:t>研究逻辑：从</a:t>
            </a:r>
            <a:r>
              <a:rPr lang="en-US" altLang="zh-CN" sz="11200"/>
              <a:t>“</a:t>
            </a:r>
            <a:r>
              <a:rPr lang="zh-CN" altLang="en-US" sz="11200"/>
              <a:t>病毒特性</a:t>
            </a:r>
            <a:r>
              <a:rPr lang="en-US" altLang="zh-CN" sz="11200"/>
              <a:t>”</a:t>
            </a:r>
            <a:r>
              <a:rPr lang="zh-CN" altLang="en-US" sz="11200"/>
              <a:t>到</a:t>
            </a:r>
            <a:r>
              <a:rPr lang="en-US" altLang="zh-CN" sz="11200"/>
              <a:t>“</a:t>
            </a:r>
            <a:r>
              <a:rPr lang="zh-CN" altLang="en-US" sz="11200"/>
              <a:t>疫苗设计</a:t>
            </a:r>
            <a:r>
              <a:rPr lang="en-US" altLang="zh-CN" sz="11200"/>
              <a:t>”</a:t>
            </a:r>
            <a:endParaRPr lang="en-US" altLang="zh-CN" sz="11200"/>
          </a:p>
          <a:p>
            <a:r>
              <a:rPr lang="en-US" altLang="zh-CN" sz="11200"/>
              <a:t>1.</a:t>
            </a:r>
            <a:r>
              <a:rPr lang="" altLang="en-US" sz="11200"/>
              <a:t> </a:t>
            </a:r>
            <a:r>
              <a:rPr lang="zh-CN" altLang="en-US" sz="11200"/>
              <a:t>针对</a:t>
            </a:r>
            <a:r>
              <a:rPr lang="en-US" altLang="zh-CN" sz="11200"/>
              <a:t>RNA</a:t>
            </a:r>
            <a:r>
              <a:rPr lang="zh-CN" altLang="en-US" sz="11200"/>
              <a:t>病毒的基因获取策略</a:t>
            </a:r>
            <a:endParaRPr lang="zh-CN" altLang="en-US" sz="11200"/>
          </a:p>
          <a:p>
            <a:pPr marL="0" indent="0">
              <a:buNone/>
            </a:pPr>
            <a:r>
              <a:rPr lang="zh-CN" altLang="en-US" sz="11200"/>
              <a:t>新冠病毒是</a:t>
            </a:r>
            <a:r>
              <a:rPr lang="en-US" altLang="zh-CN" sz="11200"/>
              <a:t>RNA</a:t>
            </a:r>
            <a:r>
              <a:rPr lang="zh-CN" altLang="en-US" sz="11200"/>
              <a:t>病毒，其遗传物质无法直接在宿主细胞的</a:t>
            </a:r>
            <a:r>
              <a:rPr lang="en-US" altLang="zh-CN" sz="11200"/>
              <a:t>DNA</a:t>
            </a:r>
            <a:r>
              <a:rPr lang="zh-CN" altLang="en-US" sz="11200"/>
              <a:t>体系中表达，因此遵循</a:t>
            </a:r>
            <a:r>
              <a:rPr lang="en-US" altLang="zh-CN" sz="11200"/>
              <a:t>“</a:t>
            </a:r>
            <a:r>
              <a:rPr lang="zh-CN" altLang="en-US" sz="11200"/>
              <a:t>中心法则</a:t>
            </a:r>
            <a:r>
              <a:rPr lang="en-US" altLang="zh-CN" sz="11200"/>
              <a:t>”</a:t>
            </a:r>
            <a:r>
              <a:rPr lang="zh-CN" altLang="en-US" sz="11200"/>
              <a:t>的分子生物学规律，是</a:t>
            </a:r>
            <a:r>
              <a:rPr lang="en-US" altLang="zh-CN" sz="11200"/>
              <a:t>RNA</a:t>
            </a:r>
            <a:r>
              <a:rPr lang="zh-CN" altLang="en-US" sz="11200"/>
              <a:t>病毒基因工程研究的通用路径</a:t>
            </a:r>
            <a:r>
              <a:rPr lang="en-US" altLang="zh-CN" sz="11200"/>
              <a:t>——</a:t>
            </a:r>
            <a:r>
              <a:rPr lang="zh-CN" altLang="en-US" sz="11200"/>
              <a:t>将</a:t>
            </a:r>
            <a:r>
              <a:rPr lang="en-US" altLang="zh-CN" sz="11200"/>
              <a:t>RNA</a:t>
            </a:r>
            <a:r>
              <a:rPr lang="zh-CN" altLang="en-US" sz="11200"/>
              <a:t>遗传信息转化为稳定的</a:t>
            </a:r>
            <a:r>
              <a:rPr lang="en-US" altLang="zh-CN" sz="11200"/>
              <a:t>DNA</a:t>
            </a:r>
            <a:r>
              <a:rPr lang="zh-CN" altLang="en-US" sz="11200"/>
              <a:t>片段，才能实现后续的载体连接与表达。</a:t>
            </a:r>
            <a:endParaRPr lang="en-US" altLang="zh-CN" sz="11200"/>
          </a:p>
          <a:p>
            <a:r>
              <a:rPr lang="en-US" altLang="zh-CN" sz="11200"/>
              <a:t>2.</a:t>
            </a:r>
            <a:r>
              <a:rPr lang="" altLang="en-US" sz="11200"/>
              <a:t> </a:t>
            </a:r>
            <a:r>
              <a:rPr lang="zh-CN" altLang="en-US" sz="11200"/>
              <a:t>疫苗靶点的精准选择逻辑</a:t>
            </a:r>
            <a:endParaRPr lang="zh-CN" altLang="en-US" sz="11200"/>
          </a:p>
          <a:p>
            <a:pPr marL="0" indent="0">
              <a:buNone/>
            </a:pPr>
            <a:r>
              <a:rPr lang="zh-CN" altLang="en-US" sz="11200"/>
              <a:t>第</a:t>
            </a:r>
            <a:r>
              <a:rPr lang="en-US" altLang="zh-CN" sz="11200"/>
              <a:t>(2)</a:t>
            </a:r>
            <a:r>
              <a:rPr lang="zh-CN" altLang="en-US" sz="11200"/>
              <a:t>题考查</a:t>
            </a:r>
            <a:r>
              <a:rPr lang="en-US" altLang="zh-CN" sz="11200"/>
              <a:t>S</a:t>
            </a:r>
            <a:r>
              <a:rPr lang="zh-CN" altLang="en-US" sz="11200"/>
              <a:t>基因的编码产物功能，新冠病毒的</a:t>
            </a:r>
            <a:r>
              <a:rPr lang="en-US" altLang="zh-CN" sz="11200"/>
              <a:t>S</a:t>
            </a:r>
            <a:r>
              <a:rPr lang="zh-CN" altLang="en-US" sz="11200"/>
              <a:t>蛋白（刺突蛋白）是病毒与宿主细胞表面受体结合的关键结构，也是人体免疫系统识别病毒的核心抗原。</a:t>
            </a:r>
            <a:endParaRPr lang="zh-CN" altLang="en-US" sz="11200"/>
          </a:p>
          <a:p>
            <a:r>
              <a:rPr lang="en-US" altLang="zh-CN" sz="11200"/>
              <a:t>3.</a:t>
            </a:r>
            <a:r>
              <a:rPr lang="" altLang="en-US" sz="11200"/>
              <a:t> </a:t>
            </a:r>
            <a:r>
              <a:rPr lang="zh-CN" altLang="en-US" sz="11200"/>
              <a:t>减毒疫苗的安全性与有效性平衡逻辑</a:t>
            </a:r>
            <a:endParaRPr lang="zh-CN" altLang="en-US" sz="11200"/>
          </a:p>
          <a:p>
            <a:pPr marL="0" indent="0">
              <a:buNone/>
            </a:pPr>
            <a:r>
              <a:rPr lang="zh-CN" altLang="en-US" sz="11200"/>
              <a:t>制备疫苗时删除腺病毒的增殖相关基因，是为了避免疫苗在人体内复制引发不良反应，这是疫苗研发中</a:t>
            </a:r>
            <a:r>
              <a:rPr lang="en-US" altLang="zh-CN" sz="11200"/>
              <a:t>“</a:t>
            </a:r>
            <a:r>
              <a:rPr lang="zh-CN" altLang="en-US" sz="11200"/>
              <a:t>安全性优先</a:t>
            </a:r>
            <a:r>
              <a:rPr lang="en-US" altLang="zh-CN" sz="11200"/>
              <a:t>”</a:t>
            </a:r>
            <a:r>
              <a:rPr lang="zh-CN" altLang="en-US" sz="11200"/>
              <a:t>的原则；同时保留腺病毒的侵染能力，使其能进入人体细胞表达</a:t>
            </a:r>
            <a:r>
              <a:rPr lang="en-US" altLang="zh-CN" sz="11200"/>
              <a:t>S</a:t>
            </a:r>
            <a:r>
              <a:rPr lang="zh-CN" altLang="en-US" sz="11200"/>
              <a:t>蛋白，进而诱发免疫反应，体现了</a:t>
            </a:r>
            <a:r>
              <a:rPr lang="en-US" altLang="zh-CN" sz="11200"/>
              <a:t>“</a:t>
            </a:r>
            <a:r>
              <a:rPr lang="zh-CN" altLang="en-US" sz="11200"/>
              <a:t>安全与有效兼顾</a:t>
            </a:r>
            <a:r>
              <a:rPr lang="en-US" altLang="zh-CN" sz="11200"/>
              <a:t>”</a:t>
            </a:r>
            <a:r>
              <a:rPr lang="zh-CN" altLang="en-US" sz="11200"/>
              <a:t>的研究思路。</a:t>
            </a:r>
            <a:r>
              <a:rPr lang="en-US" altLang="zh-CN" sz="11200"/>
              <a:t> </a:t>
            </a:r>
            <a:endParaRPr lang="en-US" altLang="zh-CN" sz="11200"/>
          </a:p>
          <a:p>
            <a:endParaRPr lang="zh-CN" altLang="en-US" sz="11200"/>
          </a:p>
        </p:txBody>
      </p:sp>
      <p:sp>
        <p:nvSpPr>
          <p:cNvPr id="4" name="文本框 3"/>
          <p:cNvSpPr txBox="1"/>
          <p:nvPr/>
        </p:nvSpPr>
        <p:spPr>
          <a:xfrm>
            <a:off x="1489710" y="-35896550"/>
            <a:ext cx="11287125" cy="186105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 sz="4000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09220" y="114300"/>
            <a:ext cx="1191069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ym typeface="+mn-ea"/>
              </a:rPr>
              <a:t>二、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技术逻辑：基因工程与免疫调节的技术操作链条</a:t>
            </a:r>
            <a:r>
              <a:rPr lang="en-US" altLang="zh-CN" sz="2400">
                <a:sym typeface="+mn-ea"/>
              </a:rPr>
              <a:t> 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1.</a:t>
            </a:r>
            <a:r>
              <a:rPr lang="en-US" altLang="en-US" sz="2400">
                <a:sym typeface="+mn-ea"/>
              </a:rPr>
              <a:t> </a:t>
            </a:r>
            <a:r>
              <a:rPr lang="zh-CN" altLang="en-US" sz="2400">
                <a:sym typeface="+mn-ea"/>
              </a:rPr>
              <a:t>基因工程的核心技术步骤（对应第</a:t>
            </a:r>
            <a:r>
              <a:rPr lang="en-US" altLang="zh-CN" sz="2400">
                <a:sym typeface="+mn-ea"/>
              </a:rPr>
              <a:t>1</a:t>
            </a:r>
            <a:r>
              <a:rPr lang="zh-CN" altLang="en-US" sz="2400">
                <a:sym typeface="+mn-ea"/>
              </a:rPr>
              <a:t>题）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从</a:t>
            </a:r>
            <a:r>
              <a:rPr lang="en-US" altLang="zh-CN" sz="2400">
                <a:sym typeface="+mn-ea"/>
              </a:rPr>
              <a:t>RNA</a:t>
            </a:r>
            <a:r>
              <a:rPr lang="zh-CN" altLang="en-US" sz="2400">
                <a:sym typeface="+mn-ea"/>
              </a:rPr>
              <a:t>病毒中获取目的基因的技术流程为：</a:t>
            </a:r>
            <a:r>
              <a:rPr lang="en-US" altLang="zh-CN" sz="2400">
                <a:sym typeface="+mn-ea"/>
              </a:rPr>
              <a:t>RNA</a:t>
            </a:r>
            <a:r>
              <a:rPr lang="en-US" altLang="en-US" sz="2400">
                <a:sym typeface="+mn-ea"/>
              </a:rPr>
              <a:t>→</a:t>
            </a:r>
            <a:r>
              <a:rPr lang="zh-CN" altLang="en-US" sz="2400">
                <a:sym typeface="+mn-ea"/>
              </a:rPr>
              <a:t>逆转录</a:t>
            </a:r>
            <a:r>
              <a:rPr lang="en-US" altLang="en-US" sz="2400">
                <a:sym typeface="+mn-ea"/>
              </a:rPr>
              <a:t>→</a:t>
            </a:r>
            <a:r>
              <a:rPr lang="en-US" altLang="zh-CN" sz="2400">
                <a:sym typeface="+mn-ea"/>
              </a:rPr>
              <a:t>cDNA</a:t>
            </a:r>
            <a:r>
              <a:rPr lang="en-US" altLang="en-US" sz="2400">
                <a:sym typeface="+mn-ea"/>
              </a:rPr>
              <a:t>→</a:t>
            </a:r>
            <a:r>
              <a:rPr lang="en-US" altLang="zh-CN" sz="2400">
                <a:sym typeface="+mn-ea"/>
              </a:rPr>
              <a:t>PCR</a:t>
            </a:r>
            <a:r>
              <a:rPr lang="zh-CN" altLang="en-US" sz="2400">
                <a:sym typeface="+mn-ea"/>
              </a:rPr>
              <a:t>扩增</a:t>
            </a:r>
            <a:r>
              <a:rPr lang="en-US" altLang="en-US" sz="2400">
                <a:sym typeface="+mn-ea"/>
              </a:rPr>
              <a:t>→</a:t>
            </a:r>
            <a:r>
              <a:rPr lang="zh-CN" altLang="en-US" sz="2400">
                <a:sym typeface="+mn-ea"/>
              </a:rPr>
              <a:t>目的基因（</a:t>
            </a:r>
            <a:r>
              <a:rPr lang="en-US" altLang="zh-CN" sz="2400">
                <a:sym typeface="+mn-ea"/>
              </a:rPr>
              <a:t>S</a:t>
            </a:r>
            <a:r>
              <a:rPr lang="zh-CN" altLang="en-US" sz="2400">
                <a:sym typeface="+mn-ea"/>
              </a:rPr>
              <a:t>基因）。逆转录依赖逆转录酶，</a:t>
            </a:r>
            <a:r>
              <a:rPr lang="en-US" altLang="zh-CN" sz="2400">
                <a:sym typeface="+mn-ea"/>
              </a:rPr>
              <a:t>PCR</a:t>
            </a:r>
            <a:r>
              <a:rPr lang="zh-CN" altLang="en-US" sz="2400">
                <a:sym typeface="+mn-ea"/>
              </a:rPr>
              <a:t>扩增依赖热稳定</a:t>
            </a:r>
            <a:r>
              <a:rPr lang="en-US" altLang="zh-CN" sz="2400">
                <a:sym typeface="+mn-ea"/>
              </a:rPr>
              <a:t>DNA</a:t>
            </a:r>
            <a:r>
              <a:rPr lang="zh-CN" altLang="en-US" sz="2400">
                <a:sym typeface="+mn-ea"/>
              </a:rPr>
              <a:t>聚合酶，这两步是基因工程中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获取大量目的基因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的关键技术，酶切和连接则是目的基因与载体构建重组</a:t>
            </a:r>
            <a:r>
              <a:rPr lang="en-US" altLang="zh-CN" sz="2400">
                <a:sym typeface="+mn-ea"/>
              </a:rPr>
              <a:t>DNA</a:t>
            </a:r>
            <a:r>
              <a:rPr lang="zh-CN" altLang="en-US" sz="2400">
                <a:sym typeface="+mn-ea"/>
              </a:rPr>
              <a:t>分子的必要操作，体现了基因工程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切、接、转、筛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的技术逻辑。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2.</a:t>
            </a:r>
            <a:r>
              <a:rPr lang="en-US" altLang="en-US" sz="2400">
                <a:sym typeface="+mn-ea"/>
              </a:rPr>
              <a:t> </a:t>
            </a:r>
            <a:r>
              <a:rPr lang="zh-CN" altLang="en-US" sz="2400">
                <a:sym typeface="+mn-ea"/>
              </a:rPr>
              <a:t>疫苗诱发免疫的技术路径（对应第</a:t>
            </a:r>
            <a:r>
              <a:rPr lang="en-US" altLang="zh-CN" sz="2400">
                <a:sym typeface="+mn-ea"/>
              </a:rPr>
              <a:t>3</a:t>
            </a:r>
            <a:r>
              <a:rPr lang="zh-CN" altLang="en-US" sz="2400">
                <a:sym typeface="+mn-ea"/>
              </a:rPr>
              <a:t>题）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重组疫苗发挥作用的技术链条为：接种疫苗</a:t>
            </a:r>
            <a:r>
              <a:rPr lang="en-US" altLang="en-US" sz="2400">
                <a:sym typeface="+mn-ea"/>
              </a:rPr>
              <a:t>→</a:t>
            </a:r>
            <a:r>
              <a:rPr lang="zh-CN" altLang="en-US" sz="2400">
                <a:sym typeface="+mn-ea"/>
              </a:rPr>
              <a:t>重组腺病毒侵染人体细胞</a:t>
            </a:r>
            <a:r>
              <a:rPr lang="en-US" altLang="en-US" sz="2400">
                <a:sym typeface="+mn-ea"/>
              </a:rPr>
              <a:t>→</a:t>
            </a:r>
            <a:r>
              <a:rPr lang="zh-CN" altLang="en-US" sz="2400">
                <a:sym typeface="+mn-ea"/>
              </a:rPr>
              <a:t>在细胞内表达</a:t>
            </a:r>
            <a:r>
              <a:rPr lang="en-US" altLang="zh-CN" sz="2400">
                <a:sym typeface="+mn-ea"/>
              </a:rPr>
              <a:t>S</a:t>
            </a:r>
            <a:r>
              <a:rPr lang="zh-CN" altLang="en-US" sz="2400">
                <a:sym typeface="+mn-ea"/>
              </a:rPr>
              <a:t>蛋白</a:t>
            </a:r>
            <a:r>
              <a:rPr lang="en-US" altLang="en-US" sz="2400">
                <a:sym typeface="+mn-ea"/>
              </a:rPr>
              <a:t>→</a:t>
            </a:r>
            <a:r>
              <a:rPr lang="en-US" altLang="zh-CN" sz="2400">
                <a:sym typeface="+mn-ea"/>
              </a:rPr>
              <a:t>S</a:t>
            </a:r>
            <a:r>
              <a:rPr lang="zh-CN" altLang="en-US" sz="2400">
                <a:sym typeface="+mn-ea"/>
              </a:rPr>
              <a:t>蛋白被免疫系统识别</a:t>
            </a:r>
            <a:r>
              <a:rPr lang="en-US" altLang="en-US" sz="2400">
                <a:sym typeface="+mn-ea"/>
              </a:rPr>
              <a:t>→</a:t>
            </a:r>
            <a:r>
              <a:rPr lang="zh-CN" altLang="en-US" sz="2400">
                <a:sym typeface="+mn-ea"/>
              </a:rPr>
              <a:t>诱发特异性免疫反应。删除腺病毒增殖基因后，病毒虽无法复制，但仍保留侵染细胞的能力，其携带的</a:t>
            </a:r>
            <a:r>
              <a:rPr lang="en-US" altLang="zh-CN" sz="2400">
                <a:sym typeface="+mn-ea"/>
              </a:rPr>
              <a:t>S</a:t>
            </a:r>
            <a:r>
              <a:rPr lang="zh-CN" altLang="en-US" sz="2400">
                <a:sym typeface="+mn-ea"/>
              </a:rPr>
              <a:t>基因可利用宿主细胞的核糖体合成</a:t>
            </a:r>
            <a:r>
              <a:rPr lang="en-US" altLang="zh-CN" sz="2400">
                <a:sym typeface="+mn-ea"/>
              </a:rPr>
              <a:t>S</a:t>
            </a:r>
            <a:r>
              <a:rPr lang="zh-CN" altLang="en-US" sz="2400">
                <a:sym typeface="+mn-ea"/>
              </a:rPr>
              <a:t>蛋白，作为抗原刺激免疫细胞，这是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载体疫苗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的核心技术原理</a:t>
            </a:r>
            <a:r>
              <a:rPr lang="en-US" altLang="zh-CN" sz="2400">
                <a:sym typeface="+mn-ea"/>
              </a:rPr>
              <a:t>——</a:t>
            </a:r>
            <a:r>
              <a:rPr lang="zh-CN" altLang="en-US" sz="2400">
                <a:sym typeface="+mn-ea"/>
              </a:rPr>
              <a:t>利用载体的侵染性实现抗原的细胞内表达。</a:t>
            </a:r>
            <a:endParaRPr lang="en-US" altLang="zh-CN" sz="2400"/>
          </a:p>
          <a:p>
            <a:r>
              <a:rPr lang="en-US" altLang="zh-CN" sz="2400">
                <a:sym typeface="+mn-ea"/>
              </a:rPr>
              <a:t>3.</a:t>
            </a:r>
            <a:r>
              <a:rPr lang="en-US" altLang="en-US" sz="2400">
                <a:sym typeface="+mn-ea"/>
              </a:rPr>
              <a:t> </a:t>
            </a:r>
            <a:r>
              <a:rPr lang="zh-CN" altLang="en-US" sz="2400">
                <a:sym typeface="+mn-ea"/>
              </a:rPr>
              <a:t>一针免疫的技术原理（对应第</a:t>
            </a:r>
            <a:r>
              <a:rPr lang="en-US" altLang="zh-CN" sz="2400">
                <a:sym typeface="+mn-ea"/>
              </a:rPr>
              <a:t>4</a:t>
            </a:r>
            <a:r>
              <a:rPr lang="zh-CN" altLang="en-US" sz="2400">
                <a:sym typeface="+mn-ea"/>
              </a:rPr>
              <a:t>题）</a:t>
            </a:r>
            <a:endParaRPr lang="zh-CN" altLang="en-US" sz="2400"/>
          </a:p>
          <a:p>
            <a:r>
              <a:rPr lang="zh-CN" altLang="en-US" sz="2400">
                <a:sym typeface="+mn-ea"/>
              </a:rPr>
              <a:t>重组腺病毒</a:t>
            </a:r>
            <a:r>
              <a:rPr lang="en-US" altLang="zh-CN" sz="2400">
                <a:sym typeface="+mn-ea"/>
              </a:rPr>
              <a:t>DNA</a:t>
            </a:r>
            <a:r>
              <a:rPr lang="zh-CN" altLang="en-US" sz="2400">
                <a:sym typeface="+mn-ea"/>
              </a:rPr>
              <a:t>不会整合到人基因组，但能在细胞内持续表达</a:t>
            </a:r>
            <a:r>
              <a:rPr lang="en-US" altLang="zh-CN" sz="2400">
                <a:sym typeface="+mn-ea"/>
              </a:rPr>
              <a:t>S</a:t>
            </a:r>
            <a:r>
              <a:rPr lang="zh-CN" altLang="en-US" sz="2400">
                <a:sym typeface="+mn-ea"/>
              </a:rPr>
              <a:t>蛋白，长时间为免疫系统提供抗原刺激，既可以诱发初次免疫反应产生抗体和记忆细胞，又能维持抗原的存在以巩固免疫效果，因此无需多次接种。这一技术优势的本质是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外源</a:t>
            </a:r>
            <a:r>
              <a:rPr lang="en-US" altLang="zh-CN" sz="2400">
                <a:sym typeface="+mn-ea"/>
              </a:rPr>
              <a:t>DNA</a:t>
            </a:r>
            <a:r>
              <a:rPr lang="zh-CN" altLang="en-US" sz="2400">
                <a:sym typeface="+mn-ea"/>
              </a:rPr>
              <a:t>的瞬时表达特性</a:t>
            </a:r>
            <a:r>
              <a:rPr lang="en-US" altLang="zh-CN" sz="2400">
                <a:sym typeface="+mn-ea"/>
              </a:rPr>
              <a:t>”——DNA</a:t>
            </a:r>
            <a:r>
              <a:rPr lang="zh-CN" altLang="en-US" sz="2400">
                <a:sym typeface="+mn-ea"/>
              </a:rPr>
              <a:t>在细胞质中稳定存在并转录翻译，却不改变宿主基因组，实现了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长效抗原供给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与</a:t>
            </a:r>
            <a:r>
              <a:rPr lang="en-US" altLang="zh-CN" sz="2400">
                <a:sym typeface="+mn-ea"/>
              </a:rPr>
              <a:t>“</a:t>
            </a:r>
            <a:r>
              <a:rPr lang="zh-CN" altLang="en-US" sz="2400">
                <a:sym typeface="+mn-ea"/>
              </a:rPr>
              <a:t>基因组安全</a:t>
            </a:r>
            <a:r>
              <a:rPr lang="en-US" altLang="zh-CN" sz="2400">
                <a:sym typeface="+mn-ea"/>
              </a:rPr>
              <a:t>”</a:t>
            </a:r>
            <a:r>
              <a:rPr lang="zh-CN" altLang="en-US" sz="2400">
                <a:sym typeface="+mn-ea"/>
              </a:rPr>
              <a:t>的统一。</a:t>
            </a:r>
            <a:endParaRPr lang="zh-CN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84150" y="419100"/>
            <a:ext cx="11835765" cy="39611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200">
                <a:sym typeface="+mn-ea"/>
              </a:rPr>
              <a:t>备考启示</a:t>
            </a:r>
            <a:endParaRPr lang="zh-CN" altLang="en-US" sz="3200"/>
          </a:p>
          <a:p>
            <a:r>
              <a:rPr lang="en-US" altLang="zh-CN" sz="3200">
                <a:sym typeface="+mn-ea"/>
              </a:rPr>
              <a:t>1.</a:t>
            </a:r>
            <a:r>
              <a:rPr lang="zh-CN" altLang="en-US" sz="3200">
                <a:sym typeface="+mn-ea"/>
              </a:rPr>
              <a:t>建立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技术流程</a:t>
            </a:r>
            <a:r>
              <a:rPr lang="en-US" altLang="zh-CN" sz="3200">
                <a:sym typeface="+mn-ea"/>
              </a:rPr>
              <a:t>—</a:t>
            </a:r>
            <a:r>
              <a:rPr lang="zh-CN" altLang="en-US" sz="3200">
                <a:sym typeface="+mn-ea"/>
              </a:rPr>
              <a:t>生理功能</a:t>
            </a:r>
            <a:r>
              <a:rPr lang="en-US" altLang="zh-CN" sz="3200">
                <a:sym typeface="+mn-ea"/>
              </a:rPr>
              <a:t>—</a:t>
            </a:r>
            <a:r>
              <a:rPr lang="zh-CN" altLang="en-US" sz="3200">
                <a:sym typeface="+mn-ea"/>
              </a:rPr>
              <a:t>研究目的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的三维思维模型</a:t>
            </a:r>
            <a:endParaRPr lang="zh-CN" altLang="en-US" sz="3200">
              <a:sym typeface="+mn-ea"/>
            </a:endParaRPr>
          </a:p>
          <a:p>
            <a:endParaRPr lang="zh-CN" altLang="en-US" sz="3200"/>
          </a:p>
          <a:p>
            <a:r>
              <a:rPr lang="en-US" altLang="zh-CN" sz="3200">
                <a:sym typeface="+mn-ea"/>
              </a:rPr>
              <a:t>2.</a:t>
            </a:r>
            <a:r>
              <a:rPr lang="zh-CN" altLang="en-US" sz="3200">
                <a:sym typeface="+mn-ea"/>
              </a:rPr>
              <a:t>看到</a:t>
            </a:r>
            <a:r>
              <a:rPr lang="en-US" altLang="zh-CN" sz="3200">
                <a:sym typeface="+mn-ea"/>
              </a:rPr>
              <a:t>“RNA</a:t>
            </a:r>
            <a:r>
              <a:rPr lang="zh-CN" altLang="en-US" sz="3200">
                <a:sym typeface="+mn-ea"/>
              </a:rPr>
              <a:t>病毒</a:t>
            </a:r>
            <a:r>
              <a:rPr lang="en-US" altLang="en-US" sz="3200">
                <a:sym typeface="+mn-ea"/>
              </a:rPr>
              <a:t>→</a:t>
            </a:r>
            <a:r>
              <a:rPr lang="zh-CN" altLang="en-US" sz="3200">
                <a:sym typeface="+mn-ea"/>
              </a:rPr>
              <a:t>目的基因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，立刻关联逆转录和</a:t>
            </a:r>
            <a:r>
              <a:rPr lang="en-US" altLang="zh-CN" sz="3200">
                <a:sym typeface="+mn-ea"/>
              </a:rPr>
              <a:t>PCR</a:t>
            </a:r>
            <a:r>
              <a:rPr lang="zh-CN" altLang="en-US" sz="3200">
                <a:sym typeface="+mn-ea"/>
              </a:rPr>
              <a:t>的技术操作；</a:t>
            </a:r>
            <a:endParaRPr lang="zh-CN" altLang="en-US" sz="3200">
              <a:sym typeface="+mn-ea"/>
            </a:endParaRPr>
          </a:p>
          <a:p>
            <a:endParaRPr lang="zh-CN" altLang="en-US" sz="3200"/>
          </a:p>
          <a:p>
            <a:r>
              <a:rPr lang="en-US" altLang="zh-CN" sz="3200">
                <a:sym typeface="+mn-ea"/>
              </a:rPr>
              <a:t>3.</a:t>
            </a:r>
            <a:r>
              <a:rPr lang="zh-CN" altLang="en-US" sz="3200">
                <a:sym typeface="+mn-ea"/>
              </a:rPr>
              <a:t>看到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疫苗</a:t>
            </a:r>
            <a:r>
              <a:rPr lang="en-US" altLang="en-US" sz="3200">
                <a:sym typeface="+mn-ea"/>
              </a:rPr>
              <a:t>→</a:t>
            </a:r>
            <a:r>
              <a:rPr lang="zh-CN" altLang="en-US" sz="3200">
                <a:sym typeface="+mn-ea"/>
              </a:rPr>
              <a:t>免疫反应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，快速梳理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抗原呈递</a:t>
            </a:r>
            <a:r>
              <a:rPr lang="en-US" altLang="zh-CN" sz="3200">
                <a:sym typeface="+mn-ea"/>
              </a:rPr>
              <a:t>—</a:t>
            </a:r>
            <a:r>
              <a:rPr lang="zh-CN" altLang="en-US" sz="3200">
                <a:sym typeface="+mn-ea"/>
              </a:rPr>
              <a:t>淋巴细胞活化</a:t>
            </a:r>
            <a:r>
              <a:rPr lang="en-US" altLang="zh-CN" sz="3200">
                <a:sym typeface="+mn-ea"/>
              </a:rPr>
              <a:t>—</a:t>
            </a:r>
            <a:endParaRPr lang="en-US" altLang="zh-CN" sz="3200">
              <a:sym typeface="+mn-ea"/>
            </a:endParaRPr>
          </a:p>
          <a:p>
            <a:r>
              <a:rPr lang="zh-CN" altLang="en-US" sz="3200">
                <a:sym typeface="+mn-ea"/>
              </a:rPr>
              <a:t>抗体</a:t>
            </a:r>
            <a:r>
              <a:rPr lang="en-US" altLang="zh-CN" sz="3200">
                <a:sym typeface="+mn-ea"/>
              </a:rPr>
              <a:t>/</a:t>
            </a:r>
            <a:r>
              <a:rPr lang="zh-CN" altLang="en-US" sz="3200">
                <a:sym typeface="+mn-ea"/>
              </a:rPr>
              <a:t>记忆细胞产生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的免疫链条；</a:t>
            </a:r>
            <a:endParaRPr lang="zh-CN" altLang="en-US" sz="3200">
              <a:sym typeface="+mn-ea"/>
            </a:endParaRPr>
          </a:p>
          <a:p>
            <a:endParaRPr lang="zh-CN" altLang="en-US" sz="3200"/>
          </a:p>
          <a:p>
            <a:r>
              <a:rPr lang="en-US" altLang="zh-CN" sz="3200">
                <a:sym typeface="+mn-ea"/>
              </a:rPr>
              <a:t>4.</a:t>
            </a:r>
            <a:r>
              <a:rPr lang="zh-CN" altLang="en-US" sz="3200">
                <a:sym typeface="+mn-ea"/>
              </a:rPr>
              <a:t>分析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疫苗设计细节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（如删除基因、选择</a:t>
            </a:r>
            <a:r>
              <a:rPr lang="en-US" altLang="zh-CN" sz="3200">
                <a:sym typeface="+mn-ea"/>
              </a:rPr>
              <a:t>S</a:t>
            </a:r>
            <a:r>
              <a:rPr lang="zh-CN" altLang="en-US" sz="3200">
                <a:sym typeface="+mn-ea"/>
              </a:rPr>
              <a:t>基因）时，从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安全性、有效性、靶向性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三个角度解读其研究目的。</a:t>
            </a:r>
            <a:endParaRPr lang="zh-CN" altLang="en-US"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40664" y="152517"/>
            <a:ext cx="9144000" cy="92615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sz="2200" b="1" kern="100" dirty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题目主线： 外泌体的生物学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特性</a:t>
            </a:r>
            <a:r>
              <a:rPr lang="en-US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en-US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功能</a:t>
            </a:r>
            <a:r>
              <a:rPr lang="en-US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en-US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应用</a:t>
            </a:r>
            <a:endParaRPr lang="zh-CN" altLang="zh-CN" sz="2200" b="1" kern="100" dirty="0">
              <a:solidFill>
                <a:schemeClr val="accent1">
                  <a:lumMod val="75000"/>
                </a:schemeClr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zh-CN" altLang="zh-CN" sz="2200" b="1" kern="100" dirty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核心思维： 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结构</a:t>
            </a:r>
            <a:r>
              <a:rPr lang="zh-CN" altLang="zh-CN" sz="2200" b="1" kern="100" dirty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与功能相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适应</a:t>
            </a:r>
            <a:r>
              <a:rPr lang="zh-CN" altLang="en-US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理论</a:t>
            </a:r>
            <a:r>
              <a:rPr lang="zh-CN" altLang="zh-CN" sz="2200" b="1" kern="100" dirty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与技术</a:t>
            </a:r>
            <a:r>
              <a:rPr lang="zh-CN" altLang="zh-CN" sz="2200" b="1" kern="100" dirty="0" smtClean="0">
                <a:solidFill>
                  <a:schemeClr val="accent1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相辅相成 </a:t>
            </a:r>
            <a:endParaRPr lang="zh-CN" alt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8788" y="1084828"/>
            <a:ext cx="56178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000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1. </a:t>
            </a:r>
            <a:r>
              <a:rPr lang="zh-CN" altLang="zh-CN" sz="2000" b="1" kern="100" dirty="0">
                <a:solidFill>
                  <a:srgbClr val="C0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研究逻辑：</a:t>
            </a:r>
            <a:r>
              <a:rPr lang="zh-CN" altLang="zh-CN" sz="2000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从基础特性到实际意义的</a:t>
            </a:r>
            <a:r>
              <a:rPr lang="zh-CN" altLang="zh-CN" sz="2000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递进</a:t>
            </a:r>
            <a:endParaRPr lang="zh-CN" altLang="zh-CN" sz="2000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67421" y="1122885"/>
            <a:ext cx="5573093" cy="415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000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000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. </a:t>
            </a:r>
            <a:r>
              <a:rPr lang="zh-CN" altLang="zh-CN" sz="2000" b="1" kern="100" dirty="0">
                <a:solidFill>
                  <a:srgbClr val="C0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技术逻辑：</a:t>
            </a:r>
            <a:r>
              <a:rPr lang="zh-CN" altLang="zh-CN" sz="2000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从技术瓶颈到技术突破的解决</a:t>
            </a:r>
            <a:r>
              <a:rPr lang="zh-CN" altLang="zh-CN" sz="2000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思路</a:t>
            </a:r>
            <a:endParaRPr lang="zh-CN" altLang="zh-CN" sz="2000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81640" y="1544223"/>
            <a:ext cx="4498992" cy="147732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先明确外泌体的形态（</a:t>
            </a:r>
            <a:r>
              <a:rPr lang="en-US" altLang="zh-CN" dirty="0" smtClean="0"/>
              <a:t>50</a:t>
            </a:r>
            <a:r>
              <a:rPr lang="zh-CN" altLang="en-US" dirty="0" smtClean="0"/>
              <a:t>～</a:t>
            </a:r>
            <a:r>
              <a:rPr lang="en-US" altLang="zh-CN" dirty="0" smtClean="0"/>
              <a:t>150nm</a:t>
            </a:r>
            <a:r>
              <a:rPr lang="zh-CN" altLang="en-US" dirty="0" smtClean="0"/>
              <a:t>囊泡）、成分（脂质、蛋白质、核酸等）、形成过程（质膜内陷→多囊体形成→与细胞膜融合释放），对应第</a:t>
            </a:r>
            <a:r>
              <a:rPr lang="en-US" altLang="zh-CN" dirty="0" smtClean="0"/>
              <a:t>(1)</a:t>
            </a:r>
            <a:r>
              <a:rPr lang="zh-CN" altLang="en-US" dirty="0" smtClean="0"/>
              <a:t>题考查细胞双层膜结构的知识迁移，强化“细胞结构统一性”认知。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380561" y="3335974"/>
            <a:ext cx="449899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zh-CN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基于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外泌体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分子运输车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的定位，分析其细胞间通讯方式，再聚焦癌细胞外泌体的特殊作用（促进肿瘤发展、免疫逃逸等），对应第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题选项设计，考查对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细胞通讯与细胞异常增殖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关联的理解。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1381640" y="5149500"/>
            <a:ext cx="449899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zh-CN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由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癌细胞外泌体的特性推导其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生物标志物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的诊断价值，再过渡到药物装载的应用需求，体现生物学研究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从认识生命到利用生命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的逻辑链条。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28527" y="200816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结构切入</a:t>
            </a:r>
            <a:endParaRPr lang="zh-CN" altLang="zh-CN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8527" y="372951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功能延伸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28527" y="5563849"/>
            <a:ext cx="1170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意义升华</a:t>
            </a: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 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>
            <a:off x="6922794" y="2483411"/>
            <a:ext cx="10951" cy="102721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849608" y="4293210"/>
            <a:ext cx="10951" cy="102721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7505272" y="1740467"/>
            <a:ext cx="4350115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sz="2000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传统外泌体药物装载效率低，限制应用，这是技术研发的出发点。</a:t>
            </a:r>
            <a:endParaRPr lang="zh-CN" altLang="zh-CN" sz="2000" kern="100" dirty="0" smtClean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505273" y="2808052"/>
            <a:ext cx="4350115" cy="1938992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sz="2000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利用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纳米管道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产生的机械挤压力和流体剪切力，使外泌体膜短暂形成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纳米孔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，对应第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题考查生物膜的流动性；药物进入后膜恢复完整，实现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快速无损伤装载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，体现技术对生物膜特性的精准利用</a:t>
            </a:r>
            <a:r>
              <a:rPr lang="zh-CN" altLang="zh-CN" sz="2000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2000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505273" y="5149500"/>
            <a:ext cx="4487001" cy="1323439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000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ENP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技术提升装载效率，突破应用限制，对应第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(4)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题考查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技术与生物学研究的相互促进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，强化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技术是研究的工具，研究需求推动技术创新</a:t>
            </a:r>
            <a:r>
              <a:rPr lang="en-US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的认知。</a:t>
            </a:r>
            <a:endParaRPr lang="zh-CN" altLang="zh-CN" sz="2000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412664" y="200231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提出问题</a:t>
            </a:r>
            <a:endParaRPr lang="zh-CN" altLang="en-US" b="1" dirty="0"/>
          </a:p>
        </p:txBody>
      </p:sp>
      <p:sp>
        <p:nvSpPr>
          <p:cNvPr id="20" name="矩形 19"/>
          <p:cNvSpPr/>
          <p:nvPr/>
        </p:nvSpPr>
        <p:spPr>
          <a:xfrm>
            <a:off x="6401713" y="372951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技术原理</a:t>
            </a:r>
            <a:endParaRPr lang="zh-CN" altLang="en-US" b="1" dirty="0"/>
          </a:p>
        </p:txBody>
      </p:sp>
      <p:sp>
        <p:nvSpPr>
          <p:cNvPr id="21" name="矩形 20"/>
          <p:cNvSpPr/>
          <p:nvPr/>
        </p:nvSpPr>
        <p:spPr>
          <a:xfrm>
            <a:off x="6412664" y="556384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技术价值</a:t>
            </a:r>
            <a:endParaRPr lang="zh-CN" altLang="en-US" b="1" dirty="0"/>
          </a:p>
        </p:txBody>
      </p:sp>
      <p:cxnSp>
        <p:nvCxnSpPr>
          <p:cNvPr id="22" name="直接箭头连接符 21"/>
          <p:cNvCxnSpPr/>
          <p:nvPr/>
        </p:nvCxnSpPr>
        <p:spPr>
          <a:xfrm>
            <a:off x="838657" y="2483411"/>
            <a:ext cx="10951" cy="102721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6972201" y="4291989"/>
            <a:ext cx="10951" cy="102721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6285772" y="1122885"/>
            <a:ext cx="45719" cy="541675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vert="eaVert"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26" name="文本框 25"/>
          <p:cNvSpPr txBox="1"/>
          <p:nvPr/>
        </p:nvSpPr>
        <p:spPr>
          <a:xfrm>
            <a:off x="158750" y="81280"/>
            <a:ext cx="9664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/>
              <a:t>17.</a:t>
            </a:r>
            <a:endParaRPr lang="en-US" altLang="zh-CN" sz="3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rcRect l="1054" t="686" r="16907" b="17407"/>
          <a:stretch>
            <a:fillRect/>
          </a:stretch>
        </p:blipFill>
        <p:spPr>
          <a:xfrm>
            <a:off x="838200" y="365125"/>
            <a:ext cx="11141710" cy="62579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3975" y="93345"/>
            <a:ext cx="8845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18.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64410" y="447675"/>
            <a:ext cx="27997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黑体" panose="02010609060101010101" charset="-122"/>
                <a:ea typeface="黑体" panose="02010609060101010101" charset="-122"/>
              </a:rPr>
              <a:t>研究逻辑</a:t>
            </a:r>
            <a:endParaRPr lang="zh-CN" altLang="en-US" sz="36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0"/>
            <a:ext cx="8845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19.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58785" y="414655"/>
            <a:ext cx="27997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黑体" panose="02010609060101010101" charset="-122"/>
                <a:ea typeface="黑体" panose="02010609060101010101" charset="-122"/>
              </a:rPr>
              <a:t>技术逻辑</a:t>
            </a:r>
            <a:endParaRPr lang="zh-CN" altLang="en-US" sz="3600"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6081395" y="421640"/>
            <a:ext cx="0" cy="6296660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dashDot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14020" y="1438275"/>
            <a:ext cx="15411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提出问题：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55165" y="1464945"/>
            <a:ext cx="31356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zh-CN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Z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蛋白在水稻干旱胁迫响应中的作用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下箭头 11"/>
          <p:cNvSpPr/>
          <p:nvPr>
            <p:custDataLst>
              <p:tags r:id="rId1"/>
            </p:custDataLst>
          </p:nvPr>
        </p:nvSpPr>
        <p:spPr>
          <a:xfrm>
            <a:off x="1031109" y="1988185"/>
            <a:ext cx="125717" cy="7615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2"/>
            </p:custDataLst>
          </p:nvPr>
        </p:nvSpPr>
        <p:spPr>
          <a:xfrm>
            <a:off x="266932" y="2719452"/>
            <a:ext cx="1597466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个体水平的研究：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2017102" y="2750388"/>
            <a:ext cx="3290373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ctr">
              <a:buClrTx/>
              <a:buSzTx/>
              <a:buFontTx/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构建突变体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探究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Z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蛋白与抗旱性的关系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下箭头 15"/>
          <p:cNvSpPr/>
          <p:nvPr>
            <p:custDataLst>
              <p:tags r:id="rId4"/>
            </p:custDataLst>
          </p:nvPr>
        </p:nvSpPr>
        <p:spPr>
          <a:xfrm>
            <a:off x="1024527" y="3502059"/>
            <a:ext cx="125717" cy="7615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文本框 16"/>
          <p:cNvSpPr txBox="1"/>
          <p:nvPr>
            <p:custDataLst>
              <p:tags r:id="rId5"/>
            </p:custDataLst>
          </p:nvPr>
        </p:nvSpPr>
        <p:spPr>
          <a:xfrm>
            <a:off x="167005" y="4233545"/>
            <a:ext cx="20040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分子水平的机制研究：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6"/>
            </p:custDataLst>
          </p:nvPr>
        </p:nvSpPr>
        <p:spPr>
          <a:xfrm>
            <a:off x="1857816" y="4263604"/>
            <a:ext cx="4400109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ctr">
              <a:buClrTx/>
              <a:buSzTx/>
              <a:buFontTx/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探究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Z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蛋白的作用靶点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Z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蛋白与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蛋白的相互作用）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" name="下箭头 19"/>
          <p:cNvSpPr/>
          <p:nvPr>
            <p:custDataLst>
              <p:tags r:id="rId7"/>
            </p:custDataLst>
          </p:nvPr>
        </p:nvSpPr>
        <p:spPr>
          <a:xfrm>
            <a:off x="1031240" y="4975860"/>
            <a:ext cx="121285" cy="73469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文本框 20"/>
          <p:cNvSpPr txBox="1"/>
          <p:nvPr>
            <p:custDataLst>
              <p:tags r:id="rId8"/>
            </p:custDataLst>
          </p:nvPr>
        </p:nvSpPr>
        <p:spPr>
          <a:xfrm>
            <a:off x="360680" y="5681345"/>
            <a:ext cx="15411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机制深挖：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989455" y="5716905"/>
            <a:ext cx="38163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ctr">
              <a:buClrTx/>
              <a:buSzTx/>
              <a:buFontTx/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解析蛋白互作的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下游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效应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855460" y="1438275"/>
            <a:ext cx="5011420" cy="1311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采用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T-DNA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插入突变技术获得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Z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基因纯合突变体，利用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PCR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技术通过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设计特异性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引物鉴定突变体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747510" y="3128010"/>
            <a:ext cx="5238115" cy="1311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2. 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采用双分子荧光互补技术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研究不同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蛋白质之间相互作用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：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将荧光素酶拆分为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nLUC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cLUC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两个无活性片段，分别与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Z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蛋白、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蛋白融合表达。只有当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Z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蛋白与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蛋白发生物理相互作用时，两个荧光素酶片段才会靠近并恢复酶活性，催化荧光素发光。</a:t>
            </a:r>
            <a:endParaRPr lang="en-US" altLang="zh-CN" sz="2400" b="1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en-US" altLang="zh-CN" sz="2400" b="1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55305" y="79962"/>
            <a:ext cx="2638855" cy="676495"/>
          </a:xfrm>
        </p:spPr>
        <p:txBody>
          <a:bodyPr/>
          <a:lstStyle/>
          <a:p>
            <a:r>
              <a:rPr lang="zh-CN" altLang="en-US" dirty="0"/>
              <a:t>研究逻辑             </a:t>
            </a:r>
            <a:endParaRPr lang="en-US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196010"/>
            <a:ext cx="4190999" cy="63910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/>
              <a:t>目标：研究温度控制的工程菌</a:t>
            </a:r>
            <a:endParaRPr lang="en-US" altLang="en-US" sz="2400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838200" y="2054848"/>
            <a:ext cx="4190999" cy="137415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p"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zh-CN" altLang="en-US" sz="2400" dirty="0"/>
              <a:t>获取目的基因（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GFP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RFP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</a:t>
            </a:r>
            <a:r>
              <a:rPr lang="zh-CN" altLang="en-US" sz="2400" dirty="0"/>
              <a:t>），构建基因表达载体方案</a:t>
            </a:r>
            <a:r>
              <a:rPr lang="en-US" altLang="zh-CN" sz="2400" dirty="0"/>
              <a:t>1</a:t>
            </a:r>
            <a:r>
              <a:rPr lang="zh-CN" altLang="en-US" sz="2400" dirty="0"/>
              <a:t>，分析不同温度表达不同荧光蛋白的原理</a:t>
            </a:r>
            <a:endParaRPr lang="en-US" altLang="en-US" sz="2400" dirty="0"/>
          </a:p>
        </p:txBody>
      </p:sp>
      <p:sp>
        <p:nvSpPr>
          <p:cNvPr id="5" name="内容占位符 2"/>
          <p:cNvSpPr txBox="1"/>
          <p:nvPr/>
        </p:nvSpPr>
        <p:spPr>
          <a:xfrm>
            <a:off x="838198" y="3657687"/>
            <a:ext cx="4190999" cy="7162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p"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zh-CN" altLang="en-US" sz="2400" dirty="0"/>
              <a:t>改造基因表达载体如方案</a:t>
            </a:r>
            <a:r>
              <a:rPr lang="en-US" altLang="zh-CN" sz="2400" dirty="0"/>
              <a:t>2</a:t>
            </a:r>
            <a:r>
              <a:rPr lang="zh-CN" altLang="en-US" sz="2400" dirty="0"/>
              <a:t>，比较主要优势</a:t>
            </a:r>
            <a:endParaRPr lang="en-US" altLang="en-US" sz="2400" dirty="0"/>
          </a:p>
        </p:txBody>
      </p:sp>
      <p:sp>
        <p:nvSpPr>
          <p:cNvPr id="6" name="内容占位符 2"/>
          <p:cNvSpPr txBox="1"/>
          <p:nvPr/>
        </p:nvSpPr>
        <p:spPr>
          <a:xfrm>
            <a:off x="838200" y="4559698"/>
            <a:ext cx="4190999" cy="11022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p"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400" dirty="0"/>
              <a:t>检测方案</a:t>
            </a:r>
            <a:r>
              <a:rPr lang="en-US" altLang="zh-CN" sz="2400" dirty="0"/>
              <a:t>2</a:t>
            </a:r>
            <a:r>
              <a:rPr lang="zh-CN" altLang="en-US" sz="2400" dirty="0"/>
              <a:t>效果：</a:t>
            </a:r>
            <a:r>
              <a:rPr lang="en-US" altLang="zh-CN" sz="2400" dirty="0"/>
              <a:t>30</a:t>
            </a:r>
            <a:r>
              <a:rPr lang="en-US" altLang="zh-CN" sz="2400" baseline="30000" dirty="0"/>
              <a:t>O</a:t>
            </a:r>
            <a:r>
              <a:rPr lang="en-US" altLang="zh-CN" sz="2400" dirty="0"/>
              <a:t>C</a:t>
            </a:r>
            <a:r>
              <a:rPr lang="zh-CN" altLang="en-US" sz="2400" dirty="0"/>
              <a:t>和</a:t>
            </a:r>
            <a:r>
              <a:rPr lang="en-US" altLang="zh-CN" sz="2400" dirty="0"/>
              <a:t>37</a:t>
            </a:r>
            <a:r>
              <a:rPr lang="en-US" altLang="zh-CN" sz="2400" baseline="30000" dirty="0"/>
              <a:t>O</a:t>
            </a:r>
            <a:r>
              <a:rPr lang="en-US" altLang="zh-CN" sz="2400" dirty="0"/>
              <a:t>C</a:t>
            </a:r>
            <a:r>
              <a:rPr lang="zh-CN" altLang="en-US" sz="2400" dirty="0"/>
              <a:t>交替培养工程菌，观察菌落颜色变化</a:t>
            </a:r>
            <a:endParaRPr lang="en-US" altLang="en-US" sz="2400" dirty="0"/>
          </a:p>
        </p:txBody>
      </p:sp>
      <p:sp>
        <p:nvSpPr>
          <p:cNvPr id="7" name="内容占位符 2"/>
          <p:cNvSpPr txBox="1"/>
          <p:nvPr/>
        </p:nvSpPr>
        <p:spPr>
          <a:xfrm>
            <a:off x="838199" y="5866624"/>
            <a:ext cx="4190999" cy="8200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p"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400" dirty="0"/>
              <a:t>应用：改造方案</a:t>
            </a:r>
            <a:r>
              <a:rPr lang="en-US" altLang="zh-CN" sz="2400" dirty="0"/>
              <a:t>2</a:t>
            </a:r>
            <a:r>
              <a:rPr lang="zh-CN" altLang="en-US" sz="2400" dirty="0"/>
              <a:t>，生产优质</a:t>
            </a:r>
            <a:r>
              <a:rPr lang="en-US" altLang="zh-CN" sz="2400" dirty="0"/>
              <a:t>PHA</a:t>
            </a:r>
            <a:r>
              <a:rPr lang="zh-CN" altLang="en-US" sz="2400" dirty="0"/>
              <a:t>（灵活替换）</a:t>
            </a:r>
            <a:endParaRPr lang="en-US" altLang="en-US" sz="2400" dirty="0"/>
          </a:p>
        </p:txBody>
      </p:sp>
      <p:cxnSp>
        <p:nvCxnSpPr>
          <p:cNvPr id="9" name="直接箭头连接符 8"/>
          <p:cNvCxnSpPr>
            <a:stCxn id="3" idx="2"/>
            <a:endCxn id="4" idx="0"/>
          </p:cNvCxnSpPr>
          <p:nvPr/>
        </p:nvCxnSpPr>
        <p:spPr>
          <a:xfrm>
            <a:off x="2933700" y="1835111"/>
            <a:ext cx="0" cy="2197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4" idx="2"/>
            <a:endCxn id="5" idx="0"/>
          </p:cNvCxnSpPr>
          <p:nvPr/>
        </p:nvCxnSpPr>
        <p:spPr>
          <a:xfrm flipH="1">
            <a:off x="2933698" y="3429000"/>
            <a:ext cx="2" cy="228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>
            <a:stCxn id="5" idx="2"/>
            <a:endCxn id="6" idx="0"/>
          </p:cNvCxnSpPr>
          <p:nvPr/>
        </p:nvCxnSpPr>
        <p:spPr>
          <a:xfrm>
            <a:off x="2933698" y="4373954"/>
            <a:ext cx="2" cy="1857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6" idx="2"/>
            <a:endCxn id="7" idx="0"/>
          </p:cNvCxnSpPr>
          <p:nvPr/>
        </p:nvCxnSpPr>
        <p:spPr>
          <a:xfrm flipH="1">
            <a:off x="2933699" y="5661990"/>
            <a:ext cx="1" cy="2046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标题 1"/>
          <p:cNvSpPr txBox="1"/>
          <p:nvPr/>
        </p:nvSpPr>
        <p:spPr>
          <a:xfrm>
            <a:off x="7697840" y="113090"/>
            <a:ext cx="2638855" cy="6764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5DA2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dirty="0"/>
              <a:t>技术逻辑             </a:t>
            </a:r>
            <a:endParaRPr lang="en-US" altLang="en-US" dirty="0"/>
          </a:p>
        </p:txBody>
      </p:sp>
      <p:sp>
        <p:nvSpPr>
          <p:cNvPr id="23" name="内容占位符 2"/>
          <p:cNvSpPr txBox="1"/>
          <p:nvPr/>
        </p:nvSpPr>
        <p:spPr>
          <a:xfrm>
            <a:off x="6739366" y="1274617"/>
            <a:ext cx="4555430" cy="37347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p"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altLang="zh-CN" dirty="0"/>
              <a:t>1</a:t>
            </a:r>
            <a:r>
              <a:rPr lang="zh-CN" altLang="en-US" dirty="0"/>
              <a:t>、基因工程的操作步骤：</a:t>
            </a:r>
            <a:endParaRPr lang="en-US" altLang="zh-CN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zh-CN" altLang="en-US" dirty="0"/>
              <a:t>筛选与获取目的基因</a:t>
            </a:r>
            <a:endParaRPr lang="en-US" altLang="zh-CN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zh-CN" altLang="en-US" dirty="0"/>
              <a:t>构建基因表达载体</a:t>
            </a:r>
            <a:endParaRPr lang="en-US" altLang="zh-CN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zh-CN" altLang="en-US" dirty="0"/>
              <a:t>将基因表达载体导入受体细胞</a:t>
            </a:r>
            <a:endParaRPr lang="en-US" altLang="zh-CN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zh-CN" altLang="en-US" dirty="0"/>
              <a:t>检测与鉴定目的基因</a:t>
            </a:r>
            <a:endParaRPr lang="en-US" altLang="zh-CN" dirty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2</a:t>
            </a:r>
            <a:r>
              <a:rPr lang="zh-CN" altLang="en-US" dirty="0"/>
              <a:t>、微生物的培养：形成菌落，菌落不断长大</a:t>
            </a:r>
            <a:endParaRPr lang="en-US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98783" y="272792"/>
            <a:ext cx="109330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/>
              <a:t>20</a:t>
            </a:r>
            <a:r>
              <a:rPr lang="en-US" altLang="zh-CN" sz="2800" b="1" dirty="0"/>
              <a:t>.</a:t>
            </a:r>
            <a:endParaRPr lang="en-US" altLang="zh-CN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64410" y="153035"/>
            <a:ext cx="27997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黑体" panose="02010609060101010101" charset="-122"/>
                <a:ea typeface="黑体" panose="02010609060101010101" charset="-122"/>
              </a:rPr>
              <a:t>研究逻辑</a:t>
            </a:r>
            <a:endParaRPr lang="zh-CN" altLang="en-US" sz="36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0"/>
            <a:ext cx="8845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21.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58785" y="153035"/>
            <a:ext cx="27997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黑体" panose="02010609060101010101" charset="-122"/>
                <a:ea typeface="黑体" panose="02010609060101010101" charset="-122"/>
              </a:rPr>
              <a:t>技术逻辑</a:t>
            </a:r>
            <a:endParaRPr lang="zh-CN" altLang="en-US" sz="3600"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6081395" y="421640"/>
            <a:ext cx="0" cy="6296660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dashDot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14020" y="1029970"/>
            <a:ext cx="15411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现象发现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41525" y="845185"/>
            <a:ext cx="368109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纯合品系中发现籽粒减轻突变体植株乙（</a:t>
            </a:r>
            <a:r>
              <a:rPr lang="en-US" alt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dd</a:t>
            </a:r>
            <a:r>
              <a:rPr lang="zh-CN" altLang="en-US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）。</a:t>
            </a:r>
            <a:endParaRPr lang="zh-CN" altLang="en-US" sz="20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下箭头 11"/>
          <p:cNvSpPr/>
          <p:nvPr>
            <p:custDataLst>
              <p:tags r:id="rId1"/>
            </p:custDataLst>
          </p:nvPr>
        </p:nvSpPr>
        <p:spPr>
          <a:xfrm>
            <a:off x="1031109" y="1579880"/>
            <a:ext cx="125717" cy="7615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2"/>
            </p:custDataLst>
          </p:nvPr>
        </p:nvSpPr>
        <p:spPr>
          <a:xfrm>
            <a:off x="266932" y="2186052"/>
            <a:ext cx="159746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突变验证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1996440" y="1783715"/>
            <a:ext cx="369379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just">
              <a:buClrTx/>
              <a:buSzTx/>
              <a:buFontTx/>
            </a:pPr>
            <a:r>
              <a:rPr 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通过基因编辑靶向获得籽粒减轻突变体，与天然突变体乙杂交，验证突变体的分子基础为</a:t>
            </a:r>
            <a:r>
              <a:rPr lang="en-US" alt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D</a:t>
            </a:r>
            <a:r>
              <a:rPr lang="zh-CN" altLang="en-US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基因功能缺失。</a:t>
            </a:r>
            <a:endParaRPr lang="zh-CN" altLang="en-US" sz="20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下箭头 15"/>
          <p:cNvSpPr/>
          <p:nvPr>
            <p:custDataLst>
              <p:tags r:id="rId4"/>
            </p:custDataLst>
          </p:nvPr>
        </p:nvSpPr>
        <p:spPr>
          <a:xfrm>
            <a:off x="1024527" y="2702594"/>
            <a:ext cx="125717" cy="7615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文本框 16"/>
          <p:cNvSpPr txBox="1"/>
          <p:nvPr>
            <p:custDataLst>
              <p:tags r:id="rId5"/>
            </p:custDataLst>
          </p:nvPr>
        </p:nvSpPr>
        <p:spPr>
          <a:xfrm>
            <a:off x="167005" y="3519805"/>
            <a:ext cx="20040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分子水平的表达分析：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6"/>
            </p:custDataLst>
          </p:nvPr>
        </p:nvSpPr>
        <p:spPr>
          <a:xfrm>
            <a:off x="2021840" y="3550920"/>
            <a:ext cx="368998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just">
              <a:buClrTx/>
              <a:buSzTx/>
              <a:buFontTx/>
            </a:pPr>
            <a:r>
              <a:rPr 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利用</a:t>
            </a:r>
            <a:r>
              <a:rPr 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RT-PCR、酶切、电泳技术，探究胚乳中父母本来源的D/d基因转录活性差异。</a:t>
            </a:r>
            <a:endParaRPr lang="zh-CN" altLang="en-US" sz="2000" b="1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" name="下箭头 19"/>
          <p:cNvSpPr/>
          <p:nvPr>
            <p:custDataLst>
              <p:tags r:id="rId7"/>
            </p:custDataLst>
          </p:nvPr>
        </p:nvSpPr>
        <p:spPr>
          <a:xfrm>
            <a:off x="1035685" y="4349750"/>
            <a:ext cx="121920" cy="43815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文本框 20"/>
          <p:cNvSpPr txBox="1"/>
          <p:nvPr>
            <p:custDataLst>
              <p:tags r:id="rId8"/>
            </p:custDataLst>
          </p:nvPr>
        </p:nvSpPr>
        <p:spPr>
          <a:xfrm>
            <a:off x="414020" y="4787900"/>
            <a:ext cx="15411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个体水平验证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041525" y="4681220"/>
            <a:ext cx="360870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just">
              <a:buClrTx/>
              <a:buSzTx/>
              <a:buFontTx/>
            </a:pPr>
            <a:r>
              <a:rPr lang="zh-CN" altLang="en-US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设计杂交实验，从个体表型层面验证籽粒重量由父本</a:t>
            </a:r>
            <a:r>
              <a:rPr lang="en-US" alt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D/d</a:t>
            </a:r>
            <a:r>
              <a:rPr lang="zh-CN" altLang="en-US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决定</a:t>
            </a:r>
            <a:endParaRPr lang="zh-CN" altLang="en-US" sz="20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356985" y="1164590"/>
            <a:ext cx="5735955" cy="1311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经典遗传学技术</a:t>
            </a:r>
            <a:endParaRPr lang="zh-CN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杂交实验：分析基因的遗传模式与突变体的互补性</a:t>
            </a:r>
            <a:endParaRPr lang="zh-CN" altLang="en-US" sz="2400" b="1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正反交试验：从个体水平验证父本基因对籽粒作用的决定作用。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356985" y="3664585"/>
            <a:ext cx="5238115" cy="1311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2.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分子生物学技术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基因编辑技术：定向敲除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D</a:t>
            </a:r>
            <a:r>
              <a:rPr lang="zh-CN" altLang="en-US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基因</a:t>
            </a:r>
            <a:endParaRPr lang="zh-CN" altLang="en-US" sz="2400" b="1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RT-PCR</a:t>
            </a:r>
            <a:r>
              <a:rPr lang="zh-CN" altLang="en-US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、酶切、电泳：反映基因的转录活性，定量分析父母本</a:t>
            </a:r>
            <a:r>
              <a:rPr lang="en-US" altLang="zh-CN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D/d</a:t>
            </a:r>
            <a:r>
              <a:rPr lang="zh-CN" altLang="en-US" sz="24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的转录水平。</a:t>
            </a:r>
            <a:endParaRPr lang="zh-CN" altLang="en-US" sz="2400" b="1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下箭头 1"/>
          <p:cNvSpPr/>
          <p:nvPr>
            <p:custDataLst>
              <p:tags r:id="rId9"/>
            </p:custDataLst>
          </p:nvPr>
        </p:nvSpPr>
        <p:spPr>
          <a:xfrm>
            <a:off x="1035685" y="5528310"/>
            <a:ext cx="121920" cy="43815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文本框 2"/>
          <p:cNvSpPr txBox="1"/>
          <p:nvPr>
            <p:custDataLst>
              <p:tags r:id="rId10"/>
            </p:custDataLst>
          </p:nvPr>
        </p:nvSpPr>
        <p:spPr>
          <a:xfrm>
            <a:off x="324485" y="5963285"/>
            <a:ext cx="15411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意义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99615" y="5840095"/>
            <a:ext cx="38163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just">
              <a:buClrTx/>
              <a:buSzTx/>
              <a:buFontTx/>
            </a:pPr>
            <a:r>
              <a:rPr 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阐释双亲</a:t>
            </a:r>
            <a:r>
              <a:rPr lang="en-US" altLang="zh-CN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D</a:t>
            </a:r>
            <a:r>
              <a:rPr lang="zh-CN" altLang="en-US" sz="2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基因表达模式的生物学意义。</a:t>
            </a:r>
            <a:endParaRPr lang="zh-CN" altLang="en-US" sz="20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11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12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13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14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15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16.xml><?xml version="1.0" encoding="utf-8"?>
<p:tagLst xmlns:p="http://schemas.openxmlformats.org/presentationml/2006/main">
  <p:tag name="KSO_WM_DIAGRAM_VIRTUALLY_FRAME" val="{&quot;height&quot;:265.65,&quot;left&quot;:20.5,&quot;top&quot;:156.55,&quot;width&quot;:472.25}"/>
</p:tagLst>
</file>

<file path=ppt/tags/tag17.xml><?xml version="1.0" encoding="utf-8"?>
<p:tagLst xmlns:p="http://schemas.openxmlformats.org/presentationml/2006/main">
  <p:tag name="KSO_WM_DIAGRAM_VIRTUALLY_FRAME" val="{&quot;height&quot;:265.65,&quot;left&quot;:20.5,&quot;top&quot;:156.55,&quot;width&quot;:472.25}"/>
</p:tagLst>
</file>

<file path=ppt/tags/tag18.xml><?xml version="1.0" encoding="utf-8"?>
<p:tagLst xmlns:p="http://schemas.openxmlformats.org/presentationml/2006/main">
  <p:tag name="KSO_WM_DIAGRAM_VIRTUALLY_FRAME" val="{&quot;height&quot;:265.65,&quot;left&quot;:20.5,&quot;top&quot;:156.55,&quot;width&quot;:472.25}"/>
</p:tagLst>
</file>

<file path=ppt/tags/tag19.xml><?xml version="1.0" encoding="utf-8"?>
<p:tagLst xmlns:p="http://schemas.openxmlformats.org/presentationml/2006/main">
  <p:tag name="KSO_WM_DIAGRAM_VIRTUALLY_FRAME" val="{&quot;height&quot;:265.65,&quot;left&quot;:20.5,&quot;top&quot;:156.55,&quot;width&quot;:472.25}"/>
</p:tagLst>
</file>

<file path=ppt/tags/tag2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3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4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5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6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7.xml><?xml version="1.0" encoding="utf-8"?>
<p:tagLst xmlns:p="http://schemas.openxmlformats.org/presentationml/2006/main">
  <p:tag name="KSO_WM_DIAGRAM_VIRTUALLY_FRAME" val="{&quot;height&quot;:355.3,&quot;left&quot;:13.15,&quot;top&quot;:156.55,&quot;width&quot;:479.6}"/>
</p:tagLst>
</file>

<file path=ppt/tags/tag8.xml><?xml version="1.0" encoding="utf-8"?>
<p:tagLst xmlns:p="http://schemas.openxmlformats.org/presentationml/2006/main">
  <p:tag name="KSO_WM_DIAGRAM_VIRTUALLY_FRAME" val="{&quot;height&quot;:265.65,&quot;left&quot;:20.5,&quot;top&quot;:156.55,&quot;width&quot;:472.25}"/>
</p:tagLst>
</file>

<file path=ppt/tags/tag9.xml><?xml version="1.0" encoding="utf-8"?>
<p:tagLst xmlns:p="http://schemas.openxmlformats.org/presentationml/2006/main">
  <p:tag name="KSO_WM_DIAGRAM_VIRTUALLY_FRAME" val="{&quot;height&quot;:265.65,&quot;left&quot;:20.5,&quot;top&quot;:156.55,&quot;width&quot;:472.2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2516</Words>
  <Application>WPS 演示</Application>
  <PresentationFormat>宽屏</PresentationFormat>
  <Paragraphs>152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宋体</vt:lpstr>
      <vt:lpstr>Wingdings</vt:lpstr>
      <vt:lpstr>黑体</vt:lpstr>
      <vt:lpstr>等线</vt:lpstr>
      <vt:lpstr>Times New Roman</vt:lpstr>
      <vt:lpstr>楷体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研究逻辑           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孔祥丽</cp:lastModifiedBy>
  <cp:revision>25</cp:revision>
  <dcterms:created xsi:type="dcterms:W3CDTF">2023-08-09T12:44:00Z</dcterms:created>
  <dcterms:modified xsi:type="dcterms:W3CDTF">2025-12-20T05:26:40Z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A7152C92AC4342FFB1AF48CF354E2BCC_13</vt:lpwstr>
  </property>
</Properties>
</file>